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4" r:id="rId3"/>
    <p:sldId id="261" r:id="rId4"/>
    <p:sldId id="262" r:id="rId5"/>
    <p:sldId id="272" r:id="rId6"/>
    <p:sldId id="276" r:id="rId7"/>
    <p:sldId id="277" r:id="rId8"/>
    <p:sldId id="257" r:id="rId9"/>
    <p:sldId id="258" r:id="rId10"/>
    <p:sldId id="259" r:id="rId11"/>
    <p:sldId id="260" r:id="rId12"/>
    <p:sldId id="281" r:id="rId13"/>
    <p:sldId id="270" r:id="rId14"/>
    <p:sldId id="280" r:id="rId15"/>
    <p:sldId id="284" r:id="rId16"/>
    <p:sldId id="282" r:id="rId17"/>
    <p:sldId id="283" r:id="rId18"/>
    <p:sldId id="263" r:id="rId19"/>
    <p:sldId id="279" r:id="rId20"/>
    <p:sldId id="264" r:id="rId21"/>
    <p:sldId id="265" r:id="rId22"/>
    <p:sldId id="266" r:id="rId23"/>
    <p:sldId id="267" r:id="rId24"/>
    <p:sldId id="268" r:id="rId25"/>
    <p:sldId id="269" r:id="rId26"/>
    <p:sldId id="271" r:id="rId27"/>
    <p:sldId id="278" r:id="rId28"/>
    <p:sldId id="27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FFA6F6B-BF36-452B-BCDD-B9CBD0D099E8}" type="datetimeFigureOut">
              <a:rPr lang="tr-TR" smtClean="0"/>
              <a:pPr/>
              <a:t>15.3.2018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C8B205-47A6-45ED-B293-F3B5A297DD5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A6F6B-BF36-452B-BCDD-B9CBD0D099E8}" type="datetimeFigureOut">
              <a:rPr lang="tr-TR" smtClean="0"/>
              <a:pPr/>
              <a:t>15.3.2018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8B205-47A6-45ED-B293-F3B5A297DD5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a:xfrm>
            <a:off x="899592" y="450912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KUTADGU BİLİG</a:t>
            </a:r>
            <a:endParaRPr kumimoji="0" lang="tr-TR"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2 Alt Başlık"/>
          <p:cNvSpPr txBox="1">
            <a:spLocks noGrp="1"/>
          </p:cNvSpPr>
          <p:nvPr>
            <p:ph idx="1"/>
          </p:nvPr>
        </p:nvSpPr>
        <p:spPr>
          <a:xfrm>
            <a:off x="1763688" y="5589240"/>
            <a:ext cx="5889848" cy="72008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None/>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YÛSUF HÂS HÂCİB</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3074" name="Picture 2"/>
          <p:cNvPicPr>
            <a:picLocks noChangeAspect="1" noChangeArrowheads="1"/>
          </p:cNvPicPr>
          <p:nvPr/>
        </p:nvPicPr>
        <p:blipFill>
          <a:blip r:embed="rId2" cstate="print"/>
          <a:srcRect/>
          <a:stretch>
            <a:fillRect/>
          </a:stretch>
        </p:blipFill>
        <p:spPr bwMode="auto">
          <a:xfrm>
            <a:off x="1907705" y="281951"/>
            <a:ext cx="5544615" cy="4470576"/>
          </a:xfrm>
          <a:prstGeom prst="rect">
            <a:avLst/>
          </a:prstGeom>
          <a:noFill/>
          <a:ln w="76200">
            <a:solidFill>
              <a:schemeClr val="tx1"/>
            </a:solid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2492896"/>
            <a:ext cx="8229600" cy="3052936"/>
          </a:xfrm>
        </p:spPr>
        <p:txBody>
          <a:bodyPr>
            <a:normAutofit/>
          </a:bodyPr>
          <a:lstStyle/>
          <a:p>
            <a:pPr algn="just">
              <a:buNone/>
            </a:pPr>
            <a:r>
              <a:rPr lang="tr-TR" dirty="0" smtClean="0"/>
              <a:t>	Bundan başka, toplumu oluşturan çeşitli sınıf ve zümrelerin yapısını ve değerini, onlara karşı hükümdar tarafından izlenmesi gereken davranış ve tutumları belirler.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Böyle olmakla birlikte, </a:t>
            </a:r>
            <a:r>
              <a:rPr lang="tr-TR" dirty="0" err="1" smtClean="0"/>
              <a:t>Kutadgu</a:t>
            </a:r>
            <a:r>
              <a:rPr lang="tr-TR" dirty="0" smtClean="0"/>
              <a:t> </a:t>
            </a:r>
            <a:r>
              <a:rPr lang="tr-TR" dirty="0" err="1" smtClean="0"/>
              <a:t>Bilig’in</a:t>
            </a:r>
            <a:r>
              <a:rPr lang="tr-TR" dirty="0" smtClean="0"/>
              <a:t>, eski devirlerde doğuda benzerlerine sıkça rastlanan türden, devrin idarecilerine ve devlet adamlarına pratik tavsiyelerde bulunmak ve adaletli bir yönetim oluşturmalarını istemek amacıyla ahlaki telkinler veren, devlet içindeki sosyal gruplaşmaları göz önüne seren, tarihin tanınmış şahsiyetlerinin yaptıklarından örnekler sunan öğüt kitapları durumundaki </a:t>
            </a:r>
            <a:r>
              <a:rPr lang="tr-TR" b="1" dirty="0" err="1" smtClean="0"/>
              <a:t>siyasetnâme</a:t>
            </a:r>
            <a:r>
              <a:rPr lang="tr-TR" dirty="0" smtClean="0"/>
              <a:t> (</a:t>
            </a:r>
            <a:r>
              <a:rPr lang="tr-TR" dirty="0" err="1" smtClean="0"/>
              <a:t>nasîhâtü’lmülûk</a:t>
            </a:r>
            <a:r>
              <a:rPr lang="tr-TR" dirty="0" smtClean="0"/>
              <a:t>)’</a:t>
            </a:r>
            <a:r>
              <a:rPr lang="tr-TR" dirty="0" err="1" smtClean="0"/>
              <a:t>lerden</a:t>
            </a:r>
            <a:r>
              <a:rPr lang="tr-TR" dirty="0" smtClean="0"/>
              <a:t> farklı ve özgün bir yapısı vardır.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Eserin başında yer alan ve sonradan ilave edildiği anlaşılan manzum ve </a:t>
            </a:r>
            <a:r>
              <a:rPr lang="tr-TR" dirty="0" err="1" smtClean="0"/>
              <a:t>mansur</a:t>
            </a:r>
            <a:r>
              <a:rPr lang="tr-TR" dirty="0" smtClean="0"/>
              <a:t> mukaddimeden sonra, “Tanrı </a:t>
            </a:r>
            <a:r>
              <a:rPr lang="tr-TR" dirty="0" err="1" smtClean="0"/>
              <a:t>Azze</a:t>
            </a:r>
            <a:r>
              <a:rPr lang="tr-TR" dirty="0" smtClean="0"/>
              <a:t> ve </a:t>
            </a:r>
            <a:r>
              <a:rPr lang="tr-TR" dirty="0" err="1" smtClean="0"/>
              <a:t>Cellenin</a:t>
            </a:r>
            <a:r>
              <a:rPr lang="tr-TR" dirty="0" smtClean="0"/>
              <a:t> </a:t>
            </a:r>
            <a:r>
              <a:rPr lang="tr-TR" dirty="0" err="1" smtClean="0"/>
              <a:t>Medhini</a:t>
            </a:r>
            <a:r>
              <a:rPr lang="tr-TR" dirty="0" smtClean="0"/>
              <a:t> Söyler”, “Peygamber </a:t>
            </a:r>
            <a:r>
              <a:rPr lang="tr-TR" dirty="0" err="1" smtClean="0"/>
              <a:t>Aleyhi’s</a:t>
            </a:r>
            <a:r>
              <a:rPr lang="tr-TR" dirty="0" smtClean="0"/>
              <a:t>-selamın </a:t>
            </a:r>
            <a:r>
              <a:rPr lang="tr-TR" dirty="0" err="1" smtClean="0"/>
              <a:t>Medhini</a:t>
            </a:r>
            <a:r>
              <a:rPr lang="tr-TR" dirty="0" smtClean="0"/>
              <a:t> Söyler”, “Dört Sahabenin </a:t>
            </a:r>
            <a:r>
              <a:rPr lang="tr-TR" dirty="0" err="1" smtClean="0"/>
              <a:t>Medhini</a:t>
            </a:r>
            <a:r>
              <a:rPr lang="tr-TR" dirty="0" smtClean="0"/>
              <a:t> Söyler”, “Parlak Bahar Mevsimini ve Büyük Buğra Han’ın </a:t>
            </a:r>
            <a:r>
              <a:rPr lang="tr-TR" dirty="0" err="1" smtClean="0"/>
              <a:t>Medhini</a:t>
            </a:r>
            <a:r>
              <a:rPr lang="tr-TR" dirty="0" smtClean="0"/>
              <a:t> Söyler” başlıkları altında giriş yapılmıştır.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836712"/>
            <a:ext cx="8229600" cy="1143000"/>
          </a:xfrm>
        </p:spPr>
        <p:txBody>
          <a:bodyPr>
            <a:normAutofit/>
          </a:bodyPr>
          <a:lstStyle/>
          <a:p>
            <a:r>
              <a:rPr lang="tr-TR" dirty="0" err="1"/>
              <a:t>S</a:t>
            </a:r>
            <a:r>
              <a:rPr lang="tr-TR" dirty="0" err="1" smtClean="0"/>
              <a:t>iyasetnâme</a:t>
            </a:r>
            <a:r>
              <a:rPr lang="tr-TR" dirty="0" smtClean="0"/>
              <a:t> nedir? </a:t>
            </a:r>
            <a:endParaRPr lang="tr-TR" dirty="0"/>
          </a:p>
        </p:txBody>
      </p:sp>
      <p:sp>
        <p:nvSpPr>
          <p:cNvPr id="3" name="2 İçerik Yer Tutucusu"/>
          <p:cNvSpPr>
            <a:spLocks noGrp="1"/>
          </p:cNvSpPr>
          <p:nvPr>
            <p:ph idx="1"/>
          </p:nvPr>
        </p:nvSpPr>
        <p:spPr>
          <a:xfrm>
            <a:off x="395536" y="2204864"/>
            <a:ext cx="8229600" cy="3561259"/>
          </a:xfrm>
        </p:spPr>
        <p:txBody>
          <a:bodyPr/>
          <a:lstStyle/>
          <a:p>
            <a:pPr algn="just"/>
            <a:r>
              <a:rPr lang="tr-TR" dirty="0" smtClean="0"/>
              <a:t>İslamî literatürde devrin idarecilerine ve devlet adamlarına pratik tavsiyelerde bulunmak ve adaletli bir yönetim oluşturmalarını istemek amacıyla yazı- lan siyasî ve ahlakî içerikli eserlere </a:t>
            </a:r>
            <a:r>
              <a:rPr lang="tr-TR" b="1" dirty="0" err="1" smtClean="0"/>
              <a:t>siyasetnâme</a:t>
            </a:r>
            <a:r>
              <a:rPr lang="tr-TR" dirty="0" smtClean="0"/>
              <a:t> denilmektedir.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2276872"/>
            <a:ext cx="8229600" cy="3196952"/>
          </a:xfrm>
        </p:spPr>
        <p:txBody>
          <a:bodyPr>
            <a:noAutofit/>
          </a:bodyPr>
          <a:lstStyle/>
          <a:p>
            <a:pPr algn="just"/>
            <a:r>
              <a:rPr lang="tr-TR" sz="2000" dirty="0" err="1" smtClean="0">
                <a:latin typeface="Arial" pitchFamily="34" charset="0"/>
                <a:cs typeface="Arial" pitchFamily="34" charset="0"/>
              </a:rPr>
              <a:t>Siyasetnâmeler</a:t>
            </a:r>
            <a:r>
              <a:rPr lang="tr-TR" sz="2000" dirty="0" smtClean="0">
                <a:latin typeface="Arial" pitchFamily="34" charset="0"/>
                <a:cs typeface="Arial" pitchFamily="34" charset="0"/>
              </a:rPr>
              <a:t>, esas konu olarak devlet yönetimini ele alan eserler olduğundan, daha ziyade yönetim erkini elinde bulunduran hükümdarlar için yazılmışlardır.</a:t>
            </a:r>
          </a:p>
          <a:p>
            <a:pPr algn="just"/>
            <a:r>
              <a:rPr lang="tr-TR" sz="2000" dirty="0" err="1" smtClean="0">
                <a:latin typeface="Arial" pitchFamily="34" charset="0"/>
                <a:cs typeface="Arial" pitchFamily="34" charset="0"/>
              </a:rPr>
              <a:t>Siyasetnâmelerde</a:t>
            </a:r>
            <a:r>
              <a:rPr lang="tr-TR" sz="2000" dirty="0" smtClean="0">
                <a:latin typeface="Arial" pitchFamily="34" charset="0"/>
                <a:cs typeface="Arial" pitchFamily="34" charset="0"/>
              </a:rPr>
              <a:t>, hükümdarlarda bulunması gereken özellikler ve saltanatın esasları belirtilir. </a:t>
            </a:r>
            <a:r>
              <a:rPr lang="tr-TR" sz="2000" i="1" dirty="0" err="1" smtClean="0">
                <a:latin typeface="Arial" pitchFamily="34" charset="0"/>
                <a:cs typeface="Arial" pitchFamily="34" charset="0"/>
              </a:rPr>
              <a:t>Kutadgu</a:t>
            </a:r>
            <a:r>
              <a:rPr lang="tr-TR" sz="2000" i="1" dirty="0" smtClean="0">
                <a:latin typeface="Arial" pitchFamily="34" charset="0"/>
                <a:cs typeface="Arial" pitchFamily="34" charset="0"/>
              </a:rPr>
              <a:t> </a:t>
            </a:r>
            <a:r>
              <a:rPr lang="tr-TR" sz="2000" i="1" dirty="0" err="1" smtClean="0">
                <a:latin typeface="Arial" pitchFamily="34" charset="0"/>
                <a:cs typeface="Arial" pitchFamily="34" charset="0"/>
              </a:rPr>
              <a:t>Bilig’in</a:t>
            </a:r>
            <a:r>
              <a:rPr lang="tr-TR" sz="2000" i="1" dirty="0" smtClean="0">
                <a:latin typeface="Arial" pitchFamily="34" charset="0"/>
                <a:cs typeface="Arial" pitchFamily="34" charset="0"/>
              </a:rPr>
              <a:t> esası, hükümdar (</a:t>
            </a:r>
            <a:r>
              <a:rPr lang="tr-TR" sz="2000" i="1" dirty="0" err="1" smtClean="0">
                <a:latin typeface="Arial" pitchFamily="34" charset="0"/>
                <a:cs typeface="Arial" pitchFamily="34" charset="0"/>
              </a:rPr>
              <a:t>beg</a:t>
            </a:r>
            <a:r>
              <a:rPr lang="tr-TR" sz="2000" i="1" dirty="0" smtClean="0">
                <a:latin typeface="Arial" pitchFamily="34" charset="0"/>
                <a:cs typeface="Arial" pitchFamily="34" charset="0"/>
              </a:rPr>
              <a:t>) ve onun etrafında </a:t>
            </a:r>
            <a:r>
              <a:rPr lang="nn-NO" sz="2000" dirty="0" smtClean="0">
                <a:latin typeface="Arial" pitchFamily="34" charset="0"/>
                <a:cs typeface="Arial" pitchFamily="34" charset="0"/>
              </a:rPr>
              <a:t>bulunan kişilerle devlet yönetimi; yani ideal devletin, ideal bireylerin, ve</a:t>
            </a:r>
            <a:r>
              <a:rPr lang="tr-TR" sz="2000" dirty="0" smtClean="0">
                <a:latin typeface="Arial" pitchFamily="34" charset="0"/>
                <a:cs typeface="Arial" pitchFamily="34" charset="0"/>
              </a:rPr>
              <a:t> devlet başkanının (</a:t>
            </a:r>
            <a:r>
              <a:rPr lang="tr-TR" sz="2000" dirty="0" err="1" smtClean="0">
                <a:latin typeface="Arial" pitchFamily="34" charset="0"/>
                <a:cs typeface="Arial" pitchFamily="34" charset="0"/>
              </a:rPr>
              <a:t>Beg</a:t>
            </a:r>
            <a:r>
              <a:rPr lang="tr-TR" sz="2000" dirty="0" smtClean="0">
                <a:latin typeface="Arial" pitchFamily="34" charset="0"/>
                <a:cs typeface="Arial" pitchFamily="34" charset="0"/>
              </a:rPr>
              <a:t>) nasıl olması gerektiği konusunda yaptığı konuşmalardan oluşur (</a:t>
            </a:r>
            <a:r>
              <a:rPr lang="tr-TR" sz="2000" dirty="0" err="1" smtClean="0">
                <a:latin typeface="Arial" pitchFamily="34" charset="0"/>
                <a:cs typeface="Arial" pitchFamily="34" charset="0"/>
              </a:rPr>
              <a:t>Dilaçar</a:t>
            </a:r>
            <a:r>
              <a:rPr lang="tr-TR" sz="2000" dirty="0" smtClean="0">
                <a:latin typeface="Arial" pitchFamily="34" charset="0"/>
                <a:cs typeface="Arial" pitchFamily="34" charset="0"/>
              </a:rPr>
              <a:t> 1995: 145).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9552" y="1988840"/>
            <a:ext cx="8229600" cy="4525963"/>
          </a:xfrm>
        </p:spPr>
        <p:txBody>
          <a:bodyPr>
            <a:normAutofit/>
          </a:bodyPr>
          <a:lstStyle/>
          <a:p>
            <a:pPr algn="just"/>
            <a:r>
              <a:rPr lang="tr-TR" sz="2400" dirty="0" smtClean="0">
                <a:latin typeface="Arial" pitchFamily="34" charset="0"/>
                <a:cs typeface="Arial" pitchFamily="34" charset="0"/>
              </a:rPr>
              <a:t>Eserde konuşturulan dört temel karakterden biri olan </a:t>
            </a:r>
            <a:r>
              <a:rPr lang="tr-TR" sz="2400" dirty="0" err="1" smtClean="0">
                <a:latin typeface="Arial" pitchFamily="34" charset="0"/>
                <a:cs typeface="Arial" pitchFamily="34" charset="0"/>
              </a:rPr>
              <a:t>Küntogdı</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beg</a:t>
            </a:r>
            <a:r>
              <a:rPr lang="tr-TR" sz="2400" dirty="0" smtClean="0">
                <a:latin typeface="Arial" pitchFamily="34" charset="0"/>
                <a:cs typeface="Arial" pitchFamily="34" charset="0"/>
              </a:rPr>
              <a:t>) hükümdarı temsil etmekte ve eserin başından sonuna dek başta vezir olmak üzere diğer önemli devlet görevlileri ile ahlak, siyaset ve devlet sorunlarını tartışmaktadır (Önler 2003: 179). Bu açıdan bakıldığında </a:t>
            </a:r>
            <a:r>
              <a:rPr lang="tr-TR" sz="2400" i="1" dirty="0" err="1" smtClean="0">
                <a:latin typeface="Arial" pitchFamily="34" charset="0"/>
                <a:cs typeface="Arial" pitchFamily="34" charset="0"/>
              </a:rPr>
              <a:t>Kutadgu</a:t>
            </a:r>
            <a:r>
              <a:rPr lang="tr-TR" sz="2400" i="1" dirty="0" smtClean="0">
                <a:latin typeface="Arial" pitchFamily="34" charset="0"/>
                <a:cs typeface="Arial" pitchFamily="34" charset="0"/>
              </a:rPr>
              <a:t> </a:t>
            </a:r>
            <a:r>
              <a:rPr lang="tr-TR" sz="2400" i="1" dirty="0" err="1" smtClean="0">
                <a:latin typeface="Arial" pitchFamily="34" charset="0"/>
                <a:cs typeface="Arial" pitchFamily="34" charset="0"/>
              </a:rPr>
              <a:t>Bilig</a:t>
            </a:r>
            <a:r>
              <a:rPr lang="tr-TR" sz="2400" i="1" dirty="0" smtClean="0">
                <a:latin typeface="Arial" pitchFamily="34" charset="0"/>
                <a:cs typeface="Arial" pitchFamily="34" charset="0"/>
              </a:rPr>
              <a:t> ile </a:t>
            </a:r>
            <a:r>
              <a:rPr lang="tr-TR" sz="2400" i="1" dirty="0" err="1" smtClean="0">
                <a:latin typeface="Arial" pitchFamily="34" charset="0"/>
                <a:cs typeface="Arial" pitchFamily="34" charset="0"/>
              </a:rPr>
              <a:t>siyasetnâmeler</a:t>
            </a:r>
            <a:r>
              <a:rPr lang="tr-TR" sz="2400" i="1" dirty="0" smtClean="0">
                <a:latin typeface="Arial" pitchFamily="34" charset="0"/>
                <a:cs typeface="Arial" pitchFamily="34" charset="0"/>
              </a:rPr>
              <a:t> arasında paralellik olduğunu söyleyebiliriz.</a:t>
            </a:r>
            <a:endParaRPr lang="tr-TR" sz="24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916832"/>
            <a:ext cx="8229600" cy="4525963"/>
          </a:xfrm>
        </p:spPr>
        <p:txBody>
          <a:bodyPr>
            <a:noAutofit/>
          </a:bodyPr>
          <a:lstStyle/>
          <a:p>
            <a:pPr algn="just"/>
            <a:r>
              <a:rPr lang="tr-TR" sz="1800" dirty="0" err="1" smtClean="0">
                <a:latin typeface="Arial" pitchFamily="34" charset="0"/>
                <a:cs typeface="Arial" pitchFamily="34" charset="0"/>
              </a:rPr>
              <a:t>Siyasetnâmeler</a:t>
            </a:r>
            <a:r>
              <a:rPr lang="tr-TR" sz="1800" dirty="0" smtClean="0">
                <a:latin typeface="Arial" pitchFamily="34" charset="0"/>
                <a:cs typeface="Arial" pitchFamily="34" charset="0"/>
              </a:rPr>
              <a:t>, genellikle devlet yönetimini ele alan öğretici, nasihat edici ve yol gösterici türden eserlerdir. Hükümdarlara, beylere ve diğer idarecilere (vezir vs.) klasik Şark tarzında bazı teorik teklif ve önerilerde bulunurlar. Esas karakter bakımından ahlakî eserler içinde yer alırlar. Ahlak literatürünün olduğu kadar </a:t>
            </a:r>
            <a:r>
              <a:rPr lang="tr-TR" sz="1800" dirty="0" err="1" smtClean="0">
                <a:latin typeface="Arial" pitchFamily="34" charset="0"/>
                <a:cs typeface="Arial" pitchFamily="34" charset="0"/>
              </a:rPr>
              <a:t>edeb</a:t>
            </a:r>
            <a:r>
              <a:rPr lang="tr-TR" sz="1800" dirty="0" smtClean="0">
                <a:latin typeface="Arial" pitchFamily="34" charset="0"/>
                <a:cs typeface="Arial" pitchFamily="34" charset="0"/>
              </a:rPr>
              <a:t> türünün de bir parçası sayılırlar. Hükümdarlara, vezirlere ve devlet adamlarına öğütler verdiği için, birer </a:t>
            </a:r>
            <a:r>
              <a:rPr lang="tr-TR" sz="1800" dirty="0" err="1" smtClean="0">
                <a:latin typeface="Arial" pitchFamily="34" charset="0"/>
                <a:cs typeface="Arial" pitchFamily="34" charset="0"/>
              </a:rPr>
              <a:t>nasihatnâmedirler</a:t>
            </a:r>
            <a:r>
              <a:rPr lang="tr-TR" sz="1800" dirty="0" smtClean="0">
                <a:latin typeface="Arial" pitchFamily="34" charset="0"/>
                <a:cs typeface="Arial" pitchFamily="34"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err="1" smtClean="0">
                <a:latin typeface="Arial" pitchFamily="34" charset="0"/>
                <a:cs typeface="Arial" pitchFamily="34" charset="0"/>
              </a:rPr>
              <a:t>Kutadgu</a:t>
            </a:r>
            <a:r>
              <a:rPr lang="tr-TR" dirty="0" smtClean="0">
                <a:latin typeface="Arial" pitchFamily="34" charset="0"/>
                <a:cs typeface="Arial" pitchFamily="34" charset="0"/>
              </a:rPr>
              <a:t> </a:t>
            </a:r>
            <a:r>
              <a:rPr lang="tr-TR" dirty="0" err="1" smtClean="0">
                <a:latin typeface="Arial" pitchFamily="34" charset="0"/>
                <a:cs typeface="Arial" pitchFamily="34" charset="0"/>
              </a:rPr>
              <a:t>Bilig</a:t>
            </a:r>
            <a:r>
              <a:rPr lang="tr-TR" dirty="0" smtClean="0">
                <a:latin typeface="Arial" pitchFamily="34" charset="0"/>
                <a:cs typeface="Arial" pitchFamily="34" charset="0"/>
              </a:rPr>
              <a:t>, özellikle 28. bölümde “Beyliğe Layık Bir Beyin Nasıl Olması Gerektiği” konusundaki nasihatlerini söyler, ancak bu nasihat verici üslup, diğer bölümlerde de devam eder. 29. bölümde vezir olacak insanın nasıl olması  gerektiğini anlatır. Bey’in yani hükümdarın hangi ahlakî meziyetlere sahip olması gerektiğini, vezirde bulunması gereken meziyetlerin neler olduğunu açıkça izah eder. Beyliğin doğuştan Allah’ın bağışlaması olduğunu, bu nedenle mukaddes olduğunu, beylerin akıllı, bilgili, cömert, özü sözü doğru olması gerektiğini bir </a:t>
            </a:r>
            <a:r>
              <a:rPr lang="tr-TR" b="1" dirty="0" err="1" smtClean="0">
                <a:latin typeface="Arial" pitchFamily="34" charset="0"/>
                <a:cs typeface="Arial" pitchFamily="34" charset="0"/>
              </a:rPr>
              <a:t>pendnâme</a:t>
            </a:r>
            <a:r>
              <a:rPr lang="tr-TR" dirty="0" smtClean="0">
                <a:latin typeface="Arial" pitchFamily="34" charset="0"/>
                <a:cs typeface="Arial" pitchFamily="34" charset="0"/>
              </a:rPr>
              <a:t> hassasiyetinde uzun uzun anlatır. Vezir asil bir aileden gelmeli, takva sahibi, dürüst, akıllı ve bilgili, haya sahibi yumuşak huylu, iyi görünümlü ve vefakar olmalıdır der. Bu yönden değerlendirildiğinde </a:t>
            </a:r>
            <a:r>
              <a:rPr lang="tr-TR" dirty="0" err="1" smtClean="0">
                <a:latin typeface="Arial" pitchFamily="34" charset="0"/>
                <a:cs typeface="Arial" pitchFamily="34" charset="0"/>
              </a:rPr>
              <a:t>Kutadgu</a:t>
            </a:r>
            <a:r>
              <a:rPr lang="tr-TR" dirty="0" smtClean="0">
                <a:latin typeface="Arial" pitchFamily="34" charset="0"/>
                <a:cs typeface="Arial" pitchFamily="34" charset="0"/>
              </a:rPr>
              <a:t> </a:t>
            </a:r>
            <a:r>
              <a:rPr lang="tr-TR" dirty="0" err="1" smtClean="0">
                <a:latin typeface="Arial" pitchFamily="34" charset="0"/>
                <a:cs typeface="Arial" pitchFamily="34" charset="0"/>
              </a:rPr>
              <a:t>Bilig</a:t>
            </a:r>
            <a:r>
              <a:rPr lang="tr-TR" dirty="0" smtClean="0">
                <a:latin typeface="Arial" pitchFamily="34" charset="0"/>
                <a:cs typeface="Arial" pitchFamily="34" charset="0"/>
              </a:rPr>
              <a:t> tam bir nasihat kitabı yani bir </a:t>
            </a:r>
            <a:r>
              <a:rPr lang="tr-TR" b="1" dirty="0" err="1" smtClean="0">
                <a:latin typeface="Arial" pitchFamily="34" charset="0"/>
                <a:cs typeface="Arial" pitchFamily="34" charset="0"/>
              </a:rPr>
              <a:t>pendnâme</a:t>
            </a:r>
            <a:r>
              <a:rPr lang="tr-TR" dirty="0" err="1" smtClean="0">
                <a:latin typeface="Arial" pitchFamily="34" charset="0"/>
                <a:cs typeface="Arial" pitchFamily="34" charset="0"/>
              </a:rPr>
              <a:t>dir</a:t>
            </a:r>
            <a:r>
              <a:rPr lang="tr-TR" dirty="0" smtClean="0">
                <a:latin typeface="Arial" pitchFamily="34" charset="0"/>
                <a:cs typeface="Arial" pitchFamily="34" charset="0"/>
              </a:rPr>
              <a:t>.</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err="1" smtClean="0"/>
              <a:t>Kutadgu</a:t>
            </a:r>
            <a:r>
              <a:rPr lang="tr-TR" dirty="0" smtClean="0"/>
              <a:t> </a:t>
            </a:r>
            <a:r>
              <a:rPr lang="tr-TR" dirty="0" err="1" smtClean="0"/>
              <a:t>Bilig</a:t>
            </a:r>
            <a:r>
              <a:rPr lang="tr-TR" dirty="0" smtClean="0"/>
              <a:t> felsefî, ahlakî ve siyasî tavsiyelerde bulunan bir </a:t>
            </a:r>
            <a:r>
              <a:rPr lang="tr-TR" dirty="0" err="1" smtClean="0"/>
              <a:t>siyasetnâmedir</a:t>
            </a:r>
            <a:r>
              <a:rPr lang="tr-TR" dirty="0" smtClean="0"/>
              <a:t>. </a:t>
            </a:r>
            <a:r>
              <a:rPr lang="tr-TR" dirty="0" err="1" smtClean="0"/>
              <a:t>Karahanlı</a:t>
            </a:r>
            <a:r>
              <a:rPr lang="tr-TR" dirty="0" smtClean="0"/>
              <a:t> kültür muhitine mensup </a:t>
            </a:r>
            <a:r>
              <a:rPr lang="tr-TR" dirty="0" err="1" smtClean="0"/>
              <a:t>Türkİslam</a:t>
            </a:r>
            <a:r>
              <a:rPr lang="tr-TR" dirty="0" smtClean="0"/>
              <a:t> Edebiyatı’nın bir ürünündür. </a:t>
            </a:r>
            <a:r>
              <a:rPr lang="tr-TR" dirty="0" err="1" smtClean="0"/>
              <a:t>Kutadgu</a:t>
            </a:r>
            <a:r>
              <a:rPr lang="tr-TR" dirty="0" smtClean="0"/>
              <a:t> </a:t>
            </a:r>
            <a:r>
              <a:rPr lang="tr-TR" dirty="0" err="1" smtClean="0"/>
              <a:t>Bilig’in</a:t>
            </a:r>
            <a:r>
              <a:rPr lang="tr-TR" dirty="0" smtClean="0"/>
              <a:t> kaynakları konusunda araştırmacılar, Türk ve İslam kültürünün haricinde farklı ve muhtelif görüşler ileri sürmüşlerdir. </a:t>
            </a:r>
          </a:p>
          <a:p>
            <a:pPr algn="just"/>
            <a:r>
              <a:rPr lang="tr-TR" dirty="0" smtClean="0"/>
              <a:t>Bu görüşler daha ziyade Hint, İran, Çin ve Yunan tesiri olarak belirginleşmektedir. Yine kitap üzerinde araştırma yapanlar, </a:t>
            </a:r>
            <a:r>
              <a:rPr lang="tr-TR" dirty="0" err="1" smtClean="0"/>
              <a:t>Kutadgu</a:t>
            </a:r>
            <a:r>
              <a:rPr lang="tr-TR" dirty="0" smtClean="0"/>
              <a:t> </a:t>
            </a:r>
            <a:r>
              <a:rPr lang="tr-TR" dirty="0" err="1" smtClean="0"/>
              <a:t>Bilig’in</a:t>
            </a:r>
            <a:r>
              <a:rPr lang="tr-TR" dirty="0" smtClean="0"/>
              <a:t> öngördüğü devlet modelinin ne olduğu (teokratik, </a:t>
            </a:r>
            <a:r>
              <a:rPr lang="tr-TR" dirty="0" err="1" smtClean="0"/>
              <a:t>monarşik</a:t>
            </a:r>
            <a:r>
              <a:rPr lang="tr-TR" dirty="0" smtClean="0"/>
              <a:t> veya demokratik) konusunda da birbirinden farklı fikirler söylemişlerdir.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Yusuf Has </a:t>
            </a:r>
            <a:r>
              <a:rPr lang="tr-TR" dirty="0" err="1" smtClean="0"/>
              <a:t>Hacib’e</a:t>
            </a:r>
            <a:r>
              <a:rPr lang="tr-TR" dirty="0" smtClean="0"/>
              <a:t> göre, halkı ve devleti yönetmenin tek amacı ‘adalet’ olmalıdır. Hükümdar, âdil kanunlar koyarak halkı adaletle yönetmelidir. </a:t>
            </a:r>
          </a:p>
          <a:p>
            <a:pPr algn="just"/>
            <a:r>
              <a:rPr lang="tr-TR" dirty="0" smtClean="0"/>
              <a:t>O’na göre, “ülkesinde uzun süre hüküm sürmek isteyen hükümdar, kanunu eşit uygulamalı ve halkı korumalıdır. Hükümdar, örf ve kanunlara uyarsa halk da ona itaat eder.” Bu modeli günümüzde “hukuk devleti” olarak adlandırıyoruz.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755576" y="188640"/>
            <a:ext cx="3600400" cy="5400599"/>
          </a:xfrm>
          <a:prstGeom prst="rect">
            <a:avLst/>
          </a:prstGeom>
          <a:noFill/>
          <a:ln w="76200">
            <a:solidFill>
              <a:schemeClr val="tx1"/>
            </a:solidFill>
            <a:miter lim="800000"/>
            <a:headEnd/>
            <a:tailEnd/>
          </a:ln>
        </p:spPr>
      </p:pic>
      <p:sp>
        <p:nvSpPr>
          <p:cNvPr id="7" name="6 Dikdörtgen"/>
          <p:cNvSpPr/>
          <p:nvPr/>
        </p:nvSpPr>
        <p:spPr>
          <a:xfrm>
            <a:off x="251520" y="5661248"/>
            <a:ext cx="4320480" cy="646331"/>
          </a:xfrm>
          <a:prstGeom prst="rect">
            <a:avLst/>
          </a:prstGeom>
        </p:spPr>
        <p:txBody>
          <a:bodyPr wrap="square">
            <a:spAutoFit/>
          </a:bodyPr>
          <a:lstStyle/>
          <a:p>
            <a:r>
              <a:rPr lang="tr-TR" i="1" dirty="0" err="1" smtClean="0"/>
              <a:t>Kutadgu</a:t>
            </a:r>
            <a:r>
              <a:rPr lang="tr-TR" i="1" dirty="0" smtClean="0"/>
              <a:t> </a:t>
            </a:r>
            <a:r>
              <a:rPr lang="tr-TR" i="1" dirty="0" err="1" smtClean="0"/>
              <a:t>Bilig</a:t>
            </a:r>
            <a:r>
              <a:rPr lang="tr-TR" i="1" dirty="0" smtClean="0"/>
              <a:t>‘in: 1984'te yayımlanan (Yeni) Uygurca çevirisinin Arap Harfli Kapağı</a:t>
            </a:r>
            <a:endParaRPr lang="tr-TR" dirty="0"/>
          </a:p>
        </p:txBody>
      </p:sp>
      <p:sp>
        <p:nvSpPr>
          <p:cNvPr id="8" name="7 Dikdörtgen"/>
          <p:cNvSpPr/>
          <p:nvPr/>
        </p:nvSpPr>
        <p:spPr>
          <a:xfrm>
            <a:off x="4788024" y="5733256"/>
            <a:ext cx="4176464" cy="646331"/>
          </a:xfrm>
          <a:prstGeom prst="rect">
            <a:avLst/>
          </a:prstGeom>
        </p:spPr>
        <p:txBody>
          <a:bodyPr wrap="square">
            <a:spAutoFit/>
          </a:bodyPr>
          <a:lstStyle/>
          <a:p>
            <a:r>
              <a:rPr lang="tr-TR" i="1" dirty="0" err="1" smtClean="0"/>
              <a:t>Kutadgu</a:t>
            </a:r>
            <a:r>
              <a:rPr lang="tr-TR" i="1" dirty="0" smtClean="0"/>
              <a:t> </a:t>
            </a:r>
            <a:r>
              <a:rPr lang="tr-TR" i="1" dirty="0" err="1" smtClean="0"/>
              <a:t>Bilig'in</a:t>
            </a:r>
            <a:r>
              <a:rPr lang="tr-TR" i="1" dirty="0" smtClean="0"/>
              <a:t> 1984'te yayımlanan (Yeni) Uygurca çevirisinin Latin Harfli Kapağı</a:t>
            </a:r>
            <a:endParaRPr lang="tr-TR" dirty="0"/>
          </a:p>
        </p:txBody>
      </p:sp>
      <p:pic>
        <p:nvPicPr>
          <p:cNvPr id="2051" name="Picture 3"/>
          <p:cNvPicPr>
            <a:picLocks noChangeAspect="1" noChangeArrowheads="1"/>
          </p:cNvPicPr>
          <p:nvPr/>
        </p:nvPicPr>
        <p:blipFill>
          <a:blip r:embed="rId3" cstate="print"/>
          <a:srcRect/>
          <a:stretch>
            <a:fillRect/>
          </a:stretch>
        </p:blipFill>
        <p:spPr bwMode="auto">
          <a:xfrm>
            <a:off x="4882904" y="135254"/>
            <a:ext cx="3721544" cy="5453986"/>
          </a:xfrm>
          <a:prstGeom prst="rect">
            <a:avLst/>
          </a:prstGeom>
          <a:noFill/>
          <a:ln w="76200">
            <a:solidFill>
              <a:schemeClr val="tx1"/>
            </a:solid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r>
              <a:rPr lang="tr-TR" dirty="0" smtClean="0"/>
              <a:t>Eserde, “</a:t>
            </a:r>
            <a:r>
              <a:rPr lang="tr-TR" dirty="0" err="1" smtClean="0"/>
              <a:t>kutadmak</a:t>
            </a:r>
            <a:r>
              <a:rPr lang="tr-TR" dirty="0" smtClean="0"/>
              <a:t>” (yani devlet yönetmek) fiilinin kökündeki, Türkçe en eski siyaset ve kültür terimlerinden biri olan “kut” un yer alması ve bu “kut anlayışının” eserin özünü teşkil etmesi, kanaatimizi doğrulamaktadır. </a:t>
            </a:r>
          </a:p>
          <a:p>
            <a:pPr algn="just"/>
            <a:r>
              <a:rPr lang="tr-TR" dirty="0" smtClean="0"/>
              <a:t>Ayrıca </a:t>
            </a:r>
            <a:r>
              <a:rPr lang="tr-TR" dirty="0" err="1" smtClean="0"/>
              <a:t>Kutadgu</a:t>
            </a:r>
            <a:r>
              <a:rPr lang="tr-TR" dirty="0" smtClean="0"/>
              <a:t> </a:t>
            </a:r>
            <a:r>
              <a:rPr lang="tr-TR" dirty="0" err="1" smtClean="0"/>
              <a:t>Bilig’de</a:t>
            </a:r>
            <a:r>
              <a:rPr lang="tr-TR" dirty="0" smtClean="0"/>
              <a:t>, Türk folkloruna, atasözlerine, siyaset ve medeniyetine ait kavramlara ve eski Türk büyüklerinin vecizelerine sıkça yer verilmiştir (</a:t>
            </a:r>
            <a:r>
              <a:rPr lang="tr-TR" dirty="0" err="1" smtClean="0"/>
              <a:t>Ercilasun</a:t>
            </a:r>
            <a:r>
              <a:rPr lang="tr-TR" dirty="0" smtClean="0"/>
              <a:t> 2003: 771).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err="1" smtClean="0"/>
              <a:t>Türkler’in</a:t>
            </a:r>
            <a:r>
              <a:rPr lang="tr-TR" dirty="0" smtClean="0"/>
              <a:t> efsanevî atası sayılan ve </a:t>
            </a:r>
            <a:r>
              <a:rPr lang="tr-TR" dirty="0" err="1" smtClean="0"/>
              <a:t>İranlılar’ın</a:t>
            </a:r>
            <a:r>
              <a:rPr lang="tr-TR" dirty="0" smtClean="0"/>
              <a:t> </a:t>
            </a:r>
            <a:r>
              <a:rPr lang="tr-TR" dirty="0" err="1" smtClean="0"/>
              <a:t>Afrasiyab</a:t>
            </a:r>
            <a:r>
              <a:rPr lang="tr-TR" dirty="0" smtClean="0"/>
              <a:t> dedikleri Alp Er Tonga’dan bir Türk kahramanı, erdemli bir insan ve büyük Türk </a:t>
            </a:r>
            <a:r>
              <a:rPr lang="tr-TR" dirty="0" err="1" smtClean="0"/>
              <a:t>begi</a:t>
            </a:r>
            <a:r>
              <a:rPr lang="tr-TR" dirty="0" smtClean="0"/>
              <a:t> örneği olarak bahsedilmesi de, eserin kaynaklarının ve felsefi muhtevasının Türk kültürü olduğunu ortaya koymaktadır (</a:t>
            </a:r>
            <a:r>
              <a:rPr lang="tr-TR" dirty="0" err="1" smtClean="0"/>
              <a:t>Dilaçar</a:t>
            </a:r>
            <a:r>
              <a:rPr lang="tr-TR" dirty="0" smtClean="0"/>
              <a:t> 1995: 28-29). </a:t>
            </a:r>
          </a:p>
          <a:p>
            <a:pPr algn="just"/>
            <a:r>
              <a:rPr lang="tr-TR" dirty="0" smtClean="0"/>
              <a:t>Bu nedenle </a:t>
            </a:r>
            <a:r>
              <a:rPr lang="tr-TR" dirty="0" err="1" smtClean="0"/>
              <a:t>Kutadgu</a:t>
            </a:r>
            <a:r>
              <a:rPr lang="tr-TR" dirty="0" smtClean="0"/>
              <a:t> </a:t>
            </a:r>
            <a:r>
              <a:rPr lang="tr-TR" dirty="0" err="1" smtClean="0"/>
              <a:t>Bilig’in</a:t>
            </a:r>
            <a:r>
              <a:rPr lang="tr-TR" dirty="0" smtClean="0"/>
              <a:t> temel referansı öncelikle Türk devlet ve siyaset anlayışıdır.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err="1" smtClean="0"/>
              <a:t>Kutadgu</a:t>
            </a:r>
            <a:r>
              <a:rPr lang="tr-TR" dirty="0" smtClean="0"/>
              <a:t> </a:t>
            </a:r>
            <a:r>
              <a:rPr lang="tr-TR" dirty="0" err="1" smtClean="0"/>
              <a:t>Bilig’e</a:t>
            </a:r>
            <a:r>
              <a:rPr lang="tr-TR" dirty="0" smtClean="0"/>
              <a:t>, Türk ve İslam kültürünün </a:t>
            </a:r>
            <a:r>
              <a:rPr lang="tr-TR" dirty="0" err="1" smtClean="0"/>
              <a:t>mezc</a:t>
            </a:r>
            <a:r>
              <a:rPr lang="tr-TR" dirty="0" smtClean="0"/>
              <a:t> edildiği ilk kültür ürünüdür diyoruz. Kitap, giriş kısmından da anlaşılacağı üzere, tamamen İslamî eser yazım geleneğine uygun kaleme alınmıştır ki, önce, Tanrı (</a:t>
            </a:r>
            <a:r>
              <a:rPr lang="tr-TR" dirty="0" err="1" smtClean="0"/>
              <a:t>azze</a:t>
            </a:r>
            <a:r>
              <a:rPr lang="tr-TR" dirty="0" smtClean="0"/>
              <a:t> ve </a:t>
            </a:r>
            <a:r>
              <a:rPr lang="tr-TR" dirty="0" err="1" smtClean="0"/>
              <a:t>celle</a:t>
            </a:r>
            <a:r>
              <a:rPr lang="tr-TR" dirty="0" smtClean="0"/>
              <a:t>)’</a:t>
            </a:r>
            <a:r>
              <a:rPr lang="tr-TR" dirty="0" err="1" smtClean="0"/>
              <a:t>nın</a:t>
            </a:r>
            <a:r>
              <a:rPr lang="tr-TR" dirty="0" smtClean="0"/>
              <a:t> </a:t>
            </a:r>
            <a:r>
              <a:rPr lang="tr-TR" dirty="0" err="1" smtClean="0"/>
              <a:t>medhi</a:t>
            </a:r>
            <a:r>
              <a:rPr lang="tr-TR" dirty="0" smtClean="0"/>
              <a:t> ve Peygamber (</a:t>
            </a:r>
            <a:r>
              <a:rPr lang="tr-TR" dirty="0" err="1" smtClean="0"/>
              <a:t>aleyhi’s</a:t>
            </a:r>
            <a:r>
              <a:rPr lang="tr-TR" dirty="0" smtClean="0"/>
              <a:t>-selam)’in </a:t>
            </a:r>
            <a:r>
              <a:rPr lang="tr-TR" dirty="0" err="1" smtClean="0"/>
              <a:t>medhi</a:t>
            </a:r>
            <a:r>
              <a:rPr lang="tr-TR" dirty="0" smtClean="0"/>
              <a:t> ve Dört Sahabe (halife)’ye övgü gibi konu başlıkları yer alır. </a:t>
            </a:r>
          </a:p>
          <a:p>
            <a:pPr algn="just"/>
            <a:r>
              <a:rPr lang="tr-TR" dirty="0" smtClean="0"/>
              <a:t>Bu durum eserin, İslamî bir gaye ile yazıldığını ortaya koyduğu gibi, Yusuf’un, İslamî devir kültürünü iyi bildiğini de ortaya koymaktadır. Dolayısı ile Türk kültürünün yanı sıra İslam kültürü </a:t>
            </a:r>
            <a:r>
              <a:rPr lang="tr-TR" dirty="0" err="1" smtClean="0"/>
              <a:t>Kutadgu</a:t>
            </a:r>
            <a:r>
              <a:rPr lang="tr-TR" dirty="0" smtClean="0"/>
              <a:t> </a:t>
            </a:r>
            <a:r>
              <a:rPr lang="tr-TR" dirty="0" err="1" smtClean="0"/>
              <a:t>Bilig’in</a:t>
            </a:r>
            <a:r>
              <a:rPr lang="tr-TR" dirty="0" smtClean="0"/>
              <a:t> ikinci önemli kaynağıdır.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İlk İslamî devreye ait Türkçe bir eser olması bakımından </a:t>
            </a:r>
            <a:r>
              <a:rPr lang="tr-TR" dirty="0" err="1" smtClean="0"/>
              <a:t>Kutadgu</a:t>
            </a:r>
            <a:r>
              <a:rPr lang="tr-TR" dirty="0" smtClean="0"/>
              <a:t> </a:t>
            </a:r>
            <a:r>
              <a:rPr lang="tr-TR" dirty="0" err="1" smtClean="0"/>
              <a:t>Bilig</a:t>
            </a:r>
            <a:r>
              <a:rPr lang="tr-TR" dirty="0" smtClean="0"/>
              <a:t>, hem konu hem de dilce Arap ve İran tesiri altında kalmıştır (</a:t>
            </a:r>
            <a:r>
              <a:rPr lang="tr-TR" dirty="0" err="1" smtClean="0"/>
              <a:t>Caferoğlu</a:t>
            </a:r>
            <a:r>
              <a:rPr lang="tr-TR" dirty="0" smtClean="0"/>
              <a:t> 1984: 56). </a:t>
            </a:r>
          </a:p>
          <a:p>
            <a:pPr algn="just"/>
            <a:r>
              <a:rPr lang="tr-TR" dirty="0" smtClean="0"/>
              <a:t>Bu nedenle diğer </a:t>
            </a:r>
            <a:r>
              <a:rPr lang="tr-TR" dirty="0" err="1" smtClean="0"/>
              <a:t>siyasetnâmelerde</a:t>
            </a:r>
            <a:r>
              <a:rPr lang="tr-TR" dirty="0" smtClean="0"/>
              <a:t> olduğu gibi </a:t>
            </a:r>
            <a:r>
              <a:rPr lang="tr-TR" dirty="0" err="1" smtClean="0"/>
              <a:t>Kutadgu</a:t>
            </a:r>
            <a:r>
              <a:rPr lang="tr-TR" dirty="0" smtClean="0"/>
              <a:t> </a:t>
            </a:r>
            <a:r>
              <a:rPr lang="tr-TR" dirty="0" err="1" smtClean="0"/>
              <a:t>Bilig’de</a:t>
            </a:r>
            <a:r>
              <a:rPr lang="tr-TR" dirty="0" smtClean="0"/>
              <a:t> de dolaylı olarak Fars krallarının efsanevi kahraman tiplerine rastlanmaktadır. Yusuf Has </a:t>
            </a:r>
            <a:r>
              <a:rPr lang="tr-TR" dirty="0" err="1" smtClean="0"/>
              <a:t>Hacib</a:t>
            </a:r>
            <a:r>
              <a:rPr lang="tr-TR" dirty="0" smtClean="0"/>
              <a:t> </a:t>
            </a:r>
            <a:r>
              <a:rPr lang="tr-TR" dirty="0" err="1" smtClean="0"/>
              <a:t>Kutadgu</a:t>
            </a:r>
            <a:r>
              <a:rPr lang="tr-TR" dirty="0" smtClean="0"/>
              <a:t> </a:t>
            </a:r>
            <a:r>
              <a:rPr lang="tr-TR" dirty="0" err="1" smtClean="0"/>
              <a:t>Bilig’de</a:t>
            </a:r>
            <a:r>
              <a:rPr lang="tr-TR" dirty="0" smtClean="0"/>
              <a:t>, iyi ve kötü insan konusunu anlatılırken İran krallarının efsanevi tarihi olan </a:t>
            </a:r>
            <a:r>
              <a:rPr lang="tr-TR" dirty="0" err="1" smtClean="0"/>
              <a:t>Şehnâme’den</a:t>
            </a:r>
            <a:r>
              <a:rPr lang="tr-TR" dirty="0" smtClean="0"/>
              <a:t> alıntılar yapmaktadır. </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err="1" smtClean="0"/>
              <a:t>Kutadgu</a:t>
            </a:r>
            <a:r>
              <a:rPr lang="tr-TR" dirty="0" smtClean="0"/>
              <a:t> </a:t>
            </a:r>
            <a:r>
              <a:rPr lang="tr-TR" dirty="0" err="1" smtClean="0"/>
              <a:t>Bilig’in</a:t>
            </a:r>
            <a:r>
              <a:rPr lang="tr-TR" dirty="0" smtClean="0"/>
              <a:t> kelime anlamı, </a:t>
            </a:r>
            <a:r>
              <a:rPr lang="tr-TR" b="1" dirty="0" smtClean="0"/>
              <a:t>mutlu olma bilgisi</a:t>
            </a:r>
            <a:r>
              <a:rPr lang="tr-TR" dirty="0" smtClean="0"/>
              <a:t>, terim anlamı ise </a:t>
            </a:r>
            <a:r>
              <a:rPr lang="tr-TR" b="1" dirty="0" smtClean="0"/>
              <a:t>siyaset bilgisi</a:t>
            </a:r>
            <a:r>
              <a:rPr lang="tr-TR" dirty="0" smtClean="0"/>
              <a:t>dir (</a:t>
            </a:r>
            <a:r>
              <a:rPr lang="tr-TR" dirty="0" err="1" smtClean="0"/>
              <a:t>Ercilasun</a:t>
            </a:r>
            <a:r>
              <a:rPr lang="tr-TR" dirty="0" smtClean="0"/>
              <a:t> 2003: 764). </a:t>
            </a:r>
          </a:p>
          <a:p>
            <a:pPr algn="just"/>
            <a:r>
              <a:rPr lang="tr-TR" dirty="0" smtClean="0"/>
              <a:t>Şimdiye kadar eserin adı, Türkçeye ve Batı dillerine çoğunlukla “</a:t>
            </a:r>
            <a:r>
              <a:rPr lang="tr-TR" b="1" dirty="0" smtClean="0"/>
              <a:t>Mutluluk veren bilgi</a:t>
            </a:r>
            <a:r>
              <a:rPr lang="tr-TR" dirty="0" smtClean="0"/>
              <a:t>” şeklinde çevrilmiştir. Ancak, son yıllarda “</a:t>
            </a:r>
            <a:r>
              <a:rPr lang="tr-TR" b="1" dirty="0" smtClean="0"/>
              <a:t>Kut</a:t>
            </a:r>
            <a:r>
              <a:rPr lang="tr-TR" dirty="0" smtClean="0"/>
              <a:t>” sözcüğü üzerinde yapılan etimolojik ve semantik çalışmalar, bu çeviri şeklinin eksik olduğunu ortaya koymuştur.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err="1" smtClean="0"/>
              <a:t>Kaşgarlı</a:t>
            </a:r>
            <a:r>
              <a:rPr lang="tr-TR" dirty="0" smtClean="0"/>
              <a:t> </a:t>
            </a:r>
            <a:r>
              <a:rPr lang="tr-TR" dirty="0" err="1" smtClean="0"/>
              <a:t>Mahmud’un</a:t>
            </a:r>
            <a:r>
              <a:rPr lang="tr-TR" dirty="0" smtClean="0"/>
              <a:t> </a:t>
            </a:r>
            <a:r>
              <a:rPr lang="tr-TR" dirty="0" err="1" smtClean="0"/>
              <a:t>Divânü</a:t>
            </a:r>
            <a:r>
              <a:rPr lang="tr-TR" dirty="0" smtClean="0"/>
              <a:t> </a:t>
            </a:r>
            <a:r>
              <a:rPr lang="tr-TR" dirty="0" err="1" smtClean="0"/>
              <a:t>Lügati’t</a:t>
            </a:r>
            <a:r>
              <a:rPr lang="tr-TR" dirty="0" smtClean="0"/>
              <a:t>-Türk’te anlamlandırdığı şekliyle ‘Kut’un, devlet (Atalay (</a:t>
            </a:r>
            <a:r>
              <a:rPr lang="tr-TR" dirty="0" err="1" smtClean="0"/>
              <a:t>çev</a:t>
            </a:r>
            <a:r>
              <a:rPr lang="tr-TR" dirty="0" smtClean="0"/>
              <a:t>.) 1998: 320) yani ‘</a:t>
            </a:r>
            <a:r>
              <a:rPr lang="tr-TR" b="1" dirty="0" smtClean="0"/>
              <a:t>siyasal iktidar ve egemenlik</a:t>
            </a:r>
            <a:r>
              <a:rPr lang="tr-TR" dirty="0" smtClean="0"/>
              <a:t>’ anlamında kullanılması daha isabetlidir. </a:t>
            </a:r>
          </a:p>
          <a:p>
            <a:pPr algn="just"/>
            <a:r>
              <a:rPr lang="tr-TR" dirty="0" smtClean="0"/>
              <a:t>Yani eserin adını “mutluluk veren bilgi” anlamından ziyade, “</a:t>
            </a:r>
            <a:r>
              <a:rPr lang="tr-TR" b="1" dirty="0" smtClean="0"/>
              <a:t>iktidara ulaştıran bilgi</a:t>
            </a:r>
            <a:r>
              <a:rPr lang="tr-TR" dirty="0" smtClean="0"/>
              <a:t>” ya da “</a:t>
            </a:r>
            <a:r>
              <a:rPr lang="tr-TR" b="1" dirty="0" smtClean="0"/>
              <a:t>Devlet yönetme bilgisi</a:t>
            </a:r>
            <a:r>
              <a:rPr lang="tr-TR" dirty="0" smtClean="0"/>
              <a:t>” diye çevirmek, eserin muhtevasına daha uygun bir adlandırma olacaktır (</a:t>
            </a:r>
            <a:r>
              <a:rPr lang="tr-TR" dirty="0" err="1" smtClean="0"/>
              <a:t>Arslan</a:t>
            </a:r>
            <a:r>
              <a:rPr lang="tr-TR" dirty="0" smtClean="0"/>
              <a:t> 1987: 32-33; </a:t>
            </a:r>
            <a:r>
              <a:rPr lang="tr-TR" dirty="0" err="1" smtClean="0"/>
              <a:t>Kafesoğlu</a:t>
            </a:r>
            <a:r>
              <a:rPr lang="tr-TR" dirty="0" smtClean="0"/>
              <a:t> 1980: 32-33)).</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descr="C:\Users\pınarhoca\Desktop\pka dersler\hlk124- halkbilimde temel yazılı kaynaklar\görseller\kutadgu-bilig-kahramanlar.jpg"/>
          <p:cNvPicPr>
            <a:picLocks noGrp="1" noChangeAspect="1" noChangeArrowheads="1"/>
          </p:cNvPicPr>
          <p:nvPr>
            <p:ph idx="1"/>
          </p:nvPr>
        </p:nvPicPr>
        <p:blipFill>
          <a:blip r:embed="rId2" cstate="print"/>
          <a:srcRect/>
          <a:stretch>
            <a:fillRect/>
          </a:stretch>
        </p:blipFill>
        <p:spPr bwMode="auto">
          <a:xfrm>
            <a:off x="108105" y="2276872"/>
            <a:ext cx="9035895" cy="2142381"/>
          </a:xfrm>
          <a:prstGeom prst="rect">
            <a:avLst/>
          </a:prstGeom>
          <a:noFill/>
        </p:spPr>
      </p:pic>
      <p:sp>
        <p:nvSpPr>
          <p:cNvPr id="5" name="4 Dikdörtgen"/>
          <p:cNvSpPr/>
          <p:nvPr/>
        </p:nvSpPr>
        <p:spPr>
          <a:xfrm>
            <a:off x="683568" y="4725144"/>
            <a:ext cx="7560840" cy="923330"/>
          </a:xfrm>
          <a:prstGeom prst="rect">
            <a:avLst/>
          </a:prstGeom>
        </p:spPr>
        <p:txBody>
          <a:bodyPr wrap="square">
            <a:spAutoFit/>
          </a:bodyPr>
          <a:lstStyle/>
          <a:p>
            <a:pPr fontAlgn="base"/>
            <a:r>
              <a:rPr lang="tr-TR" dirty="0" err="1" smtClean="0"/>
              <a:t>Kutadgu</a:t>
            </a:r>
            <a:r>
              <a:rPr lang="tr-TR" dirty="0" smtClean="0"/>
              <a:t> </a:t>
            </a:r>
            <a:r>
              <a:rPr lang="tr-TR" dirty="0" err="1" smtClean="0"/>
              <a:t>Bilig’de</a:t>
            </a:r>
            <a:r>
              <a:rPr lang="tr-TR" dirty="0" smtClean="0"/>
              <a:t> kahramanlar sembolik (alegorik) olarak bazı değerleri karşılar.</a:t>
            </a:r>
          </a:p>
          <a:p>
            <a:r>
              <a:rPr lang="tr-TR" dirty="0" smtClean="0"/>
              <a:t/>
            </a:r>
            <a:br>
              <a:rPr lang="tr-TR" dirty="0" smtClean="0"/>
            </a:b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i="1" dirty="0" err="1" smtClean="0"/>
              <a:t>Kutadgu</a:t>
            </a:r>
            <a:r>
              <a:rPr lang="tr-TR" i="1" dirty="0" smtClean="0"/>
              <a:t> </a:t>
            </a:r>
            <a:r>
              <a:rPr lang="tr-TR" i="1" dirty="0" err="1" smtClean="0"/>
              <a:t>Bilig’de</a:t>
            </a:r>
            <a:r>
              <a:rPr lang="tr-TR" i="1" dirty="0" smtClean="0"/>
              <a:t> Çin, Hint ve Yunan kültürlerinin tesiri konusunda farklı </a:t>
            </a:r>
            <a:r>
              <a:rPr lang="tr-TR" dirty="0" smtClean="0"/>
              <a:t>iddialar ileri sürülmüştür. Yusuf Has </a:t>
            </a:r>
            <a:r>
              <a:rPr lang="tr-TR" dirty="0" err="1" smtClean="0"/>
              <a:t>Hacib</a:t>
            </a:r>
            <a:r>
              <a:rPr lang="tr-TR" dirty="0" smtClean="0"/>
              <a:t>, </a:t>
            </a:r>
            <a:r>
              <a:rPr lang="tr-TR" i="1" dirty="0" err="1" smtClean="0"/>
              <a:t>Kutadgu</a:t>
            </a:r>
            <a:r>
              <a:rPr lang="tr-TR" i="1" dirty="0" smtClean="0"/>
              <a:t> </a:t>
            </a:r>
            <a:r>
              <a:rPr lang="tr-TR" i="1" dirty="0" err="1" smtClean="0"/>
              <a:t>Bilig’in</a:t>
            </a:r>
            <a:r>
              <a:rPr lang="tr-TR" i="1" dirty="0" smtClean="0"/>
              <a:t> iç dinamiğini dört </a:t>
            </a:r>
            <a:r>
              <a:rPr lang="tr-TR" dirty="0" smtClean="0"/>
              <a:t>sembol üzerine kurgular; </a:t>
            </a:r>
          </a:p>
          <a:p>
            <a:r>
              <a:rPr lang="tr-TR" dirty="0" smtClean="0"/>
              <a:t>Birincisi, </a:t>
            </a:r>
            <a:r>
              <a:rPr lang="tr-TR" dirty="0" err="1" smtClean="0"/>
              <a:t>Kün</a:t>
            </a:r>
            <a:r>
              <a:rPr lang="tr-TR" dirty="0" smtClean="0"/>
              <a:t>-</a:t>
            </a:r>
            <a:r>
              <a:rPr lang="tr-TR" dirty="0" err="1" smtClean="0"/>
              <a:t>Togdı</a:t>
            </a:r>
            <a:r>
              <a:rPr lang="tr-TR" dirty="0" smtClean="0"/>
              <a:t>=hükümdar, </a:t>
            </a:r>
          </a:p>
          <a:p>
            <a:r>
              <a:rPr lang="tr-TR" dirty="0" smtClean="0"/>
              <a:t>İkincisi, Ay-</a:t>
            </a:r>
            <a:r>
              <a:rPr lang="tr-TR" dirty="0" err="1" smtClean="0"/>
              <a:t>Toldı</a:t>
            </a:r>
            <a:r>
              <a:rPr lang="tr-TR" dirty="0" smtClean="0"/>
              <a:t>=kut. </a:t>
            </a:r>
          </a:p>
          <a:p>
            <a:r>
              <a:rPr lang="tr-TR" dirty="0" smtClean="0"/>
              <a:t>Üçüncüsü, </a:t>
            </a:r>
            <a:r>
              <a:rPr lang="tr-TR" dirty="0" err="1" smtClean="0"/>
              <a:t>Öğdülmiş</a:t>
            </a:r>
            <a:r>
              <a:rPr lang="tr-TR" dirty="0" smtClean="0"/>
              <a:t>=akıl (</a:t>
            </a:r>
            <a:r>
              <a:rPr lang="tr-TR" dirty="0" err="1" smtClean="0"/>
              <a:t>ukuş</a:t>
            </a:r>
            <a:r>
              <a:rPr lang="tr-TR" dirty="0" smtClean="0"/>
              <a:t>). </a:t>
            </a:r>
          </a:p>
          <a:p>
            <a:r>
              <a:rPr lang="tr-TR" dirty="0" smtClean="0"/>
              <a:t>Dördüncüsü, </a:t>
            </a:r>
            <a:r>
              <a:rPr lang="tr-TR" dirty="0" err="1" smtClean="0"/>
              <a:t>Odgurmış</a:t>
            </a:r>
            <a:r>
              <a:rPr lang="tr-TR" dirty="0" smtClean="0"/>
              <a:t>=akıbet, münzevi, zahit </a:t>
            </a:r>
          </a:p>
          <a:p>
            <a:pPr>
              <a:buNone/>
            </a:pPr>
            <a:r>
              <a:rPr lang="tr-TR" dirty="0" smtClean="0"/>
              <a:t>	(Önler 2003:180).</a:t>
            </a:r>
          </a:p>
          <a:p>
            <a:r>
              <a:rPr lang="tr-TR" dirty="0" smtClean="0"/>
              <a:t> </a:t>
            </a:r>
            <a:r>
              <a:rPr lang="tr-TR" i="1" dirty="0" err="1" smtClean="0"/>
              <a:t>Kutadgu</a:t>
            </a:r>
            <a:r>
              <a:rPr lang="tr-TR" i="1" dirty="0" smtClean="0"/>
              <a:t> </a:t>
            </a:r>
            <a:r>
              <a:rPr lang="tr-TR" i="1" dirty="0" err="1" smtClean="0"/>
              <a:t>Bilig</a:t>
            </a:r>
            <a:r>
              <a:rPr lang="tr-TR" i="1" dirty="0" smtClean="0"/>
              <a:t>, bu dört sembolik şahsın karşılıklı </a:t>
            </a:r>
            <a:r>
              <a:rPr lang="tr-TR" dirty="0" smtClean="0"/>
              <a:t>(</a:t>
            </a:r>
            <a:r>
              <a:rPr lang="tr-TR" dirty="0" err="1" smtClean="0"/>
              <a:t>mühakalemeli</a:t>
            </a:r>
            <a:r>
              <a:rPr lang="tr-TR" dirty="0" smtClean="0"/>
              <a:t>) konuşmalarından ibarettir.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i="1" dirty="0" err="1" smtClean="0"/>
              <a:t>Kutadgu</a:t>
            </a:r>
            <a:r>
              <a:rPr lang="tr-TR" i="1" dirty="0" smtClean="0"/>
              <a:t> </a:t>
            </a:r>
            <a:r>
              <a:rPr lang="tr-TR" i="1" dirty="0" err="1" smtClean="0"/>
              <a:t>Bilig</a:t>
            </a:r>
            <a:r>
              <a:rPr lang="tr-TR" i="1" dirty="0" smtClean="0"/>
              <a:t> I, Metin. R. R. Arat, TOK Ankara 1947 (19792, i 99 i 3 19994).</a:t>
            </a:r>
          </a:p>
          <a:p>
            <a:r>
              <a:rPr lang="tr-TR" dirty="0" smtClean="0"/>
              <a:t>Yusuf Has </a:t>
            </a:r>
            <a:r>
              <a:rPr lang="tr-TR" dirty="0" err="1" smtClean="0"/>
              <a:t>Hacib</a:t>
            </a:r>
            <a:r>
              <a:rPr lang="tr-TR" dirty="0" smtClean="0"/>
              <a:t>, </a:t>
            </a:r>
            <a:r>
              <a:rPr lang="tr-TR" i="1" dirty="0" err="1" smtClean="0"/>
              <a:t>Kutadgu</a:t>
            </a:r>
            <a:r>
              <a:rPr lang="tr-TR" i="1" dirty="0" smtClean="0"/>
              <a:t> </a:t>
            </a:r>
            <a:r>
              <a:rPr lang="tr-TR" i="1" dirty="0" err="1" smtClean="0"/>
              <a:t>Bilig</a:t>
            </a:r>
            <a:r>
              <a:rPr lang="tr-TR" i="1" dirty="0" smtClean="0"/>
              <a:t>. Çeviri: R. R. Arat, TTK 1959 (I 9955) . </a:t>
            </a:r>
          </a:p>
          <a:p>
            <a:r>
              <a:rPr lang="tr-TR" i="1" dirty="0" smtClean="0"/>
              <a:t>R. R. Arat, </a:t>
            </a:r>
            <a:r>
              <a:rPr lang="tr-TR" i="1" dirty="0" err="1" smtClean="0"/>
              <a:t>Kutadgu</a:t>
            </a:r>
            <a:r>
              <a:rPr lang="tr-TR" i="1" dirty="0" smtClean="0"/>
              <a:t> </a:t>
            </a:r>
            <a:r>
              <a:rPr lang="tr-TR" i="1" dirty="0" err="1" smtClean="0"/>
              <a:t>Bilig</a:t>
            </a:r>
            <a:r>
              <a:rPr lang="tr-TR" i="1" dirty="0" smtClean="0"/>
              <a:t>, III indeks. Yay. K. </a:t>
            </a:r>
            <a:r>
              <a:rPr lang="tr-TR" i="1" dirty="0" err="1" smtClean="0"/>
              <a:t>Eraslan</a:t>
            </a:r>
            <a:r>
              <a:rPr lang="tr-TR" i="1" dirty="0" smtClean="0"/>
              <a:t>, O. F. </a:t>
            </a:r>
            <a:r>
              <a:rPr lang="tr-TR" i="1" dirty="0" err="1" smtClean="0"/>
              <a:t>Sertkaya</a:t>
            </a:r>
            <a:r>
              <a:rPr lang="tr-TR" i="1" dirty="0" smtClean="0"/>
              <a:t>, N. Yüce. TKAE İstanbul, </a:t>
            </a:r>
            <a:r>
              <a:rPr lang="tr-TR" dirty="0" smtClean="0"/>
              <a:t>1979.</a:t>
            </a:r>
          </a:p>
          <a:p>
            <a:r>
              <a:rPr lang="tr-TR" dirty="0" smtClean="0"/>
              <a:t>ARSLAN, </a:t>
            </a:r>
            <a:r>
              <a:rPr lang="tr-TR" dirty="0" err="1" smtClean="0"/>
              <a:t>Mahmud</a:t>
            </a:r>
            <a:r>
              <a:rPr lang="tr-TR" dirty="0" smtClean="0"/>
              <a:t> (1987), </a:t>
            </a:r>
            <a:r>
              <a:rPr lang="tr-TR" dirty="0" err="1" smtClean="0"/>
              <a:t>Kutadgu</a:t>
            </a:r>
            <a:r>
              <a:rPr lang="tr-TR" dirty="0" smtClean="0"/>
              <a:t> </a:t>
            </a:r>
            <a:r>
              <a:rPr lang="tr-TR" dirty="0" err="1" smtClean="0"/>
              <a:t>Bilig’deki</a:t>
            </a:r>
            <a:r>
              <a:rPr lang="tr-TR" dirty="0" smtClean="0"/>
              <a:t> Toplum ve Devlet Anlayışı, İstanbul, İstanbul Üniversitesi Edebiyat Fakültesi Yay. No. 3414.</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err="1" smtClean="0"/>
              <a:t>Kur’ân</a:t>
            </a:r>
            <a:r>
              <a:rPr lang="tr-TR" dirty="0" smtClean="0"/>
              <a:t> öncesi Arap şiiri doruk noktasındaydı. </a:t>
            </a:r>
            <a:r>
              <a:rPr lang="tr-TR" dirty="0" err="1" smtClean="0"/>
              <a:t>Kur’ân</a:t>
            </a:r>
            <a:r>
              <a:rPr lang="tr-TR" dirty="0" smtClean="0"/>
              <a:t> indirildiği zaman (610-632) peygamber vahiy dışında bir sözün yazılmamasını buyurdu. Bu kayda geçirmeme hassasiyeti ana çizgileriyle tabi‘</a:t>
            </a:r>
            <a:r>
              <a:rPr lang="tr-TR" dirty="0" err="1" smtClean="0"/>
              <a:t>ûn</a:t>
            </a:r>
            <a:r>
              <a:rPr lang="tr-TR" dirty="0" smtClean="0"/>
              <a:t> ‘sahabeyi görenler’ ve </a:t>
            </a:r>
            <a:r>
              <a:rPr lang="tr-TR" dirty="0" err="1" smtClean="0"/>
              <a:t>atbâ</a:t>
            </a:r>
            <a:r>
              <a:rPr lang="tr-TR" dirty="0" smtClean="0"/>
              <a:t>‘</a:t>
            </a:r>
            <a:r>
              <a:rPr lang="tr-TR" dirty="0" err="1" smtClean="0"/>
              <a:t>u’t</a:t>
            </a:r>
            <a:r>
              <a:rPr lang="tr-TR" dirty="0" smtClean="0"/>
              <a:t>-tâbi‘</a:t>
            </a:r>
            <a:r>
              <a:rPr lang="tr-TR" dirty="0" err="1" smtClean="0"/>
              <a:t>ûn</a:t>
            </a:r>
            <a:r>
              <a:rPr lang="tr-TR" dirty="0" smtClean="0"/>
              <a:t> ‘sahabeyi görenleri görenler’ dönemleri olarak iki yüz yıl sürdü. </a:t>
            </a:r>
          </a:p>
          <a:p>
            <a:pPr algn="just"/>
            <a:r>
              <a:rPr lang="tr-TR" dirty="0" smtClean="0"/>
              <a:t>Sonra hadis edebiyatı doğdu. Her çeşit eser verildi. Aynı kesinti İran edebiyatı için de geçerli oldu. İran’da da büyük eserlerin verilmesi </a:t>
            </a:r>
            <a:r>
              <a:rPr lang="tr-TR" dirty="0" err="1" smtClean="0"/>
              <a:t>Tûslu</a:t>
            </a:r>
            <a:r>
              <a:rPr lang="tr-TR" dirty="0" smtClean="0"/>
              <a:t> </a:t>
            </a:r>
            <a:r>
              <a:rPr lang="tr-TR" dirty="0" err="1" smtClean="0"/>
              <a:t>Firdevsî</a:t>
            </a:r>
            <a:r>
              <a:rPr lang="tr-TR" dirty="0" smtClean="0"/>
              <a:t> [934-1020]’</a:t>
            </a:r>
            <a:r>
              <a:rPr lang="tr-TR" dirty="0" err="1" smtClean="0"/>
              <a:t>nin</a:t>
            </a:r>
            <a:r>
              <a:rPr lang="tr-TR" dirty="0" smtClean="0"/>
              <a:t> 980-1004 yılları arasında </a:t>
            </a:r>
            <a:r>
              <a:rPr lang="tr-TR" dirty="0" err="1" smtClean="0"/>
              <a:t>Şâh</a:t>
            </a:r>
            <a:r>
              <a:rPr lang="tr-TR" dirty="0" smtClean="0"/>
              <a:t>-</a:t>
            </a:r>
            <a:r>
              <a:rPr lang="tr-TR" dirty="0" err="1" smtClean="0"/>
              <a:t>nâme’yi</a:t>
            </a:r>
            <a:r>
              <a:rPr lang="tr-TR" dirty="0" smtClean="0"/>
              <a:t> kaleme almasıyla başladı.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r>
              <a:rPr lang="tr-TR" dirty="0" smtClean="0"/>
              <a:t>Aynı kesinti Türk edebiyatı için de geçerli oldu. Burkancı geleneği olan bir edebiyat 850’li yıllardan sonra sekteye uğradı. 1069’da </a:t>
            </a:r>
            <a:r>
              <a:rPr lang="tr-TR" dirty="0" err="1" smtClean="0"/>
              <a:t>Kâşgar’da</a:t>
            </a:r>
            <a:r>
              <a:rPr lang="tr-TR" dirty="0" smtClean="0"/>
              <a:t> </a:t>
            </a:r>
            <a:r>
              <a:rPr lang="tr-TR" dirty="0" err="1" smtClean="0"/>
              <a:t>Kutadgu</a:t>
            </a:r>
            <a:r>
              <a:rPr lang="tr-TR" dirty="0" smtClean="0"/>
              <a:t> </a:t>
            </a:r>
            <a:r>
              <a:rPr lang="tr-TR" dirty="0" err="1" smtClean="0"/>
              <a:t>Bilig</a:t>
            </a:r>
            <a:r>
              <a:rPr lang="tr-TR" dirty="0" smtClean="0"/>
              <a:t> ile yeni bir edebiyat başladı. </a:t>
            </a:r>
          </a:p>
          <a:p>
            <a:pPr algn="just"/>
            <a:r>
              <a:rPr lang="tr-TR" dirty="0" smtClean="0"/>
              <a:t>Birçok yönden ilk olma vasfını üzerinde bulunduran </a:t>
            </a:r>
            <a:r>
              <a:rPr lang="tr-TR" dirty="0" err="1" smtClean="0"/>
              <a:t>Kutadgu</a:t>
            </a:r>
            <a:r>
              <a:rPr lang="tr-TR" dirty="0" smtClean="0"/>
              <a:t> </a:t>
            </a:r>
            <a:r>
              <a:rPr lang="tr-TR" dirty="0" err="1" smtClean="0"/>
              <a:t>Bilig’in</a:t>
            </a:r>
            <a:r>
              <a:rPr lang="tr-TR" dirty="0" smtClean="0"/>
              <a:t> taşıdığı önem budur. </a:t>
            </a:r>
          </a:p>
          <a:p>
            <a:pPr algn="just"/>
            <a:r>
              <a:rPr lang="tr-TR" dirty="0" err="1" smtClean="0"/>
              <a:t>Kutadgu</a:t>
            </a:r>
            <a:r>
              <a:rPr lang="tr-TR" dirty="0" smtClean="0"/>
              <a:t> </a:t>
            </a:r>
            <a:r>
              <a:rPr lang="tr-TR" dirty="0" err="1" smtClean="0"/>
              <a:t>Bilig</a:t>
            </a:r>
            <a:r>
              <a:rPr lang="tr-TR" dirty="0" smtClean="0"/>
              <a:t> ehil bir el tarafından yayımlandı. Sonra birçok düzeltmeler gördü.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err="1" smtClean="0"/>
              <a:t>Kutadgu</a:t>
            </a:r>
            <a:r>
              <a:rPr lang="tr-TR" dirty="0" smtClean="0"/>
              <a:t> </a:t>
            </a:r>
            <a:r>
              <a:rPr lang="tr-TR" dirty="0" err="1" smtClean="0"/>
              <a:t>Bilig</a:t>
            </a:r>
            <a:r>
              <a:rPr lang="tr-TR" dirty="0" smtClean="0"/>
              <a:t> üzerine bütünlüklü çalışmalar ancak </a:t>
            </a:r>
            <a:r>
              <a:rPr lang="tr-TR" dirty="0" err="1" smtClean="0"/>
              <a:t>Radloff'un</a:t>
            </a:r>
            <a:r>
              <a:rPr lang="tr-TR" dirty="0" smtClean="0"/>
              <a:t> tıpkıbasım yayınıyla başlamıştır. </a:t>
            </a:r>
          </a:p>
          <a:p>
            <a:pPr algn="just"/>
            <a:r>
              <a:rPr lang="tr-TR" dirty="0" smtClean="0"/>
              <a:t>Uygur harfli nüshanın 189Ü'da tıpkıbasımını yapan </a:t>
            </a:r>
            <a:r>
              <a:rPr lang="tr-TR" dirty="0" err="1" smtClean="0"/>
              <a:t>Radloff</a:t>
            </a:r>
            <a:r>
              <a:rPr lang="tr-TR" dirty="0" smtClean="0"/>
              <a:t> 1891'den itibaren metnin </a:t>
            </a:r>
            <a:r>
              <a:rPr lang="tr-TR" dirty="0" err="1" smtClean="0"/>
              <a:t>yazıçevrimi</a:t>
            </a:r>
            <a:r>
              <a:rPr lang="tr-TR" dirty="0" smtClean="0"/>
              <a:t> ile çevirisini de yayımlamaya başlamıştır.</a:t>
            </a:r>
          </a:p>
          <a:p>
            <a:pPr algn="just"/>
            <a:r>
              <a:rPr lang="tr-TR" dirty="0" err="1" smtClean="0"/>
              <a:t>Radloff'un</a:t>
            </a:r>
            <a:r>
              <a:rPr lang="tr-TR" dirty="0" smtClean="0"/>
              <a:t> yayınlarından sonra </a:t>
            </a:r>
            <a:r>
              <a:rPr lang="tr-TR" dirty="0" err="1" smtClean="0"/>
              <a:t>Kutadgu</a:t>
            </a:r>
            <a:r>
              <a:rPr lang="tr-TR" dirty="0" smtClean="0"/>
              <a:t> </a:t>
            </a:r>
            <a:r>
              <a:rPr lang="tr-TR" dirty="0" err="1" smtClean="0"/>
              <a:t>BiIig</a:t>
            </a:r>
            <a:r>
              <a:rPr lang="tr-TR" dirty="0" smtClean="0"/>
              <a:t> üzerine çeşitli yayınlar olmuşsa da, R. R. Arat' </a:t>
            </a:r>
            <a:r>
              <a:rPr lang="tr-TR" dirty="0" err="1" smtClean="0"/>
              <a:t>ın</a:t>
            </a:r>
            <a:r>
              <a:rPr lang="tr-TR" dirty="0" smtClean="0"/>
              <a:t> yayınına gelinceye değin metnin tamamını ele alan bir metin ve çeviri çalışması yapılmamıştır.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buNone/>
            </a:pPr>
            <a:r>
              <a:rPr lang="tr-TR" b="1" dirty="0" smtClean="0"/>
              <a:t>Tıpkı basımlar </a:t>
            </a:r>
          </a:p>
          <a:p>
            <a:pPr>
              <a:buNone/>
            </a:pPr>
            <a:r>
              <a:rPr lang="tr-TR" dirty="0" smtClean="0"/>
              <a:t>1) İslâmi Dönem Türk Edebiyatının İlk Eseri </a:t>
            </a:r>
            <a:r>
              <a:rPr lang="tr-TR" dirty="0" err="1" smtClean="0"/>
              <a:t>Kutadgu</a:t>
            </a:r>
            <a:r>
              <a:rPr lang="tr-TR" dirty="0" smtClean="0"/>
              <a:t> </a:t>
            </a:r>
            <a:r>
              <a:rPr lang="tr-TR" dirty="0" err="1" smtClean="0"/>
              <a:t>Bilig</a:t>
            </a:r>
            <a:r>
              <a:rPr lang="tr-TR" dirty="0" smtClean="0"/>
              <a:t>, Yusuf Has </a:t>
            </a:r>
            <a:r>
              <a:rPr lang="tr-TR" dirty="0" err="1" smtClean="0"/>
              <a:t>Hacib</a:t>
            </a:r>
            <a:r>
              <a:rPr lang="tr-TR" dirty="0" smtClean="0"/>
              <a:t>, Kahire Nüshası Tıpkıbasım, Haz. Emek Üşenmez-Erdem Uçar, Akademik Kitaplar (1. </a:t>
            </a:r>
            <a:r>
              <a:rPr lang="tr-TR" dirty="0" err="1" smtClean="0"/>
              <a:t>bs</a:t>
            </a:r>
            <a:r>
              <a:rPr lang="tr-TR" dirty="0" smtClean="0"/>
              <a:t>.), İstanbul Aralık 2014. </a:t>
            </a:r>
          </a:p>
          <a:p>
            <a:pPr>
              <a:buNone/>
            </a:pPr>
            <a:r>
              <a:rPr lang="tr-TR" dirty="0" smtClean="0"/>
              <a:t>2) İslâmi Dönem Türk Edebiyatının İlk Eseri </a:t>
            </a:r>
            <a:r>
              <a:rPr lang="tr-TR" dirty="0" err="1" smtClean="0"/>
              <a:t>Kutadgu</a:t>
            </a:r>
            <a:r>
              <a:rPr lang="tr-TR" dirty="0" smtClean="0"/>
              <a:t> </a:t>
            </a:r>
            <a:r>
              <a:rPr lang="tr-TR" dirty="0" err="1" smtClean="0"/>
              <a:t>Bilig</a:t>
            </a:r>
            <a:r>
              <a:rPr lang="tr-TR" dirty="0" smtClean="0"/>
              <a:t>, Yusuf Has </a:t>
            </a:r>
            <a:r>
              <a:rPr lang="tr-TR" dirty="0" err="1" smtClean="0"/>
              <a:t>Hacib</a:t>
            </a:r>
            <a:r>
              <a:rPr lang="tr-TR" dirty="0" smtClean="0"/>
              <a:t>, </a:t>
            </a:r>
            <a:r>
              <a:rPr lang="tr-TR" dirty="0" err="1" smtClean="0"/>
              <a:t>Herat</a:t>
            </a:r>
            <a:r>
              <a:rPr lang="tr-TR" dirty="0" smtClean="0"/>
              <a:t> (Viyana-Avusturya) Nüshası, Tıpkıbasım, Haz. Emek Üşenmez, (1. </a:t>
            </a:r>
            <a:r>
              <a:rPr lang="tr-TR" dirty="0" err="1" smtClean="0"/>
              <a:t>bs</a:t>
            </a:r>
            <a:r>
              <a:rPr lang="tr-TR" dirty="0" smtClean="0"/>
              <a:t>.) İstanbul 2014. </a:t>
            </a:r>
          </a:p>
          <a:p>
            <a:pPr>
              <a:buNone/>
            </a:pPr>
            <a:r>
              <a:rPr lang="tr-TR" dirty="0" smtClean="0"/>
              <a:t>3) İslâmi Dönem Türk Edebiyatının İlk Eseri </a:t>
            </a:r>
            <a:r>
              <a:rPr lang="tr-TR" dirty="0" err="1" smtClean="0"/>
              <a:t>Kutadgu</a:t>
            </a:r>
            <a:r>
              <a:rPr lang="tr-TR" dirty="0" smtClean="0"/>
              <a:t> </a:t>
            </a:r>
            <a:r>
              <a:rPr lang="tr-TR" dirty="0" err="1" smtClean="0"/>
              <a:t>Bilig</a:t>
            </a:r>
            <a:r>
              <a:rPr lang="tr-TR" dirty="0" smtClean="0"/>
              <a:t>, Yusuf Has </a:t>
            </a:r>
            <a:r>
              <a:rPr lang="tr-TR" dirty="0" err="1" smtClean="0"/>
              <a:t>Hacib</a:t>
            </a:r>
            <a:r>
              <a:rPr lang="tr-TR" dirty="0" smtClean="0"/>
              <a:t>, (</a:t>
            </a:r>
            <a:r>
              <a:rPr lang="tr-TR" dirty="0" err="1" smtClean="0"/>
              <a:t>Nemengan</a:t>
            </a:r>
            <a:r>
              <a:rPr lang="tr-TR" dirty="0" smtClean="0"/>
              <a:t>/ </a:t>
            </a:r>
            <a:r>
              <a:rPr lang="tr-TR" dirty="0" err="1" smtClean="0"/>
              <a:t>Fergana</a:t>
            </a:r>
            <a:r>
              <a:rPr lang="tr-TR" dirty="0" smtClean="0"/>
              <a:t> Özbekistan Nüshası), Hazırlayan: Yrd. Doç. Dr. Emek Üşenmez, Akademik Kitaplar (1. </a:t>
            </a:r>
            <a:r>
              <a:rPr lang="tr-TR" dirty="0" err="1" smtClean="0"/>
              <a:t>bs</a:t>
            </a:r>
            <a:r>
              <a:rPr lang="tr-TR" dirty="0" smtClean="0"/>
              <a:t>.), İstanbul Kasım 2013. </a:t>
            </a:r>
          </a:p>
          <a:p>
            <a:pPr>
              <a:buNone/>
            </a:pPr>
            <a:r>
              <a:rPr lang="tr-TR" dirty="0" smtClean="0"/>
              <a:t>4) Yusuf Has </a:t>
            </a:r>
            <a:r>
              <a:rPr lang="tr-TR" dirty="0" err="1" smtClean="0"/>
              <a:t>Hacib</a:t>
            </a:r>
            <a:r>
              <a:rPr lang="tr-TR" dirty="0" smtClean="0"/>
              <a:t>, </a:t>
            </a:r>
            <a:r>
              <a:rPr lang="tr-TR" dirty="0" err="1" smtClean="0"/>
              <a:t>Kutadgu</a:t>
            </a:r>
            <a:r>
              <a:rPr lang="tr-TR" dirty="0" smtClean="0"/>
              <a:t> </a:t>
            </a:r>
            <a:r>
              <a:rPr lang="tr-TR" dirty="0" err="1" smtClean="0"/>
              <a:t>Bilig</a:t>
            </a:r>
            <a:r>
              <a:rPr lang="tr-TR" dirty="0" smtClean="0"/>
              <a:t> C Kahire Nüshası, TDK. Yay., Ankara 2015. </a:t>
            </a:r>
          </a:p>
          <a:p>
            <a:pPr>
              <a:buNone/>
            </a:pPr>
            <a:r>
              <a:rPr lang="tr-TR" dirty="0" smtClean="0"/>
              <a:t>5) Yusuf Has </a:t>
            </a:r>
            <a:r>
              <a:rPr lang="tr-TR" dirty="0" err="1" smtClean="0"/>
              <a:t>Hacib</a:t>
            </a:r>
            <a:r>
              <a:rPr lang="tr-TR" dirty="0" smtClean="0"/>
              <a:t>, </a:t>
            </a:r>
            <a:r>
              <a:rPr lang="tr-TR" dirty="0" err="1" smtClean="0"/>
              <a:t>Kutadgu</a:t>
            </a:r>
            <a:r>
              <a:rPr lang="tr-TR" dirty="0" smtClean="0"/>
              <a:t> </a:t>
            </a:r>
            <a:r>
              <a:rPr lang="tr-TR" dirty="0" err="1" smtClean="0"/>
              <a:t>Bilig</a:t>
            </a:r>
            <a:r>
              <a:rPr lang="tr-TR" dirty="0" smtClean="0"/>
              <a:t> B </a:t>
            </a:r>
            <a:r>
              <a:rPr lang="tr-TR" dirty="0" err="1" smtClean="0"/>
              <a:t>Fergana</a:t>
            </a:r>
            <a:r>
              <a:rPr lang="tr-TR" dirty="0" smtClean="0"/>
              <a:t> Nüshası, TDK. Yay., Ankara 2015. </a:t>
            </a:r>
          </a:p>
          <a:p>
            <a:pPr>
              <a:buNone/>
            </a:pPr>
            <a:r>
              <a:rPr lang="tr-TR" dirty="0" smtClean="0"/>
              <a:t>6) Yusuf Has </a:t>
            </a:r>
            <a:r>
              <a:rPr lang="tr-TR" dirty="0" err="1" smtClean="0"/>
              <a:t>Hacib</a:t>
            </a:r>
            <a:r>
              <a:rPr lang="tr-TR" dirty="0" smtClean="0"/>
              <a:t>, </a:t>
            </a:r>
            <a:r>
              <a:rPr lang="tr-TR" dirty="0" err="1" smtClean="0"/>
              <a:t>Kutadgu</a:t>
            </a:r>
            <a:r>
              <a:rPr lang="tr-TR" dirty="0" smtClean="0"/>
              <a:t> </a:t>
            </a:r>
            <a:r>
              <a:rPr lang="tr-TR" dirty="0" err="1" smtClean="0"/>
              <a:t>Bilig</a:t>
            </a:r>
            <a:r>
              <a:rPr lang="tr-TR" dirty="0" smtClean="0"/>
              <a:t> A Viyana Nüshası, TDK. Yay., Ankara 2015.</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pPr>
              <a:buNone/>
            </a:pPr>
            <a:r>
              <a:rPr lang="tr-TR" dirty="0" smtClean="0"/>
              <a:t>1. İlk çeviri </a:t>
            </a:r>
            <a:r>
              <a:rPr lang="tr-TR" dirty="0" err="1" smtClean="0"/>
              <a:t>Radloff'un</a:t>
            </a:r>
            <a:r>
              <a:rPr lang="tr-TR" dirty="0" smtClean="0"/>
              <a:t> yukarıda anılan Almanca çevirisidir.</a:t>
            </a:r>
          </a:p>
          <a:p>
            <a:pPr>
              <a:buNone/>
            </a:pPr>
            <a:r>
              <a:rPr lang="tr-TR" dirty="0" smtClean="0"/>
              <a:t>2. R.R. </a:t>
            </a:r>
            <a:r>
              <a:rPr lang="tr-TR" dirty="0" err="1" smtClean="0"/>
              <a:t>Arat'ın</a:t>
            </a:r>
            <a:r>
              <a:rPr lang="tr-TR" dirty="0" smtClean="0"/>
              <a:t> yine kendi metin yayımına dayandırdığı Türkçe çeviri</a:t>
            </a:r>
          </a:p>
          <a:p>
            <a:pPr>
              <a:buNone/>
            </a:pPr>
            <a:r>
              <a:rPr lang="tr-TR" dirty="0" smtClean="0"/>
              <a:t>(1959),</a:t>
            </a:r>
          </a:p>
          <a:p>
            <a:pPr>
              <a:buNone/>
            </a:pPr>
            <a:r>
              <a:rPr lang="tr-TR" dirty="0" smtClean="0"/>
              <a:t>3. Taşkent'te yapılan Özbekçe çeviri (1971),</a:t>
            </a:r>
          </a:p>
          <a:p>
            <a:pPr>
              <a:buNone/>
            </a:pPr>
            <a:r>
              <a:rPr lang="tr-TR" dirty="0" smtClean="0"/>
              <a:t>4. Sovyetlerde yapılan Rusça çeviri (1983),</a:t>
            </a:r>
          </a:p>
          <a:p>
            <a:pPr>
              <a:buNone/>
            </a:pPr>
            <a:r>
              <a:rPr lang="tr-TR" dirty="0" smtClean="0"/>
              <a:t>5. Amerika'da yapılan İngilizce çeviri (1983),</a:t>
            </a:r>
          </a:p>
          <a:p>
            <a:pPr>
              <a:buNone/>
            </a:pPr>
            <a:r>
              <a:rPr lang="tr-TR" dirty="0" smtClean="0"/>
              <a:t>6. </a:t>
            </a:r>
            <a:r>
              <a:rPr lang="tr-TR" dirty="0" err="1" smtClean="0"/>
              <a:t>Ürümçi'de</a:t>
            </a:r>
            <a:r>
              <a:rPr lang="tr-TR" dirty="0" smtClean="0"/>
              <a:t> yapılan Uygurca çeviri (1984),</a:t>
            </a:r>
          </a:p>
          <a:p>
            <a:pPr>
              <a:buNone/>
            </a:pPr>
            <a:r>
              <a:rPr lang="tr-TR" dirty="0" smtClean="0"/>
              <a:t>7. Kazakistan'da yapılan Kazakça çeviri (1986),</a:t>
            </a:r>
          </a:p>
          <a:p>
            <a:pPr>
              <a:buNone/>
            </a:pPr>
            <a:r>
              <a:rPr lang="tr-TR" dirty="0" smtClean="0"/>
              <a:t>7. Çin 'de yapılan, seçmelerin yer aldığı Çince çeviri (1986),28</a:t>
            </a:r>
          </a:p>
          <a:p>
            <a:pPr>
              <a:buNone/>
            </a:pPr>
            <a:r>
              <a:rPr lang="tr-TR" dirty="0" smtClean="0"/>
              <a:t>8. </a:t>
            </a:r>
            <a:r>
              <a:rPr lang="tr-TR" dirty="0" err="1" smtClean="0"/>
              <a:t>Ürümçi'de</a:t>
            </a:r>
            <a:r>
              <a:rPr lang="tr-TR" dirty="0" smtClean="0"/>
              <a:t> yapılan Arap harfli Kazakça çeviri (1989),</a:t>
            </a:r>
          </a:p>
          <a:p>
            <a:pPr>
              <a:buNone/>
            </a:pPr>
            <a:r>
              <a:rPr lang="tr-TR" dirty="0" smtClean="0"/>
              <a:t>9. </a:t>
            </a:r>
            <a:r>
              <a:rPr lang="tr-TR" dirty="0" err="1" smtClean="0"/>
              <a:t>Ürümçi'de</a:t>
            </a:r>
            <a:r>
              <a:rPr lang="tr-TR" dirty="0" smtClean="0"/>
              <a:t> yapılan ikinci Uygurca çeviri (1991).,</a:t>
            </a:r>
          </a:p>
          <a:p>
            <a:pPr>
              <a:buNone/>
            </a:pPr>
            <a:r>
              <a:rPr lang="tr-TR" dirty="0" smtClean="0"/>
              <a:t>10. Çin'de yapılan ve çeşitli beyitleri içeren çeviri (kullanamadım).</a:t>
            </a:r>
          </a:p>
          <a:p>
            <a:pPr>
              <a:buNone/>
            </a:pPr>
            <a:r>
              <a:rPr lang="tr-TR" dirty="0" smtClean="0"/>
              <a:t>11. Türkiye'de yapılan yeni çeviri (S. </a:t>
            </a:r>
            <a:r>
              <a:rPr lang="tr-TR" dirty="0" err="1" smtClean="0"/>
              <a:t>Silahdaroğlu</a:t>
            </a:r>
            <a:r>
              <a:rPr lang="tr-TR" dirty="0" smtClean="0"/>
              <a:t>, bak. bu sayıda, M.</a:t>
            </a:r>
          </a:p>
          <a:p>
            <a:pPr>
              <a:buNone/>
            </a:pPr>
            <a:r>
              <a:rPr lang="tr-TR" dirty="0" err="1" smtClean="0"/>
              <a:t>Canpolat'ın</a:t>
            </a:r>
            <a:r>
              <a:rPr lang="tr-TR" dirty="0" smtClean="0"/>
              <a:t> yazısı)</a:t>
            </a:r>
          </a:p>
          <a:p>
            <a:pPr>
              <a:buNone/>
            </a:pPr>
            <a:r>
              <a:rPr lang="tr-TR" dirty="0" smtClean="0"/>
              <a:t>12. Çin' de yapılan ikinci, ancak metnin bütününü kapsayan Çince çeviri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err="1" smtClean="0"/>
              <a:t>Balasagunlu</a:t>
            </a:r>
            <a:r>
              <a:rPr lang="tr-TR" dirty="0" smtClean="0"/>
              <a:t> Yusuf Has </a:t>
            </a:r>
            <a:r>
              <a:rPr lang="tr-TR" dirty="0" err="1" smtClean="0"/>
              <a:t>Hacib’in</a:t>
            </a:r>
            <a:r>
              <a:rPr lang="tr-TR" dirty="0" smtClean="0"/>
              <a:t> yazdığı </a:t>
            </a:r>
            <a:r>
              <a:rPr lang="tr-TR" dirty="0" err="1" smtClean="0"/>
              <a:t>Kutadgu</a:t>
            </a:r>
            <a:r>
              <a:rPr lang="tr-TR" dirty="0" smtClean="0"/>
              <a:t> </a:t>
            </a:r>
            <a:r>
              <a:rPr lang="tr-TR" dirty="0" err="1" smtClean="0"/>
              <a:t>Bilig</a:t>
            </a:r>
            <a:r>
              <a:rPr lang="tr-TR" dirty="0" smtClean="0"/>
              <a:t>, 11. yüzyıldan günümüze gelen İslamî Türk edebiyatının ilk ürünlerinden biridir. Bu kıymetli eser, yalnızca Türk Edebiyatı Tarihi bakımından değil, aynı zamanda Türk sosyolojisi, Türk kültür tarihi ve Türk devlet felsefesi açısından da ele alınıp incelenmesi gereken önemli bir kaynaktır.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err="1" smtClean="0"/>
              <a:t>Kutadgu</a:t>
            </a:r>
            <a:r>
              <a:rPr lang="tr-TR" dirty="0" smtClean="0"/>
              <a:t> </a:t>
            </a:r>
            <a:r>
              <a:rPr lang="tr-TR" dirty="0" err="1" smtClean="0"/>
              <a:t>Bilig</a:t>
            </a:r>
            <a:r>
              <a:rPr lang="tr-TR" dirty="0" smtClean="0"/>
              <a:t>, baş tarafına sonradan ilave edilen manzum ve mensur metinlerden de anlaşılacağı üzere, bir idare ve siyaset kitabıdır. </a:t>
            </a:r>
          </a:p>
          <a:p>
            <a:pPr algn="just"/>
            <a:r>
              <a:rPr lang="tr-TR" dirty="0" smtClean="0"/>
              <a:t>Yusuf Has </a:t>
            </a:r>
            <a:r>
              <a:rPr lang="tr-TR" dirty="0" err="1" smtClean="0"/>
              <a:t>Hacib</a:t>
            </a:r>
            <a:r>
              <a:rPr lang="tr-TR" dirty="0" smtClean="0"/>
              <a:t> bu eserde, çeşitli konu ve meseleler hakkında felsefi ve sosyolojik fikir ve düşünceler ileri sürüp öğütler vermektedir.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1873</Words>
  <Application>Microsoft Office PowerPoint</Application>
  <PresentationFormat>Ekran Gösterisi (4:3)</PresentationFormat>
  <Paragraphs>76</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Siyasetnâme nedir? </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pınarhoca</dc:creator>
  <cp:lastModifiedBy>pınarhoca</cp:lastModifiedBy>
  <cp:revision>59</cp:revision>
  <dcterms:created xsi:type="dcterms:W3CDTF">2018-03-05T07:30:56Z</dcterms:created>
  <dcterms:modified xsi:type="dcterms:W3CDTF">2018-03-15T09:31:39Z</dcterms:modified>
</cp:coreProperties>
</file>