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2"/>
  </p:notesMasterIdLst>
  <p:sldIdLst>
    <p:sldId id="256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63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6FC5D-BEB4-4964-B904-A885869A48FD}" type="datetimeFigureOut">
              <a:rPr lang="tr-TR" smtClean="0"/>
              <a:t>8.4.2019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8B5301-1728-4B1C-B39E-9BD85996D84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554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5C22F-0E7C-44CD-B79A-AFBBD326F8EA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4629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2F70B-1202-4658-986D-2DFDA36CD838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8534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E4BB5C-D20E-416D-9CBA-07A38CC4F676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9899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F3E99-03BC-4E0C-BB34-4F59C98B5D42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254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2BB90-CD68-48B5-B9CF-00241F8EF573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82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4ED02-3727-4823-8CDB-29DF39B7CF75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068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20CDB-E478-46D6-814F-D098102CAE00}" type="datetime1">
              <a:rPr lang="tr-TR" smtClean="0"/>
              <a:t>8.4.2019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736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7EC63-6CB0-45A3-B345-3508E81E3758}" type="datetime1">
              <a:rPr lang="tr-TR" smtClean="0"/>
              <a:t>8.4.2019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3440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988A51-B991-48A8-8C78-881D0B2FB8B1}" type="datetime1">
              <a:rPr lang="tr-TR" smtClean="0"/>
              <a:t>8.4.2019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286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DEE04-2A81-447E-BCE8-1455393033D3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5039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6071B-2836-4410-A58E-FCF38183B993}" type="datetime1">
              <a:rPr lang="tr-TR" smtClean="0"/>
              <a:t>8.4.2019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196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2ACE9-6D42-4322-B96D-E1E64F5A9269}" type="datetime1">
              <a:rPr lang="tr-TR" smtClean="0"/>
              <a:t>8.4.2019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5690F-2C83-453C-AF68-1EB437CDAE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3775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 smtClean="0"/>
              <a:t>EEE322 </a:t>
            </a:r>
            <a:r>
              <a:rPr lang="tr-TR" sz="5400" dirty="0"/>
              <a:t/>
            </a:r>
            <a:br>
              <a:rPr lang="tr-TR" sz="5400" dirty="0"/>
            </a:br>
            <a:r>
              <a:rPr lang="tr-TR" sz="5400" dirty="0"/>
              <a:t>COMMUNICATION THEORY – 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 smtClean="0"/>
              <a:t>EEE322 </a:t>
            </a:r>
            <a:r>
              <a:rPr lang="tr-TR" sz="3600" dirty="0"/>
              <a:t/>
            </a:r>
            <a:br>
              <a:rPr lang="tr-TR" sz="3600" dirty="0"/>
            </a:br>
            <a:r>
              <a:rPr lang="tr-TR" sz="3600" dirty="0"/>
              <a:t>COMMUNICATION THEORY - 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4</a:t>
            </a:r>
          </a:p>
          <a:p>
            <a:pPr marL="0" indent="0">
              <a:buNone/>
            </a:pPr>
            <a:r>
              <a:rPr lang="tr-TR" dirty="0"/>
              <a:t>FOURIER TRANSFORMS AND THEIR PROPERTIES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374C5EA2-ED1C-4210-9874-01A46F9B3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3FC00C4A-5020-4E85-AF53-2543B50E62A9}"/>
              </a:ext>
            </a:extLst>
          </p:cNvPr>
          <p:cNvSpPr/>
          <p:nvPr/>
        </p:nvSpPr>
        <p:spPr>
          <a:xfrm>
            <a:off x="950888" y="714198"/>
            <a:ext cx="36642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Fourier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Transforms</a:t>
            </a:r>
            <a:endParaRPr lang="tr-TR" sz="3600" dirty="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xmlns="" id="{6C2D8EC3-9BDF-4D6F-A103-9B05795FFE52}"/>
                  </a:ext>
                </a:extLst>
              </p:cNvPr>
              <p:cNvSpPr/>
              <p:nvPr/>
            </p:nvSpPr>
            <p:spPr>
              <a:xfrm>
                <a:off x="950887" y="1703163"/>
                <a:ext cx="10163955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tr-TR" sz="2800" dirty="0"/>
                  <a:t>T</a:t>
                </a:r>
                <a:r>
                  <a:rPr lang="en-US" sz="2800" dirty="0"/>
                  <a:t>he </a:t>
                </a:r>
                <a:r>
                  <a:rPr lang="en-US" sz="2800" b="1" dirty="0"/>
                  <a:t>Fourier transform </a:t>
                </a:r>
                <a:r>
                  <a:rPr lang="en-US" sz="2800" dirty="0"/>
                  <a:t>of </a:t>
                </a:r>
                <a:r>
                  <a:rPr lang="en-US" sz="2800" i="1" dirty="0"/>
                  <a:t>v</a:t>
                </a:r>
                <a:r>
                  <a:rPr lang="en-US" sz="2800" dirty="0"/>
                  <a:t>(</a:t>
                </a:r>
                <a:r>
                  <a:rPr lang="en-US" sz="2800" i="1" dirty="0"/>
                  <a:t>t</a:t>
                </a:r>
                <a:r>
                  <a:rPr lang="en-US" sz="2800" dirty="0"/>
                  <a:t>) symbolized by </a:t>
                </a:r>
                <a:r>
                  <a:rPr lang="en-US" sz="2800" i="1" dirty="0"/>
                  <a:t>V</a:t>
                </a:r>
                <a:r>
                  <a:rPr lang="en-US" sz="2800" dirty="0"/>
                  <a:t>( </a:t>
                </a:r>
                <a:r>
                  <a:rPr lang="en-US" sz="2800" i="1" dirty="0"/>
                  <a:t>f </a:t>
                </a:r>
                <a:r>
                  <a:rPr lang="en-US" sz="2800" dirty="0"/>
                  <a:t>) or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r>
                      <a:rPr lang="tr-TR" sz="2800" i="1" smtClean="0">
                        <a:latin typeface="Cambria Math" panose="02040503050406030204" pitchFamily="18" charset="0"/>
                      </a:rPr>
                      <m:t>ℱ</m:t>
                    </m:r>
                    <m:d>
                      <m:dPr>
                        <m:begChr m:val="["/>
                        <m:endChr m:val="]"/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  <m:d>
                          <m:dPr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</m:oMath>
                </a14:m>
                <a:r>
                  <a:rPr lang="tr-TR" sz="2800" dirty="0"/>
                  <a:t> </a:t>
                </a:r>
                <a:r>
                  <a:rPr lang="tr-TR" sz="2800" dirty="0" err="1"/>
                  <a:t>and</a:t>
                </a:r>
                <a:r>
                  <a:rPr lang="tr-TR" sz="2800" dirty="0"/>
                  <a:t> </a:t>
                </a:r>
                <a:r>
                  <a:rPr lang="tr-TR" sz="2800" dirty="0" err="1"/>
                  <a:t>defined</a:t>
                </a:r>
                <a:r>
                  <a:rPr lang="tr-TR" sz="2800" dirty="0"/>
                  <a:t> as</a:t>
                </a:r>
              </a:p>
            </p:txBody>
          </p:sp>
        </mc:Choice>
        <mc:Fallback xmlns="">
          <p:sp>
            <p:nvSpPr>
              <p:cNvPr id="4" name="Dikdörtgen 3">
                <a:extLst>
                  <a:ext uri="{FF2B5EF4-FFF2-40B4-BE49-F238E27FC236}">
                    <a16:creationId xmlns:a16="http://schemas.microsoft.com/office/drawing/2014/main" id="{6C2D8EC3-9BDF-4D6F-A103-9B05795FFE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887" y="1703163"/>
                <a:ext cx="10163955" cy="954107"/>
              </a:xfrm>
              <a:prstGeom prst="rect">
                <a:avLst/>
              </a:prstGeom>
              <a:blipFill>
                <a:blip r:embed="rId2"/>
                <a:stretch>
                  <a:fillRect l="-1260" t="-5732" b="-1719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xmlns="" id="{FF8F2A4B-F9D0-4DF0-AC7A-AF113D30D3E6}"/>
                  </a:ext>
                </a:extLst>
              </p:cNvPr>
              <p:cNvSpPr txBox="1"/>
              <p:nvPr/>
            </p:nvSpPr>
            <p:spPr>
              <a:xfrm>
                <a:off x="3439054" y="3156008"/>
                <a:ext cx="5313891" cy="5459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𝑉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r>
                      <a:rPr lang="tr-TR" sz="2800" i="1">
                        <a:latin typeface="Cambria Math" panose="02040503050406030204" pitchFamily="18" charset="0"/>
                      </a:rPr>
                      <m:t>ℱ</m:t>
                    </m:r>
                    <m:d>
                      <m:dPr>
                        <m:begChr m:val="["/>
                        <m:endChr m:val="]"/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𝑣</m:t>
                        </m:r>
                        <m:d>
                          <m:d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</m:oMath>
                </a14:m>
                <a:r>
                  <a:rPr lang="tr-TR" sz="2800" dirty="0"/>
                  <a:t>=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tr-TR" sz="280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tr-TR" sz="2800" b="0" i="1" dirty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tr-TR" sz="28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r>
                          <a:rPr lang="tr-TR" sz="2800" b="0" i="1" dirty="0" smtClean="0">
                            <a:latin typeface="Cambria Math" panose="02040503050406030204" pitchFamily="18" charset="0"/>
                          </a:rPr>
                          <m:t>𝑣</m:t>
                        </m:r>
                        <m:r>
                          <a:rPr lang="tr-TR" sz="2800" b="0" i="1" dirty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800" b="0" i="1" dirty="0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tr-TR" sz="2800" b="0" i="1" dirty="0" smtClean="0">
                            <a:latin typeface="Cambria Math" panose="02040503050406030204" pitchFamily="18" charset="0"/>
                          </a:rPr>
                          <m:t>)</m:t>
                        </m:r>
                        <m:sSup>
                          <m:sSupPr>
                            <m:ctrlPr>
                              <a:rPr lang="tr-TR" sz="28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tr-TR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𝑓𝑡</m:t>
                            </m:r>
                          </m:sup>
                        </m:sSup>
                        <m:r>
                          <a:rPr lang="tr-TR" sz="2800" b="0" i="1" dirty="0" smtClean="0">
                            <a:latin typeface="Cambria Math" panose="02040503050406030204" pitchFamily="18" charset="0"/>
                          </a:rPr>
                          <m:t>𝑑𝑡</m:t>
                        </m:r>
                      </m:e>
                    </m:nary>
                  </m:oMath>
                </a14:m>
                <a:endParaRPr lang="tr-TR" sz="2800" dirty="0"/>
              </a:p>
            </p:txBody>
          </p:sp>
        </mc:Choice>
        <mc:Fallback xmlns="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FF8F2A4B-F9D0-4DF0-AC7A-AF113D30D3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9054" y="3156008"/>
                <a:ext cx="5313891" cy="545983"/>
              </a:xfrm>
              <a:prstGeom prst="rect">
                <a:avLst/>
              </a:prstGeom>
              <a:blipFill>
                <a:blip r:embed="rId3"/>
                <a:stretch>
                  <a:fillRect t="-7865" b="-3033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6984F0C5-F02B-47FE-A793-97BC8E14B6D4}"/>
              </a:ext>
            </a:extLst>
          </p:cNvPr>
          <p:cNvSpPr/>
          <p:nvPr/>
        </p:nvSpPr>
        <p:spPr>
          <a:xfrm>
            <a:off x="950887" y="4200730"/>
            <a:ext cx="102527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an integration over all time that yields a function of the</a:t>
            </a:r>
            <a:r>
              <a:rPr lang="tr-TR" sz="2800" dirty="0"/>
              <a:t> </a:t>
            </a:r>
            <a:r>
              <a:rPr lang="en-US" sz="2800" dirty="0"/>
              <a:t>continuous variable </a:t>
            </a:r>
            <a:r>
              <a:rPr lang="en-US" sz="2800" i="1" dirty="0"/>
              <a:t>f.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102429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374C5EA2-ED1C-4210-9874-01A46F9B3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3FC00C4A-5020-4E85-AF53-2543B50E62A9}"/>
              </a:ext>
            </a:extLst>
          </p:cNvPr>
          <p:cNvSpPr/>
          <p:nvPr/>
        </p:nvSpPr>
        <p:spPr>
          <a:xfrm>
            <a:off x="950888" y="714198"/>
            <a:ext cx="36642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>
                <a:latin typeface="+mj-lt"/>
              </a:rPr>
              <a:t>Fourier</a:t>
            </a:r>
            <a:r>
              <a:rPr lang="tr-TR" sz="3600" dirty="0">
                <a:latin typeface="+mj-lt"/>
              </a:rPr>
              <a:t> </a:t>
            </a:r>
            <a:r>
              <a:rPr lang="tr-TR" sz="3600" dirty="0" err="1">
                <a:latin typeface="+mj-lt"/>
              </a:rPr>
              <a:t>Transforms</a:t>
            </a:r>
            <a:endParaRPr lang="tr-TR" sz="3600" dirty="0">
              <a:latin typeface="+mj-lt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575F9F63-7561-434B-8622-BE7BA5AED5B5}"/>
              </a:ext>
            </a:extLst>
          </p:cNvPr>
          <p:cNvSpPr/>
          <p:nvPr/>
        </p:nvSpPr>
        <p:spPr>
          <a:xfrm>
            <a:off x="950888" y="1605509"/>
            <a:ext cx="1046579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The time function </a:t>
            </a:r>
            <a:r>
              <a:rPr lang="en-US" sz="2800" i="1" dirty="0"/>
              <a:t>v</a:t>
            </a:r>
            <a:r>
              <a:rPr lang="en-US" sz="2800" dirty="0"/>
              <a:t>(</a:t>
            </a:r>
            <a:r>
              <a:rPr lang="en-US" sz="2800" i="1" dirty="0"/>
              <a:t>t</a:t>
            </a:r>
            <a:r>
              <a:rPr lang="en-US" sz="2800" dirty="0"/>
              <a:t>) is recovered from </a:t>
            </a:r>
            <a:r>
              <a:rPr lang="en-US" sz="2800" i="1" dirty="0"/>
              <a:t>V</a:t>
            </a:r>
            <a:r>
              <a:rPr lang="en-US" sz="2800" dirty="0"/>
              <a:t>( </a:t>
            </a:r>
            <a:r>
              <a:rPr lang="en-US" sz="2800" i="1" dirty="0"/>
              <a:t>f </a:t>
            </a:r>
            <a:r>
              <a:rPr lang="en-US" sz="2800" dirty="0"/>
              <a:t>) by the </a:t>
            </a:r>
            <a:r>
              <a:rPr lang="en-US" sz="2800" b="1" dirty="0"/>
              <a:t>inverse Fourier transform</a:t>
            </a:r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xmlns="" id="{EF4E642D-2D88-4335-ACE0-D0DF63F141B8}"/>
                  </a:ext>
                </a:extLst>
              </p:cNvPr>
              <p:cNvSpPr txBox="1"/>
              <p:nvPr/>
            </p:nvSpPr>
            <p:spPr>
              <a:xfrm>
                <a:off x="3135157" y="3017169"/>
                <a:ext cx="5921686" cy="5459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𝑣</m:t>
                    </m:r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ℱ</m:t>
                        </m:r>
                      </m:e>
                      <m:sup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tr-TR" sz="2800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tr-TR" sz="2800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r>
                          <a:rPr lang="tr-TR" sz="28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r>
                          <a:rPr lang="tr-TR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  <m:r>
                          <a:rPr lang="tr-TR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tr-TR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tr-TR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  <m:sSup>
                          <m:sSupPr>
                            <m:ctrlPr>
                              <a:rPr lang="tr-TR" sz="28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i="1" dirty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tr-TR" sz="2800" i="1" dirty="0">
                                <a:latin typeface="Cambria Math" panose="02040503050406030204" pitchFamily="18" charset="0"/>
                              </a:rPr>
                              <m:t>𝑗</m:t>
                            </m:r>
                            <m:r>
                              <a:rPr lang="tr-TR" sz="280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tr-TR" sz="2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  <m:r>
                              <a:rPr lang="tr-TR" sz="2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𝑓𝑡</m:t>
                            </m:r>
                          </m:sup>
                        </m:sSup>
                        <m:r>
                          <a:rPr lang="tr-TR" sz="2800" i="1" dirty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tr-TR" sz="2800" b="0" i="1" dirty="0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nary>
                  </m:oMath>
                </a14:m>
                <a:endParaRPr lang="tr-TR" sz="2800" dirty="0"/>
              </a:p>
            </p:txBody>
          </p:sp>
        </mc:Choice>
        <mc:Fallback xmlns="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EF4E642D-2D88-4335-ACE0-D0DF63F141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5157" y="3017169"/>
                <a:ext cx="5921686" cy="5459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9F01E1CC-1383-4EE2-9B89-51EF4DE0AE9D}"/>
              </a:ext>
            </a:extLst>
          </p:cNvPr>
          <p:cNvSpPr/>
          <p:nvPr/>
        </p:nvSpPr>
        <p:spPr>
          <a:xfrm>
            <a:off x="1000443" y="4176490"/>
            <a:ext cx="5183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an integration over all frequency </a:t>
            </a:r>
            <a:r>
              <a:rPr lang="en-US" sz="2800" i="1" dirty="0"/>
              <a:t>f.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632874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374C5EA2-ED1C-4210-9874-01A46F9B3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3FC00C4A-5020-4E85-AF53-2543B50E62A9}"/>
              </a:ext>
            </a:extLst>
          </p:cNvPr>
          <p:cNvSpPr/>
          <p:nvPr/>
        </p:nvSpPr>
        <p:spPr>
          <a:xfrm>
            <a:off x="950888" y="714198"/>
            <a:ext cx="65730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TIME AND FREQUENCY RELATIONS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E5762035-1F99-46E1-A4E1-0298E27D61DD}"/>
              </a:ext>
            </a:extLst>
          </p:cNvPr>
          <p:cNvSpPr/>
          <p:nvPr/>
        </p:nvSpPr>
        <p:spPr>
          <a:xfrm>
            <a:off x="950888" y="1527373"/>
            <a:ext cx="29113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 err="1"/>
              <a:t>Superposition</a:t>
            </a:r>
            <a:r>
              <a:rPr lang="tr-TR" sz="36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xmlns="" id="{C77F34BF-3D5D-4208-8A29-228067BC57D6}"/>
                  </a:ext>
                </a:extLst>
              </p:cNvPr>
              <p:cNvSpPr/>
              <p:nvPr/>
            </p:nvSpPr>
            <p:spPr>
              <a:xfrm>
                <a:off x="950888" y="2340548"/>
                <a:ext cx="6096000" cy="523220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r>
                  <a:rPr lang="en-US" sz="2800" dirty="0"/>
                  <a:t>If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8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800" dirty="0"/>
                  <a:t>are</a:t>
                </a:r>
                <a:r>
                  <a:rPr lang="tr-TR" sz="2800" dirty="0"/>
                  <a:t> constants </a:t>
                </a:r>
                <a:r>
                  <a:rPr lang="tr-TR" sz="2800" dirty="0" err="1"/>
                  <a:t>and</a:t>
                </a:r>
                <a:endParaRPr lang="tr-TR" sz="2800" dirty="0"/>
              </a:p>
            </p:txBody>
          </p:sp>
        </mc:Choice>
        <mc:Fallback xmlns="">
          <p:sp>
            <p:nvSpPr>
              <p:cNvPr id="5" name="Dikdörtgen 4">
                <a:extLst>
                  <a:ext uri="{FF2B5EF4-FFF2-40B4-BE49-F238E27FC236}">
                    <a16:creationId xmlns:a16="http://schemas.microsoft.com/office/drawing/2014/main" id="{C77F34BF-3D5D-4208-8A29-228067BC57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888" y="2340548"/>
                <a:ext cx="6096000" cy="523220"/>
              </a:xfrm>
              <a:prstGeom prst="rect">
                <a:avLst/>
              </a:prstGeom>
              <a:blipFill>
                <a:blip r:embed="rId2"/>
                <a:stretch>
                  <a:fillRect l="-2100" t="-11628" b="-3255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Metin kutusu 5">
                <a:extLst>
                  <a:ext uri="{FF2B5EF4-FFF2-40B4-BE49-F238E27FC236}">
                    <a16:creationId xmlns:a16="http://schemas.microsoft.com/office/drawing/2014/main" xmlns="" id="{4E97731A-A110-44A0-AA33-AC970FF6B30C}"/>
                  </a:ext>
                </a:extLst>
              </p:cNvPr>
              <p:cNvSpPr txBox="1"/>
              <p:nvPr/>
            </p:nvSpPr>
            <p:spPr>
              <a:xfrm>
                <a:off x="4114560" y="3212109"/>
                <a:ext cx="396288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6" name="Metin kutusu 5">
                <a:extLst>
                  <a:ext uri="{FF2B5EF4-FFF2-40B4-BE49-F238E27FC236}">
                    <a16:creationId xmlns:a16="http://schemas.microsoft.com/office/drawing/2014/main" id="{4E97731A-A110-44A0-AA33-AC970FF6B3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4560" y="3212109"/>
                <a:ext cx="3962880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Dikdörtgen 6">
            <a:extLst>
              <a:ext uri="{FF2B5EF4-FFF2-40B4-BE49-F238E27FC236}">
                <a16:creationId xmlns:a16="http://schemas.microsoft.com/office/drawing/2014/main" xmlns="" id="{BC6B293E-7067-4BEE-AFC3-EBDE2C7055C4}"/>
              </a:ext>
            </a:extLst>
          </p:cNvPr>
          <p:cNvSpPr/>
          <p:nvPr/>
        </p:nvSpPr>
        <p:spPr>
          <a:xfrm>
            <a:off x="1039665" y="3732623"/>
            <a:ext cx="8611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/>
              <a:t>then</a:t>
            </a:r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Metin kutusu 7">
                <a:extLst>
                  <a:ext uri="{FF2B5EF4-FFF2-40B4-BE49-F238E27FC236}">
                    <a16:creationId xmlns:a16="http://schemas.microsoft.com/office/drawing/2014/main" xmlns="" id="{FA07176C-631F-499B-8088-E803296ACB25}"/>
                  </a:ext>
                </a:extLst>
              </p:cNvPr>
              <p:cNvSpPr txBox="1"/>
              <p:nvPr/>
            </p:nvSpPr>
            <p:spPr>
              <a:xfrm>
                <a:off x="3608556" y="4568785"/>
                <a:ext cx="4974888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2800" i="1" smtClean="0">
                        <a:latin typeface="Cambria Math" panose="02040503050406030204" pitchFamily="18" charset="0"/>
                      </a:rPr>
                      <m:t>ℱ</m:t>
                    </m:r>
                  </m:oMath>
                </a14:m>
                <a:r>
                  <a:rPr lang="tr-TR" sz="2800" dirty="0"/>
                  <a:t>[v(t)]=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r>
                      <a:rPr lang="tr-TR" sz="2800" i="1">
                        <a:latin typeface="Cambria Math" panose="02040503050406030204" pitchFamily="18" charset="0"/>
                      </a:rPr>
                      <m:t>ℱ</m:t>
                    </m:r>
                  </m:oMath>
                </a14:m>
                <a:r>
                  <a:rPr lang="tr-TR" sz="2800" dirty="0"/>
                  <a:t>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d>
                      <m:d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tr-TR" sz="2800" dirty="0"/>
                  <a:t>]+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r>
                      <a:rPr lang="tr-TR" sz="2800" i="1">
                        <a:latin typeface="Cambria Math" panose="02040503050406030204" pitchFamily="18" charset="0"/>
                      </a:rPr>
                      <m:t>ℱ</m:t>
                    </m:r>
                  </m:oMath>
                </a14:m>
                <a:r>
                  <a:rPr lang="tr-TR" sz="2800" dirty="0"/>
                  <a:t>[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d>
                      <m:d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tr-TR" sz="2800" dirty="0"/>
                  <a:t>]</a:t>
                </a:r>
              </a:p>
            </p:txBody>
          </p:sp>
        </mc:Choice>
        <mc:Fallback xmlns="">
          <p:sp>
            <p:nvSpPr>
              <p:cNvPr id="8" name="Metin kutusu 7">
                <a:extLst>
                  <a:ext uri="{FF2B5EF4-FFF2-40B4-BE49-F238E27FC236}">
                    <a16:creationId xmlns:a16="http://schemas.microsoft.com/office/drawing/2014/main" id="{FA07176C-631F-499B-8088-E803296ACB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8556" y="4568785"/>
                <a:ext cx="4974888" cy="430887"/>
              </a:xfrm>
              <a:prstGeom prst="rect">
                <a:avLst/>
              </a:prstGeom>
              <a:blipFill>
                <a:blip r:embed="rId4"/>
                <a:stretch>
                  <a:fillRect l="-123" t="-23944" r="-3431" b="-5070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4821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374C5EA2-ED1C-4210-9874-01A46F9B3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3FC00C4A-5020-4E85-AF53-2543B50E62A9}"/>
              </a:ext>
            </a:extLst>
          </p:cNvPr>
          <p:cNvSpPr/>
          <p:nvPr/>
        </p:nvSpPr>
        <p:spPr>
          <a:xfrm>
            <a:off x="950888" y="714198"/>
            <a:ext cx="65730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TIME AND FREQUENCY RELATIONS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E5762035-1F99-46E1-A4E1-0298E27D61DD}"/>
              </a:ext>
            </a:extLst>
          </p:cNvPr>
          <p:cNvSpPr/>
          <p:nvPr/>
        </p:nvSpPr>
        <p:spPr>
          <a:xfrm>
            <a:off x="950888" y="1527373"/>
            <a:ext cx="45163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Time Delay and Scale Change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Metin kutusu 8">
                <a:extLst>
                  <a:ext uri="{FF2B5EF4-FFF2-40B4-BE49-F238E27FC236}">
                    <a16:creationId xmlns:a16="http://schemas.microsoft.com/office/drawing/2014/main" xmlns="" id="{511B3D66-E38C-451A-902F-F4DF428BBE95}"/>
                  </a:ext>
                </a:extLst>
              </p:cNvPr>
              <p:cNvSpPr txBox="1"/>
              <p:nvPr/>
            </p:nvSpPr>
            <p:spPr>
              <a:xfrm>
                <a:off x="4070317" y="2450237"/>
                <a:ext cx="4051365" cy="4448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↔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tr-TR" sz="2800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i="1" dirty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tr-TR" sz="2800" b="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i="1" dirty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tr-TR" sz="2800" i="1" dirty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sz="28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tr-TR" sz="28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  <m:sSub>
                            <m:sSub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</m:sup>
                      </m:sSup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9" name="Metin kutusu 8">
                <a:extLst>
                  <a:ext uri="{FF2B5EF4-FFF2-40B4-BE49-F238E27FC236}">
                    <a16:creationId xmlns:a16="http://schemas.microsoft.com/office/drawing/2014/main" id="{511B3D66-E38C-451A-902F-F4DF428BBE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0317" y="2450237"/>
                <a:ext cx="4051365" cy="44480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Dikdörtgen 9">
                <a:extLst>
                  <a:ext uri="{FF2B5EF4-FFF2-40B4-BE49-F238E27FC236}">
                    <a16:creationId xmlns:a16="http://schemas.microsoft.com/office/drawing/2014/main" xmlns="" id="{0293C7ED-3F44-4621-92C6-C589C2F72C37}"/>
                  </a:ext>
                </a:extLst>
              </p:cNvPr>
              <p:cNvSpPr/>
              <p:nvPr/>
            </p:nvSpPr>
            <p:spPr>
              <a:xfrm>
                <a:off x="950888" y="3240699"/>
                <a:ext cx="10723248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/>
                  <a:t>is a negative quantity, the signal is </a:t>
                </a:r>
                <a:r>
                  <a:rPr lang="en-US" sz="2800" i="1" dirty="0"/>
                  <a:t>advanced </a:t>
                </a:r>
                <a:r>
                  <a:rPr lang="en-US" sz="2800" dirty="0"/>
                  <a:t>in time and the added phase has</a:t>
                </a:r>
                <a:r>
                  <a:rPr lang="tr-TR" sz="2800" dirty="0"/>
                  <a:t> </a:t>
                </a:r>
                <a:r>
                  <a:rPr lang="tr-TR" sz="2800" dirty="0" err="1"/>
                  <a:t>positive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slope</a:t>
                </a:r>
                <a:r>
                  <a:rPr lang="tr-TR" sz="2800" dirty="0"/>
                  <a:t>.</a:t>
                </a:r>
              </a:p>
            </p:txBody>
          </p:sp>
        </mc:Choice>
        <mc:Fallback xmlns="">
          <p:sp>
            <p:nvSpPr>
              <p:cNvPr id="10" name="Dikdörtgen 9">
                <a:extLst>
                  <a:ext uri="{FF2B5EF4-FFF2-40B4-BE49-F238E27FC236}">
                    <a16:creationId xmlns:a16="http://schemas.microsoft.com/office/drawing/2014/main" id="{0293C7ED-3F44-4621-92C6-C589C2F72C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888" y="3240699"/>
                <a:ext cx="10723248" cy="954107"/>
              </a:xfrm>
              <a:prstGeom prst="rect">
                <a:avLst/>
              </a:prstGeom>
              <a:blipFill>
                <a:blip r:embed="rId3"/>
                <a:stretch>
                  <a:fillRect l="-1194" t="-6410" b="-1794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248960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374C5EA2-ED1C-4210-9874-01A46F9B3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3FC00C4A-5020-4E85-AF53-2543B50E62A9}"/>
              </a:ext>
            </a:extLst>
          </p:cNvPr>
          <p:cNvSpPr/>
          <p:nvPr/>
        </p:nvSpPr>
        <p:spPr>
          <a:xfrm>
            <a:off x="950888" y="714198"/>
            <a:ext cx="65730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TIME AND FREQUENCY RELATIONS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E5762035-1F99-46E1-A4E1-0298E27D61DD}"/>
              </a:ext>
            </a:extLst>
          </p:cNvPr>
          <p:cNvSpPr/>
          <p:nvPr/>
        </p:nvSpPr>
        <p:spPr>
          <a:xfrm>
            <a:off x="950888" y="1527373"/>
            <a:ext cx="72025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dirty="0" err="1"/>
              <a:t>Frequency</a:t>
            </a:r>
            <a:r>
              <a:rPr lang="tr-TR" sz="2800" dirty="0"/>
              <a:t> </a:t>
            </a:r>
            <a:r>
              <a:rPr lang="tr-TR" sz="2800" dirty="0" err="1"/>
              <a:t>Translation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Modulation</a:t>
            </a:r>
            <a:r>
              <a:rPr lang="tr-TR" sz="2800" dirty="0"/>
              <a:t>: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xmlns="" id="{ED36D058-BBD3-4CB1-AC78-102FF47A5341}"/>
              </a:ext>
            </a:extLst>
          </p:cNvPr>
          <p:cNvSpPr/>
          <p:nvPr/>
        </p:nvSpPr>
        <p:spPr>
          <a:xfrm>
            <a:off x="950888" y="2270017"/>
            <a:ext cx="53012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A</a:t>
            </a:r>
            <a:r>
              <a:rPr lang="en-US" sz="2800" dirty="0"/>
              <a:t> dual of the time-delay theorem is</a:t>
            </a:r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Metin kutusu 5">
                <a:extLst>
                  <a:ext uri="{FF2B5EF4-FFF2-40B4-BE49-F238E27FC236}">
                    <a16:creationId xmlns:a16="http://schemas.microsoft.com/office/drawing/2014/main" xmlns="" id="{BB8EB31E-C1A0-478F-B636-3E194514CE60}"/>
                  </a:ext>
                </a:extLst>
              </p:cNvPr>
              <p:cNvSpPr txBox="1"/>
              <p:nvPr/>
            </p:nvSpPr>
            <p:spPr>
              <a:xfrm>
                <a:off x="4337601" y="3051303"/>
                <a:ext cx="3516797" cy="4448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)</m:t>
                      </m:r>
                      <m:sSup>
                        <m:sSup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↔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6" name="Metin kutusu 5">
                <a:extLst>
                  <a:ext uri="{FF2B5EF4-FFF2-40B4-BE49-F238E27FC236}">
                    <a16:creationId xmlns:a16="http://schemas.microsoft.com/office/drawing/2014/main" id="{BB8EB31E-C1A0-478F-B636-3E194514CE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7601" y="3051303"/>
                <a:ext cx="3516797" cy="44480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88257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374C5EA2-ED1C-4210-9874-01A46F9B3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3FC00C4A-5020-4E85-AF53-2543B50E62A9}"/>
              </a:ext>
            </a:extLst>
          </p:cNvPr>
          <p:cNvSpPr/>
          <p:nvPr/>
        </p:nvSpPr>
        <p:spPr>
          <a:xfrm>
            <a:off x="950888" y="714198"/>
            <a:ext cx="65730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TIME AND FREQUENCY RELATIONS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xmlns="" id="{C9FE5D1B-0D3A-4378-99BF-4BDD38B7C60F}"/>
              </a:ext>
            </a:extLst>
          </p:cNvPr>
          <p:cNvSpPr/>
          <p:nvPr/>
        </p:nvSpPr>
        <p:spPr>
          <a:xfrm>
            <a:off x="950888" y="1584209"/>
            <a:ext cx="23873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/>
              <a:t>Differentiation</a:t>
            </a:r>
            <a:r>
              <a:rPr lang="tr-TR" sz="2800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Metin kutusu 7">
                <a:extLst>
                  <a:ext uri="{FF2B5EF4-FFF2-40B4-BE49-F238E27FC236}">
                    <a16:creationId xmlns:a16="http://schemas.microsoft.com/office/drawing/2014/main" xmlns="" id="{0DB29226-980A-4B6B-86B3-B935A68F1F25}"/>
                  </a:ext>
                </a:extLst>
              </p:cNvPr>
              <p:cNvSpPr txBox="1"/>
              <p:nvPr/>
            </p:nvSpPr>
            <p:spPr>
              <a:xfrm>
                <a:off x="4513900" y="2512380"/>
                <a:ext cx="3164200" cy="8180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↔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𝑗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𝑓𝑉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8" name="Metin kutusu 7">
                <a:extLst>
                  <a:ext uri="{FF2B5EF4-FFF2-40B4-BE49-F238E27FC236}">
                    <a16:creationId xmlns:a16="http://schemas.microsoft.com/office/drawing/2014/main" id="{0DB29226-980A-4B6B-86B3-B935A68F1F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3900" y="2512380"/>
                <a:ext cx="3164200" cy="81804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Metin kutusu 8">
                <a:extLst>
                  <a:ext uri="{FF2B5EF4-FFF2-40B4-BE49-F238E27FC236}">
                    <a16:creationId xmlns:a16="http://schemas.microsoft.com/office/drawing/2014/main" xmlns="" id="{1C0762E1-F826-4FF7-8496-2D19DF3F361B}"/>
                  </a:ext>
                </a:extLst>
              </p:cNvPr>
              <p:cNvSpPr txBox="1"/>
              <p:nvPr/>
            </p:nvSpPr>
            <p:spPr>
              <a:xfrm>
                <a:off x="4169927" y="4134925"/>
                <a:ext cx="3852145" cy="82952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sz="28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num>
                        <m:den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</m:den>
                      </m:f>
                      <m:r>
                        <a:rPr lang="tr-TR" sz="2800" i="1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tr-T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↔</m:t>
                      </m:r>
                      <m:sSup>
                        <m:sSupPr>
                          <m:ctrlPr>
                            <a:rPr lang="tr-TR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tr-T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r>
                        <a:rPr lang="tr-T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tr-T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tr-TR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9" name="Metin kutusu 8">
                <a:extLst>
                  <a:ext uri="{FF2B5EF4-FFF2-40B4-BE49-F238E27FC236}">
                    <a16:creationId xmlns:a16="http://schemas.microsoft.com/office/drawing/2014/main" id="{1C0762E1-F826-4FF7-8496-2D19DF3F36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9927" y="4134925"/>
                <a:ext cx="3852145" cy="8295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84513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 Bilgi Yer Tutucusu 1">
            <a:extLst>
              <a:ext uri="{FF2B5EF4-FFF2-40B4-BE49-F238E27FC236}">
                <a16:creationId xmlns:a16="http://schemas.microsoft.com/office/drawing/2014/main" xmlns="" id="{374C5EA2-ED1C-4210-9874-01A46F9B3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EEE322 Communication Theory I</a:t>
            </a:r>
            <a:endParaRPr lang="tr-TR"/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xmlns="" id="{3FC00C4A-5020-4E85-AF53-2543B50E62A9}"/>
              </a:ext>
            </a:extLst>
          </p:cNvPr>
          <p:cNvSpPr/>
          <p:nvPr/>
        </p:nvSpPr>
        <p:spPr>
          <a:xfrm>
            <a:off x="950888" y="714198"/>
            <a:ext cx="65730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dirty="0">
                <a:latin typeface="+mj-lt"/>
              </a:rPr>
              <a:t>TIME AND FREQUENCY RELATIONS</a:t>
            </a:r>
          </a:p>
        </p:txBody>
      </p:sp>
      <p:sp>
        <p:nvSpPr>
          <p:cNvPr id="7" name="Dikdörtgen 6">
            <a:extLst>
              <a:ext uri="{FF2B5EF4-FFF2-40B4-BE49-F238E27FC236}">
                <a16:creationId xmlns:a16="http://schemas.microsoft.com/office/drawing/2014/main" xmlns="" id="{C9FE5D1B-0D3A-4378-99BF-4BDD38B7C60F}"/>
              </a:ext>
            </a:extLst>
          </p:cNvPr>
          <p:cNvSpPr/>
          <p:nvPr/>
        </p:nvSpPr>
        <p:spPr>
          <a:xfrm>
            <a:off x="950888" y="1497143"/>
            <a:ext cx="18851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/>
              <a:t>Integration:</a:t>
            </a:r>
          </a:p>
        </p:txBody>
      </p:sp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C651FBAE-B594-40BD-9CF4-0C5EC040FD12}"/>
              </a:ext>
            </a:extLst>
          </p:cNvPr>
          <p:cNvSpPr/>
          <p:nvPr/>
        </p:nvSpPr>
        <p:spPr>
          <a:xfrm>
            <a:off x="950888" y="2156977"/>
            <a:ext cx="6096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en-US" sz="2800" b="1" dirty="0"/>
              <a:t>integration theorem </a:t>
            </a:r>
            <a:r>
              <a:rPr lang="en-US" sz="2800" dirty="0"/>
              <a:t>says that if</a:t>
            </a:r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xmlns="" id="{62EFDC26-B6C3-4815-AEF3-B62B77477D9B}"/>
                  </a:ext>
                </a:extLst>
              </p:cNvPr>
              <p:cNvSpPr txBox="1"/>
              <p:nvPr/>
            </p:nvSpPr>
            <p:spPr>
              <a:xfrm>
                <a:off x="4237428" y="2928826"/>
                <a:ext cx="3726341" cy="9296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𝑉</m:t>
                      </m:r>
                      <m:d>
                        <m:d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b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p>
                        <m:e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  <m:d>
                            <m:d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e>
                          </m:d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=0</m:t>
                          </m:r>
                        </m:e>
                      </m:nary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5" name="Metin kutusu 4">
                <a:extLst>
                  <a:ext uri="{FF2B5EF4-FFF2-40B4-BE49-F238E27FC236}">
                    <a16:creationId xmlns:a16="http://schemas.microsoft.com/office/drawing/2014/main" id="{62EFDC26-B6C3-4815-AEF3-B62B77477D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7428" y="2928826"/>
                <a:ext cx="3726341" cy="92961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Dikdörtgen 5">
            <a:extLst>
              <a:ext uri="{FF2B5EF4-FFF2-40B4-BE49-F238E27FC236}">
                <a16:creationId xmlns:a16="http://schemas.microsoft.com/office/drawing/2014/main" xmlns="" id="{C2CFF054-B213-4611-9628-B55908E853C9}"/>
              </a:ext>
            </a:extLst>
          </p:cNvPr>
          <p:cNvSpPr/>
          <p:nvPr/>
        </p:nvSpPr>
        <p:spPr>
          <a:xfrm>
            <a:off x="950888" y="3858439"/>
            <a:ext cx="86113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 err="1"/>
              <a:t>then</a:t>
            </a:r>
            <a:endParaRPr lang="tr-TR" sz="2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Dikdörtgen 8">
                <a:extLst>
                  <a:ext uri="{FF2B5EF4-FFF2-40B4-BE49-F238E27FC236}">
                    <a16:creationId xmlns:a16="http://schemas.microsoft.com/office/drawing/2014/main" xmlns="" id="{818038AB-F1D1-483E-B29E-55653C1629E3}"/>
                  </a:ext>
                </a:extLst>
              </p:cNvPr>
              <p:cNvSpPr/>
              <p:nvPr/>
            </p:nvSpPr>
            <p:spPr>
              <a:xfrm>
                <a:off x="4027527" y="4580808"/>
                <a:ext cx="4125873" cy="105317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tr-TR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sub>
                        <m:sup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  <m:e>
                          <m:r>
                            <a:rPr lang="tr-TR" sz="2800" i="1">
                              <a:latin typeface="Cambria Math" panose="02040503050406030204" pitchFamily="18" charset="0"/>
                            </a:rPr>
                            <m:t>𝑣</m:t>
                          </m:r>
                          <m:d>
                            <m:d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𝛾</m:t>
                              </m:r>
                            </m:e>
                          </m:d>
                          <m:r>
                            <a:rPr lang="tr-T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tr-TR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𝛾</m:t>
                          </m:r>
                        </m:e>
                      </m:nary>
                      <m:r>
                        <a:rPr lang="tr-T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↔</m:t>
                      </m:r>
                      <m:f>
                        <m:fPr>
                          <m:ctrlPr>
                            <a:rPr lang="tr-TR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𝑗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den>
                      </m:f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𝑉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9" name="Dikdörtgen 8">
                <a:extLst>
                  <a:ext uri="{FF2B5EF4-FFF2-40B4-BE49-F238E27FC236}">
                    <a16:creationId xmlns:a16="http://schemas.microsoft.com/office/drawing/2014/main" id="{818038AB-F1D1-483E-B29E-55653C1629E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7527" y="4580808"/>
                <a:ext cx="4125873" cy="105317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43579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278</TotalTime>
  <Words>321</Words>
  <Application>Microsoft Office PowerPoint</Application>
  <PresentationFormat>Geniş ekran</PresentationFormat>
  <Paragraphs>55</Paragraphs>
  <Slides>10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 Math</vt:lpstr>
      <vt:lpstr>Office Teması</vt:lpstr>
      <vt:lpstr>EEE322  COMMUNICATION THEORY – I</vt:lpstr>
      <vt:lpstr>EEE322  COMMUNICATION THEORY - 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COMMUNICATION THEORY - I</dc:title>
  <dc:creator>Murat Hüsnü SAZLI</dc:creator>
  <cp:lastModifiedBy>Murat H. Sazli</cp:lastModifiedBy>
  <cp:revision>73</cp:revision>
  <dcterms:created xsi:type="dcterms:W3CDTF">2018-07-07T11:05:27Z</dcterms:created>
  <dcterms:modified xsi:type="dcterms:W3CDTF">2019-04-08T13:10:24Z</dcterms:modified>
</cp:coreProperties>
</file>