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1258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366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641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936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6911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4930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5760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81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152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285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4192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2A96-0368-462E-800D-DA3F2DC59297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0B5D-C6EA-40FE-BE3B-4DED45775E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5599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3273896" y="5022502"/>
            <a:ext cx="5486400" cy="566738"/>
          </a:xfrm>
        </p:spPr>
        <p:txBody>
          <a:bodyPr>
            <a:noAutofit/>
          </a:bodyPr>
          <a:lstStyle/>
          <a:p>
            <a:r>
              <a:rPr lang="tr-TR" sz="4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DOĞA SPORLARI</a:t>
            </a:r>
          </a:p>
        </p:txBody>
      </p:sp>
      <p:sp>
        <p:nvSpPr>
          <p:cNvPr id="7" name="6 Metin Yer Tutucusu"/>
          <p:cNvSpPr>
            <a:spLocks noGrp="1"/>
          </p:cNvSpPr>
          <p:nvPr>
            <p:ph type="body" sz="half" idx="2"/>
          </p:nvPr>
        </p:nvSpPr>
        <p:spPr>
          <a:xfrm>
            <a:off x="3316288" y="5648474"/>
            <a:ext cx="5486400" cy="804862"/>
          </a:xfrm>
        </p:spPr>
        <p:txBody>
          <a:bodyPr>
            <a:normAutofit/>
          </a:bodyPr>
          <a:lstStyle/>
          <a:p>
            <a:r>
              <a:rPr lang="tr-TR" sz="26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Doç.Dr</a:t>
            </a:r>
            <a:r>
              <a:rPr lang="tr-TR" sz="260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.Öğret.Üyesi </a:t>
            </a:r>
            <a:r>
              <a:rPr lang="tr-TR" sz="2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Dicle ARAS</a:t>
            </a:r>
          </a:p>
          <a:p>
            <a:endParaRPr lang="tr-TR" sz="2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3408-64CD-4A58-97C9-45BBF12698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985" t="3383" b="4242"/>
          <a:stretch>
            <a:fillRect/>
          </a:stretch>
        </p:blipFill>
        <p:spPr bwMode="auto">
          <a:xfrm>
            <a:off x="2639616" y="692696"/>
            <a:ext cx="2843808" cy="209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2500"/>
          <a:stretch>
            <a:fillRect/>
          </a:stretch>
        </p:blipFill>
        <p:spPr bwMode="auto">
          <a:xfrm>
            <a:off x="5519936" y="692696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6" y="2780928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9617" y="2780929"/>
            <a:ext cx="2863205" cy="20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29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FF0000"/>
                </a:solidFill>
              </a:rPr>
              <a:t>Bir spor olarak dağcılık; </a:t>
            </a:r>
            <a:r>
              <a:rPr lang="tr-TR" sz="3000" dirty="0">
                <a:solidFill>
                  <a:srgbClr val="002060"/>
                </a:solidFill>
              </a:rPr>
              <a:t>belirli ilke ve kurallara uyarak, yazın veya kışın yapılan yürüyüş, kampçılık ve tırmanış sporudur (bu ilke ve kurallar; temel kar, buz ve tırmanış teknikleri olarak kabul edilebilir).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4005064"/>
            <a:ext cx="3467200" cy="2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67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FF0000"/>
                </a:solidFill>
              </a:rPr>
              <a:t>Dağcı; </a:t>
            </a:r>
            <a:r>
              <a:rPr lang="tr-TR" sz="3000" dirty="0">
                <a:solidFill>
                  <a:srgbClr val="002060"/>
                </a:solidFill>
              </a:rPr>
              <a:t>dağcılık tekniklerini ve malzemelerini kullanarak zirveye ulaşan veya zirveyi hedefleyen kişidir.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3356993"/>
            <a:ext cx="6819870" cy="214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01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FF0000"/>
                </a:solidFill>
              </a:rPr>
              <a:t>Dünyada;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Yalnızca Alpler 207.000 km</a:t>
            </a:r>
            <a:r>
              <a:rPr lang="tr-TR" sz="3000" baseline="30000" dirty="0">
                <a:solidFill>
                  <a:srgbClr val="002060"/>
                </a:solidFill>
              </a:rPr>
              <a:t>2 </a:t>
            </a:r>
            <a:r>
              <a:rPr lang="tr-TR" sz="3000" dirty="0">
                <a:solidFill>
                  <a:srgbClr val="002060"/>
                </a:solidFill>
              </a:rPr>
              <a:t>alandır.</a:t>
            </a:r>
          </a:p>
          <a:p>
            <a:pPr algn="just"/>
            <a:endParaRPr lang="tr-TR" sz="3000" baseline="30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1786 yılında biri doktor iki </a:t>
            </a:r>
            <a:r>
              <a:rPr lang="tr-TR" sz="3000" dirty="0" err="1">
                <a:solidFill>
                  <a:srgbClr val="002060"/>
                </a:solidFill>
              </a:rPr>
              <a:t>Fransızın</a:t>
            </a:r>
            <a:r>
              <a:rPr lang="tr-TR" sz="3000" dirty="0">
                <a:solidFill>
                  <a:srgbClr val="002060"/>
                </a:solidFill>
              </a:rPr>
              <a:t>, Avrupa’nın en yüksek doruğu olan Güney Doğu Fransa’da bulunan Mont </a:t>
            </a:r>
            <a:r>
              <a:rPr lang="tr-TR" sz="3000" dirty="0" err="1">
                <a:solidFill>
                  <a:srgbClr val="002060"/>
                </a:solidFill>
              </a:rPr>
              <a:t>Blanc'a</a:t>
            </a:r>
            <a:r>
              <a:rPr lang="tr-TR" sz="3000" dirty="0">
                <a:solidFill>
                  <a:srgbClr val="002060"/>
                </a:solidFill>
              </a:rPr>
              <a:t> (4807 m) tırmanması ile başlamıştır.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986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1850 ile 1860 arasında İsviçre’deki tüm zirveler birbiri ardına dağcılar tarafından tırmanılmış ve Avrupa dağcılığının altın çağı olarak adlandırılmıştır.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1865 yılında Alplerin en zor zirvesi olan Matterhorn'a </a:t>
            </a:r>
            <a:r>
              <a:rPr lang="en-US" sz="3000" dirty="0">
                <a:solidFill>
                  <a:srgbClr val="002060"/>
                </a:solidFill>
              </a:rPr>
              <a:t>(4478 m) </a:t>
            </a:r>
            <a:r>
              <a:rPr lang="tr-TR" sz="3000" dirty="0">
                <a:solidFill>
                  <a:srgbClr val="002060"/>
                </a:solidFill>
              </a:rPr>
              <a:t>tırmanılabilmesi ile, Avrupa dağcılığının altın çağı olarak tanımlanan dönem kapanmıştır.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398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1924’de </a:t>
            </a:r>
            <a:r>
              <a:rPr lang="tr-TR" sz="3000" dirty="0" err="1">
                <a:solidFill>
                  <a:srgbClr val="002060"/>
                </a:solidFill>
              </a:rPr>
              <a:t>Fritz</a:t>
            </a:r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 err="1">
                <a:solidFill>
                  <a:srgbClr val="002060"/>
                </a:solidFill>
              </a:rPr>
              <a:t>Rigele’nin</a:t>
            </a:r>
            <a:r>
              <a:rPr lang="tr-TR" sz="3000" dirty="0">
                <a:solidFill>
                  <a:srgbClr val="002060"/>
                </a:solidFill>
              </a:rPr>
              <a:t> buz sikkesini geliştirmesi ile düşey buz duvarlarının da çıkılabilmesi mümkün hale geldi.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Dağcılık Avrupa kökenli milliyetçilik akımlarından etkilendi.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19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29 mayıs 1953 günü Yeni </a:t>
            </a:r>
            <a:r>
              <a:rPr lang="tr-TR" sz="3000" dirty="0" err="1">
                <a:solidFill>
                  <a:srgbClr val="002060"/>
                </a:solidFill>
              </a:rPr>
              <a:t>Zelanda’lı</a:t>
            </a:r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 err="1">
                <a:solidFill>
                  <a:srgbClr val="002060"/>
                </a:solidFill>
              </a:rPr>
              <a:t>Edmund</a:t>
            </a:r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 err="1">
                <a:solidFill>
                  <a:srgbClr val="002060"/>
                </a:solidFill>
              </a:rPr>
              <a:t>Hillary</a:t>
            </a:r>
            <a:r>
              <a:rPr lang="tr-TR" sz="3000" dirty="0">
                <a:solidFill>
                  <a:srgbClr val="002060"/>
                </a:solidFill>
              </a:rPr>
              <a:t> ve </a:t>
            </a:r>
            <a:r>
              <a:rPr lang="tr-TR" sz="3000" dirty="0" err="1">
                <a:solidFill>
                  <a:srgbClr val="002060"/>
                </a:solidFill>
              </a:rPr>
              <a:t>Nepal’li</a:t>
            </a:r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 err="1">
                <a:solidFill>
                  <a:srgbClr val="002060"/>
                </a:solidFill>
              </a:rPr>
              <a:t>Tnzing</a:t>
            </a:r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 err="1">
                <a:solidFill>
                  <a:srgbClr val="002060"/>
                </a:solidFill>
              </a:rPr>
              <a:t>Norgav</a:t>
            </a:r>
            <a:r>
              <a:rPr lang="tr-TR" sz="3000" dirty="0">
                <a:solidFill>
                  <a:srgbClr val="002060"/>
                </a:solidFill>
              </a:rPr>
              <a:t>, Güneydoğu sırtına tırmanarak Güney doruğundan geçip Everest’in doruğa vardılar.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Dağcılar bu tırmanış sırasında açık ve kapalı devre oksijen sistemleri, özel olarak yalıtılmış ayakkabı ve giysiler ile elde taşınır telsiz aygıtları kullandılar.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199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1970’li yıllardan sonra ise tırmanışlar daha çok koşulların zorluklarının arttırılması, denenmemiş rotaların tırmanılması, tüm kıtaların en yüksek doruklarına tırmanmak gibi çeşitlemelere uğramıştır.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1978 yılında ilk defa ‘‘ölüm sınırı’’ olarak tanımlanan 8000 </a:t>
            </a:r>
            <a:r>
              <a:rPr lang="tr-TR" sz="3000" dirty="0" err="1">
                <a:solidFill>
                  <a:srgbClr val="002060"/>
                </a:solidFill>
              </a:rPr>
              <a:t>m’yi</a:t>
            </a:r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 err="1">
                <a:solidFill>
                  <a:srgbClr val="002060"/>
                </a:solidFill>
              </a:rPr>
              <a:t>Reinhold</a:t>
            </a:r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 err="1">
                <a:solidFill>
                  <a:srgbClr val="002060"/>
                </a:solidFill>
              </a:rPr>
              <a:t>Messner</a:t>
            </a:r>
            <a:r>
              <a:rPr lang="tr-TR" sz="3000" dirty="0">
                <a:solidFill>
                  <a:srgbClr val="002060"/>
                </a:solidFill>
              </a:rPr>
              <a:t> ve Peter </a:t>
            </a:r>
            <a:r>
              <a:rPr lang="tr-TR" sz="3000" dirty="0" err="1">
                <a:solidFill>
                  <a:srgbClr val="002060"/>
                </a:solidFill>
              </a:rPr>
              <a:t>Habbler</a:t>
            </a:r>
            <a:r>
              <a:rPr lang="tr-TR" sz="3000" dirty="0">
                <a:solidFill>
                  <a:srgbClr val="002060"/>
                </a:solidFill>
              </a:rPr>
              <a:t> oksijen desteksiz aşarak Everest'e tırmanmıştır.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434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FF0000"/>
                </a:solidFill>
              </a:rPr>
              <a:t>Türkiye’de;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Türkiye'de dağcılığın tarihçesi 1800'lerin ortalarına kadar uzanır.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Hıristiyan dünyasının dinsel nedenlerle Ağrı Dağına duyduğu ilginin etkisiyle, 1700'lerden başlayarak bu yörede yapılan geziler düzenlenmiştir. 1829'da </a:t>
            </a:r>
            <a:r>
              <a:rPr lang="tr-TR" sz="3000" dirty="0" err="1">
                <a:solidFill>
                  <a:srgbClr val="002060"/>
                </a:solidFill>
              </a:rPr>
              <a:t>Friedrich</a:t>
            </a:r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 err="1">
                <a:solidFill>
                  <a:srgbClr val="002060"/>
                </a:solidFill>
              </a:rPr>
              <a:t>Parrot</a:t>
            </a:r>
            <a:r>
              <a:rPr lang="tr-TR" sz="3000" dirty="0">
                <a:solidFill>
                  <a:srgbClr val="002060"/>
                </a:solidFill>
              </a:rPr>
              <a:t> Ağrı dağına ilk çıkışı gerçekleştirmiştir.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804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Daha sonra;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2600" dirty="0">
                <a:solidFill>
                  <a:srgbClr val="002060"/>
                </a:solidFill>
              </a:rPr>
              <a:t>Alman profesör Karl </a:t>
            </a:r>
            <a:r>
              <a:rPr lang="tr-TR" sz="2600" dirty="0" err="1">
                <a:solidFill>
                  <a:srgbClr val="002060"/>
                </a:solidFill>
              </a:rPr>
              <a:t>Koch</a:t>
            </a:r>
            <a:r>
              <a:rPr lang="tr-TR" sz="2600" dirty="0">
                <a:solidFill>
                  <a:srgbClr val="002060"/>
                </a:solidFill>
              </a:rPr>
              <a:t> 1846'da Kaçkar Dağlarına,</a:t>
            </a:r>
          </a:p>
          <a:p>
            <a:pPr algn="just"/>
            <a:r>
              <a:rPr lang="tr-TR" sz="2600" dirty="0">
                <a:solidFill>
                  <a:srgbClr val="002060"/>
                </a:solidFill>
              </a:rPr>
              <a:t>W.</a:t>
            </a:r>
            <a:r>
              <a:rPr lang="tr-TR" sz="2600" dirty="0" err="1">
                <a:solidFill>
                  <a:srgbClr val="002060"/>
                </a:solidFill>
              </a:rPr>
              <a:t>Rickmer</a:t>
            </a: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Rickmers</a:t>
            </a:r>
            <a:r>
              <a:rPr lang="tr-TR" sz="2600" dirty="0">
                <a:solidFill>
                  <a:srgbClr val="002060"/>
                </a:solidFill>
              </a:rPr>
              <a:t> 1894'te Kaçkar ve </a:t>
            </a:r>
            <a:r>
              <a:rPr lang="tr-TR" sz="2600" dirty="0" err="1">
                <a:solidFill>
                  <a:srgbClr val="002060"/>
                </a:solidFill>
              </a:rPr>
              <a:t>Altıparmaklar'a</a:t>
            </a:r>
            <a:r>
              <a:rPr lang="tr-TR" sz="2600" dirty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tr-TR" sz="2600" dirty="0">
                <a:solidFill>
                  <a:srgbClr val="002060"/>
                </a:solidFill>
              </a:rPr>
              <a:t>Dr. Franz </a:t>
            </a:r>
            <a:r>
              <a:rPr lang="tr-TR" sz="2600" dirty="0" err="1">
                <a:solidFill>
                  <a:srgbClr val="002060"/>
                </a:solidFill>
              </a:rPr>
              <a:t>Xaver</a:t>
            </a: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Shafer</a:t>
            </a:r>
            <a:r>
              <a:rPr lang="tr-TR" sz="2600" dirty="0">
                <a:solidFill>
                  <a:srgbClr val="002060"/>
                </a:solidFill>
              </a:rPr>
              <a:t> 1901'de </a:t>
            </a:r>
            <a:r>
              <a:rPr lang="tr-TR" sz="2600" dirty="0" err="1">
                <a:solidFill>
                  <a:srgbClr val="002060"/>
                </a:solidFill>
              </a:rPr>
              <a:t>Aladağlar'a</a:t>
            </a:r>
            <a:r>
              <a:rPr lang="tr-TR" sz="2600" dirty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tr-TR" sz="2600" dirty="0" err="1">
                <a:solidFill>
                  <a:srgbClr val="002060"/>
                </a:solidFill>
              </a:rPr>
              <a:t>Dr.Georg</a:t>
            </a: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Künne</a:t>
            </a:r>
            <a:r>
              <a:rPr lang="tr-TR" sz="2600" dirty="0">
                <a:solidFill>
                  <a:srgbClr val="002060"/>
                </a:solidFill>
              </a:rPr>
              <a:t> ve Wilhelm Martin 1927'de Aladağlar ve </a:t>
            </a:r>
            <a:r>
              <a:rPr lang="tr-TR" sz="2600" dirty="0" err="1">
                <a:solidFill>
                  <a:srgbClr val="002060"/>
                </a:solidFill>
              </a:rPr>
              <a:t>Karadağlar'a</a:t>
            </a:r>
            <a:r>
              <a:rPr lang="tr-TR" sz="2600" dirty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tr-TR" sz="2600" dirty="0" err="1">
                <a:solidFill>
                  <a:srgbClr val="002060"/>
                </a:solidFill>
              </a:rPr>
              <a:t>Ludwig</a:t>
            </a: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Krenek</a:t>
            </a:r>
            <a:r>
              <a:rPr lang="tr-TR" sz="2600" dirty="0">
                <a:solidFill>
                  <a:srgbClr val="002060"/>
                </a:solidFill>
              </a:rPr>
              <a:t> ve </a:t>
            </a:r>
            <a:r>
              <a:rPr lang="tr-TR" sz="2600" dirty="0" err="1">
                <a:solidFill>
                  <a:srgbClr val="002060"/>
                </a:solidFill>
              </a:rPr>
              <a:t>Ludwig</a:t>
            </a:r>
            <a:r>
              <a:rPr lang="tr-TR" sz="2600" dirty="0">
                <a:solidFill>
                  <a:srgbClr val="002060"/>
                </a:solidFill>
              </a:rPr>
              <a:t> </a:t>
            </a:r>
            <a:r>
              <a:rPr lang="tr-TR" sz="2600" dirty="0" err="1">
                <a:solidFill>
                  <a:srgbClr val="002060"/>
                </a:solidFill>
              </a:rPr>
              <a:t>Sperlich</a:t>
            </a:r>
            <a:r>
              <a:rPr lang="tr-TR" sz="2600" dirty="0">
                <a:solidFill>
                  <a:srgbClr val="002060"/>
                </a:solidFill>
              </a:rPr>
              <a:t> 1931'de </a:t>
            </a:r>
            <a:r>
              <a:rPr lang="tr-TR" sz="2600" dirty="0" err="1">
                <a:solidFill>
                  <a:srgbClr val="002060"/>
                </a:solidFill>
              </a:rPr>
              <a:t>Cilo</a:t>
            </a:r>
            <a:r>
              <a:rPr lang="tr-TR" sz="2600" dirty="0">
                <a:solidFill>
                  <a:srgbClr val="002060"/>
                </a:solidFill>
              </a:rPr>
              <a:t> ve Sat dağlarına tırmanmışlardır.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370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 tırmanışlar hem Türkiye’deki dağların tanıtılmasında hem de bu sporun ülkemizde sevilmesinde önemli rol oynamışlardır.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Türklerin dağcılık sporuna ilgileri önceleri askeri amaçlı olmak üzere I.Dünya Savaşı yıllarında başlamıştır.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480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Doğa Sporları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Tamamen doğal alanlarda, zorlu ve beklenmeyen koşullara rağmen yapılan sporlardır.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Şartların kontrol edilemiyor olması, insanın karşılaştığı her duruma uyum sağlamak zorunda kalışı ve psikolojinin önemi, birçok farklı disiplini içerisinde bulunduran bu sporları çekici kılmaktadır.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58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Savaş sırasında İtalyan cephesinde Avusturyalı bir dağcı birliğinin tatbikatını izleyen </a:t>
            </a:r>
            <a:r>
              <a:rPr lang="tr-TR" sz="3000" dirty="0" err="1">
                <a:solidFill>
                  <a:srgbClr val="002060"/>
                </a:solidFill>
              </a:rPr>
              <a:t>Pertev</a:t>
            </a:r>
            <a:r>
              <a:rPr lang="tr-TR" sz="3000" dirty="0">
                <a:solidFill>
                  <a:srgbClr val="002060"/>
                </a:solidFill>
              </a:rPr>
              <a:t> Paşa, Osmanlı ordusu bünyesinde de benzer bir birlik kurulması önerisinde bulundu.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Önerinin kabul edilmesi üzerine Avusturya'nın </a:t>
            </a:r>
            <a:r>
              <a:rPr lang="tr-TR" sz="3000" dirty="0" err="1">
                <a:solidFill>
                  <a:srgbClr val="002060"/>
                </a:solidFill>
              </a:rPr>
              <a:t>Ortler</a:t>
            </a:r>
            <a:r>
              <a:rPr lang="tr-TR" sz="3000" dirty="0">
                <a:solidFill>
                  <a:srgbClr val="002060"/>
                </a:solidFill>
              </a:rPr>
              <a:t> bölgesinde Avusturyalı dağcı Albay </a:t>
            </a:r>
            <a:r>
              <a:rPr lang="tr-TR" sz="3000" dirty="0" err="1">
                <a:solidFill>
                  <a:srgbClr val="002060"/>
                </a:solidFill>
              </a:rPr>
              <a:t>Bilgeri</a:t>
            </a:r>
            <a:r>
              <a:rPr lang="tr-TR" sz="3000" dirty="0">
                <a:solidFill>
                  <a:srgbClr val="002060"/>
                </a:solidFill>
              </a:rPr>
              <a:t> 5 subay ve 40 astsubaya temel dağcılık eğitimi verdi.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956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İlk Türk tırmanışı (yerli halkın çobanları ve Osmanlı İmparatorluğu'ndaki seyyahlar hariç) 28 Ağustos 1924 tarihinde Miralay Cemil Cahit </a:t>
            </a:r>
            <a:r>
              <a:rPr lang="tr-TR" sz="3000" dirty="0" err="1">
                <a:solidFill>
                  <a:srgbClr val="002060"/>
                </a:solidFill>
              </a:rPr>
              <a:t>Toydemir</a:t>
            </a:r>
            <a:r>
              <a:rPr lang="tr-TR" sz="3000" dirty="0">
                <a:solidFill>
                  <a:srgbClr val="002060"/>
                </a:solidFill>
              </a:rPr>
              <a:t> tarafından 3917m’lik Erciyes Dağı tırmanışı kabul edilerek kayıtlara geçirilmiştir.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Cumhuriyet sonrasında da Türk Ordusu ile ilişkisini sürdüren ‘Albay </a:t>
            </a:r>
            <a:r>
              <a:rPr lang="tr-TR" sz="3000" dirty="0" err="1">
                <a:solidFill>
                  <a:srgbClr val="002060"/>
                </a:solidFill>
              </a:rPr>
              <a:t>Bilgeri</a:t>
            </a:r>
            <a:r>
              <a:rPr lang="tr-TR" sz="3000" dirty="0">
                <a:solidFill>
                  <a:srgbClr val="002060"/>
                </a:solidFill>
              </a:rPr>
              <a:t>’, 1927-1928'de Türkiye'ye gelerek Isparta </a:t>
            </a:r>
            <a:r>
              <a:rPr lang="tr-TR" sz="3000" dirty="0" err="1">
                <a:solidFill>
                  <a:srgbClr val="002060"/>
                </a:solidFill>
              </a:rPr>
              <a:t>Eğirdir'de</a:t>
            </a:r>
            <a:r>
              <a:rPr lang="tr-TR" sz="3000" dirty="0">
                <a:solidFill>
                  <a:srgbClr val="002060"/>
                </a:solidFill>
              </a:rPr>
              <a:t> dağcılık kursları düzenledi.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027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Bu çalışmalar sonunda 1928'de ‘‘Türk Dağcılık Cemiyeti’’ adı altında ilk dağcılık örgütü kuruldu.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1939'da ise Beden Terbiyesi Genel Müdürlüğü tarafından ‘‘Dağcılık ve Kış Sporları Federasyonu’’ oluşturuldu.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989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 Tarihi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30 Ekim 1965 tarihinde Kayseri </a:t>
            </a:r>
            <a:r>
              <a:rPr lang="tr-TR" sz="3000" dirty="0" err="1">
                <a:solidFill>
                  <a:srgbClr val="002060"/>
                </a:solidFill>
              </a:rPr>
              <a:t>Hacılar'da</a:t>
            </a:r>
            <a:r>
              <a:rPr lang="tr-TR" sz="3000" dirty="0">
                <a:solidFill>
                  <a:srgbClr val="002060"/>
                </a:solidFill>
              </a:rPr>
              <a:t> taş duvarlı bir kahvede, dört saat süren bir görüşme sonucunda 21 Temmuz 1966 tarihinde ‘‘</a:t>
            </a:r>
            <a:r>
              <a:rPr lang="tr-TR" sz="3000" dirty="0">
                <a:solidFill>
                  <a:srgbClr val="FF0000"/>
                </a:solidFill>
              </a:rPr>
              <a:t>Türkiye Dağcılık Federasyonu</a:t>
            </a:r>
            <a:r>
              <a:rPr lang="tr-TR" sz="3000" dirty="0">
                <a:solidFill>
                  <a:srgbClr val="002060"/>
                </a:solidFill>
              </a:rPr>
              <a:t>’’ resmen kuruldu.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393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Doğa Sporları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Dağcılık, kaya tırmanışı, </a:t>
            </a:r>
            <a:r>
              <a:rPr lang="tr-TR" sz="3000" dirty="0" err="1">
                <a:solidFill>
                  <a:srgbClr val="002060"/>
                </a:solidFill>
              </a:rPr>
              <a:t>hiking</a:t>
            </a:r>
            <a:r>
              <a:rPr lang="tr-TR" sz="3000" dirty="0">
                <a:solidFill>
                  <a:srgbClr val="002060"/>
                </a:solidFill>
              </a:rPr>
              <a:t>, trekking, dağ bisikleti, </a:t>
            </a:r>
            <a:r>
              <a:rPr lang="tr-TR" sz="3000" dirty="0" err="1">
                <a:solidFill>
                  <a:srgbClr val="002060"/>
                </a:solidFill>
              </a:rPr>
              <a:t>kanyoning</a:t>
            </a:r>
            <a:r>
              <a:rPr lang="tr-TR" sz="3000" dirty="0">
                <a:solidFill>
                  <a:srgbClr val="002060"/>
                </a:solidFill>
              </a:rPr>
              <a:t>, yelken, delta kanat, rafting, mağaracılık, kano belli başlı doğa sporlarındandır.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3284985"/>
            <a:ext cx="4341862" cy="325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34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FF0000"/>
                </a:solidFill>
              </a:rPr>
              <a:t>Dağ;</a:t>
            </a:r>
            <a:r>
              <a:rPr lang="tr-TR" sz="3000" dirty="0">
                <a:solidFill>
                  <a:srgbClr val="002060"/>
                </a:solidFill>
              </a:rPr>
              <a:t> çevresindeki karasal alanlardan daha yüksek olan kara kütlelerine verilen addır.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Çincedeki ‘‘</a:t>
            </a:r>
            <a:r>
              <a:rPr lang="tr-TR" sz="3000" dirty="0" err="1">
                <a:solidFill>
                  <a:srgbClr val="002060"/>
                </a:solidFill>
              </a:rPr>
              <a:t>Tai</a:t>
            </a:r>
            <a:r>
              <a:rPr lang="tr-TR" sz="3000" dirty="0">
                <a:solidFill>
                  <a:srgbClr val="002060"/>
                </a:solidFill>
              </a:rPr>
              <a:t>’’ sözcüğünün zamanla değişerek önce ‘‘</a:t>
            </a:r>
            <a:r>
              <a:rPr lang="tr-TR" sz="3000" dirty="0" err="1">
                <a:solidFill>
                  <a:srgbClr val="002060"/>
                </a:solidFill>
              </a:rPr>
              <a:t>tağ</a:t>
            </a:r>
            <a:r>
              <a:rPr lang="tr-TR" sz="3000" dirty="0">
                <a:solidFill>
                  <a:srgbClr val="002060"/>
                </a:solidFill>
              </a:rPr>
              <a:t>’’ sonra da ‘‘dağ’’ şeklini alarak Türkçeye girdiği bilinmektedir.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801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Tepe ile dağ’ı birbirinden ayırmak için kullanılan standart bir tanımlama yoktur.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Bazı ülkelerin belli kurumları bu iki kavramı farklı yüksekliklerle birbirinden ayırmıştır. Örneğin ABD’de bir yükseltinin dağ olabilmesi için gereken yükseklik 305 m iken, İngiltere çevre bakanlığı bu mesafeyi 500 m olarak belirlemiştir.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277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Türkiye’nin en yüksek dağları sırasıyla;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Ağrı Dağı: 5137 m,</a:t>
            </a:r>
          </a:p>
          <a:p>
            <a:pPr lvl="1" algn="just"/>
            <a:r>
              <a:rPr lang="tr-TR" sz="2600" dirty="0" err="1">
                <a:solidFill>
                  <a:srgbClr val="002060"/>
                </a:solidFill>
              </a:rPr>
              <a:t>Cilo</a:t>
            </a:r>
            <a:r>
              <a:rPr lang="tr-TR" sz="2600" dirty="0">
                <a:solidFill>
                  <a:srgbClr val="002060"/>
                </a:solidFill>
              </a:rPr>
              <a:t> Dağı: 4130 m,</a:t>
            </a:r>
          </a:p>
          <a:p>
            <a:pPr lvl="1" algn="just"/>
            <a:r>
              <a:rPr lang="tr-TR" sz="2600" dirty="0" err="1">
                <a:solidFill>
                  <a:srgbClr val="002060"/>
                </a:solidFill>
              </a:rPr>
              <a:t>Süphan</a:t>
            </a:r>
            <a:r>
              <a:rPr lang="tr-TR" sz="2600" dirty="0">
                <a:solidFill>
                  <a:srgbClr val="002060"/>
                </a:solidFill>
              </a:rPr>
              <a:t> Dağı: 4049 m,</a:t>
            </a: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Kaçkar Dağı: 3932 m,</a:t>
            </a: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Erciyes Dağı: 3916 m,</a:t>
            </a: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Küçük Ağrı Dağı: 3896 m ve</a:t>
            </a:r>
          </a:p>
          <a:p>
            <a:pPr lvl="1" algn="just"/>
            <a:r>
              <a:rPr lang="tr-TR" sz="2600" dirty="0">
                <a:solidFill>
                  <a:srgbClr val="002060"/>
                </a:solidFill>
              </a:rPr>
              <a:t>Demirkazık Dağı: 3756 m’dir.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443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Dünyanın en yüksek dağı ise 88</a:t>
            </a:r>
            <a:r>
              <a:rPr lang="en-US" sz="3000" dirty="0">
                <a:solidFill>
                  <a:srgbClr val="002060"/>
                </a:solidFill>
              </a:rPr>
              <a:t>50 </a:t>
            </a:r>
            <a:r>
              <a:rPr lang="tr-TR" sz="3000" dirty="0">
                <a:solidFill>
                  <a:srgbClr val="002060"/>
                </a:solidFill>
              </a:rPr>
              <a:t>m olan Everest’tir. Onu Nepal, Pakistan ve Tibet’teki diğer 8000’lik dağlar izler.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7" y="3501008"/>
            <a:ext cx="37814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80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Dünyanın en yüksek dağları sırasıyla;</a:t>
            </a: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1. EVEREST 8850 m /29.028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(Nepal/Çin sınırı),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2. K2 8611 m /28.250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(Pakistan /Çin sınırı),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3. KANGCHENJUNGA 8586 m /28.169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(Nepal/Hindistan sınırı),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4. LHOTSE 8516 m / 27.940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(Nepal/Çin sınırı),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5. MAKALU 8463 m /27.766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(Nepal/ Çin sınırı),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6. CHO OYU 8201 m /26.906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(Nepal/Çin sınırı),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7. DHAULAGİRİ 8167 m /26.795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(Nepal),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8. MANASLU 8163 m/ 26.781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(Nepal),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9. NANGA PARBAT 8125 m /26.660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(Pakistan),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10. ANNAPURNA 8091 m /26.545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(Nepal),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11. GASHERBRUM I 8068 m /26.470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(Pakistan/Çin sınırı),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12. BROAD PEAK 8047 m /26.400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(Pakistan/Çin sınırı),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13. GASHERBRUM II 8035 m /26.360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(Pakistan /Çin sınırı),</a:t>
            </a:r>
            <a:endParaRPr lang="tr-TR" sz="2600" dirty="0">
              <a:solidFill>
                <a:srgbClr val="002060"/>
              </a:solidFill>
            </a:endParaRPr>
          </a:p>
          <a:p>
            <a:pPr lvl="1"/>
            <a:r>
              <a:rPr lang="tr-TR" sz="2600" b="1" dirty="0">
                <a:solidFill>
                  <a:srgbClr val="002060"/>
                </a:solidFill>
              </a:rPr>
              <a:t>14. SHİSHAPANGMA 8012 m /26.290 </a:t>
            </a:r>
            <a:r>
              <a:rPr lang="tr-TR" sz="2600" b="1" dirty="0" err="1">
                <a:solidFill>
                  <a:srgbClr val="002060"/>
                </a:solidFill>
              </a:rPr>
              <a:t>ft</a:t>
            </a:r>
            <a:r>
              <a:rPr lang="tr-TR" sz="2600" b="1" dirty="0">
                <a:solidFill>
                  <a:srgbClr val="002060"/>
                </a:solidFill>
              </a:rPr>
              <a:t> (Çin) (bazı kaynaklarda 8046 m olarak geçmektedir).</a:t>
            </a:r>
            <a:endParaRPr lang="tr-TR" sz="2600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742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Dağcılık</a:t>
            </a:r>
            <a:endParaRPr lang="tr-TR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Güneş sistemindeki bilinen en yüksek dağ ise Mars’ta bulunan 26 km yüksekliğindeki </a:t>
            </a:r>
            <a:r>
              <a:rPr lang="tr-TR" sz="3000" dirty="0" err="1">
                <a:solidFill>
                  <a:srgbClr val="002060"/>
                </a:solidFill>
              </a:rPr>
              <a:t>Olympus</a:t>
            </a:r>
            <a:r>
              <a:rPr lang="tr-TR" sz="3000" dirty="0">
                <a:solidFill>
                  <a:srgbClr val="002060"/>
                </a:solidFill>
              </a:rPr>
              <a:t> dağıdır.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DD80-51C8-4184-B2F0-54848F797A50}" type="datetime1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744" y="3014954"/>
            <a:ext cx="4680520" cy="35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04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975</Words>
  <Application>Microsoft Office PowerPoint</Application>
  <PresentationFormat>Özel</PresentationFormat>
  <Paragraphs>150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Teması</vt:lpstr>
      <vt:lpstr>DOĞA SPORLARI</vt:lpstr>
      <vt:lpstr>Doğa Sporları</vt:lpstr>
      <vt:lpstr>Doğa Sporları</vt:lpstr>
      <vt:lpstr>Dağcılık</vt:lpstr>
      <vt:lpstr>Dağcılık</vt:lpstr>
      <vt:lpstr>Dağcılık</vt:lpstr>
      <vt:lpstr>Dağcılık</vt:lpstr>
      <vt:lpstr>Dağcılık</vt:lpstr>
      <vt:lpstr>Dağcılık</vt:lpstr>
      <vt:lpstr>Dağcılık</vt:lpstr>
      <vt:lpstr>Dağcılık</vt:lpstr>
      <vt:lpstr>Dağcılık Tarihi</vt:lpstr>
      <vt:lpstr>Dağcılık Tarihi</vt:lpstr>
      <vt:lpstr>Dağcılık Tarihi</vt:lpstr>
      <vt:lpstr>Dağcılık Tarihi</vt:lpstr>
      <vt:lpstr>Dağcılık Tarihi</vt:lpstr>
      <vt:lpstr>Dağcılık Tarihi</vt:lpstr>
      <vt:lpstr>Dağcılık Tarihi</vt:lpstr>
      <vt:lpstr>Dağcılık Tarihi</vt:lpstr>
      <vt:lpstr>Dağcılık Tarihi</vt:lpstr>
      <vt:lpstr>Dağcılık Tarihi</vt:lpstr>
      <vt:lpstr>Dağcılık Tarihi</vt:lpstr>
      <vt:lpstr>Dağcılık Tarihi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DOĞA SPORLARI</dc:title>
  <dc:creator>dicle aras</dc:creator>
  <cp:lastModifiedBy>User</cp:lastModifiedBy>
  <cp:revision>2</cp:revision>
  <dcterms:created xsi:type="dcterms:W3CDTF">2017-02-02T08:56:10Z</dcterms:created>
  <dcterms:modified xsi:type="dcterms:W3CDTF">2020-05-09T11:22:02Z</dcterms:modified>
</cp:coreProperties>
</file>