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5E2F9-25B7-4FFC-998E-AF31FA672F4C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48529-22EF-4D06-AD4C-4CB7E2DC7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8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5852609-34D1-42BC-BD57-577AC7DE1145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C5A7-0F4F-44CB-8D55-E6893862A7F0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D2246-9ED1-496B-8CEB-C54B71CA892B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CFE9-D9D9-4FA2-8273-0D56BAE9F876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D699-A79E-4B09-A1A9-3BCF04C02B7A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06C55-244B-47AA-AB25-CAD301951EDF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BEE96-029D-4502-990E-C25FFB9F37CE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E9CB-8102-4412-8477-1969AD134203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5671-E4A8-4FE6-B499-F7F390B3BA16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2BC-6E5A-4640-B86F-3F7997CA45AF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72720-E8E1-43DB-B9D9-42DB4428A9E9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9D551-2D4E-4268-8A74-8950264B7D55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2F33-6301-4249-ACAE-28F1029ADEED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4727-CE0B-49E0-A1A0-432F275FE354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753F-3C33-4321-9BD7-1FECCA5BB24C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35793-6735-434D-A4E8-F62A59A86A48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09C7-A2BF-4313-9DD0-1549F1B40973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D0720-D7E2-4B5C-A1BF-B38472B5988A}" type="datetime1">
              <a:rPr lang="en-US" smtClean="0"/>
              <a:t>4/2/2018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/>
              <a:t>Lecture 2: </a:t>
            </a:r>
            <a:r>
              <a:rPr lang="tr-TR" dirty="0"/>
              <a:t>CLASSES OF DATA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F6F59-A529-4E8A-BFE8-4CFAD340D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128A-70CA-4494-A646-1C7AD860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INTEGER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01189-5566-482A-A1B8-85256DD68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is a number that has an integer value</a:t>
            </a:r>
          </a:p>
          <a:p>
            <a:r>
              <a:rPr lang="tr-TR" dirty="0"/>
              <a:t>can be specified in three notations:</a:t>
            </a:r>
          </a:p>
          <a:p>
            <a:pPr lvl="1"/>
            <a:r>
              <a:rPr lang="tr-TR" dirty="0"/>
              <a:t>decimals,</a:t>
            </a:r>
          </a:p>
          <a:p>
            <a:pPr lvl="1"/>
            <a:r>
              <a:rPr lang="tr-TR" dirty="0"/>
              <a:t>octals,</a:t>
            </a:r>
          </a:p>
          <a:p>
            <a:pPr lvl="1"/>
            <a:r>
              <a:rPr lang="tr-TR" dirty="0"/>
              <a:t>hexadecimal.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31E1CC-9431-45AC-8775-2E650544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3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FD403-B3E0-4CBB-A693-C8EC755FC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decımal ınteger CONSTANTS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AF04D-5378-4E9E-BDA3-A0BF8D45E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Consists of a sequence of one or more decimal digits 0 through 9.</a:t>
            </a:r>
          </a:p>
          <a:p>
            <a:r>
              <a:rPr lang="tr-TR" dirty="0"/>
              <a:t>The first digit of the sequence can not start with 0, unless the decimal integer is 0.</a:t>
            </a:r>
          </a:p>
          <a:p>
            <a:r>
              <a:rPr lang="tr-TR" dirty="0"/>
              <a:t>Examples:</a:t>
            </a:r>
          </a:p>
          <a:p>
            <a:pPr marL="457200" lvl="1" indent="0">
              <a:buNone/>
            </a:pPr>
            <a:r>
              <a:rPr lang="tr-TR" dirty="0"/>
              <a:t>0	255	32767	32768	65535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2D07B-6823-4E45-B1AE-D64F6A769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835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5B63-1A8B-4A89-9217-962AA433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OCTAL INTEGER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93B6E-27A1-4009-8F8A-DB1B1B99B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Consists of the digit 0, followed by a sequence of one or more octal digits 0 through 7:</a:t>
            </a:r>
          </a:p>
          <a:p>
            <a:pPr marL="457200" lvl="1" indent="0">
              <a:buNone/>
            </a:pPr>
            <a:r>
              <a:rPr lang="tr-TR" dirty="0"/>
              <a:t>	012	037	0177	0100	077777</a:t>
            </a:r>
          </a:p>
          <a:p>
            <a:r>
              <a:rPr lang="tr-TR" dirty="0"/>
              <a:t>corresponding to decimals:</a:t>
            </a:r>
          </a:p>
          <a:p>
            <a:pPr marL="457200" lvl="1" indent="0">
              <a:buNone/>
            </a:pPr>
            <a:r>
              <a:rPr lang="tr-TR" dirty="0"/>
              <a:t>	10	31	127	4096	32767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81C99-CF37-4BA5-AE79-AF11D1D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085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91263-BDFF-4530-81E8-8CBA4B0D1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HEXADECIMAL INTEGER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9CCB4-47F0-4F51-93FB-AEC3AB1F9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Consists of the digit 0 followed by x or X; followed by a sequence of one or more digits from 0 to 9, or letters a through f, or A through F.</a:t>
            </a:r>
          </a:p>
          <a:p>
            <a:pPr marL="457200" lvl="1" indent="0">
              <a:buNone/>
            </a:pPr>
            <a:r>
              <a:rPr lang="tr-TR" dirty="0"/>
              <a:t>		0x1f	0X1F	0xFf	0xABC	0X10000</a:t>
            </a:r>
          </a:p>
          <a:p>
            <a:pPr marL="457200" lvl="1" indent="0">
              <a:buNone/>
            </a:pPr>
            <a:r>
              <a:rPr lang="tr-TR" dirty="0"/>
              <a:t>corresponding to the decimals:</a:t>
            </a:r>
          </a:p>
          <a:p>
            <a:pPr marL="457200" lvl="1" indent="0">
              <a:buNone/>
            </a:pPr>
            <a:r>
              <a:rPr lang="tr-TR"/>
              <a:t>		31	31	255	2748	65536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7721FF-20B1-4971-8DAE-B13E5B3F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79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427D3-1497-4E71-8111-AD51AD07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Floatıng poınt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6F914-24F5-4039-94A2-33F5B18BF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floating-point constant is a number that has a value.</a:t>
            </a:r>
          </a:p>
          <a:p>
            <a:r>
              <a:rPr lang="tr-TR" dirty="0"/>
              <a:t>Decimal numbers are used with a decimal point:</a:t>
            </a:r>
          </a:p>
          <a:p>
            <a:pPr lvl="1"/>
            <a:r>
              <a:rPr lang="tr-TR" dirty="0"/>
              <a:t>1.0 	1.	0. 	.12</a:t>
            </a:r>
          </a:p>
          <a:p>
            <a:r>
              <a:rPr lang="tr-TR" dirty="0"/>
              <a:t>Following are invalid fp constants:</a:t>
            </a:r>
          </a:p>
          <a:p>
            <a:pPr lvl="1"/>
            <a:r>
              <a:rPr lang="tr-TR" dirty="0"/>
              <a:t>1 (no decimal point)</a:t>
            </a:r>
          </a:p>
          <a:p>
            <a:pPr lvl="1"/>
            <a:r>
              <a:rPr lang="tr-TR" dirty="0"/>
              <a:t>1,000.0 (comma)</a:t>
            </a:r>
          </a:p>
          <a:p>
            <a:pPr lvl="1"/>
            <a:r>
              <a:rPr lang="tr-TR" dirty="0"/>
              <a:t>1 000.0 (space)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7D3DBC-296A-44D3-8DF0-EC9B108B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73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39AE9-751C-48A5-85EF-7188787A1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FP constants cntd.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FFF4E-95FF-4A84-A89F-48764B45A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scientific notation can be used to express real numbers (coeff)e(integer):</a:t>
            </a:r>
          </a:p>
          <a:p>
            <a:pPr lvl="1"/>
            <a:r>
              <a:rPr lang="tr-TR" dirty="0"/>
              <a:t>1.1x10^-8		-&gt;	1.1e-8</a:t>
            </a:r>
          </a:p>
          <a:p>
            <a:pPr lvl="1"/>
            <a:r>
              <a:rPr lang="tr-TR" dirty="0"/>
              <a:t>2000000		-&gt;	2.0E6    (upercase E is also OK)</a:t>
            </a:r>
          </a:p>
          <a:p>
            <a:r>
              <a:rPr lang="tr-TR" dirty="0"/>
              <a:t>The type of a floating-point constant is double, unless suffixed with f or F.</a:t>
            </a:r>
          </a:p>
          <a:p>
            <a:pPr lvl="1"/>
            <a:r>
              <a:rPr lang="tr-TR" dirty="0"/>
              <a:t>1.2f  (float), 	3.7 (double)</a:t>
            </a:r>
          </a:p>
          <a:p>
            <a:r>
              <a:rPr lang="tr-TR" dirty="0"/>
              <a:t>L or l is used as a suffix to declare long double:</a:t>
            </a:r>
          </a:p>
          <a:p>
            <a:pPr lvl="1"/>
            <a:r>
              <a:rPr lang="tr-TR" dirty="0"/>
              <a:t>3.45L,	1.4e-12L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E5EA5-0E68-4C8A-B513-78C65226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06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15402-82B6-49AD-92FA-D29E739DA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Character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142C6-D9E2-4708-ADB3-FCE2543B4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924810"/>
          </a:xfrm>
        </p:spPr>
        <p:txBody>
          <a:bodyPr/>
          <a:lstStyle/>
          <a:p>
            <a:r>
              <a:rPr lang="tr-TR" dirty="0"/>
              <a:t>A single character enclosed with single quotation marks (‘)</a:t>
            </a:r>
          </a:p>
          <a:p>
            <a:pPr lvl="1"/>
            <a:r>
              <a:rPr lang="tr-TR" dirty="0"/>
              <a:t>‘a’	‘H’	‘6’	‘=‘	‘]’</a:t>
            </a:r>
          </a:p>
          <a:p>
            <a:r>
              <a:rPr lang="tr-TR" dirty="0"/>
              <a:t>Character constants are of type int. </a:t>
            </a:r>
          </a:p>
          <a:p>
            <a:pPr lvl="1"/>
            <a:r>
              <a:rPr lang="tr-TR" dirty="0"/>
              <a:t>The value of the character constant is the numeric value of the machine’s character set</a:t>
            </a:r>
          </a:p>
          <a:p>
            <a:pPr lvl="1"/>
            <a:r>
              <a:rPr lang="tr-TR" dirty="0"/>
              <a:t>It can be ASCII or EBCDIC character set. </a:t>
            </a:r>
          </a:p>
          <a:p>
            <a:pPr lvl="1"/>
            <a:r>
              <a:rPr lang="tr-TR" dirty="0"/>
              <a:t>Ex:	Character	ASCII		EBCDIC</a:t>
            </a:r>
          </a:p>
          <a:p>
            <a:pPr marL="1371600" lvl="3" indent="0">
              <a:buNone/>
            </a:pPr>
            <a:r>
              <a:rPr lang="tr-TR" dirty="0"/>
              <a:t>	      ‘0’		48		240</a:t>
            </a:r>
          </a:p>
          <a:p>
            <a:pPr marL="1371600" lvl="3" indent="0">
              <a:buNone/>
            </a:pPr>
            <a:r>
              <a:rPr lang="tr-TR" dirty="0"/>
              <a:t>	      ‘a’		97		129</a:t>
            </a:r>
          </a:p>
          <a:p>
            <a:pPr marL="1371600" lvl="3" indent="0">
              <a:buNone/>
            </a:pPr>
            <a:r>
              <a:rPr lang="tr-TR" dirty="0"/>
              <a:t>	      ‘%’		37		108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E7960-0948-4541-B86A-A75FE20C5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79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988AD-E372-4E0C-B29B-76172B8F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Nongraphıc characters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97BCE-2A5B-44EF-B139-5B1AF8925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Using apostrophe («) or the backslash (\): </a:t>
            </a:r>
          </a:p>
          <a:p>
            <a:pPr lvl="1"/>
            <a:r>
              <a:rPr lang="tr-TR" dirty="0"/>
              <a:t>‘\»’ 	‘\\’</a:t>
            </a:r>
          </a:p>
          <a:p>
            <a:r>
              <a:rPr lang="tr-TR" dirty="0"/>
              <a:t>Non-graphic characters:</a:t>
            </a:r>
          </a:p>
          <a:p>
            <a:pPr marL="457200" lvl="1" indent="0">
              <a:buNone/>
            </a:pPr>
            <a:r>
              <a:rPr lang="tr-TR" dirty="0"/>
              <a:t>‘\a’: audible alert	‘\b’: backspace		‘\t’: horizontal tab</a:t>
            </a:r>
          </a:p>
          <a:p>
            <a:pPr marL="457200" lvl="1" indent="0">
              <a:buNone/>
            </a:pPr>
            <a:r>
              <a:rPr lang="tr-TR" dirty="0"/>
              <a:t>‘\n’: newline		‘\r’: carriage return</a:t>
            </a:r>
          </a:p>
          <a:p>
            <a:pPr marL="457200" lvl="1" indent="0">
              <a:buNone/>
            </a:pPr>
            <a:r>
              <a:rPr lang="tr-TR" dirty="0"/>
              <a:t>‘\v’: verticle tab	‘\f’: form feed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D990A-5DB1-47B4-8AE0-4B9014A1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70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60CB1-CA62-40F1-AE7F-B68A9B61E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Character constants cntd.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04A02-C50F-4905-85CC-CA0436583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8486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‘\ooo’ : octal representation of the char contants</a:t>
            </a:r>
          </a:p>
          <a:p>
            <a:pPr lvl="1"/>
            <a:r>
              <a:rPr lang="tr-TR" dirty="0"/>
              <a:t>A backslash is followed by 1,2 or 3 octal digits</a:t>
            </a:r>
          </a:p>
          <a:p>
            <a:r>
              <a:rPr lang="tr-TR" dirty="0"/>
              <a:t>‘\xhh’ : hexadecimal representation of the char constants </a:t>
            </a:r>
          </a:p>
          <a:p>
            <a:pPr lvl="1"/>
            <a:r>
              <a:rPr lang="tr-TR" dirty="0"/>
              <a:t>A backslah is followed by x and 1 or 2 hexadecimal digits</a:t>
            </a:r>
          </a:p>
          <a:p>
            <a:pPr marL="0" indent="0">
              <a:buNone/>
            </a:pPr>
            <a:r>
              <a:rPr lang="tr-TR" dirty="0"/>
              <a:t>	Octal		Hexadecimal		Decimal	ASCII</a:t>
            </a:r>
          </a:p>
          <a:p>
            <a:pPr marL="0" indent="0">
              <a:buNone/>
            </a:pPr>
            <a:r>
              <a:rPr lang="tr-TR" dirty="0"/>
              <a:t>	‘\100’		‘\x40’			64		‘@’</a:t>
            </a:r>
          </a:p>
          <a:p>
            <a:pPr marL="0" indent="0">
              <a:buNone/>
            </a:pPr>
            <a:r>
              <a:rPr lang="tr-TR" dirty="0"/>
              <a:t>	‘\135’		‘\x5d’			93		‘]’</a:t>
            </a:r>
          </a:p>
          <a:p>
            <a:r>
              <a:rPr lang="tr-TR" dirty="0"/>
              <a:t>‘\0’ : NULL character (ASCII value: 0)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36B507-174D-4D2F-B505-B15E189E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572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A8AA3-1F82-40BF-90C8-A0A783A5E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F2F0E-EA2A-448E-81F4-D49D37A74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70077"/>
            <a:ext cx="9905999" cy="402112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 string constant (or in short string) consists of zero or more characters enclosed within double quotation marks:</a:t>
            </a:r>
          </a:p>
          <a:p>
            <a:pPr lvl="1"/>
            <a:r>
              <a:rPr lang="tr-TR" dirty="0"/>
              <a:t>«Hi, my name is Mehmet! What’s your name?»</a:t>
            </a:r>
          </a:p>
          <a:p>
            <a:pPr lvl="1"/>
            <a:r>
              <a:rPr lang="tr-TR" dirty="0"/>
              <a:t>«You can include nongraphic charcters as well\n»</a:t>
            </a:r>
          </a:p>
          <a:p>
            <a:pPr lvl="1"/>
            <a:r>
              <a:rPr lang="tr-TR" dirty="0"/>
              <a:t>«\n\n\t\t* This is an item in my report!\n»</a:t>
            </a:r>
          </a:p>
          <a:p>
            <a:r>
              <a:rPr lang="tr-TR" dirty="0"/>
              <a:t>Double quotation marks(«,») are not part of the string. Of you want to include them, use \:</a:t>
            </a:r>
          </a:p>
          <a:p>
            <a:pPr lvl="1"/>
            <a:r>
              <a:rPr lang="tr-TR" dirty="0"/>
              <a:t>«I’m using\» to include the \» in my string»</a:t>
            </a:r>
          </a:p>
          <a:p>
            <a:r>
              <a:rPr lang="tr-TR" dirty="0"/>
              <a:t>There is no limit on the length of a string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5AE682-0BD1-4812-8678-622BD872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3BE70-28E8-4BED-9C75-12DA5F57B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A computer program manipulates two kinds of data:</a:t>
            </a:r>
          </a:p>
          <a:p>
            <a:pPr marL="0" indent="0" algn="ctr">
              <a:buNone/>
            </a:pPr>
            <a:r>
              <a:rPr lang="tr-TR" dirty="0"/>
              <a:t>VARIABLES and CONSTANTS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E39357C-89EF-4EE0-B1A7-336D11AE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5754-1D90-40D9-B305-58FC3D3DF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08788-6EE8-4B76-99E4-73C281508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 string can be continued by putting a \ at the end of the line:</a:t>
            </a:r>
          </a:p>
          <a:p>
            <a:pPr marL="457200" lvl="1" indent="0">
              <a:buNone/>
            </a:pPr>
            <a:r>
              <a:rPr lang="tr-TR" dirty="0"/>
              <a:t>«This line is incomplete, \</a:t>
            </a:r>
          </a:p>
          <a:p>
            <a:pPr marL="457200" lvl="1" indent="0">
              <a:buNone/>
            </a:pPr>
            <a:r>
              <a:rPr lang="tr-TR" dirty="0"/>
              <a:t>I am continuing from the next line»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Adjacent string constants are concatenated as compile time:</a:t>
            </a:r>
          </a:p>
          <a:p>
            <a:pPr marL="457200" lvl="1" indent="0">
              <a:buNone/>
            </a:pPr>
            <a:r>
              <a:rPr lang="tr-TR" dirty="0"/>
              <a:t>«This line is incomplete,»</a:t>
            </a:r>
          </a:p>
          <a:p>
            <a:pPr marL="457200" lvl="1" indent="0">
              <a:buNone/>
            </a:pPr>
            <a:r>
              <a:rPr lang="tr-TR" dirty="0"/>
              <a:t>«but will be concatenated with this string at»</a:t>
            </a:r>
          </a:p>
          <a:p>
            <a:pPr marL="457200" lvl="1" indent="0">
              <a:buNone/>
            </a:pPr>
            <a:r>
              <a:rPr lang="tr-TR" dirty="0"/>
              <a:t>«compile time»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26AAB-B359-453A-A76E-72A0C50F0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294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BB48-3B69-4B04-AEF8-B8B73BC2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Strıng 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8FDAA-43A3-48A8-9328-F50EB17B1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compiler automatically places a NULL character (\0) at the end of each string so that a program sacnning a string can find its end.</a:t>
            </a:r>
          </a:p>
          <a:p>
            <a:r>
              <a:rPr lang="tr-TR" dirty="0"/>
              <a:t>The physical storage required is thus one character more than the number of characters enclosed within double quotation marks</a:t>
            </a:r>
          </a:p>
          <a:p>
            <a:r>
              <a:rPr lang="tr-TR" dirty="0"/>
              <a:t>Note that a character ‘Z’ is very different from a string «Z»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62A2E6-783E-4169-99D4-7EAE321E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79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4C6CC-01F9-4C37-A45D-1898A4005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Arıthmetıc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49084-319B-42E8-96D1-D2E728D55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An operator is a symbol that causes specific mathematical or logical manipulations to be performed.</a:t>
            </a:r>
          </a:p>
          <a:p>
            <a:r>
              <a:rPr lang="tr-TR" dirty="0"/>
              <a:t>Arithmetic operators:</a:t>
            </a:r>
          </a:p>
          <a:p>
            <a:pPr marL="0" indent="0">
              <a:buNone/>
            </a:pPr>
            <a:r>
              <a:rPr lang="tr-TR" dirty="0"/>
              <a:t>(+): addition		(%): remainder		 (++): increment</a:t>
            </a:r>
          </a:p>
          <a:p>
            <a:pPr marL="0" indent="0">
              <a:buNone/>
            </a:pPr>
            <a:r>
              <a:rPr lang="tr-TR" dirty="0"/>
              <a:t>(-) : subtraction		(+): unary plus		 (--): decrement</a:t>
            </a:r>
          </a:p>
          <a:p>
            <a:pPr marL="0" indent="0">
              <a:buNone/>
            </a:pPr>
            <a:r>
              <a:rPr lang="tr-TR" dirty="0"/>
              <a:t>(*): multiplication		(-) : unary minus</a:t>
            </a:r>
          </a:p>
          <a:p>
            <a:pPr marL="0" indent="0">
              <a:buNone/>
            </a:pPr>
            <a:r>
              <a:rPr lang="tr-TR" dirty="0"/>
              <a:t>(/): division	</a:t>
            </a:r>
          </a:p>
          <a:p>
            <a:r>
              <a:rPr lang="tr-TR" dirty="0"/>
              <a:t>All the ops., except the remainder op, above operate on operands of any arithmetic type.</a:t>
            </a:r>
          </a:p>
          <a:p>
            <a:r>
              <a:rPr lang="tr-TR" dirty="0"/>
              <a:t>% operator works with only integreal operands.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1D5E9-AA3A-4607-B7ED-F80874C8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749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C50BE-EF1D-41F9-A85C-76D8C299E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Arıthmetıc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E8B37-B672-474F-9CD1-DF4B4B14B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The first five operators (+,-,*,/,%) are binary operators: work with two operands</a:t>
            </a:r>
          </a:p>
          <a:p>
            <a:r>
              <a:rPr lang="tr-TR" dirty="0"/>
              <a:t>The result of (+,-,*,/) is the same in math.</a:t>
            </a:r>
          </a:p>
          <a:p>
            <a:pPr lvl="1"/>
            <a:r>
              <a:rPr lang="tr-TR" dirty="0"/>
              <a:t>Exception: When a division is applied to integer data, the result is an integer</a:t>
            </a:r>
          </a:p>
          <a:p>
            <a:r>
              <a:rPr lang="tr-TR" dirty="0"/>
              <a:t>%: returns the remainder of a division</a:t>
            </a:r>
          </a:p>
          <a:p>
            <a:r>
              <a:rPr lang="tr-TR" dirty="0"/>
              <a:t>Ex:	</a:t>
            </a:r>
          </a:p>
          <a:p>
            <a:pPr marL="457200" lvl="1" indent="0">
              <a:buNone/>
            </a:pPr>
            <a:r>
              <a:rPr lang="tr-TR" dirty="0"/>
              <a:t>	12+9 = 21	12. + 9. = 21.</a:t>
            </a:r>
          </a:p>
          <a:p>
            <a:pPr marL="457200" lvl="1" indent="0">
              <a:buNone/>
            </a:pPr>
            <a:r>
              <a:rPr lang="tr-TR" dirty="0"/>
              <a:t>	12-9 = 3		12. - 9.  = 3.0</a:t>
            </a:r>
          </a:p>
          <a:p>
            <a:pPr marL="457200" lvl="1" indent="0">
              <a:buNone/>
            </a:pPr>
            <a:r>
              <a:rPr lang="tr-TR" dirty="0"/>
              <a:t>	12*9 = 108	12. * 9.  = 108.</a:t>
            </a:r>
          </a:p>
          <a:p>
            <a:pPr marL="457200" lvl="1" indent="0">
              <a:buNone/>
            </a:pPr>
            <a:r>
              <a:rPr lang="tr-TR" dirty="0"/>
              <a:t>	12/9 = 1		12. / 9.  = 1.33</a:t>
            </a:r>
          </a:p>
          <a:p>
            <a:pPr lvl="1"/>
            <a:endParaRPr lang="tr-TR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41C1D9-F8E2-4435-9D83-701B69B8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164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7272B-A8E3-4A7C-A231-22B09EEF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Arıthmetıc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9F608-C184-4F17-B0EB-9576E4167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unary operators require one operand</a:t>
            </a:r>
          </a:p>
          <a:p>
            <a:r>
              <a:rPr lang="tr-TR" dirty="0"/>
              <a:t>The unary minus applied to an operand is the negated value of </a:t>
            </a:r>
            <a:r>
              <a:rPr lang="tr-TR"/>
              <a:t>the operand.</a:t>
            </a:r>
            <a:endParaRPr lang="tr-TR" dirty="0"/>
          </a:p>
          <a:p>
            <a:r>
              <a:rPr lang="tr-TR" dirty="0"/>
              <a:t>The result of a unary plus applied to an operand is the value of the operand.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5ECEF1-414D-43D2-9CC6-B5296A92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01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274AE-CE36-4F69-806F-F61F99B27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VARIABLES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33A30-5E7F-4F5D-8710-669D611E0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variable is an entity used by a program to store values used in the computation</a:t>
            </a:r>
          </a:p>
          <a:p>
            <a:r>
              <a:rPr lang="tr-TR" dirty="0"/>
              <a:t>Every variable in C has a type and it MUST be declared before it is used.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68FA5-9536-4D5C-856E-115BBE4C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531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F29AC-BED9-4736-853C-9AA6E514B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DeclaratIons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058D7-12B2-42E1-BDE6-42FD9C3BF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94576"/>
            <a:ext cx="9905999" cy="4096625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A declaration consists of a type name followed by a list of one or more variables of that type, separated by commas:</a:t>
            </a:r>
          </a:p>
          <a:p>
            <a:pPr lvl="1"/>
            <a:r>
              <a:rPr lang="tr-TR" dirty="0"/>
              <a:t>int mint;</a:t>
            </a:r>
          </a:p>
          <a:p>
            <a:pPr lvl="1"/>
            <a:r>
              <a:rPr lang="tr-TR" dirty="0"/>
              <a:t>char cherry;</a:t>
            </a:r>
          </a:p>
          <a:p>
            <a:pPr lvl="1"/>
            <a:r>
              <a:rPr lang="tr-TR" dirty="0"/>
              <a:t>double trouble;</a:t>
            </a:r>
          </a:p>
          <a:p>
            <a:pPr lvl="1"/>
            <a:r>
              <a:rPr lang="tr-TR" dirty="0"/>
              <a:t>float x, y;</a:t>
            </a:r>
          </a:p>
          <a:p>
            <a:r>
              <a:rPr lang="tr-TR" dirty="0"/>
              <a:t>float x,y; can equivalently be written as:</a:t>
            </a:r>
          </a:p>
          <a:p>
            <a:pPr lvl="1"/>
            <a:r>
              <a:rPr lang="tr-TR" dirty="0"/>
              <a:t>float x;</a:t>
            </a:r>
          </a:p>
          <a:p>
            <a:pPr lvl="1"/>
            <a:r>
              <a:rPr lang="tr-TR" dirty="0"/>
              <a:t>float y;</a:t>
            </a:r>
          </a:p>
          <a:p>
            <a:r>
              <a:rPr lang="tr-TR" dirty="0"/>
              <a:t>It is possible to assign an initial value to a variable in its declaration:</a:t>
            </a:r>
          </a:p>
          <a:p>
            <a:pPr lvl="1"/>
            <a:r>
              <a:rPr lang="tr-TR" dirty="0"/>
              <a:t>float x = 1.0, y = 2.4, increment = 0.1;</a:t>
            </a:r>
          </a:p>
          <a:p>
            <a:pPr lvl="1"/>
            <a:r>
              <a:rPr lang="tr-TR" dirty="0"/>
              <a:t>int a = 5;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3CA54-710A-4A02-B363-8E104182C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6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8DBDD-F06C-4256-8F79-8D871418F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for namıng a varıable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9C173-F6BD-40CF-9401-997AB51C1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A variable name must begin with a letter or underscore, and may be made up of any combination of letters, underscores, or digits 0-9. Whitespace charecters are not permitted within a name.</a:t>
            </a:r>
          </a:p>
          <a:p>
            <a:r>
              <a:rPr lang="tr-TR" dirty="0"/>
              <a:t>Some valid names:</a:t>
            </a:r>
          </a:p>
          <a:p>
            <a:pPr lvl="1"/>
            <a:r>
              <a:rPr lang="tr-TR" dirty="0"/>
              <a:t>foo, r2d2, Agent707, ANSI_C, _myvar</a:t>
            </a:r>
          </a:p>
          <a:p>
            <a:r>
              <a:rPr lang="tr-TR" dirty="0"/>
              <a:t>Some invalid names: </a:t>
            </a:r>
          </a:p>
          <a:p>
            <a:pPr lvl="1"/>
            <a:r>
              <a:rPr lang="tr-TR" dirty="0"/>
              <a:t>4ever: begining character is not a letter or an underscore, </a:t>
            </a:r>
          </a:p>
          <a:p>
            <a:pPr lvl="1"/>
            <a:r>
              <a:rPr lang="tr-TR" dirty="0"/>
              <a:t>x2.5 : dot is not allowed in a var. name</a:t>
            </a:r>
          </a:p>
          <a:p>
            <a:pPr lvl="1"/>
            <a:r>
              <a:rPr lang="tr-TR" dirty="0"/>
              <a:t>ANSI C: space is not allowed.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9F3CF9-AF83-4304-B261-0240F1309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9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D043-7D4B-4252-B690-762B6A93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for namıng a varıable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4E041-C7B0-45A0-AFB3-ECE4FE3FC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variable name may use uppercase letters, lowercase letters or both. The language is case sensitive.</a:t>
            </a:r>
          </a:p>
          <a:p>
            <a:pPr lvl="1"/>
            <a:r>
              <a:rPr lang="tr-TR" dirty="0"/>
              <a:t>Interest, interest, INTEREST, IntEreST : are all treated as different variable names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A0C64-846E-4791-9DDB-AADDF81CE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34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BF553-D633-4FA5-8541-941318FA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Rules for namıng a varıable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785DB-C792-46E4-9B8F-1BEF60DBF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C reserves certain names, called keywords, for specific meanings; hence they can not be used as variable names. The 32  standard keywords are:</a:t>
            </a:r>
          </a:p>
          <a:p>
            <a:pPr marL="0" indent="0">
              <a:buNone/>
            </a:pPr>
            <a:r>
              <a:rPr lang="tr-TR" dirty="0"/>
              <a:t>	auto	break	case	char	const	continue	default</a:t>
            </a:r>
          </a:p>
          <a:p>
            <a:pPr marL="0" indent="0">
              <a:buNone/>
            </a:pPr>
            <a:r>
              <a:rPr lang="tr-TR" dirty="0"/>
              <a:t>	do 	double	else	enum	extern	float 	for	goto</a:t>
            </a:r>
          </a:p>
          <a:p>
            <a:pPr marL="0" indent="0">
              <a:buNone/>
            </a:pPr>
            <a:r>
              <a:rPr lang="tr-TR" dirty="0"/>
              <a:t>	if	int	long	register	return	short	signed</a:t>
            </a:r>
          </a:p>
          <a:p>
            <a:pPr marL="0" indent="0">
              <a:buNone/>
            </a:pPr>
            <a:r>
              <a:rPr lang="tr-TR" dirty="0"/>
              <a:t>	sizeof	static	struct	switch	typedef		</a:t>
            </a:r>
          </a:p>
          <a:p>
            <a:pPr marL="0" indent="0">
              <a:buNone/>
            </a:pPr>
            <a:r>
              <a:rPr lang="tr-TR" dirty="0"/>
              <a:t>	union	signed	void	volatile	while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C79A3C-13D8-40D1-B2D2-B87E58A1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19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269BB-64DC-4FE3-AD52-2EC34619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IDENTIFIERS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33047-2E7B-430B-884E-5F7511B43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Technically, a variable name is an identifier</a:t>
            </a:r>
          </a:p>
          <a:p>
            <a:r>
              <a:rPr lang="tr-TR" dirty="0"/>
              <a:t>Identifiers are names given to various program entities</a:t>
            </a:r>
          </a:p>
          <a:p>
            <a:r>
              <a:rPr lang="tr-TR" dirty="0"/>
              <a:t>Examples of identifiers other than variables:</a:t>
            </a:r>
          </a:p>
          <a:p>
            <a:pPr lvl="1"/>
            <a:r>
              <a:rPr lang="tr-TR" dirty="0"/>
              <a:t>function names, enumaration constants, symbolic constants etc.</a:t>
            </a:r>
          </a:p>
          <a:p>
            <a:r>
              <a:rPr lang="tr-TR" dirty="0"/>
              <a:t>The rules given for variable naming, applies to all identifiers.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069C6-65EC-4EFA-91D0-BAB140875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875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DC60-452B-4F86-83EB-7E6EECFE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Constants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4B073-9203-4D1D-B88B-F3018BF2E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 constant is an entity whose value does not change during program execution.</a:t>
            </a:r>
          </a:p>
          <a:p>
            <a:r>
              <a:rPr lang="tr-TR" dirty="0"/>
              <a:t>Constants are of five different types:</a:t>
            </a:r>
          </a:p>
          <a:p>
            <a:pPr lvl="1"/>
            <a:r>
              <a:rPr lang="tr-TR" dirty="0"/>
              <a:t>integer</a:t>
            </a:r>
          </a:p>
          <a:p>
            <a:pPr lvl="1"/>
            <a:r>
              <a:rPr lang="tr-TR" dirty="0"/>
              <a:t>floating point</a:t>
            </a:r>
          </a:p>
          <a:p>
            <a:pPr lvl="1"/>
            <a:r>
              <a:rPr lang="tr-TR" dirty="0"/>
              <a:t>character</a:t>
            </a:r>
          </a:p>
          <a:p>
            <a:pPr lvl="1"/>
            <a:r>
              <a:rPr lang="tr-TR" dirty="0"/>
              <a:t>string</a:t>
            </a:r>
          </a:p>
          <a:p>
            <a:pPr lvl="1"/>
            <a:r>
              <a:rPr lang="tr-TR" dirty="0"/>
              <a:t>enumeration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A6543-9556-47C7-8EA0-324D5830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725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1051</TotalTime>
  <Words>1381</Words>
  <Application>Microsoft Office PowerPoint</Application>
  <PresentationFormat>Widescreen</PresentationFormat>
  <Paragraphs>184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Trebuchet MS</vt:lpstr>
      <vt:lpstr>Tw Cen MT</vt:lpstr>
      <vt:lpstr>Circuit</vt:lpstr>
      <vt:lpstr>COM101B Lecture 2: CLASSES OF DATA</vt:lpstr>
      <vt:lpstr>PowerPoint Presentation</vt:lpstr>
      <vt:lpstr>VARIABLES</vt:lpstr>
      <vt:lpstr>DeclaratIons</vt:lpstr>
      <vt:lpstr>Rules for namıng a varıable</vt:lpstr>
      <vt:lpstr>Rules for namıng a varıable</vt:lpstr>
      <vt:lpstr>Rules for namıng a varıable</vt:lpstr>
      <vt:lpstr>IDENTIFIERS</vt:lpstr>
      <vt:lpstr>Constants</vt:lpstr>
      <vt:lpstr>INTEGER CONSTANTS</vt:lpstr>
      <vt:lpstr>decımal ınteger CONSTANTS </vt:lpstr>
      <vt:lpstr>OCTAL INTEGER CONSTANTS</vt:lpstr>
      <vt:lpstr>HEXADECIMAL INTEGER CONSTANTS</vt:lpstr>
      <vt:lpstr>Floatıng poınt constants</vt:lpstr>
      <vt:lpstr>FP constants cntd.</vt:lpstr>
      <vt:lpstr>Character constants</vt:lpstr>
      <vt:lpstr>Nongraphıc characters</vt:lpstr>
      <vt:lpstr>Character constants cntd.</vt:lpstr>
      <vt:lpstr>Strıng constants</vt:lpstr>
      <vt:lpstr>Strıng constants</vt:lpstr>
      <vt:lpstr>Strıng constants</vt:lpstr>
      <vt:lpstr>Arıthmetıc operators</vt:lpstr>
      <vt:lpstr>Arıthmetıc operators</vt:lpstr>
      <vt:lpstr>Arıthmetıc operators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1: CLASSES OF DATA</dc:title>
  <dc:creator>hacer.keles@yahoo.com</dc:creator>
  <cp:lastModifiedBy>hacer.keles@yahoo.com</cp:lastModifiedBy>
  <cp:revision>31</cp:revision>
  <dcterms:created xsi:type="dcterms:W3CDTF">2018-03-17T17:05:09Z</dcterms:created>
  <dcterms:modified xsi:type="dcterms:W3CDTF">2018-04-02T08:49:52Z</dcterms:modified>
</cp:coreProperties>
</file>