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8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84436" autoAdjust="0"/>
  </p:normalViewPr>
  <p:slideViewPr>
    <p:cSldViewPr>
      <p:cViewPr varScale="1">
        <p:scale>
          <a:sx n="62" d="100"/>
          <a:sy n="62" d="100"/>
        </p:scale>
        <p:origin x="162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TERMS-V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0"/>
            <a:ext cx="3438525" cy="1333500"/>
          </a:xfrm>
        </p:spPr>
      </p:pic>
      <p:pic>
        <p:nvPicPr>
          <p:cNvPr id="3074" name="Picture 2" descr="Avery, McLeod ve McCarty experiment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6"/>
          <a:stretch/>
        </p:blipFill>
        <p:spPr bwMode="auto">
          <a:xfrm>
            <a:off x="0" y="1832997"/>
            <a:ext cx="8296667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Avery</a:t>
            </a:r>
            <a:r>
              <a:rPr lang="tr-TR" dirty="0"/>
              <a:t>, </a:t>
            </a:r>
            <a:r>
              <a:rPr lang="tr-TR" dirty="0" err="1"/>
              <a:t>McLeod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McCarty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2963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</a:t>
            </a:r>
            <a:r>
              <a:rPr lang="tr-TR" dirty="0" smtClean="0"/>
              <a:t>hey </a:t>
            </a:r>
            <a:r>
              <a:rPr lang="tr-TR" dirty="0" err="1" smtClean="0"/>
              <a:t>weren’t</a:t>
            </a:r>
            <a:r>
              <a:rPr lang="tr-TR" dirty="0" smtClean="0"/>
              <a:t> </a:t>
            </a:r>
            <a:r>
              <a:rPr lang="tr-TR" dirty="0" err="1" smtClean="0"/>
              <a:t>convinced</a:t>
            </a:r>
            <a:r>
              <a:rPr lang="tr-TR" dirty="0" smtClean="0"/>
              <a:t>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The protein or amino acids </a:t>
            </a:r>
            <a:r>
              <a:rPr lang="en-US" sz="2400" b="1" dirty="0" smtClean="0"/>
              <a:t>considered as </a:t>
            </a:r>
            <a:r>
              <a:rPr lang="en-US" sz="2400" b="1" dirty="0"/>
              <a:t>the inheritance material until the 1940s are thought to be: </a:t>
            </a:r>
            <a:endParaRPr lang="en-US" sz="2400" b="1" dirty="0" smtClean="0"/>
          </a:p>
          <a:p>
            <a:r>
              <a:rPr lang="en-US" sz="3200" b="1" dirty="0" smtClean="0"/>
              <a:t>There </a:t>
            </a:r>
            <a:r>
              <a:rPr lang="en-US" sz="3200" b="1" dirty="0"/>
              <a:t>are only 4 nucleotides in DNA, but there are 20 kinds of amino acids and many proteins !!! ’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8162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Hershey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Chase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</a:t>
            </a:r>
            <a:r>
              <a:rPr lang="tr-TR" sz="2000" dirty="0" smtClean="0"/>
              <a:t>32</a:t>
            </a:r>
            <a:r>
              <a:rPr lang="tr-TR" dirty="0" smtClean="0"/>
              <a:t>P, Protein </a:t>
            </a:r>
            <a:r>
              <a:rPr lang="tr-TR" sz="2000" dirty="0" smtClean="0"/>
              <a:t>35</a:t>
            </a:r>
            <a:r>
              <a:rPr lang="tr-TR" dirty="0" smtClean="0"/>
              <a:t>S</a:t>
            </a:r>
            <a:endParaRPr lang="tr-TR" dirty="0"/>
          </a:p>
        </p:txBody>
      </p:sp>
      <p:pic>
        <p:nvPicPr>
          <p:cNvPr id="4098" name="Picture 2" descr="hershey and chase experimen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2" y="2450401"/>
            <a:ext cx="8818165" cy="434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ershey and chas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0166"/>
            <a:ext cx="2616225" cy="207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446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learn</a:t>
            </a:r>
            <a:r>
              <a:rPr lang="tr-TR" dirty="0"/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Inheritance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is DNA!</a:t>
            </a:r>
          </a:p>
          <a:p>
            <a:pPr lvl="1"/>
            <a:r>
              <a:rPr lang="tr-TR" i="1" dirty="0" err="1" smtClean="0"/>
              <a:t>Always</a:t>
            </a:r>
            <a:r>
              <a:rPr lang="tr-TR" i="1" dirty="0" smtClean="0"/>
              <a:t>??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Questions</a:t>
            </a:r>
            <a:r>
              <a:rPr lang="tr-TR" b="1" dirty="0" smtClean="0"/>
              <a:t> </a:t>
            </a:r>
            <a:r>
              <a:rPr lang="tr-TR" b="1" dirty="0" err="1" smtClean="0"/>
              <a:t>needs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be </a:t>
            </a:r>
            <a:r>
              <a:rPr lang="tr-TR" b="1" dirty="0" err="1" smtClean="0"/>
              <a:t>asked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answered</a:t>
            </a:r>
            <a:r>
              <a:rPr lang="tr-TR" b="1" dirty="0" smtClean="0"/>
              <a:t>…</a:t>
            </a:r>
            <a:endParaRPr lang="tr-TR" b="1" dirty="0"/>
          </a:p>
          <a:p>
            <a:r>
              <a:rPr lang="en-US" dirty="0"/>
              <a:t>But how can this simple molecule, consisting of four bases, encode different genes that allow the formation of the organism? </a:t>
            </a:r>
            <a:endParaRPr lang="en-US" dirty="0" smtClean="0"/>
          </a:p>
          <a:p>
            <a:r>
              <a:rPr lang="en-US" dirty="0" smtClean="0"/>
              <a:t>How it is </a:t>
            </a:r>
            <a:r>
              <a:rPr lang="en-US" dirty="0" err="1" smtClean="0"/>
              <a:t>transfered</a:t>
            </a:r>
            <a:r>
              <a:rPr lang="en-US" dirty="0" smtClean="0"/>
              <a:t>?</a:t>
            </a:r>
            <a:endParaRPr lang="tr-TR" dirty="0"/>
          </a:p>
        </p:txBody>
      </p:sp>
      <p:pic>
        <p:nvPicPr>
          <p:cNvPr id="5124" name="Picture 4" descr="korkmuş yüz ifadesi boyama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305035"/>
            <a:ext cx="1176065" cy="12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korkmuş yüz ifadesi boyama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114" y="4797152"/>
            <a:ext cx="1248073" cy="18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62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Structure</a:t>
            </a:r>
            <a:r>
              <a:rPr lang="tr-TR" dirty="0" smtClean="0"/>
              <a:t> of DNA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structural features of DNA were known before the discovery of the inheritance material </a:t>
            </a:r>
            <a:endParaRPr lang="en-US" dirty="0" smtClean="0"/>
          </a:p>
          <a:p>
            <a:r>
              <a:rPr lang="en-US" dirty="0" smtClean="0"/>
              <a:t>DNA </a:t>
            </a:r>
            <a:r>
              <a:rPr lang="en-US" dirty="0"/>
              <a:t>is composed of four bases, the structurally similar nucleotide. </a:t>
            </a:r>
            <a:endParaRPr lang="en-US" dirty="0" smtClean="0"/>
          </a:p>
          <a:p>
            <a:r>
              <a:rPr lang="en-US" dirty="0" smtClean="0"/>
              <a:t>Base </a:t>
            </a:r>
            <a:r>
              <a:rPr lang="en-US" dirty="0"/>
              <a:t>and sugar: Nucleoside </a:t>
            </a:r>
            <a:endParaRPr lang="en-US" dirty="0" smtClean="0"/>
          </a:p>
          <a:p>
            <a:r>
              <a:rPr lang="en-US" dirty="0" smtClean="0"/>
              <a:t>purine </a:t>
            </a:r>
            <a:r>
              <a:rPr lang="en-US" dirty="0"/>
              <a:t>bases Adenine, </a:t>
            </a:r>
            <a:r>
              <a:rPr lang="en-US" dirty="0" smtClean="0"/>
              <a:t>Guanine </a:t>
            </a:r>
          </a:p>
          <a:p>
            <a:r>
              <a:rPr lang="en-US" dirty="0" smtClean="0"/>
              <a:t>Pyrimidine </a:t>
            </a:r>
            <a:r>
              <a:rPr lang="en-US" dirty="0"/>
              <a:t>bases </a:t>
            </a:r>
            <a:r>
              <a:rPr lang="en-US" dirty="0" err="1" smtClean="0"/>
              <a:t>Timine</a:t>
            </a:r>
            <a:r>
              <a:rPr lang="en-US" dirty="0" smtClean="0"/>
              <a:t>, </a:t>
            </a:r>
            <a:r>
              <a:rPr lang="en-US" dirty="0"/>
              <a:t>Cytosine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8506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Screen Shot 2017-09-26 at 20.05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80" y="2360065"/>
            <a:ext cx="4156923" cy="3512215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1596540"/>
            <a:ext cx="5059139" cy="3918803"/>
          </a:xfrm>
        </p:spPr>
        <p:txBody>
          <a:bodyPr>
            <a:normAutofit fontScale="92500"/>
          </a:bodyPr>
          <a:lstStyle/>
          <a:p>
            <a:pPr marL="514350" indent="-514350">
              <a:buAutoNum type="alphaLcParenR"/>
            </a:pPr>
            <a:r>
              <a:rPr lang="en-US" dirty="0"/>
              <a:t>X-ray studies - show the </a:t>
            </a:r>
            <a:r>
              <a:rPr lang="en-US" dirty="0" smtClean="0"/>
              <a:t>helix structure </a:t>
            </a:r>
            <a:r>
              <a:rPr lang="en-US" dirty="0"/>
              <a:t>of the DNA molecule. </a:t>
            </a:r>
            <a:endParaRPr lang="en-US" dirty="0" smtClean="0"/>
          </a:p>
          <a:p>
            <a:pPr marL="514350" indent="-514350">
              <a:buAutoNum type="alphaLcParenR"/>
            </a:pPr>
            <a:r>
              <a:rPr lang="en-US" dirty="0" smtClean="0"/>
              <a:t>Chargaff </a:t>
            </a:r>
            <a:r>
              <a:rPr lang="en-US" dirty="0"/>
              <a:t>rule - revealed some common characteristics of </a:t>
            </a:r>
            <a:r>
              <a:rPr lang="en-US" dirty="0" smtClean="0"/>
              <a:t>DNAs</a:t>
            </a:r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- Total ratio of purines Equal to the total ratio of </a:t>
            </a:r>
            <a:r>
              <a:rPr lang="en-US" dirty="0" err="1"/>
              <a:t>pyrimidines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- Adenine up to </a:t>
            </a:r>
            <a:r>
              <a:rPr lang="en-US" dirty="0" err="1"/>
              <a:t>Timine</a:t>
            </a:r>
            <a:r>
              <a:rPr lang="en-US" dirty="0"/>
              <a:t>, Guanine up to Cytosine</a:t>
            </a:r>
            <a:endParaRPr lang="tr-TR" dirty="0"/>
          </a:p>
        </p:txBody>
      </p:sp>
      <p:pic>
        <p:nvPicPr>
          <p:cNvPr id="5" name="Picture 5" descr="Screen Shot 2017-09-26 at 20.06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60" y="17979"/>
            <a:ext cx="2133600" cy="2057400"/>
          </a:xfrm>
          <a:prstGeom prst="rect">
            <a:avLst/>
          </a:prstGeom>
        </p:spPr>
      </p:pic>
      <p:sp>
        <p:nvSpPr>
          <p:cNvPr id="7" name="Unvan 1"/>
          <p:cNvSpPr txBox="1">
            <a:spLocks/>
          </p:cNvSpPr>
          <p:nvPr/>
        </p:nvSpPr>
        <p:spPr>
          <a:xfrm>
            <a:off x="601365" y="832710"/>
            <a:ext cx="822960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Structure of DNA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3683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Meselson</a:t>
            </a:r>
            <a:r>
              <a:rPr lang="tr-TR" b="1" dirty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Stahl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1412776"/>
            <a:ext cx="8229600" cy="3918803"/>
          </a:xfrm>
        </p:spPr>
        <p:txBody>
          <a:bodyPr/>
          <a:lstStyle/>
          <a:p>
            <a:r>
              <a:rPr lang="en-US" dirty="0"/>
              <a:t>The DNA is copied during each cell division and is semi-conserved (semi-conserved).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48880"/>
            <a:ext cx="5256584" cy="453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Genetic information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genes are transferred to the next generation, there is information that affects all characteristics of the lineage. it is called </a:t>
            </a:r>
            <a:r>
              <a:rPr lang="en-US" b="1" dirty="0"/>
              <a:t>GENETIC INFORMATION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469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we know so far?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r>
              <a:rPr lang="tr-TR" dirty="0" err="1" smtClean="0"/>
              <a:t>ypothesis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theories</a:t>
            </a:r>
            <a:r>
              <a:rPr lang="tr-TR" dirty="0" smtClean="0"/>
              <a:t> on </a:t>
            </a:r>
            <a:r>
              <a:rPr lang="tr-TR" dirty="0" err="1" smtClean="0"/>
              <a:t>inherition</a:t>
            </a:r>
            <a:endParaRPr lang="tr-TR" dirty="0" smtClean="0"/>
          </a:p>
          <a:p>
            <a:r>
              <a:rPr lang="en-US" dirty="0" smtClean="0"/>
              <a:t>K</a:t>
            </a:r>
            <a:r>
              <a:rPr lang="tr-TR" dirty="0" err="1" smtClean="0"/>
              <a:t>nowledge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living</a:t>
            </a:r>
            <a:r>
              <a:rPr lang="tr-TR" dirty="0" smtClean="0"/>
              <a:t>?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  <p:pic>
        <p:nvPicPr>
          <p:cNvPr id="5" name="Picture 4" descr="Screen Shot 2018-11-07 at 09.53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0" y="3097689"/>
            <a:ext cx="3535056" cy="37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Picture 3" descr="Screen Shot 2018-11-07 at 17.00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5" y="1596540"/>
            <a:ext cx="8084215" cy="394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3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Continuity!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Genetic material has 4 </a:t>
            </a:r>
            <a:r>
              <a:rPr lang="en-US" dirty="0" err="1" smtClean="0"/>
              <a:t>specialities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	1- Replication,</a:t>
            </a:r>
          </a:p>
          <a:p>
            <a:pPr marL="0" indent="0">
              <a:buNone/>
            </a:pPr>
            <a:r>
              <a:rPr lang="en-US" dirty="0" smtClean="0"/>
              <a:t>	2- Storage of </a:t>
            </a:r>
            <a:r>
              <a:rPr lang="en-US" dirty="0"/>
              <a:t>i</a:t>
            </a:r>
            <a:r>
              <a:rPr lang="en-US" dirty="0" smtClean="0"/>
              <a:t>nformation </a:t>
            </a:r>
          </a:p>
          <a:p>
            <a:pPr marL="0" indent="0">
              <a:buNone/>
            </a:pPr>
            <a:r>
              <a:rPr lang="en-US" dirty="0" smtClean="0"/>
              <a:t>	3- transcription</a:t>
            </a:r>
          </a:p>
          <a:p>
            <a:pPr marL="0" indent="0">
              <a:buNone/>
            </a:pPr>
            <a:r>
              <a:rPr lang="en-US" dirty="0" smtClean="0"/>
              <a:t>	4- variations via mutations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3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</a:t>
            </a:r>
            <a:r>
              <a:rPr lang="tr-TR" dirty="0" err="1" smtClean="0"/>
              <a:t>iscovery</a:t>
            </a:r>
            <a:r>
              <a:rPr lang="tr-TR" dirty="0" smtClean="0"/>
              <a:t> of </a:t>
            </a:r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Chromosome structure.</a:t>
            </a:r>
          </a:p>
          <a:p>
            <a:r>
              <a:rPr lang="en-US" dirty="0" smtClean="0"/>
              <a:t>????</a:t>
            </a:r>
          </a:p>
          <a:p>
            <a:endParaRPr lang="en-US" dirty="0"/>
          </a:p>
          <a:p>
            <a:r>
              <a:rPr lang="en-US" dirty="0" smtClean="0"/>
              <a:t>Chromatins???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597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proteins?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Chromatins: DNA and protein</a:t>
            </a:r>
          </a:p>
          <a:p>
            <a:r>
              <a:rPr lang="en-US" dirty="0" smtClean="0"/>
              <a:t>Proteins have 20 different amino acids. They are everywhere in cells. </a:t>
            </a:r>
          </a:p>
          <a:p>
            <a:r>
              <a:rPr lang="en-US" dirty="0" smtClean="0"/>
              <a:t>DNA has 4 bases and its found in </a:t>
            </a:r>
            <a:r>
              <a:rPr lang="en-US" dirty="0" err="1" smtClean="0"/>
              <a:t>nukleus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DNA structure is “simple” </a:t>
            </a:r>
          </a:p>
          <a:p>
            <a:r>
              <a:rPr lang="en-US" dirty="0" smtClean="0"/>
              <a:t>Proteins are more complicated.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905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6260" y="52760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Genetic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err="1" smtClean="0"/>
              <a:t>transformation</a:t>
            </a:r>
            <a:r>
              <a:rPr lang="tr-TR" dirty="0" smtClean="0"/>
              <a:t> </a:t>
            </a:r>
            <a:r>
              <a:rPr lang="tr-TR" dirty="0" err="1" smtClean="0"/>
              <a:t>experiment</a:t>
            </a:r>
            <a:r>
              <a:rPr lang="tr-TR" dirty="0" smtClean="0"/>
              <a:t>   </a:t>
            </a:r>
            <a:br>
              <a:rPr lang="tr-TR" dirty="0" smtClean="0"/>
            </a:br>
            <a:r>
              <a:rPr lang="tr-TR" dirty="0" smtClean="0"/>
              <a:t>Griffith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5" y="0"/>
            <a:ext cx="1762125" cy="2590800"/>
          </a:xfrm>
        </p:spPr>
      </p:pic>
      <p:pic>
        <p:nvPicPr>
          <p:cNvPr id="1028" name="Picture 4" descr="frederick griffith genetic transformation experimen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34" y="1818735"/>
            <a:ext cx="915259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92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Avery</a:t>
            </a:r>
            <a:r>
              <a:rPr lang="tr-TR" dirty="0" smtClean="0"/>
              <a:t>, </a:t>
            </a:r>
            <a:r>
              <a:rPr lang="tr-TR" dirty="0" err="1" smtClean="0"/>
              <a:t>McLeod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McCarty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116" y="1772816"/>
            <a:ext cx="5932884" cy="4426844"/>
          </a:xfrm>
        </p:spPr>
      </p:pic>
      <p:pic>
        <p:nvPicPr>
          <p:cNvPr id="2050" name="Picture 2" descr="Avery, McLeod ve McCarty experimen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2" y="2708920"/>
            <a:ext cx="4218298" cy="304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11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5597</TotalTime>
  <Words>334</Words>
  <Application>Microsoft Office PowerPoint</Application>
  <PresentationFormat>Ekran Gösterisi (4:3)</PresentationFormat>
  <Paragraphs>52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BASIC GENETIC TERMS-V</vt:lpstr>
      <vt:lpstr>Genetic information </vt:lpstr>
      <vt:lpstr>What do we know so far?</vt:lpstr>
      <vt:lpstr>PowerPoint Sunusu</vt:lpstr>
      <vt:lpstr>Continuity!</vt:lpstr>
      <vt:lpstr>Discovery of genetic material</vt:lpstr>
      <vt:lpstr>Why proteins?</vt:lpstr>
      <vt:lpstr>Genetic  transformation experiment    Griffith</vt:lpstr>
      <vt:lpstr>Avery, McLeod and McCarty </vt:lpstr>
      <vt:lpstr>Avery, McLeod and McCarty </vt:lpstr>
      <vt:lpstr>They weren’t convinced!</vt:lpstr>
      <vt:lpstr>Hershey and Chase</vt:lpstr>
      <vt:lpstr>What did we learn?</vt:lpstr>
      <vt:lpstr>Structure of DNA</vt:lpstr>
      <vt:lpstr>PowerPoint Sunusu</vt:lpstr>
      <vt:lpstr>Meselson and Stahl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Genetik</cp:lastModifiedBy>
  <cp:revision>158</cp:revision>
  <dcterms:created xsi:type="dcterms:W3CDTF">2013-08-21T19:17:07Z</dcterms:created>
  <dcterms:modified xsi:type="dcterms:W3CDTF">2019-10-10T09:29:17Z</dcterms:modified>
</cp:coreProperties>
</file>