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7" r:id="rId2"/>
    <p:sldId id="258" r:id="rId3"/>
    <p:sldId id="259" r:id="rId4"/>
    <p:sldId id="261" r:id="rId5"/>
    <p:sldId id="260" r:id="rId6"/>
    <p:sldId id="262" r:id="rId7"/>
    <p:sldId id="263" r:id="rId8"/>
    <p:sldId id="264" r:id="rId9"/>
    <p:sldId id="265"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64137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3.5.2018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24858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tr-TR" dirty="0"/>
              <a:t>Asıl başlık stilini düzenlemek için tıklayın</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9066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tr-TR" dirty="0"/>
              <a:t>Asıl başlık stilini düzenlemek için tıklayın</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tr-TR" dirty="0"/>
              <a:t>Asıl metin stillerini düzenle</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
        <p:nvSpPr>
          <p:cNvPr id="12" name="TextBox 11"/>
          <p:cNvSpPr txBox="1"/>
          <p:nvPr/>
        </p:nvSpPr>
        <p:spPr>
          <a:xfrm>
            <a:off x="673721" y="971253"/>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7"/>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822521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034781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24189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70607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410088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28254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60181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70658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E2072480-10DA-4FB4-BEAE-2A1DEA90F248}" type="datetimeFigureOut">
              <a:rPr lang="tr-TR" smtClean="0"/>
              <a:t>3.5.2018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39624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dirty="0"/>
              <a:t>Asıl metin stillerini düzenle</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E2072480-10DA-4FB4-BEAE-2A1DEA90F248}" type="datetimeFigureOut">
              <a:rPr lang="tr-TR" smtClean="0"/>
              <a:t>3.5.2018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08322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7" name="Date Placeholder 2"/>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8982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965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7" name="Date Placeholder 4"/>
          <p:cNvSpPr>
            <a:spLocks noGrp="1"/>
          </p:cNvSpPr>
          <p:nvPr>
            <p:ph type="dt" sz="half" idx="10"/>
          </p:nvPr>
        </p:nvSpPr>
        <p:spPr/>
        <p:txBody>
          <a:bodyPr/>
          <a:lstStyle/>
          <a:p>
            <a:fld id="{E2072480-10DA-4FB4-BEAE-2A1DEA90F248}" type="datetimeFigureOut">
              <a:rPr lang="tr-TR" smtClean="0"/>
              <a:t>3.5.2018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973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3.5.2018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34995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E2072480-10DA-4FB4-BEAE-2A1DEA90F248}" type="datetimeFigureOut">
              <a:rPr lang="tr-TR" smtClean="0"/>
              <a:t>3.5.2018</a:t>
            </a:fld>
            <a:endParaRPr lang="tr-T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21150600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8442" y="1060801"/>
            <a:ext cx="9104968" cy="2087581"/>
          </a:xfrm>
        </p:spPr>
        <p:txBody>
          <a:bodyPr/>
          <a:lstStyle/>
          <a:p>
            <a:r>
              <a:rPr lang="tr-TR" sz="5400" b="1" u="sng" dirty="0">
                <a:latin typeface="Constantia"/>
                <a:cs typeface="Calibri"/>
              </a:rPr>
              <a:t>A.Ü. GAMA MYO.  Elektrik ve Enerji Bölümü</a:t>
            </a:r>
            <a:r>
              <a:rPr lang="tr-TR" sz="5400" b="1" dirty="0">
                <a:latin typeface="Constantia"/>
                <a:cs typeface="Calibri"/>
              </a:rPr>
              <a:t> </a:t>
            </a:r>
            <a:endParaRPr lang="tr-TR" sz="5400">
              <a:latin typeface="Constantia"/>
              <a:cs typeface="Calibri"/>
            </a:endParaRPr>
          </a:p>
        </p:txBody>
      </p:sp>
      <p:sp>
        <p:nvSpPr>
          <p:cNvPr id="3" name="Alt Başlık 2"/>
          <p:cNvSpPr>
            <a:spLocks noGrp="1"/>
          </p:cNvSpPr>
          <p:nvPr>
            <p:ph type="subTitle" idx="1"/>
          </p:nvPr>
        </p:nvSpPr>
        <p:spPr>
          <a:xfrm>
            <a:off x="551442" y="3517379"/>
            <a:ext cx="6620968" cy="861420"/>
          </a:xfrm>
        </p:spPr>
        <p:txBody>
          <a:bodyPr vert="horz" lIns="91440" tIns="45720" rIns="91440" bIns="45720" rtlCol="0" anchor="t">
            <a:noAutofit/>
          </a:bodyPr>
          <a:lstStyle/>
          <a:p>
            <a:r>
              <a:rPr lang="tr-TR" sz="4000" b="1" dirty="0"/>
              <a:t>Enerji kaynakları ve dönüştürme sistemleri </a:t>
            </a:r>
          </a:p>
          <a:p>
            <a:r>
              <a:rPr lang="tr-TR" sz="4000" b="1" dirty="0"/>
              <a:t>4. hafta </a:t>
            </a:r>
          </a:p>
        </p:txBody>
      </p:sp>
      <p:pic>
        <p:nvPicPr>
          <p:cNvPr id="4" name="Resim 4">
            <a:extLst>
              <a:ext uri="{FF2B5EF4-FFF2-40B4-BE49-F238E27FC236}">
                <a16:creationId xmlns:a16="http://schemas.microsoft.com/office/drawing/2014/main" id="{EC12C194-2704-4948-8A3C-041E817AE56B}"/>
              </a:ext>
            </a:extLst>
          </p:cNvPr>
          <p:cNvPicPr>
            <a:picLocks noChangeAspect="1"/>
          </p:cNvPicPr>
          <p:nvPr/>
        </p:nvPicPr>
        <p:blipFill>
          <a:blip r:embed="rId2"/>
          <a:stretch>
            <a:fillRect/>
          </a:stretch>
        </p:blipFill>
        <p:spPr>
          <a:xfrm>
            <a:off x="4012" y="4012"/>
            <a:ext cx="970774" cy="970774"/>
          </a:xfrm>
          <a:prstGeom prst="rect">
            <a:avLst/>
          </a:prstGeom>
        </p:spPr>
      </p:pic>
      <p:pic>
        <p:nvPicPr>
          <p:cNvPr id="6" name="Resim 6">
            <a:extLst>
              <a:ext uri="{FF2B5EF4-FFF2-40B4-BE49-F238E27FC236}">
                <a16:creationId xmlns:a16="http://schemas.microsoft.com/office/drawing/2014/main" id="{92C851BB-007E-4DAC-8FE5-F51CA7D41281}"/>
              </a:ext>
            </a:extLst>
          </p:cNvPr>
          <p:cNvPicPr>
            <a:picLocks noChangeAspect="1"/>
          </p:cNvPicPr>
          <p:nvPr/>
        </p:nvPicPr>
        <p:blipFill>
          <a:blip r:embed="rId2"/>
          <a:stretch>
            <a:fillRect/>
          </a:stretch>
        </p:blipFill>
        <p:spPr>
          <a:xfrm>
            <a:off x="8100535" y="4012"/>
            <a:ext cx="1039452" cy="1059074"/>
          </a:xfrm>
          <a:prstGeom prst="rect">
            <a:avLst/>
          </a:prstGeom>
        </p:spPr>
      </p:pic>
    </p:spTree>
    <p:extLst>
      <p:ext uri="{BB962C8B-B14F-4D97-AF65-F5344CB8AC3E}">
        <p14:creationId xmlns:p14="http://schemas.microsoft.com/office/powerpoint/2010/main" val="223773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6BE525-9B8A-4917-8E91-DE09C36A9849}"/>
              </a:ext>
            </a:extLst>
          </p:cNvPr>
          <p:cNvSpPr>
            <a:spLocks noGrp="1"/>
          </p:cNvSpPr>
          <p:nvPr>
            <p:ph type="title"/>
          </p:nvPr>
        </p:nvSpPr>
        <p:spPr>
          <a:xfrm>
            <a:off x="1960584" y="803718"/>
            <a:ext cx="7053542" cy="1400530"/>
          </a:xfrm>
        </p:spPr>
        <p:txBody>
          <a:bodyPr/>
          <a:lstStyle/>
          <a:p>
            <a:r>
              <a:rPr lang="tr-TR" sz="5400" b="1" u="sng" dirty="0"/>
              <a:t>İÇİNDEKİLER</a:t>
            </a:r>
            <a:r>
              <a:rPr lang="tr-TR" sz="5400" b="1" dirty="0"/>
              <a:t> </a:t>
            </a:r>
            <a:endParaRPr lang="tr-TR" sz="5400" b="1" u="sng" dirty="0"/>
          </a:p>
        </p:txBody>
      </p:sp>
      <p:sp>
        <p:nvSpPr>
          <p:cNvPr id="3" name="İçerik Yer Tutucusu 2">
            <a:extLst>
              <a:ext uri="{FF2B5EF4-FFF2-40B4-BE49-F238E27FC236}">
                <a16:creationId xmlns:a16="http://schemas.microsoft.com/office/drawing/2014/main" id="{F9C3AAD9-16C4-4F65-AD18-497463E20D0C}"/>
              </a:ext>
            </a:extLst>
          </p:cNvPr>
          <p:cNvSpPr>
            <a:spLocks noGrp="1"/>
          </p:cNvSpPr>
          <p:nvPr>
            <p:ph idx="1"/>
          </p:nvPr>
        </p:nvSpPr>
        <p:spPr>
          <a:xfrm>
            <a:off x="584734" y="2911672"/>
            <a:ext cx="8212618" cy="1406274"/>
          </a:xfrm>
        </p:spPr>
        <p:txBody>
          <a:bodyPr vert="horz" lIns="91440" tIns="45720" rIns="91440" bIns="45720" rtlCol="0" anchor="t">
            <a:normAutofit/>
          </a:bodyPr>
          <a:lstStyle/>
          <a:p>
            <a:r>
              <a:rPr lang="tr-TR" sz="4000" b="1" dirty="0"/>
              <a:t>RÜZGAR ENERJİSİ</a:t>
            </a:r>
            <a:endParaRPr lang="tr-TR" sz="4000" dirty="0"/>
          </a:p>
        </p:txBody>
      </p:sp>
      <p:pic>
        <p:nvPicPr>
          <p:cNvPr id="5" name="Resim 4">
            <a:extLst>
              <a:ext uri="{FF2B5EF4-FFF2-40B4-BE49-F238E27FC236}">
                <a16:creationId xmlns:a16="http://schemas.microsoft.com/office/drawing/2014/main" id="{2F78D471-441C-446D-9B91-F3B38BA7A0E0}"/>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7D6B9EA4-79EB-4BAF-BC2F-221A13DDDE91}"/>
              </a:ext>
            </a:extLst>
          </p:cNvPr>
          <p:cNvPicPr>
            <a:picLocks noChangeAspect="1"/>
          </p:cNvPicPr>
          <p:nvPr/>
        </p:nvPicPr>
        <p:blipFill>
          <a:blip r:embed="rId2"/>
          <a:stretch>
            <a:fillRect/>
          </a:stretch>
        </p:blipFill>
        <p:spPr>
          <a:xfrm>
            <a:off x="8149591" y="4012"/>
            <a:ext cx="990396" cy="990396"/>
          </a:xfrm>
          <a:prstGeom prst="rect">
            <a:avLst/>
          </a:prstGeom>
        </p:spPr>
      </p:pic>
    </p:spTree>
    <p:extLst>
      <p:ext uri="{BB962C8B-B14F-4D97-AF65-F5344CB8AC3E}">
        <p14:creationId xmlns:p14="http://schemas.microsoft.com/office/powerpoint/2010/main" val="270633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7E945AC-1B33-472B-9559-051576A20BCE}"/>
              </a:ext>
            </a:extLst>
          </p:cNvPr>
          <p:cNvSpPr>
            <a:spLocks noGrp="1"/>
          </p:cNvSpPr>
          <p:nvPr>
            <p:ph type="title"/>
          </p:nvPr>
        </p:nvSpPr>
        <p:spPr/>
        <p:txBody>
          <a:bodyPr/>
          <a:lstStyle/>
          <a:p>
            <a:pPr algn="ctr"/>
            <a:r>
              <a:rPr lang="tr-TR" b="1" dirty="0"/>
              <a:t>RÜZGAR  ENERJİSİ </a:t>
            </a:r>
            <a:endParaRPr lang="tr-TR"/>
          </a:p>
        </p:txBody>
      </p:sp>
      <p:sp>
        <p:nvSpPr>
          <p:cNvPr id="3" name="İçerik Yer Tutucusu 2">
            <a:extLst>
              <a:ext uri="{FF2B5EF4-FFF2-40B4-BE49-F238E27FC236}">
                <a16:creationId xmlns:a16="http://schemas.microsoft.com/office/drawing/2014/main" id="{00CCEC60-2A80-450B-A3C3-A3CC282A51A9}"/>
              </a:ext>
            </a:extLst>
          </p:cNvPr>
          <p:cNvSpPr>
            <a:spLocks noGrp="1"/>
          </p:cNvSpPr>
          <p:nvPr>
            <p:ph idx="1"/>
          </p:nvPr>
        </p:nvSpPr>
        <p:spPr>
          <a:xfrm>
            <a:off x="180503" y="1434692"/>
            <a:ext cx="8823377" cy="5245027"/>
          </a:xfrm>
        </p:spPr>
        <p:txBody>
          <a:bodyPr vert="horz" lIns="91440" tIns="45720" rIns="91440" bIns="45720" rtlCol="0" anchor="t">
            <a:normAutofit/>
          </a:bodyPr>
          <a:lstStyle/>
          <a:p>
            <a:r>
              <a:rPr lang="tr-TR" dirty="0"/>
              <a:t>Fosil yakıtların maliyetindeki artışlar , rezervlerin azalması ve çevresel faktörlerden dolayı yenilenebilir enerji kaynaklarına olan ilgi son 20 yıldır ciddi oranda artış göstermektedir. </a:t>
            </a:r>
          </a:p>
          <a:p>
            <a:pPr>
              <a:buClr>
                <a:srgbClr val="8AD0D6"/>
              </a:buClr>
            </a:pPr>
            <a:r>
              <a:rPr lang="tr-TR" dirty="0"/>
              <a:t>Günümüzde yaşanan teknolojik gelişmeler , maliyetlerdeki düşüşler ve devlet destekleri yenilenebilir enerji kaynaklarının piyasada geçerli bir enerji kaynağı olmasını sağlamıştır. </a:t>
            </a:r>
          </a:p>
          <a:p>
            <a:pPr>
              <a:buClr>
                <a:srgbClr val="8AD0D6"/>
              </a:buClr>
            </a:pPr>
            <a:r>
              <a:rPr lang="tr-TR" dirty="0"/>
              <a:t>Bu kaynaklar içerisinde rüzgar enerjisi de hızlı bir şekilde gelişme gösteren yenilenebilir enerji kaynağıdır. </a:t>
            </a:r>
          </a:p>
          <a:p>
            <a:pPr>
              <a:buClr>
                <a:srgbClr val="8AD0D6"/>
              </a:buClr>
            </a:pPr>
            <a:r>
              <a:rPr lang="tr-TR" dirty="0"/>
              <a:t>Rüzgar enerjisi yel değirmenlerinde , sulama sistemlerinde ve denizcilikte yüzyıllardır kullanılan bir kaynaktır. </a:t>
            </a:r>
          </a:p>
          <a:p>
            <a:pPr>
              <a:buClr>
                <a:srgbClr val="8AD0D6"/>
              </a:buClr>
            </a:pPr>
            <a:r>
              <a:rPr lang="tr-TR" dirty="0"/>
              <a:t>Yel değirmenlerinden elektrik üretimiyle ilgili ilk çalışmalar 19. Yüzyılın sonunda yapılan bir 12 kW DC rüzgar türbini ile gerçekleştirilmiştir.</a:t>
            </a:r>
          </a:p>
        </p:txBody>
      </p:sp>
      <p:pic>
        <p:nvPicPr>
          <p:cNvPr id="5" name="Resim 4">
            <a:extLst>
              <a:ext uri="{FF2B5EF4-FFF2-40B4-BE49-F238E27FC236}">
                <a16:creationId xmlns:a16="http://schemas.microsoft.com/office/drawing/2014/main" id="{ADC32A4D-C4D1-4E19-89CF-590EED56E80A}"/>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62EB309C-80E5-4CCB-8E0C-A612C65FE8F7}"/>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305570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3B2D68-7F70-409D-8BAF-3C62C0A13E54}"/>
              </a:ext>
            </a:extLst>
          </p:cNvPr>
          <p:cNvSpPr>
            <a:spLocks noGrp="1"/>
          </p:cNvSpPr>
          <p:nvPr>
            <p:ph type="title"/>
          </p:nvPr>
        </p:nvSpPr>
        <p:spPr/>
        <p:txBody>
          <a:bodyPr/>
          <a:lstStyle/>
          <a:p>
            <a:pPr algn="ctr"/>
            <a:r>
              <a:rPr lang="tr-TR" b="1" dirty="0"/>
              <a:t>RÜZGAR ENERJİSİ</a:t>
            </a:r>
            <a:endParaRPr lang="tr-TR"/>
          </a:p>
        </p:txBody>
      </p:sp>
      <p:sp>
        <p:nvSpPr>
          <p:cNvPr id="3" name="İçerik Yer Tutucusu 2">
            <a:extLst>
              <a:ext uri="{FF2B5EF4-FFF2-40B4-BE49-F238E27FC236}">
                <a16:creationId xmlns:a16="http://schemas.microsoft.com/office/drawing/2014/main" id="{44C09479-BE90-4DD5-88C7-55682EBE3AB6}"/>
              </a:ext>
            </a:extLst>
          </p:cNvPr>
          <p:cNvSpPr>
            <a:spLocks noGrp="1"/>
          </p:cNvSpPr>
          <p:nvPr>
            <p:ph idx="1"/>
          </p:nvPr>
        </p:nvSpPr>
        <p:spPr>
          <a:xfrm>
            <a:off x="194880" y="1377183"/>
            <a:ext cx="8794622" cy="5259405"/>
          </a:xfrm>
        </p:spPr>
        <p:txBody>
          <a:bodyPr vert="horz" lIns="91440" tIns="45720" rIns="91440" bIns="45720" rtlCol="0" anchor="t">
            <a:normAutofit/>
          </a:bodyPr>
          <a:lstStyle/>
          <a:p>
            <a:r>
              <a:rPr lang="tr-TR" dirty="0"/>
              <a:t>Havayı gözümüzle görmediğimiz için akışkan olmadığını düşünebiliriz, fakat hava aslında akışkandır. Havanın bu akışkanlığı sayesinde oluşan hava akımının hareket enerjisine </a:t>
            </a:r>
            <a:r>
              <a:rPr lang="tr-TR" b="1" dirty="0"/>
              <a:t>rüzgar enerjisi</a:t>
            </a:r>
            <a:r>
              <a:rPr lang="tr-TR" dirty="0"/>
              <a:t> denir. Bu enerji türü mekanik ve elektrik enerjisi gibi enerji türlerine dönüştürülebilir. Rüzgar enerjisinin kaynağı güneş enerjisidir. Güneş enerjisinin dünyaya gelen % 1 – % 2 gibi küçük bir kısmı rüzgar enerjisine dönüşmektedir.</a:t>
            </a:r>
          </a:p>
          <a:p>
            <a:pPr>
              <a:buClr>
                <a:srgbClr val="8AD0D6"/>
              </a:buClr>
            </a:pPr>
            <a:r>
              <a:rPr lang="tr-TR" b="1" dirty="0"/>
              <a:t>Rüzgar enerjisinin kullanım alanları nerelerdir?</a:t>
            </a:r>
            <a:endParaRPr lang="tr-TR" dirty="0"/>
          </a:p>
          <a:p>
            <a:pPr marL="0" indent="0">
              <a:buClr>
                <a:srgbClr val="8AD0D6"/>
              </a:buClr>
              <a:buNone/>
            </a:pPr>
            <a:r>
              <a:rPr lang="tr-TR" dirty="0"/>
              <a:t>Birçok alanda kullanılan rüzgar enerjisi günümüzde en çok elektrik üretiminde kullanılmaktadır.</a:t>
            </a:r>
          </a:p>
          <a:p>
            <a:pPr marL="0" indent="0">
              <a:buClr>
                <a:srgbClr val="8AD0D6"/>
              </a:buClr>
              <a:buNone/>
            </a:pPr>
            <a:r>
              <a:rPr lang="tr-TR" dirty="0"/>
              <a:t>Elektrik enerjisi üretimi</a:t>
            </a:r>
            <a:br>
              <a:rPr lang="tr-TR" dirty="0">
                <a:ea typeface="+mj-lt"/>
                <a:cs typeface="+mj-lt"/>
              </a:rPr>
            </a:br>
            <a:r>
              <a:rPr lang="tr-TR" dirty="0"/>
              <a:t>Bahçe ve park gibi yerlerin aydınlatılmasında</a:t>
            </a:r>
            <a:br>
              <a:rPr lang="tr-TR" dirty="0">
                <a:ea typeface="+mj-lt"/>
                <a:cs typeface="+mj-lt"/>
              </a:rPr>
            </a:br>
            <a:r>
              <a:rPr lang="tr-TR" dirty="0"/>
              <a:t>Yollarda bulunan sinyalizasyon levhalarında</a:t>
            </a:r>
            <a:br>
              <a:rPr lang="tr-TR" dirty="0">
                <a:ea typeface="+mj-lt"/>
                <a:cs typeface="+mj-lt"/>
              </a:rPr>
            </a:br>
            <a:r>
              <a:rPr lang="tr-TR" dirty="0"/>
              <a:t>Sulama sistemlerinde</a:t>
            </a:r>
            <a:br>
              <a:rPr lang="tr-TR" dirty="0">
                <a:ea typeface="+mj-lt"/>
                <a:cs typeface="+mj-lt"/>
              </a:rPr>
            </a:br>
            <a:r>
              <a:rPr lang="tr-TR" dirty="0"/>
              <a:t>Karavanlarda elektrik üretmek için</a:t>
            </a:r>
          </a:p>
          <a:p>
            <a:pPr>
              <a:buClr>
                <a:srgbClr val="8AD0D6"/>
              </a:buClr>
            </a:pPr>
            <a:endParaRPr lang="tr-TR" dirty="0"/>
          </a:p>
        </p:txBody>
      </p:sp>
      <p:pic>
        <p:nvPicPr>
          <p:cNvPr id="5" name="Resim 4">
            <a:extLst>
              <a:ext uri="{FF2B5EF4-FFF2-40B4-BE49-F238E27FC236}">
                <a16:creationId xmlns:a16="http://schemas.microsoft.com/office/drawing/2014/main" id="{EBB1473C-E918-41A4-8457-E89C316D7A51}"/>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D3850B16-91BA-4C55-9889-C8888D97DC08}"/>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345339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DCDCECD-D82B-47F8-97A1-A02F6E0A532F}"/>
              </a:ext>
            </a:extLst>
          </p:cNvPr>
          <p:cNvSpPr>
            <a:spLocks noGrp="1"/>
          </p:cNvSpPr>
          <p:nvPr>
            <p:ph type="title"/>
          </p:nvPr>
        </p:nvSpPr>
        <p:spPr/>
        <p:txBody>
          <a:bodyPr/>
          <a:lstStyle/>
          <a:p>
            <a:pPr algn="ctr"/>
            <a:r>
              <a:rPr lang="tr-TR" b="1" dirty="0"/>
              <a:t>RÜZGAR ENERJİSİ </a:t>
            </a:r>
            <a:endParaRPr lang="tr-TR"/>
          </a:p>
        </p:txBody>
      </p:sp>
      <p:sp>
        <p:nvSpPr>
          <p:cNvPr id="3" name="İçerik Yer Tutucusu 2">
            <a:extLst>
              <a:ext uri="{FF2B5EF4-FFF2-40B4-BE49-F238E27FC236}">
                <a16:creationId xmlns:a16="http://schemas.microsoft.com/office/drawing/2014/main" id="{6002EDB7-E3A7-46B2-B20D-2370236480DD}"/>
              </a:ext>
            </a:extLst>
          </p:cNvPr>
          <p:cNvSpPr>
            <a:spLocks noGrp="1"/>
          </p:cNvSpPr>
          <p:nvPr>
            <p:ph idx="1"/>
          </p:nvPr>
        </p:nvSpPr>
        <p:spPr>
          <a:xfrm>
            <a:off x="180503" y="1420315"/>
            <a:ext cx="8837755" cy="5259405"/>
          </a:xfrm>
        </p:spPr>
        <p:txBody>
          <a:bodyPr vert="horz" lIns="91440" tIns="45720" rIns="91440" bIns="45720" rtlCol="0" anchor="t">
            <a:normAutofit lnSpcReduction="10000"/>
          </a:bodyPr>
          <a:lstStyle/>
          <a:p>
            <a:r>
              <a:rPr lang="tr-TR" dirty="0"/>
              <a:t>Rüzgar’dan Elektrik Nasıl Üretilir?</a:t>
            </a:r>
          </a:p>
          <a:p>
            <a:pPr marL="0" indent="0">
              <a:buClr>
                <a:srgbClr val="8AD0D6"/>
              </a:buClr>
              <a:buNone/>
            </a:pPr>
            <a:r>
              <a:rPr lang="tr-TR" dirty="0"/>
              <a:t>     Rüzgar enerjisinin en çok kullanıldığı alanlardan biri de elektrik enerjisi üretimi alanıdır. Bu enerji dönüşümü için rüzgar türbinleri kullanılmaktadır. Ülkemizin bazı şehirlerinde de rüzgar enerjisinden elektrik üretmek için rüzgar türbinleri bulunmaktadır.</a:t>
            </a:r>
          </a:p>
          <a:p>
            <a:pPr marL="0" indent="0">
              <a:buNone/>
            </a:pPr>
            <a:r>
              <a:rPr lang="tr-TR" b="1" dirty="0"/>
              <a:t>Rüzgar Türbini Avantajları:</a:t>
            </a:r>
            <a:endParaRPr lang="tr-TR" dirty="0"/>
          </a:p>
          <a:p>
            <a:pPr indent="0">
              <a:buNone/>
            </a:pPr>
            <a:r>
              <a:rPr lang="tr-TR" dirty="0"/>
              <a:t>Rüzgar enerjisi en temiz enerji kaynaklarındandır. Nükleer ve kömür santralleri gibi çevreye karbondioksit gazı salmaz.  Bu nedenle çevre kirliliği yaratmaz. Ayrıca yenilenebilir bir enerji kaynağıdır. Bu enerjinin kullanımı orman ve tarım alanlarına zarar vermez. Rüzgar enerjisinin bitmesi gibi bir durum söz konusu değildir.</a:t>
            </a:r>
          </a:p>
          <a:p>
            <a:pPr marL="0" indent="0">
              <a:buNone/>
            </a:pPr>
            <a:r>
              <a:rPr lang="tr-TR" b="1" dirty="0"/>
              <a:t>Rüzgar Türbini Dezavantajları:</a:t>
            </a:r>
            <a:endParaRPr lang="tr-TR" dirty="0"/>
          </a:p>
          <a:p>
            <a:pPr indent="0">
              <a:buNone/>
            </a:pPr>
            <a:r>
              <a:rPr lang="tr-TR" dirty="0"/>
              <a:t>En büyük eksisi yakın çevresinde gürültü kirliliğine neden olmasıdır. Bu yüzden yerleşim bölgelerinden ve vahşi yaşam alanlarından uzağa kurulmaları gerekmektedir. Bunun yanı sıra rüzgarlar değişkenlik gösterdiği için her zaman aynı verim alınamamaktadır.</a:t>
            </a:r>
          </a:p>
          <a:p>
            <a:pPr marL="0" indent="0">
              <a:buNone/>
            </a:pPr>
            <a:endParaRPr lang="tr-TR" dirty="0"/>
          </a:p>
          <a:p>
            <a:pPr marL="0" indent="0">
              <a:buClr>
                <a:srgbClr val="8AD0D6"/>
              </a:buClr>
              <a:buNone/>
            </a:pPr>
            <a:endParaRPr lang="tr-TR" dirty="0"/>
          </a:p>
        </p:txBody>
      </p:sp>
      <p:pic>
        <p:nvPicPr>
          <p:cNvPr id="5" name="Resim 4">
            <a:extLst>
              <a:ext uri="{FF2B5EF4-FFF2-40B4-BE49-F238E27FC236}">
                <a16:creationId xmlns:a16="http://schemas.microsoft.com/office/drawing/2014/main" id="{9157EA2A-20A3-4662-BBD9-0559F9957451}"/>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9EC13A11-9E2D-448F-AFBF-400B649BE49D}"/>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17171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4F654C-3B1C-4973-BB6E-A5F5D1BC7339}"/>
              </a:ext>
            </a:extLst>
          </p:cNvPr>
          <p:cNvSpPr>
            <a:spLocks noGrp="1"/>
          </p:cNvSpPr>
          <p:nvPr>
            <p:ph type="title"/>
          </p:nvPr>
        </p:nvSpPr>
        <p:spPr/>
        <p:txBody>
          <a:bodyPr/>
          <a:lstStyle/>
          <a:p>
            <a:pPr algn="ctr"/>
            <a:r>
              <a:rPr lang="tr-TR" b="1" dirty="0"/>
              <a:t>RÜZGAR ENERJİSİ</a:t>
            </a:r>
            <a:endParaRPr lang="tr-TR"/>
          </a:p>
        </p:txBody>
      </p:sp>
      <p:sp>
        <p:nvSpPr>
          <p:cNvPr id="3" name="İçerik Yer Tutucusu 2">
            <a:extLst>
              <a:ext uri="{FF2B5EF4-FFF2-40B4-BE49-F238E27FC236}">
                <a16:creationId xmlns:a16="http://schemas.microsoft.com/office/drawing/2014/main" id="{B2071115-C3E0-4DDE-BCD5-4AD4B7409F47}"/>
              </a:ext>
            </a:extLst>
          </p:cNvPr>
          <p:cNvSpPr>
            <a:spLocks noGrp="1"/>
          </p:cNvSpPr>
          <p:nvPr>
            <p:ph idx="1"/>
          </p:nvPr>
        </p:nvSpPr>
        <p:spPr>
          <a:xfrm>
            <a:off x="137371" y="1391560"/>
            <a:ext cx="8880887" cy="5302537"/>
          </a:xfrm>
        </p:spPr>
        <p:txBody>
          <a:bodyPr vert="horz" lIns="91440" tIns="45720" rIns="91440" bIns="45720" rtlCol="0" anchor="t">
            <a:normAutofit fontScale="92500"/>
          </a:bodyPr>
          <a:lstStyle/>
          <a:p>
            <a:pPr marL="0" indent="0">
              <a:buNone/>
            </a:pPr>
            <a:r>
              <a:rPr lang="tr-TR" dirty="0"/>
              <a:t>2 çeşit sistemli rüzgar türbini bulunmaktadır. Bunlar:</a:t>
            </a:r>
          </a:p>
          <a:p>
            <a:pPr marL="0" indent="0">
              <a:buClr>
                <a:srgbClr val="8AD0D6"/>
              </a:buClr>
              <a:buNone/>
            </a:pPr>
            <a:r>
              <a:rPr lang="tr-TR" dirty="0"/>
              <a:t>Yatay eksenli sistemler</a:t>
            </a:r>
          </a:p>
          <a:p>
            <a:pPr marL="0" indent="0">
              <a:buClr>
                <a:srgbClr val="8AD0D6"/>
              </a:buClr>
              <a:buNone/>
            </a:pPr>
            <a:r>
              <a:rPr lang="tr-TR" dirty="0"/>
              <a:t>Düşey eksenli sistemler</a:t>
            </a:r>
          </a:p>
          <a:p>
            <a:pPr marL="0" indent="0">
              <a:buNone/>
            </a:pPr>
            <a:r>
              <a:rPr lang="tr-TR" b="1" dirty="0"/>
              <a:t>Rüzgar Türbinleri Nasıl Çalışır?</a:t>
            </a:r>
            <a:endParaRPr lang="tr-TR" dirty="0"/>
          </a:p>
          <a:p>
            <a:pPr marL="0" indent="0">
              <a:buNone/>
            </a:pPr>
            <a:r>
              <a:rPr lang="tr-TR" dirty="0"/>
              <a:t>    Rüzgar Türbinleri genel itibarı ile pervaneler, kule, jeneratör, dişli kutusu ve elektrik-elektronik elemanlarından oluşmaktadır. Kule elemanı düşey eksenli türbinlerde bulunmayabilir. 3 kanatlıdırlar. Çünkü daha fazla kanat sayısı olması dönüş hızını arttırmaz aksine düşürür. 3’ten fazla kanat olduğu zaman her bir kanat kendinden sonraki kanadın rüzgar alımını düşüreceği için dönüş hızı düşecektir ve bu nedenle en ideal kanat sayısı 3’tür.</a:t>
            </a:r>
          </a:p>
          <a:p>
            <a:pPr marL="0" indent="0">
              <a:buNone/>
            </a:pPr>
            <a:r>
              <a:rPr lang="tr-TR" dirty="0"/>
              <a:t>   Rüzgarda bulunan hareket (kinetik) enerjisi pervaneler vasıtasıyla makinelerin dönen birimlerinde (rotorda) mekanik enerjiye çevrilir. Daha sonra yapılan devir hareketi hızlandırılarak bu enerji jeneratörlere aktarılır. Jeneratörden elektrik enerjisi elde edilir ve elde edilen bu elektrik enerjisi akülere aktarılır veya aküye depolanmadan doğrudan alıcılara aktırılır.</a:t>
            </a:r>
          </a:p>
          <a:p>
            <a:pPr>
              <a:buClr>
                <a:srgbClr val="8AD0D6"/>
              </a:buClr>
            </a:pPr>
            <a:endParaRPr lang="tr-TR" dirty="0"/>
          </a:p>
        </p:txBody>
      </p:sp>
      <p:pic>
        <p:nvPicPr>
          <p:cNvPr id="5" name="Resim 4">
            <a:extLst>
              <a:ext uri="{FF2B5EF4-FFF2-40B4-BE49-F238E27FC236}">
                <a16:creationId xmlns:a16="http://schemas.microsoft.com/office/drawing/2014/main" id="{3657F982-623B-4F2D-B74B-0139FAF0DFFD}"/>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3C6A1FF8-32B8-4AD4-8C02-B806217B6ADB}"/>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247357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DEE7C5-D939-40FB-B524-2138782AE7D6}"/>
              </a:ext>
            </a:extLst>
          </p:cNvPr>
          <p:cNvSpPr>
            <a:spLocks noGrp="1"/>
          </p:cNvSpPr>
          <p:nvPr>
            <p:ph type="title"/>
          </p:nvPr>
        </p:nvSpPr>
        <p:spPr>
          <a:xfrm>
            <a:off x="657112" y="395209"/>
            <a:ext cx="7053542" cy="1400530"/>
          </a:xfrm>
        </p:spPr>
        <p:txBody>
          <a:bodyPr/>
          <a:lstStyle/>
          <a:p>
            <a:pPr algn="ctr"/>
            <a:r>
              <a:rPr lang="tr-TR" b="1" dirty="0"/>
              <a:t>RÜZGAR ENERJİSİ</a:t>
            </a:r>
            <a:endParaRPr lang="tr-TR"/>
          </a:p>
        </p:txBody>
      </p:sp>
      <p:sp>
        <p:nvSpPr>
          <p:cNvPr id="3" name="İçerik Yer Tutucusu 2">
            <a:extLst>
              <a:ext uri="{FF2B5EF4-FFF2-40B4-BE49-F238E27FC236}">
                <a16:creationId xmlns:a16="http://schemas.microsoft.com/office/drawing/2014/main" id="{84D77952-AC1B-444B-8795-BE5DB11FDA40}"/>
              </a:ext>
            </a:extLst>
          </p:cNvPr>
          <p:cNvSpPr>
            <a:spLocks noGrp="1"/>
          </p:cNvSpPr>
          <p:nvPr>
            <p:ph idx="1"/>
          </p:nvPr>
        </p:nvSpPr>
        <p:spPr>
          <a:xfrm>
            <a:off x="324277" y="1420315"/>
            <a:ext cx="8507075" cy="5086877"/>
          </a:xfrm>
        </p:spPr>
        <p:txBody>
          <a:bodyPr vert="horz" lIns="91440" tIns="45720" rIns="91440" bIns="45720" rtlCol="0" anchor="t">
            <a:normAutofit/>
          </a:bodyPr>
          <a:lstStyle/>
          <a:p>
            <a:r>
              <a:rPr lang="tr-TR" dirty="0"/>
              <a:t>Rüzgar türbinlerinin saatteki normal dönme hızı 33 mil olduğunda tam kapasite çalışmaktadırlar. Saatteki dönme hızları 45 mil olduğunda sistem kendiliğinden yani otomatik olarak durmaktadır.</a:t>
            </a:r>
          </a:p>
          <a:p>
            <a:pPr>
              <a:buClr>
                <a:srgbClr val="8AD0D6"/>
              </a:buClr>
            </a:pPr>
            <a:endParaRPr lang="tr-TR" dirty="0"/>
          </a:p>
          <a:p>
            <a:pPr>
              <a:buClr>
                <a:srgbClr val="8AD0D6"/>
              </a:buClr>
            </a:pPr>
            <a:r>
              <a:rPr lang="tr-TR" dirty="0"/>
              <a:t>Tipik büyük bir rüzgar türbini yıllık yaklaşık olarak 600 evin elektrik ihtiyacını karşılamaktadır. Pervanenin yarıçapına göre üretilen elektriğin çıkış gücü değişiklik göstermektedir.</a:t>
            </a:r>
          </a:p>
          <a:p>
            <a:pPr>
              <a:buClr>
                <a:srgbClr val="8AD0D6"/>
              </a:buClr>
            </a:pPr>
            <a:endParaRPr lang="tr-TR" dirty="0"/>
          </a:p>
          <a:p>
            <a:pPr>
              <a:buClr>
                <a:srgbClr val="8AD0D6"/>
              </a:buClr>
            </a:pPr>
            <a:r>
              <a:rPr lang="tr-TR" dirty="0"/>
              <a:t> Büyüklüklerine göre 10 m pervane çapına sahip bir rüzgar türbini 25 kW elektrik enerjisi üretirken, 80 m pervane çapına sahip bir rüzgar türbini ise 2500 kW elektrik enerjisi üretmektedir.</a:t>
            </a:r>
          </a:p>
          <a:p>
            <a:pPr>
              <a:buClr>
                <a:srgbClr val="8AD0D6"/>
              </a:buClr>
            </a:pPr>
            <a:endParaRPr lang="tr-TR" dirty="0"/>
          </a:p>
        </p:txBody>
      </p:sp>
      <p:pic>
        <p:nvPicPr>
          <p:cNvPr id="5" name="Resim 4">
            <a:extLst>
              <a:ext uri="{FF2B5EF4-FFF2-40B4-BE49-F238E27FC236}">
                <a16:creationId xmlns:a16="http://schemas.microsoft.com/office/drawing/2014/main" id="{DB8FCB76-13ED-48F0-87F8-005C5411E530}"/>
              </a:ext>
            </a:extLst>
          </p:cNvPr>
          <p:cNvPicPr>
            <a:picLocks noChangeAspect="1"/>
          </p:cNvPicPr>
          <p:nvPr/>
        </p:nvPicPr>
        <p:blipFill>
          <a:blip r:embed="rId2"/>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66EFAEF8-BE0C-42E9-95FB-1325F2D992D5}"/>
              </a:ext>
            </a:extLst>
          </p:cNvPr>
          <p:cNvPicPr>
            <a:picLocks noChangeAspect="1"/>
          </p:cNvPicPr>
          <p:nvPr/>
        </p:nvPicPr>
        <p:blipFill>
          <a:blip r:embed="rId2"/>
          <a:stretch>
            <a:fillRect/>
          </a:stretch>
        </p:blipFill>
        <p:spPr>
          <a:xfrm>
            <a:off x="8149590" y="4012"/>
            <a:ext cx="990396" cy="990396"/>
          </a:xfrm>
          <a:prstGeom prst="rect">
            <a:avLst/>
          </a:prstGeom>
        </p:spPr>
      </p:pic>
    </p:spTree>
    <p:extLst>
      <p:ext uri="{BB962C8B-B14F-4D97-AF65-F5344CB8AC3E}">
        <p14:creationId xmlns:p14="http://schemas.microsoft.com/office/powerpoint/2010/main" val="67500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5E24EB-03A3-4A6D-B8A1-4FE48EA19496}"/>
              </a:ext>
            </a:extLst>
          </p:cNvPr>
          <p:cNvSpPr>
            <a:spLocks noGrp="1"/>
          </p:cNvSpPr>
          <p:nvPr>
            <p:ph type="title"/>
          </p:nvPr>
        </p:nvSpPr>
        <p:spPr>
          <a:xfrm>
            <a:off x="671490" y="150793"/>
            <a:ext cx="8591919" cy="1400530"/>
          </a:xfrm>
        </p:spPr>
        <p:txBody>
          <a:bodyPr/>
          <a:lstStyle/>
          <a:p>
            <a:r>
              <a:rPr lang="tr-TR" b="1" dirty="0"/>
              <a:t>        RÜZGAR ENERJİSİ </a:t>
            </a:r>
            <a:br>
              <a:rPr lang="tr-TR" b="1" dirty="0"/>
            </a:br>
            <a:br>
              <a:rPr lang="tr-TR" b="1" dirty="0"/>
            </a:br>
            <a:r>
              <a:rPr lang="tr-TR" sz="2000" b="1" dirty="0"/>
              <a:t>Rüzgar türbininin  parçaları aşağıdaki görselde ayrıntılı olarak verilmiştir.</a:t>
            </a:r>
          </a:p>
        </p:txBody>
      </p:sp>
      <p:pic>
        <p:nvPicPr>
          <p:cNvPr id="4" name="Resim 4" descr="metin, harita içeren bir resim&#10;&#10;Çok yüksek güvenilirlikle oluşturulmuş açıklama">
            <a:extLst>
              <a:ext uri="{FF2B5EF4-FFF2-40B4-BE49-F238E27FC236}">
                <a16:creationId xmlns:a16="http://schemas.microsoft.com/office/drawing/2014/main" id="{E8C10756-192E-492B-A52B-DC11231E5E11}"/>
              </a:ext>
            </a:extLst>
          </p:cNvPr>
          <p:cNvPicPr>
            <a:picLocks noGrp="1" noChangeAspect="1"/>
          </p:cNvPicPr>
          <p:nvPr>
            <p:ph idx="1"/>
          </p:nvPr>
        </p:nvPicPr>
        <p:blipFill>
          <a:blip r:embed="rId2"/>
          <a:stretch>
            <a:fillRect/>
          </a:stretch>
        </p:blipFill>
        <p:spPr>
          <a:xfrm>
            <a:off x="108616" y="2278303"/>
            <a:ext cx="8909639" cy="3989127"/>
          </a:xfrm>
          <a:prstGeom prst="rect">
            <a:avLst/>
          </a:prstGeom>
        </p:spPr>
      </p:pic>
      <p:pic>
        <p:nvPicPr>
          <p:cNvPr id="7" name="Resim 6">
            <a:extLst>
              <a:ext uri="{FF2B5EF4-FFF2-40B4-BE49-F238E27FC236}">
                <a16:creationId xmlns:a16="http://schemas.microsoft.com/office/drawing/2014/main" id="{015E907C-8AA6-4183-9B12-E9639433FE96}"/>
              </a:ext>
            </a:extLst>
          </p:cNvPr>
          <p:cNvPicPr>
            <a:picLocks noChangeAspect="1"/>
          </p:cNvPicPr>
          <p:nvPr/>
        </p:nvPicPr>
        <p:blipFill>
          <a:blip r:embed="rId3"/>
          <a:stretch>
            <a:fillRect/>
          </a:stretch>
        </p:blipFill>
        <p:spPr>
          <a:xfrm>
            <a:off x="4012" y="4012"/>
            <a:ext cx="990396" cy="990396"/>
          </a:xfrm>
          <a:prstGeom prst="rect">
            <a:avLst/>
          </a:prstGeom>
        </p:spPr>
      </p:pic>
      <p:pic>
        <p:nvPicPr>
          <p:cNvPr id="9" name="Resim 8">
            <a:extLst>
              <a:ext uri="{FF2B5EF4-FFF2-40B4-BE49-F238E27FC236}">
                <a16:creationId xmlns:a16="http://schemas.microsoft.com/office/drawing/2014/main" id="{3D7D516B-3818-42D5-B1BA-33C4F60F2AD5}"/>
              </a:ext>
            </a:extLst>
          </p:cNvPr>
          <p:cNvPicPr>
            <a:picLocks noChangeAspect="1"/>
          </p:cNvPicPr>
          <p:nvPr/>
        </p:nvPicPr>
        <p:blipFill>
          <a:blip r:embed="rId3"/>
          <a:stretch>
            <a:fillRect/>
          </a:stretch>
        </p:blipFill>
        <p:spPr>
          <a:xfrm>
            <a:off x="8149590" y="4012"/>
            <a:ext cx="990396" cy="990396"/>
          </a:xfrm>
          <a:prstGeom prst="rect">
            <a:avLst/>
          </a:prstGeom>
        </p:spPr>
      </p:pic>
    </p:spTree>
    <p:extLst>
      <p:ext uri="{BB962C8B-B14F-4D97-AF65-F5344CB8AC3E}">
        <p14:creationId xmlns:p14="http://schemas.microsoft.com/office/powerpoint/2010/main" val="390255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6D520-F6AB-4E88-9893-82C0884934FE}"/>
              </a:ext>
            </a:extLst>
          </p:cNvPr>
          <p:cNvSpPr>
            <a:spLocks noGrp="1"/>
          </p:cNvSpPr>
          <p:nvPr>
            <p:ph type="title"/>
          </p:nvPr>
        </p:nvSpPr>
        <p:spPr>
          <a:xfrm>
            <a:off x="779966" y="2456179"/>
            <a:ext cx="7053542" cy="1400530"/>
          </a:xfrm>
        </p:spPr>
        <p:txBody>
          <a:bodyPr/>
          <a:lstStyle/>
          <a:p>
            <a:pPr algn="ctr"/>
            <a:r>
              <a:rPr lang="tr-TR" b="1" dirty="0"/>
              <a:t>KAYNAKÇA</a:t>
            </a:r>
            <a:br>
              <a:rPr lang="tr-TR" b="1" dirty="0">
                <a:solidFill>
                  <a:srgbClr val="EBEBEB"/>
                </a:solidFill>
                <a:ea typeface="+mj-lt"/>
                <a:cs typeface="+mj-lt"/>
              </a:rPr>
            </a:br>
            <a:r>
              <a:rPr lang="tr-TR" sz="2500" dirty="0">
                <a:solidFill>
                  <a:srgbClr val="FFFFFF"/>
                </a:solidFill>
                <a:hlinkClick r:id="rId2" invalidUrl="http://"/>
              </a:rPr>
              <a:t>http://www.mesuttaskin.com/ruzgar-enerjisinden-elektrik-uretimi-289/</a:t>
            </a:r>
            <a:br>
              <a:rPr lang="tr-TR" sz="2500" dirty="0">
                <a:solidFill>
                  <a:schemeClr val="tx1"/>
                </a:solidFill>
                <a:ea typeface="+mj-lt"/>
                <a:cs typeface="+mj-lt"/>
                <a:hlinkClick r:id="rId3" invalidUrl="http://"/>
              </a:rPr>
            </a:br>
            <a:br>
              <a:rPr lang="tr-TR" sz="2500" dirty="0">
                <a:solidFill>
                  <a:srgbClr val="FFFFFF"/>
                </a:solidFill>
                <a:hlinkClick r:id="rId4" invalidUrl="http://"/>
              </a:rPr>
            </a:br>
            <a:r>
              <a:rPr lang="tr-TR" b="1" dirty="0"/>
              <a:t> </a:t>
            </a:r>
            <a:endParaRPr lang="tr-TR" dirty="0"/>
          </a:p>
        </p:txBody>
      </p:sp>
      <p:pic>
        <p:nvPicPr>
          <p:cNvPr id="5" name="Resim 4">
            <a:extLst>
              <a:ext uri="{FF2B5EF4-FFF2-40B4-BE49-F238E27FC236}">
                <a16:creationId xmlns:a16="http://schemas.microsoft.com/office/drawing/2014/main" id="{583B7440-E895-472E-89BC-B0E31467EC4A}"/>
              </a:ext>
            </a:extLst>
          </p:cNvPr>
          <p:cNvPicPr>
            <a:picLocks noChangeAspect="1"/>
          </p:cNvPicPr>
          <p:nvPr/>
        </p:nvPicPr>
        <p:blipFill>
          <a:blip r:embed="rId5"/>
          <a:stretch>
            <a:fillRect/>
          </a:stretch>
        </p:blipFill>
        <p:spPr>
          <a:xfrm>
            <a:off x="4012" y="4012"/>
            <a:ext cx="990396" cy="990396"/>
          </a:xfrm>
          <a:prstGeom prst="rect">
            <a:avLst/>
          </a:prstGeom>
        </p:spPr>
      </p:pic>
      <p:pic>
        <p:nvPicPr>
          <p:cNvPr id="7" name="Resim 6">
            <a:extLst>
              <a:ext uri="{FF2B5EF4-FFF2-40B4-BE49-F238E27FC236}">
                <a16:creationId xmlns:a16="http://schemas.microsoft.com/office/drawing/2014/main" id="{EAD4F84A-F575-4A91-9BBB-26546D417599}"/>
              </a:ext>
            </a:extLst>
          </p:cNvPr>
          <p:cNvPicPr>
            <a:picLocks noChangeAspect="1"/>
          </p:cNvPicPr>
          <p:nvPr/>
        </p:nvPicPr>
        <p:blipFill>
          <a:blip r:embed="rId5"/>
          <a:stretch>
            <a:fillRect/>
          </a:stretch>
        </p:blipFill>
        <p:spPr>
          <a:xfrm>
            <a:off x="8149590" y="4012"/>
            <a:ext cx="990396" cy="990396"/>
          </a:xfrm>
          <a:prstGeom prst="rect">
            <a:avLst/>
          </a:prstGeom>
        </p:spPr>
      </p:pic>
    </p:spTree>
    <p:extLst>
      <p:ext uri="{BB962C8B-B14F-4D97-AF65-F5344CB8AC3E}">
        <p14:creationId xmlns:p14="http://schemas.microsoft.com/office/powerpoint/2010/main" val="1084020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Ekran Gösterisi (4:3)</PresentationFormat>
  <Paragraphs>0</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İyon</vt:lpstr>
      <vt:lpstr>A.Ü. GAMA MYO.  Elektrik ve Enerji Bölümü </vt:lpstr>
      <vt:lpstr>İÇİNDEKİLER </vt:lpstr>
      <vt:lpstr>RÜZGAR  ENERJİSİ </vt:lpstr>
      <vt:lpstr>RÜZGAR ENERJİSİ</vt:lpstr>
      <vt:lpstr>RÜZGAR ENERJİSİ </vt:lpstr>
      <vt:lpstr>RÜZGAR ENERJİSİ</vt:lpstr>
      <vt:lpstr>RÜZGAR ENERJİSİ</vt:lpstr>
      <vt:lpstr>        RÜZGAR ENERJİSİ   Rüzgar türbininin  parçaları aşağıdaki görselde ayrıntılı olarak verilmiştir.</vt:lpstr>
      <vt:lpstr>KAYNAKÇA http://www.mesuttaskin.com/ruzgar-enerjisinden-elektrik-uretimi-289/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A.Ü. GAMA MYO.  Elektrik ve Enerji Bölümü </dc:title>
  <dc:creator/>
  <cp:lastModifiedBy/>
  <cp:revision>5</cp:revision>
  <dcterms:created xsi:type="dcterms:W3CDTF">2012-08-15T22:53:30Z</dcterms:created>
  <dcterms:modified xsi:type="dcterms:W3CDTF">2018-05-03T22:36:38Z</dcterms:modified>
</cp:coreProperties>
</file>