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26" autoAdjust="0"/>
    <p:restoredTop sz="94660"/>
  </p:normalViewPr>
  <p:slideViewPr>
    <p:cSldViewPr>
      <p:cViewPr varScale="1">
        <p:scale>
          <a:sx n="68" d="100"/>
          <a:sy n="68" d="100"/>
        </p:scale>
        <p:origin x="-14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9F8D702-0FCA-478B-8B79-8D7F20EADC2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F8D702-0FCA-478B-8B79-8D7F20EADC2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F8D702-0FCA-478B-8B79-8D7F20EADC2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F8D702-0FCA-478B-8B79-8D7F20EADC2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F8D702-0FCA-478B-8B79-8D7F20EADC2F}"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9F8D702-0FCA-478B-8B79-8D7F20EADC2F}"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9F8D702-0FCA-478B-8B79-8D7F20EADC2F}"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9F8D702-0FCA-478B-8B79-8D7F20EADC2F}"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F8D702-0FCA-478B-8B79-8D7F20EADC2F}"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F8D702-0FCA-478B-8B79-8D7F20EADC2F}"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F8D702-0FCA-478B-8B79-8D7F20EADC2F}"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A7CB9F-7E2A-41D3-B37D-DF606B83D41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F8D702-0FCA-478B-8B79-8D7F20EADC2F}"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7CB9F-7E2A-41D3-B37D-DF606B83D41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a:t>6</a:t>
            </a:r>
            <a:r>
              <a:rPr lang="tr-TR" dirty="0" smtClean="0"/>
              <a:t>. HAFTA</a:t>
            </a:r>
          </a:p>
          <a:p>
            <a:r>
              <a:rPr lang="tr-TR" dirty="0" smtClean="0"/>
              <a:t>ALMANYA SOSYAL GÜVENLİK SİSTEMİ</a:t>
            </a:r>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2012 yılında aile politikası çerçevesinde kabul edilen bir yasa ile, 1 Ocak 2013 tarihinden itibaren geçerli olmak üzere, kamuya ait bir çocuk yuvasına gönderilmeyen 1 ila 3 yaş arasındaki çocuklara aylık 100 Euro ilave ödeme yapılmaya başlanmıştır. Söz konusu meblağ, 2014 yılından itibaren aylık 150 Euro olarak </a:t>
            </a:r>
            <a:r>
              <a:rPr lang="tr-TR" dirty="0" smtClean="0"/>
              <a:t>ödenecektir.</a:t>
            </a:r>
          </a:p>
          <a:p>
            <a:r>
              <a:rPr lang="tr-TR" dirty="0"/>
              <a:t>“</a:t>
            </a:r>
            <a:r>
              <a:rPr lang="tr-TR" dirty="0" err="1"/>
              <a:t>Minijob</a:t>
            </a:r>
            <a:r>
              <a:rPr lang="tr-TR" dirty="0"/>
              <a:t>” olarak adlandırılan mikro işlerde gelir sınırı 400 Euro’dan 450 Euro’ya yükseltilirken, 1 Ocak 2013 tarihinden itibaren bir mikro işe girecek olanlar için emeklilik sigortası yaptırma zorunluluğu getirilmiştir. </a:t>
            </a:r>
          </a:p>
          <a:p>
            <a:pPr marL="0" indent="0">
              <a:buNone/>
            </a:pPr>
            <a:r>
              <a:rPr lang="tr-TR" dirty="0"/>
              <a:t> </a:t>
            </a:r>
          </a:p>
          <a:p>
            <a:r>
              <a:rPr lang="tr-TR" dirty="0"/>
              <a:t>Ocak 2013’te yürürlüğe giren bir yasa ile, yasal emeklilik sigortası pim oranları, %19,6’dan %18,9’a düşürülmüştür27. Yine Ocak 2013’te yürürlüğe giren bir başka yasa ile, devletin emeklilik sigortasına olan katkısının azaltılmasına karar verilmiştir. </a:t>
            </a:r>
          </a:p>
        </p:txBody>
      </p:sp>
    </p:spTree>
    <p:extLst>
      <p:ext uri="{BB962C8B-B14F-4D97-AF65-F5344CB8AC3E}">
        <p14:creationId xmlns:p14="http://schemas.microsoft.com/office/powerpoint/2010/main" xmlns="" val="200760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295400" y="241300"/>
            <a:ext cx="7467600" cy="6248400"/>
          </a:xfrm>
        </p:spPr>
      </p:pic>
    </p:spTree>
    <p:extLst>
      <p:ext uri="{BB962C8B-B14F-4D97-AF65-F5344CB8AC3E}">
        <p14:creationId xmlns:p14="http://schemas.microsoft.com/office/powerpoint/2010/main" xmlns="" val="2690276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171575" y="355600"/>
            <a:ext cx="7467600" cy="6070600"/>
          </a:xfrm>
        </p:spPr>
      </p:pic>
    </p:spTree>
    <p:extLst>
      <p:ext uri="{BB962C8B-B14F-4D97-AF65-F5344CB8AC3E}">
        <p14:creationId xmlns:p14="http://schemas.microsoft.com/office/powerpoint/2010/main" xmlns="" val="865046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240676" y="520700"/>
            <a:ext cx="7387784" cy="5651500"/>
          </a:xfrm>
        </p:spPr>
      </p:pic>
    </p:spTree>
    <p:extLst>
      <p:ext uri="{BB962C8B-B14F-4D97-AF65-F5344CB8AC3E}">
        <p14:creationId xmlns:p14="http://schemas.microsoft.com/office/powerpoint/2010/main" xmlns="" val="823004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RAPOR</a:t>
            </a:r>
            <a:endParaRPr lang="tr-TR"/>
          </a:p>
        </p:txBody>
      </p:sp>
      <p:sp>
        <p:nvSpPr>
          <p:cNvPr id="3" name="İçerik Yer Tutucusu 2"/>
          <p:cNvSpPr>
            <a:spLocks noGrp="1"/>
          </p:cNvSpPr>
          <p:nvPr>
            <p:ph idx="1"/>
          </p:nvPr>
        </p:nvSpPr>
        <p:spPr/>
        <p:txBody>
          <a:bodyPr/>
          <a:lstStyle/>
          <a:p>
            <a:r>
              <a:rPr lang="tr-TR" dirty="0" smtClean="0"/>
              <a:t>Sonuç olarak buraya kadar bahsedilen Almanya Sosyal Güvenlik Sistemi’nin hem tarihsel hem de günümüze dek nasıl kurulup neler yaşayıp şu an ki durumunda olduğunu incelemek ve anlamak mümkündür. Yoğun bilgiler yoğun uğraşlarla sosyal güvenlik sistemine önem veren bir Almanya </a:t>
            </a:r>
            <a:r>
              <a:rPr lang="tr-TR" dirty="0"/>
              <a:t>D</a:t>
            </a:r>
            <a:r>
              <a:rPr lang="tr-TR" dirty="0" smtClean="0"/>
              <a:t>evleti’nin büyük ve güzel bir örnek olduğunu tarihte ikiye bölünerek sosyal güvenlik sistemi oturmayan Almanya devletlerinden birinin yönetilemediği açık ve net ortadadır. Önemli olan kişiye insan olduğu üzere değer vermek ve kişi haklarını koruyan gözeten bireyler ve devlet olabilmek insanlığı ayakta tutacaktır, sevgilerimle.</a:t>
            </a:r>
            <a:endParaRPr lang="tr-TR" dirty="0"/>
          </a:p>
        </p:txBody>
      </p:sp>
    </p:spTree>
    <p:extLst>
      <p:ext uri="{BB962C8B-B14F-4D97-AF65-F5344CB8AC3E}">
        <p14:creationId xmlns:p14="http://schemas.microsoft.com/office/powerpoint/2010/main" xmlns="" val="2744228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Alman Demokratik Cumhuriyeti’nde Sosyal Güvenlik</a:t>
            </a:r>
            <a:endParaRPr lang="tr-TR" dirty="0"/>
          </a:p>
        </p:txBody>
      </p:sp>
      <p:sp>
        <p:nvSpPr>
          <p:cNvPr id="3" name="İçerik Yer Tutucusu 2"/>
          <p:cNvSpPr>
            <a:spLocks noGrp="1"/>
          </p:cNvSpPr>
          <p:nvPr>
            <p:ph idx="1"/>
          </p:nvPr>
        </p:nvSpPr>
        <p:spPr/>
        <p:txBody>
          <a:bodyPr/>
          <a:lstStyle/>
          <a:p>
            <a:r>
              <a:rPr lang="tr-TR" dirty="0"/>
              <a:t>Sovyetler Birliğinin sosyalizm modeline dayalı bir ekonomik düzen benimseyen Doğu Almanya iktidarı, sosyal güvenlik rejimini de “sosyalist sosyal politika (</a:t>
            </a:r>
            <a:r>
              <a:rPr lang="tr-TR" dirty="0" err="1"/>
              <a:t>sozialistische</a:t>
            </a:r>
            <a:r>
              <a:rPr lang="tr-TR" dirty="0"/>
              <a:t> </a:t>
            </a:r>
            <a:r>
              <a:rPr lang="tr-TR" dirty="0" err="1"/>
              <a:t>Sozialpolitik</a:t>
            </a:r>
            <a:r>
              <a:rPr lang="tr-TR" dirty="0"/>
              <a:t>)” olarak tanımlamıştır. Ekonomik ve sosyal politika; tam istihdamı, tarım, zanaat ve konut ekonomisinde kooperatif mülkiyetin kurulması ve geliştirilmesi ile bunun ekonomik verimliliğinin artırılmasını hedeflemiştir. Zamanla, yarı devlet işletmeleri tam devletleştirilmiş, merkezileşme güçlendirilmiş ve sosyal hizmetler </a:t>
            </a:r>
            <a:r>
              <a:rPr lang="tr-TR" dirty="0" smtClean="0"/>
              <a:t>artırılmıştır.</a:t>
            </a:r>
            <a:endParaRPr lang="tr-TR" dirty="0"/>
          </a:p>
        </p:txBody>
      </p:sp>
    </p:spTree>
    <p:extLst>
      <p:ext uri="{BB962C8B-B14F-4D97-AF65-F5344CB8AC3E}">
        <p14:creationId xmlns:p14="http://schemas.microsoft.com/office/powerpoint/2010/main" xmlns="" val="1194023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Doğu Almanya’nın sosyal güvenlik yapısında öne çıkan özelliklere baktığımızda, en çok altı çizilen özelliğin, çalışma hayatı ile ilgili olduğunu görürüz.  Çalışma hakkı çerçevesinde iş talebi, iş garantisi ile karşılık bulmuştur. Ayrıca, işten çıkarmalara karşı katı kurallar getirilmiştir. </a:t>
            </a:r>
          </a:p>
          <a:p>
            <a:pPr marL="0" indent="0">
              <a:buNone/>
            </a:pPr>
            <a:r>
              <a:rPr lang="tr-TR" dirty="0"/>
              <a:t> </a:t>
            </a:r>
          </a:p>
          <a:p>
            <a:r>
              <a:rPr lang="tr-TR" dirty="0"/>
              <a:t>İşçi ve müstahdemlerin sosyal sigortası, çoğunlukla devlet bütçesi tarafından karşılanmıştır. </a:t>
            </a:r>
          </a:p>
          <a:p>
            <a:pPr marL="0" indent="0">
              <a:buNone/>
            </a:pPr>
            <a:r>
              <a:rPr lang="tr-TR" dirty="0"/>
              <a:t> </a:t>
            </a:r>
          </a:p>
          <a:p>
            <a:r>
              <a:rPr lang="tr-TR" dirty="0"/>
              <a:t>Aile ve kadını teşvik politikalarına da yüksek önem verilmiştir. Özellikle 1980’lerde, temel gereksinimleri karşılayabilmek için mal ve hizmet fiyatları düşürülmüş,  konut yardımı artırılmıştır. </a:t>
            </a:r>
          </a:p>
          <a:p>
            <a:pPr marL="0" indent="0">
              <a:buNone/>
            </a:pPr>
            <a:r>
              <a:rPr lang="tr-TR" dirty="0"/>
              <a:t> </a:t>
            </a:r>
          </a:p>
          <a:p>
            <a:r>
              <a:rPr lang="tr-TR" dirty="0"/>
              <a:t>Devletin idaresi ve planlaması çerçevesinde kurulan ve çalışan işletmelere dayalı bir sosyal politika oluşturulmuştur. En başından sonuna kadar devlet tarafından sağlanan ve korunan iş garantisi, işletmelerin sorumluluğu altına verilmiştir. İşçi, işten çıkarılmalara karşı katı kurallar ile koruma altına alınmıştır. </a:t>
            </a:r>
          </a:p>
        </p:txBody>
      </p:sp>
    </p:spTree>
    <p:extLst>
      <p:ext uri="{BB962C8B-B14F-4D97-AF65-F5344CB8AC3E}">
        <p14:creationId xmlns:p14="http://schemas.microsoft.com/office/powerpoint/2010/main" xmlns="" val="4228883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Doğu Almanya’da sosyal güvenlik, hemen hemen tüm halkı kapsamıştır. Batı Almanya’da sosyal güvenlik giderleri, çoğunlukla işçi ve işverenden alınan sigorta primlerinden karşılanırken, Doğu Almanya’da daha çok vergilerden karşılanmıştır. Almanya Federal Cumhuriyeti sosyal güvenlik sistemi ile karşılaştırıldığında Alman Demokratik Cumhuriyeti’nde sosyal güvenlik, </a:t>
            </a:r>
            <a:r>
              <a:rPr lang="tr-TR" dirty="0" err="1"/>
              <a:t>Manfred</a:t>
            </a:r>
            <a:r>
              <a:rPr lang="tr-TR" dirty="0"/>
              <a:t> G. </a:t>
            </a:r>
            <a:r>
              <a:rPr lang="tr-TR" dirty="0" err="1"/>
              <a:t>Schmidt’e</a:t>
            </a:r>
            <a:r>
              <a:rPr lang="tr-TR" dirty="0"/>
              <a:t> göre vasat ve yetersiz kalmıştır.  </a:t>
            </a:r>
          </a:p>
          <a:p>
            <a:pPr marL="0" indent="0">
              <a:buNone/>
            </a:pPr>
            <a:r>
              <a:rPr lang="tr-TR" dirty="0"/>
              <a:t> </a:t>
            </a:r>
          </a:p>
          <a:p>
            <a:r>
              <a:rPr lang="tr-TR" dirty="0"/>
              <a:t>Doğu Almanya’nın sosyal politikasının öne çıkan özelliğini, yukarıda da vurguladığımız gibi, “herkese asgari sigorta - herkese iş garantisi” sloganı ile özetlemek yanlış olmayacaktır. </a:t>
            </a:r>
          </a:p>
          <a:p>
            <a:pPr marL="0" indent="0">
              <a:buNone/>
            </a:pPr>
            <a:r>
              <a:rPr lang="tr-TR" dirty="0"/>
              <a:t> </a:t>
            </a:r>
          </a:p>
          <a:p>
            <a:r>
              <a:rPr lang="tr-TR" dirty="0"/>
              <a:t>“İki Almanya’nın” birleşmesinin üzerinden 24 yıl geçmesine rağmen, doğu ile batı arasında gerek ücretlerde gerekse emekli aylıklarında hala farklılıklar bulunmaktadır. </a:t>
            </a:r>
          </a:p>
          <a:p>
            <a:endParaRPr lang="tr-TR" dirty="0"/>
          </a:p>
        </p:txBody>
      </p:sp>
    </p:spTree>
    <p:extLst>
      <p:ext uri="{BB962C8B-B14F-4D97-AF65-F5344CB8AC3E}">
        <p14:creationId xmlns:p14="http://schemas.microsoft.com/office/powerpoint/2010/main" xmlns="" val="2714441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Almanya’nın Yeniden Birleşmesinin Ardından Sosyal Güvenlik </a:t>
            </a:r>
          </a:p>
        </p:txBody>
      </p:sp>
      <p:sp>
        <p:nvSpPr>
          <p:cNvPr id="3" name="İçerik Yer Tutucusu 2"/>
          <p:cNvSpPr>
            <a:spLocks noGrp="1"/>
          </p:cNvSpPr>
          <p:nvPr>
            <p:ph idx="1"/>
          </p:nvPr>
        </p:nvSpPr>
        <p:spPr/>
        <p:txBody>
          <a:bodyPr>
            <a:normAutofit/>
          </a:bodyPr>
          <a:lstStyle/>
          <a:p>
            <a:r>
              <a:rPr lang="tr-TR" dirty="0"/>
              <a:t>3 Ekim 1990 tarihinde Alman Demokratik Cumhuriyeti topraklarının, Almanya Federal Cumhuriyeti’nin topraklarına dahil olmasıyla birlikte, Almanya yeniden birleşmiştir. Sosyal güvenlik alanında yapılacaklar listesi oldukça uzun olan Almanya’nın öncelikli hedefleri arasında, Batı’nın sosyal hukukunu eski Doğu eyaletlerine aktarmak ve işlevsel bir sosyal devlet idaresi oluşturmak vardı. Batı ile Doğu arasındaki toplumsal, ekonomik ve siyasi yapı oldukça farklılık arz ettiğinden, yeni Almanya Federal Cumhuriyeti’nin görevi hiç kolay olmayacaktı.  </a:t>
            </a:r>
          </a:p>
          <a:p>
            <a:r>
              <a:rPr lang="tr-TR" dirty="0"/>
              <a:t>Batı ile Doğu toplumları arasındaki yaşam standartlarının birbirlerine yakınlaştırılması amaçlanmış, bu doğrultuda yapılan transfer harcamalarının da yaklaşık yarısını, sosyal politika nitelikli harcamalar </a:t>
            </a:r>
            <a:r>
              <a:rPr lang="tr-TR" dirty="0" smtClean="0"/>
              <a:t>oluşturmuştur.</a:t>
            </a:r>
            <a:endParaRPr lang="tr-TR" dirty="0"/>
          </a:p>
        </p:txBody>
      </p:sp>
    </p:spTree>
    <p:extLst>
      <p:ext uri="{BB962C8B-B14F-4D97-AF65-F5344CB8AC3E}">
        <p14:creationId xmlns:p14="http://schemas.microsoft.com/office/powerpoint/2010/main" xmlns="" val="1001381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1990 sonrası, yani birleşmeden sonra ortaya çıkan başlıca sorunlardan biri, işsizlik olmuştur. İşsizliğe karşı alınan önlemlerden biri de; erken emekliliğin teşvik edilmesi aracılığıyla gençlerin işgücü piyasası problemlerinden olabilecek en az seviyede etkilenmelerini sağlamak, ayrıca meslek edindirme kursları ve yardımları sayesinde genç işsizlerin şansını artırmaya çalışmak olmuştur. 1994 yılında bakım sigortasının kabul edilmesi neticesinde Almanya’da, yasal hastalık, kaza, emeklilik ve işsizlik sigortası ile birlikte sosyal sigortaların beşinci sütunu oluşturulmuştur. Bakım sigortası, her ne kadar sosyal politika alanında atılan başarılı bir adım olarak kabul edilse ve bakım riskleri konusunda yetersiz kalan bir sosyal güvenlik sisteminin kusurlarını önemli ölçüde bertaraf etse de, sosyal devletin ekonomik yükünü büyük oranda artırdığı gerçeği göz ardı edilmemiştir.  </a:t>
            </a:r>
          </a:p>
          <a:p>
            <a:pPr marL="0" indent="0">
              <a:buNone/>
            </a:pPr>
            <a:r>
              <a:rPr lang="tr-TR" dirty="0"/>
              <a:t> </a:t>
            </a:r>
          </a:p>
          <a:p>
            <a:r>
              <a:rPr lang="tr-TR" dirty="0"/>
              <a:t>Daha önceki dönemlerde olduğu gibi, aile ve çocuğu teşvik politikaları sürdürülmüş, çalışma hayatı ile aile hayatı arasında dengeyi sağlamak amaçlı düzenlemeler yapılmıştır. Çocuk paraları ve çocuklardan dolayı vergiden muaf bedel yükseltilmiştir.  </a:t>
            </a:r>
          </a:p>
          <a:p>
            <a:pPr marL="0" indent="0">
              <a:buNone/>
            </a:pPr>
            <a:r>
              <a:rPr lang="tr-TR" dirty="0"/>
              <a:t> </a:t>
            </a:r>
          </a:p>
          <a:p>
            <a:r>
              <a:rPr lang="tr-TR" dirty="0"/>
              <a:t>1992 ve 1997 yıllarında yapılan emeklilik reformu ile sağlık alanında yapılan reformlar, işsizlik ve nüfusun giderek yaşlanmasından dolayı artan masrafların kısmen azalmasını sağlamıştır.  </a:t>
            </a:r>
          </a:p>
          <a:p>
            <a:pPr marL="0" indent="0">
              <a:buNone/>
            </a:pPr>
            <a:r>
              <a:rPr lang="tr-TR" dirty="0"/>
              <a:t> </a:t>
            </a:r>
          </a:p>
          <a:p>
            <a:r>
              <a:rPr lang="tr-TR" dirty="0"/>
              <a:t>Ancak, yaşlı nüfusun artamaya devam etmesi, çalışan ile işveren üzerindeki prim yükünün artması fakat emeklilerin refah seviyesinin düşük kalması, tüm bunların sonucunda da devletin bütçeden yaptığı katkıların bir hayli yükselmesi, yeni bir emeklilik reformu yapılmasını zorunlu kılmıştır. 2000/2001 yıllarında yapılan kapsamlı emeklilik reformu ile, emekli aylığı bağlama oranları kısmen düşürülmüştür. Bunun yanı sıra, emeklilik sisteminin ikinci ve üçüncü ayağını oluşturan mesleki emeklilik ile bireysel emekliliği teşvik edici önlemler </a:t>
            </a:r>
            <a:r>
              <a:rPr lang="tr-TR" dirty="0" smtClean="0"/>
              <a:t>alınmıştır.</a:t>
            </a:r>
            <a:endParaRPr lang="tr-TR" dirty="0"/>
          </a:p>
        </p:txBody>
      </p:sp>
    </p:spTree>
    <p:extLst>
      <p:ext uri="{BB962C8B-B14F-4D97-AF65-F5344CB8AC3E}">
        <p14:creationId xmlns:p14="http://schemas.microsoft.com/office/powerpoint/2010/main" xmlns="" val="3308144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Emeklilik reformu kapsamında, 2002 yılında yürürlüğe giren “</a:t>
            </a:r>
            <a:r>
              <a:rPr lang="tr-TR" dirty="0" err="1"/>
              <a:t>Riester</a:t>
            </a:r>
            <a:r>
              <a:rPr lang="tr-TR" dirty="0"/>
              <a:t> Emekliliği (</a:t>
            </a:r>
            <a:r>
              <a:rPr lang="tr-TR" dirty="0" err="1"/>
              <a:t>RiesterRente</a:t>
            </a:r>
            <a:r>
              <a:rPr lang="tr-TR" dirty="0"/>
              <a:t>)”, emeklilik dönemindeki gelir kaybını azaltmaya yönelik olarak geliştirilmiştir. Adını, dönemin Çalışma Bakanı </a:t>
            </a:r>
            <a:r>
              <a:rPr lang="tr-TR" dirty="0" err="1"/>
              <a:t>Walter</a:t>
            </a:r>
            <a:r>
              <a:rPr lang="tr-TR" dirty="0"/>
              <a:t> </a:t>
            </a:r>
            <a:r>
              <a:rPr lang="tr-TR" dirty="0" err="1"/>
              <a:t>Riester’den</a:t>
            </a:r>
            <a:r>
              <a:rPr lang="tr-TR" dirty="0"/>
              <a:t> alan teşvik ile devlet, yasal emeklilik sigortasına tabi olanlara ve eşlerine yaptığı ek ödemeler ve sağladığı özel vergi muafiyetleri ile,65 yaşından sonra ek emeklilik imkanı </a:t>
            </a:r>
            <a:r>
              <a:rPr lang="tr-TR" dirty="0" smtClean="0"/>
              <a:t>sağlamaktadır.</a:t>
            </a:r>
          </a:p>
          <a:p>
            <a:r>
              <a:rPr lang="tr-TR" dirty="0"/>
              <a:t>Aileyi ve çocuk gelişimini teşvik politikası, 2000’li yıllarda da devam etmiştir. Çocuk parası ile çocuk yetiştirme parası artırılmış, çocuk yetiştirme süreleri ile ilgili yeni düzenlemeler </a:t>
            </a:r>
            <a:r>
              <a:rPr lang="tr-TR" dirty="0" smtClean="0"/>
              <a:t>yapılmıştır.</a:t>
            </a:r>
            <a:endParaRPr lang="tr-TR" dirty="0"/>
          </a:p>
        </p:txBody>
      </p:sp>
    </p:spTree>
    <p:extLst>
      <p:ext uri="{BB962C8B-B14F-4D97-AF65-F5344CB8AC3E}">
        <p14:creationId xmlns:p14="http://schemas.microsoft.com/office/powerpoint/2010/main" xmlns="" val="1483558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2003 yılında yürürlüğe giren bir düzenlemeyle, 65 yaşın üzerindeki yoksullar ve 18 yaşın üzerinde meslekte kazanma gücünü sürekli olarak kaybetmiş kişilere temel bir aylık güvencesi </a:t>
            </a:r>
            <a:r>
              <a:rPr lang="tr-TR" dirty="0" smtClean="0"/>
              <a:t>getirilmiştir.</a:t>
            </a:r>
          </a:p>
          <a:p>
            <a:r>
              <a:rPr lang="tr-TR" dirty="0"/>
              <a:t>2002-2005 yılları arasında gerçekleştirilmesi öngörülen reformlar zincirine “</a:t>
            </a:r>
            <a:r>
              <a:rPr lang="tr-TR" dirty="0" err="1"/>
              <a:t>Hartz</a:t>
            </a:r>
            <a:r>
              <a:rPr lang="tr-TR" dirty="0"/>
              <a:t> Yasaları” denmiştir.  Hükümet tarafından, “savaş sonrasının en büyük iş piyasası reformu” olarak adlandırılan </a:t>
            </a:r>
            <a:r>
              <a:rPr lang="tr-TR" dirty="0" err="1"/>
              <a:t>Hartz</a:t>
            </a:r>
            <a:r>
              <a:rPr lang="tr-TR" dirty="0"/>
              <a:t> reformu, adını, hükümet tarafından oluşturulan reform komisyonunun başkanlığını yapmış olan iş adamı Peter </a:t>
            </a:r>
            <a:r>
              <a:rPr lang="tr-TR" dirty="0" err="1"/>
              <a:t>Hartz’dan</a:t>
            </a:r>
            <a:r>
              <a:rPr lang="tr-TR" dirty="0"/>
              <a:t> almıştır. 1 Ocak 2003’te yürürlüğe giren “</a:t>
            </a:r>
            <a:r>
              <a:rPr lang="tr-TR" dirty="0" err="1"/>
              <a:t>Hartz</a:t>
            </a:r>
            <a:r>
              <a:rPr lang="tr-TR" dirty="0"/>
              <a:t> I” yasası, iş bulması zor olan işsizlere geçici işçi olarak veya yevmiyeli işçi olarak çalışma fırsatları sunabilmek, bu hizmeti de İş ve İşçi Bulma Kurumu’yla koordineli olarak çalışan özel iş kurumları aracılığıyla yerine getirmek amacıyla </a:t>
            </a:r>
            <a:r>
              <a:rPr lang="tr-TR" dirty="0" smtClean="0"/>
              <a:t>çıkarılmıştır.</a:t>
            </a:r>
            <a:endParaRPr lang="tr-TR" dirty="0"/>
          </a:p>
        </p:txBody>
      </p:sp>
    </p:spTree>
    <p:extLst>
      <p:ext uri="{BB962C8B-B14F-4D97-AF65-F5344CB8AC3E}">
        <p14:creationId xmlns:p14="http://schemas.microsoft.com/office/powerpoint/2010/main" xmlns="" val="3943215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2005 yılında, Sosyal Yardım Kanunu, Sosyal Kanun Kitabı XII altında yeniden düzenlenmiştir. Buna göre, hasta, özürlü ve ihtiyaç sahibi çalışamayacak durumda olan kişilere verilen giyim, barınma gibi yardımlar, tek bir yardıma dönüştürülmüş ve İşsizlik Parası II alan çalışabilir kişilerin sosyal yardım alma hakkı </a:t>
            </a:r>
            <a:r>
              <a:rPr lang="tr-TR" dirty="0" smtClean="0"/>
              <a:t>kaldırılmıştır.</a:t>
            </a:r>
          </a:p>
          <a:p>
            <a:r>
              <a:rPr lang="tr-TR" dirty="0"/>
              <a:t>2007’de gerçekleştirilen Emeklilik Reformu neticesinde, emeklilik yaşı kademeli olarak 65’ten 67’ye çıkartılmıştır. Emeklilik yaşı, 2012-2035 yılları arasında her yıl bir ay artırılacaktır. </a:t>
            </a:r>
          </a:p>
          <a:p>
            <a:r>
              <a:rPr lang="tr-TR" dirty="0"/>
              <a:t> </a:t>
            </a:r>
          </a:p>
          <a:p>
            <a:r>
              <a:rPr lang="tr-TR" dirty="0"/>
              <a:t>Yine 2007 yılında yapılan sağlık reformu kapsamında, “Sağlık Fonu” oluşturulmuş, 2009 yılından itibaren de, yasal sağlık sigortası kapsamında çalışanlardan ve işverenlerden kesilen primler anılan fonda toplanmaya başlamıştır. Fona, vergilerden karşılanan bir ek ödenek de eklenmektedir. Toplanan primler, belli bazı kriterler çerçevesinde hastalık kasaları arasında paylaştırılmaktadır. Bunun amacı, bürokrasiyi azaltarak maliyetleri düşürmek ve rekabeti artırmaktır.</a:t>
            </a:r>
          </a:p>
        </p:txBody>
      </p:sp>
    </p:spTree>
    <p:extLst>
      <p:ext uri="{BB962C8B-B14F-4D97-AF65-F5344CB8AC3E}">
        <p14:creationId xmlns:p14="http://schemas.microsoft.com/office/powerpoint/2010/main" xmlns="" val="22940866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1263</Words>
  <Application>Microsoft Office PowerPoint</Application>
  <PresentationFormat>On-screen Show (4:3)</PresentationFormat>
  <Paragraphs>44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KARŞILAŞTIRMALI SOSYAL GÜVENLİK SİSTEMLERİ</vt:lpstr>
      <vt:lpstr>Alman Demokratik Cumhuriyeti’nde Sosyal Güvenlik</vt:lpstr>
      <vt:lpstr>Slide 3</vt:lpstr>
      <vt:lpstr>Slide 4</vt:lpstr>
      <vt:lpstr> Almanya’nın Yeniden Birleşmesinin Ardından Sosyal Güvenlik </vt:lpstr>
      <vt:lpstr>Slide 6</vt:lpstr>
      <vt:lpstr>Slide 7</vt:lpstr>
      <vt:lpstr>Slide 8</vt:lpstr>
      <vt:lpstr>Slide 9</vt:lpstr>
      <vt:lpstr>Slide 10</vt:lpstr>
      <vt:lpstr>Slide 11</vt:lpstr>
      <vt:lpstr>Slide 12</vt:lpstr>
      <vt:lpstr>Slide 13</vt:lpstr>
      <vt:lpstr>RAPOR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cp:revision>
  <dcterms:created xsi:type="dcterms:W3CDTF">2020-04-21T13:16:29Z</dcterms:created>
  <dcterms:modified xsi:type="dcterms:W3CDTF">2020-04-21T13:18:21Z</dcterms:modified>
</cp:coreProperties>
</file>