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267" r:id="rId3"/>
    <p:sldId id="268" r:id="rId4"/>
    <p:sldId id="287" r:id="rId5"/>
    <p:sldId id="269" r:id="rId6"/>
    <p:sldId id="288" r:id="rId7"/>
    <p:sldId id="270" r:id="rId8"/>
    <p:sldId id="28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90" r:id="rId19"/>
    <p:sldId id="281" r:id="rId20"/>
    <p:sldId id="282" r:id="rId21"/>
    <p:sldId id="283" r:id="rId22"/>
    <p:sldId id="284" r:id="rId23"/>
    <p:sldId id="285" r:id="rId24"/>
    <p:sldId id="286" r:id="rId25"/>
    <p:sldId id="291" r:id="rId2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00"/>
  </p:normalViewPr>
  <p:slideViewPr>
    <p:cSldViewPr>
      <p:cViewPr varScale="1">
        <p:scale>
          <a:sx n="109" d="100"/>
          <a:sy n="109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8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6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530E45-03F4-4F30-9189-CDA9A61C5B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925AC-D9D9-4DC7-A158-E9F2C0DB522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38A96-2D56-4B5D-A390-CCF68D28AB9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CDA18-4AA7-49AA-8E68-E2DFE9CF018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C2B9-C8F7-4E2F-BFBA-5F40FF5401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A654-1765-4E39-9388-B44E514117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398E1-DEB5-42BF-9BED-64C629BBD5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65F90-F67F-4EB8-B471-52516AFC678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24AE6-F613-4104-94B7-F8AEBAC1FA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ED09D-6F74-4025-9758-1CC78BA369E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A6844-36DC-4262-A13D-674CE42CBE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/>
            </a:lvl1pPr>
          </a:lstStyle>
          <a:p>
            <a:pPr>
              <a:defRPr/>
            </a:pPr>
            <a:fld id="{2EA5AE13-6300-403E-B168-74102F3FF00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179511" y="1916832"/>
            <a:ext cx="87849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92161" y="4077072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989" y="-40695"/>
            <a:ext cx="7427912" cy="1143000"/>
          </a:xfrm>
        </p:spPr>
        <p:txBody>
          <a:bodyPr/>
          <a:lstStyle/>
          <a:p>
            <a:r>
              <a:rPr lang="tr-TR" sz="3600" b="1" dirty="0">
                <a:solidFill>
                  <a:srgbClr val="CC0000"/>
                </a:solidFill>
              </a:rPr>
              <a:t>Temel formlar aşaması (3-4 yaş)</a:t>
            </a:r>
            <a:r>
              <a:rPr lang="tr-TR" sz="4000" dirty="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848"/>
            <a:ext cx="8507413" cy="3384550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dirty="0"/>
              <a:t>   Birtakım </a:t>
            </a:r>
            <a:r>
              <a:rPr lang="tr-TR" dirty="0">
                <a:solidFill>
                  <a:srgbClr val="7030A0"/>
                </a:solidFill>
              </a:rPr>
              <a:t>şekilleri tekrarlamaya </a:t>
            </a:r>
            <a:r>
              <a:rPr lang="tr-TR" dirty="0"/>
              <a:t>ve sıklıkla bütün </a:t>
            </a:r>
            <a:r>
              <a:rPr lang="tr-TR" dirty="0">
                <a:solidFill>
                  <a:srgbClr val="7030A0"/>
                </a:solidFill>
              </a:rPr>
              <a:t>bir sayfayı benzer formlar ile doldurmaya </a:t>
            </a:r>
            <a:r>
              <a:rPr lang="tr-TR" dirty="0"/>
              <a:t>başlarlar. </a:t>
            </a:r>
            <a:endParaRPr lang="tr-TR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Bu </a:t>
            </a:r>
            <a:r>
              <a:rPr lang="tr-TR" dirty="0"/>
              <a:t>dönemde çocuklar </a:t>
            </a:r>
            <a:r>
              <a:rPr lang="tr-TR" dirty="0">
                <a:solidFill>
                  <a:srgbClr val="7030A0"/>
                </a:solidFill>
              </a:rPr>
              <a:t>araçların kontrolünü sağlamaya başladıkça, temel formlar ve çizgiler üretmeye </a:t>
            </a:r>
            <a:r>
              <a:rPr lang="tr-TR" dirty="0"/>
              <a:t>başlarlar. </a:t>
            </a:r>
          </a:p>
          <a:p>
            <a:pPr algn="just">
              <a:buFontTx/>
              <a:buNone/>
            </a:pPr>
            <a:r>
              <a:rPr lang="tr-TR" dirty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8229600" cy="1143000"/>
          </a:xfrm>
        </p:spPr>
        <p:txBody>
          <a:bodyPr/>
          <a:lstStyle/>
          <a:p>
            <a:r>
              <a:rPr lang="tr-TR" sz="4000" b="1">
                <a:solidFill>
                  <a:srgbClr val="CC0000"/>
                </a:solidFill>
              </a:rPr>
              <a:t>Temel formlar aşaması (3-4 yaş)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492896"/>
            <a:ext cx="8280920" cy="230425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tr-TR" dirty="0"/>
              <a:t>Çocuklar dairesel veya oval şekillerin içine ışınlar yerleştirerek yaklaşık dört yaşlarında </a:t>
            </a:r>
            <a:r>
              <a:rPr lang="tr-TR" b="1" dirty="0">
                <a:solidFill>
                  <a:srgbClr val="C00000"/>
                </a:solidFill>
              </a:rPr>
              <a:t>“mandala”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/>
              <a:t>denilen farklı şekiller oluşturmaktadır.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570787" cy="1143000"/>
          </a:xfrm>
        </p:spPr>
        <p:txBody>
          <a:bodyPr/>
          <a:lstStyle/>
          <a:p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 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3600" b="1" dirty="0" smtClean="0">
                <a:solidFill>
                  <a:srgbClr val="CC0000"/>
                </a:solidFill>
              </a:rPr>
              <a:t>Temel formlar aşaması (3-4 yaş)</a:t>
            </a:r>
            <a:r>
              <a:rPr lang="tr-TR" sz="3600" dirty="0" smtClean="0"/>
              <a:t> </a:t>
            </a:r>
            <a:br>
              <a:rPr lang="tr-TR" sz="36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08175" y="1341438"/>
            <a:ext cx="6551613" cy="4525962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323528" y="2060849"/>
            <a:ext cx="820891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endParaRPr lang="tr-TR" sz="3200" dirty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2"/>
                </a:solidFill>
              </a:rPr>
              <a:t> Çocuk </a:t>
            </a:r>
            <a:r>
              <a:rPr lang="tr-TR" sz="3200" dirty="0">
                <a:solidFill>
                  <a:schemeClr val="tx2"/>
                </a:solidFill>
              </a:rPr>
              <a:t>bu aşamada, </a:t>
            </a:r>
            <a:r>
              <a:rPr lang="tr-TR" sz="3200" dirty="0" smtClean="0">
                <a:solidFill>
                  <a:schemeClr val="tx2"/>
                </a:solidFill>
              </a:rPr>
              <a:t>belli </a:t>
            </a:r>
            <a:r>
              <a:rPr lang="tr-TR" sz="3200" dirty="0">
                <a:solidFill>
                  <a:schemeClr val="tx2"/>
                </a:solidFill>
              </a:rPr>
              <a:t>çizgilerin tekrarıyla simetrik bir görünüm </a:t>
            </a:r>
            <a:r>
              <a:rPr lang="tr-TR" sz="3200" dirty="0" smtClean="0">
                <a:solidFill>
                  <a:schemeClr val="tx2"/>
                </a:solidFill>
              </a:rPr>
              <a:t>sağlayan </a:t>
            </a:r>
            <a:r>
              <a:rPr lang="tr-TR" sz="3200" dirty="0">
                <a:solidFill>
                  <a:schemeClr val="tx2"/>
                </a:solidFill>
              </a:rPr>
              <a:t>merdiven şekli çizmeye de başlamaktadır</a:t>
            </a:r>
            <a:r>
              <a:rPr lang="tr-TR" sz="32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tr-TR" sz="3200" dirty="0" smtClean="0">
                <a:solidFill>
                  <a:schemeClr val="tx2"/>
                </a:solidFill>
              </a:rPr>
              <a:t> </a:t>
            </a:r>
            <a:r>
              <a:rPr lang="tr-TR" sz="3200" dirty="0">
                <a:solidFill>
                  <a:schemeClr val="tx2"/>
                </a:solidFill>
              </a:rPr>
              <a:t/>
            </a:r>
            <a:br>
              <a:rPr lang="tr-TR" sz="3200" dirty="0">
                <a:solidFill>
                  <a:schemeClr val="tx2"/>
                </a:solidFill>
              </a:rPr>
            </a:br>
            <a:r>
              <a:rPr lang="tr-TR" sz="2400" dirty="0">
                <a:solidFill>
                  <a:schemeClr val="tx2"/>
                </a:solidFill>
              </a:rPr>
              <a:t/>
            </a:r>
            <a:br>
              <a:rPr lang="tr-TR" sz="2400" dirty="0">
                <a:solidFill>
                  <a:schemeClr val="tx2"/>
                </a:solidFill>
              </a:rPr>
            </a:br>
            <a:endParaRPr lang="tr-T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908050"/>
            <a:ext cx="7921625" cy="1646238"/>
          </a:xfrm>
        </p:spPr>
        <p:txBody>
          <a:bodyPr/>
          <a:lstStyle/>
          <a:p>
            <a:r>
              <a:rPr lang="tr-TR" sz="4000" b="1" dirty="0">
                <a:solidFill>
                  <a:srgbClr val="CC0000"/>
                </a:solidFill>
              </a:rPr>
              <a:t>Temel formlar aşaması (3-4 yaş)</a:t>
            </a:r>
            <a:r>
              <a:rPr lang="tr-TR" sz="4000" dirty="0"/>
              <a:t> </a:t>
            </a:r>
            <a:br>
              <a:rPr lang="tr-TR" sz="4000" dirty="0"/>
            </a:br>
            <a:r>
              <a:rPr lang="tr-TR" sz="4000" dirty="0" smtClean="0"/>
              <a:t>Mandala çeşitleri</a:t>
            </a:r>
            <a:endParaRPr lang="tr-TR" sz="4000" dirty="0"/>
          </a:p>
        </p:txBody>
      </p:sp>
      <p:pic>
        <p:nvPicPr>
          <p:cNvPr id="61444" name="Picture 4" descr="Dört mandal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2852738"/>
            <a:ext cx="8137525" cy="22875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1143000"/>
          </a:xfrm>
        </p:spPr>
        <p:txBody>
          <a:bodyPr/>
          <a:lstStyle/>
          <a:p>
            <a:r>
              <a:rPr lang="tr-TR" dirty="0" smtClean="0"/>
              <a:t> </a:t>
            </a:r>
            <a:r>
              <a:rPr lang="tr-TR" sz="3600" b="1" dirty="0" smtClean="0">
                <a:solidFill>
                  <a:srgbClr val="CC0000"/>
                </a:solidFill>
              </a:rPr>
              <a:t>Temel formlar aşaması (3-4 yaş)</a:t>
            </a:r>
            <a:r>
              <a:rPr lang="tr-TR" sz="3600" dirty="0" smtClean="0">
                <a:solidFill>
                  <a:srgbClr val="CC0000"/>
                </a:solidFill>
              </a:rPr>
              <a:t> </a:t>
            </a:r>
            <a:endParaRPr lang="tr-TR" sz="36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572045" y="2060848"/>
            <a:ext cx="8099947" cy="316835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Çizimler </a:t>
            </a:r>
            <a:r>
              <a:rPr lang="tr-TR" dirty="0"/>
              <a:t>tamamlandıkça çocuk şekillere "güneş" veya "tekerlek" gibi isimler koymakta ve resmindeki diğer şekiller önemsenmediğinden, çocuk yalnızca </a:t>
            </a:r>
            <a:r>
              <a:rPr lang="tr-TR" dirty="0" smtClean="0"/>
              <a:t>"</a:t>
            </a:r>
            <a:r>
              <a:rPr lang="tr-TR" dirty="0"/>
              <a:t>güneş" veya "tekerlek" resmini, </a:t>
            </a:r>
            <a:r>
              <a:rPr lang="tr-TR" dirty="0" smtClean="0"/>
              <a:t>tüm </a:t>
            </a:r>
            <a:r>
              <a:rPr lang="tr-TR" dirty="0"/>
              <a:t>resimlerine taşımaktadır.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708920"/>
            <a:ext cx="7632079" cy="2088232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tr-TR" dirty="0"/>
              <a:t>   Her çocuk, mutlaka ışınları kullanarak geometrik şekiller </a:t>
            </a:r>
            <a:r>
              <a:rPr lang="tr-TR" dirty="0" smtClean="0"/>
              <a:t>çizer </a:t>
            </a:r>
            <a:r>
              <a:rPr lang="tr-TR" dirty="0"/>
              <a:t>ve sonrasında bu şekilleri, insan veya nesneleri resmetmekte </a:t>
            </a:r>
            <a:r>
              <a:rPr lang="tr-TR" dirty="0" smtClean="0"/>
              <a:t>kullanır</a:t>
            </a:r>
            <a:r>
              <a:rPr lang="tr-TR" dirty="0"/>
              <a:t>. </a:t>
            </a:r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1476375" y="333375"/>
            <a:ext cx="7488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3600" b="1">
                <a:solidFill>
                  <a:srgbClr val="CC0000"/>
                </a:solidFill>
              </a:rPr>
              <a:t>Temel formlar aşaması (3-4 yaş)</a:t>
            </a:r>
            <a:r>
              <a:rPr lang="tr-TR" sz="360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274638"/>
            <a:ext cx="6923087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Şema öncesi aşama</a:t>
            </a:r>
            <a:r>
              <a:rPr lang="tr-TR" sz="3600">
                <a:solidFill>
                  <a:srgbClr val="CC0000"/>
                </a:solidFill>
              </a:rPr>
              <a:t> </a:t>
            </a:r>
            <a:r>
              <a:rPr lang="tr-TR" sz="3600" b="1">
                <a:solidFill>
                  <a:srgbClr val="CC0000"/>
                </a:solidFill>
              </a:rPr>
              <a:t>(4-7 yaş)</a:t>
            </a:r>
            <a:r>
              <a:rPr lang="tr-TR" sz="4000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2564904"/>
            <a:ext cx="7520369" cy="2520280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tr-TR" sz="2800" dirty="0" smtClean="0"/>
              <a:t>Çocuklar </a:t>
            </a:r>
            <a:r>
              <a:rPr lang="tr-TR" sz="2800" dirty="0"/>
              <a:t>kendi dünyalarındaki nesneleri ve canlıları temsil edecek semboller kullanmaya başlarlar</a:t>
            </a:r>
            <a:r>
              <a:rPr lang="tr-TR" sz="2800" dirty="0" smtClean="0"/>
              <a:t>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tr-TR" sz="2800" dirty="0" smtClean="0"/>
              <a:t>Genellikle</a:t>
            </a:r>
            <a:r>
              <a:rPr lang="tr-TR" sz="2800" dirty="0"/>
              <a:t>, bu aşamada kullanılan ilk sembol </a:t>
            </a:r>
            <a:r>
              <a:rPr lang="tr-TR" sz="2800" dirty="0">
                <a:solidFill>
                  <a:srgbClr val="7030A0"/>
                </a:solidFill>
              </a:rPr>
              <a:t>yuvarlak bir kafadan ve çizgi şeklindeki bacaklar</a:t>
            </a:r>
            <a:r>
              <a:rPr lang="tr-TR" sz="2800" dirty="0"/>
              <a:t>dan oluşan bir insandır.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>
                <a:solidFill>
                  <a:srgbClr val="CC0000"/>
                </a:solidFill>
              </a:rPr>
              <a:t>Şema öncesi aşama</a:t>
            </a:r>
            <a:r>
              <a:rPr lang="tr-TR" sz="4000" dirty="0">
                <a:solidFill>
                  <a:srgbClr val="CC0000"/>
                </a:solidFill>
              </a:rPr>
              <a:t> </a:t>
            </a:r>
            <a:r>
              <a:rPr lang="tr-TR" sz="4000" b="1" dirty="0">
                <a:solidFill>
                  <a:srgbClr val="CC0000"/>
                </a:solidFill>
              </a:rPr>
              <a:t>(4-7 yaş)</a:t>
            </a: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685800" y="2708920"/>
            <a:ext cx="7628706" cy="28803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Çocuklar ayrıca daha önceki çizimlerindeki diğer temel sembolleri çevrelerindeki önemli şeyleri temsil etmek üzere bir araya getirirler.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542925"/>
            <a:ext cx="712656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CC0000"/>
                </a:solidFill>
              </a:rPr>
              <a:t>Şema öncesi aşama</a:t>
            </a:r>
            <a:r>
              <a:rPr lang="tr-TR" dirty="0" smtClean="0">
                <a:solidFill>
                  <a:srgbClr val="CC0000"/>
                </a:solidFill>
              </a:rPr>
              <a:t> </a:t>
            </a:r>
            <a:r>
              <a:rPr lang="tr-TR" b="1" dirty="0" smtClean="0">
                <a:solidFill>
                  <a:srgbClr val="CC0000"/>
                </a:solidFill>
              </a:rPr>
              <a:t>(4-7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2081213"/>
            <a:ext cx="460628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tr-TR" dirty="0" smtClean="0"/>
              <a:t>Bir ağaç,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dirty="0" smtClean="0"/>
              <a:t>bir yuvarlak ve çizgilerden;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dirty="0" smtClean="0"/>
              <a:t>bir ev, iki dik çizgi ile bir üçgenden oluşur.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tr-TR" dirty="0" smtClean="0"/>
              <a:t>Çocuklar kullandıkları sembollere anlam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   yükledikleri için resimlerindeki nesneleri genellikle adlandırırlar. </a:t>
            </a:r>
          </a:p>
          <a:p>
            <a:endParaRPr lang="tr-TR" dirty="0"/>
          </a:p>
        </p:txBody>
      </p:sp>
      <p:pic>
        <p:nvPicPr>
          <p:cNvPr id="5" name="Picture 10" descr="97861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16832"/>
            <a:ext cx="3668713" cy="4103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260350"/>
            <a:ext cx="7138987" cy="1143000"/>
          </a:xfrm>
        </p:spPr>
        <p:txBody>
          <a:bodyPr/>
          <a:lstStyle/>
          <a:p>
            <a:r>
              <a:rPr lang="tr-TR" sz="4000" b="1" dirty="0">
                <a:solidFill>
                  <a:srgbClr val="CC0000"/>
                </a:solidFill>
              </a:rPr>
              <a:t>Şematik aşama</a:t>
            </a:r>
            <a:r>
              <a:rPr lang="tr-TR" sz="4000" dirty="0">
                <a:solidFill>
                  <a:srgbClr val="CC0000"/>
                </a:solidFill>
              </a:rPr>
              <a:t> </a:t>
            </a:r>
            <a:r>
              <a:rPr lang="tr-TR" sz="4000" b="1" dirty="0">
                <a:solidFill>
                  <a:srgbClr val="CC0000"/>
                </a:solidFill>
              </a:rPr>
              <a:t>(7-9 yaş)</a:t>
            </a:r>
            <a:r>
              <a:rPr lang="tr-TR" dirty="0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886325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/>
              <a:t>   Bu aşamada, çocuklar semboller geliştirmeye devam ederler, ancak kullandıkları </a:t>
            </a:r>
            <a:r>
              <a:rPr lang="tr-TR" dirty="0">
                <a:solidFill>
                  <a:srgbClr val="7030A0"/>
                </a:solidFill>
              </a:rPr>
              <a:t>semboller daha gelişmiş düzeydedir</a:t>
            </a:r>
            <a:r>
              <a:rPr lang="tr-TR" dirty="0"/>
              <a:t>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Bazı </a:t>
            </a:r>
            <a:r>
              <a:rPr lang="tr-TR" dirty="0"/>
              <a:t>çocuklar bileşenlerin </a:t>
            </a:r>
            <a:r>
              <a:rPr lang="tr-TR" dirty="0">
                <a:solidFill>
                  <a:srgbClr val="7030A0"/>
                </a:solidFill>
              </a:rPr>
              <a:t>gerçekçi görünmesine </a:t>
            </a:r>
            <a:r>
              <a:rPr lang="tr-TR" dirty="0" smtClean="0">
                <a:solidFill>
                  <a:srgbClr val="7030A0"/>
                </a:solidFill>
              </a:rPr>
              <a:t>çalışır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>
                <a:solidFill>
                  <a:srgbClr val="7030A0"/>
                </a:solidFill>
              </a:rPr>
              <a:t>belli semboller </a:t>
            </a:r>
            <a:r>
              <a:rPr lang="tr-TR" dirty="0" smtClean="0">
                <a:solidFill>
                  <a:srgbClr val="7030A0"/>
                </a:solidFill>
              </a:rPr>
              <a:t>geliştirir, </a:t>
            </a:r>
            <a:r>
              <a:rPr lang="tr-TR" dirty="0">
                <a:solidFill>
                  <a:srgbClr val="7030A0"/>
                </a:solidFill>
              </a:rPr>
              <a:t>bu sembolleri tutarlı bir şekilde ve özgün bir tarzda çizerek kendilerine özgü çizimler </a:t>
            </a:r>
            <a:r>
              <a:rPr lang="tr-TR" dirty="0" smtClean="0">
                <a:solidFill>
                  <a:srgbClr val="7030A0"/>
                </a:solidFill>
              </a:rPr>
              <a:t>oluşturur.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76672"/>
            <a:ext cx="8946740" cy="1143000"/>
          </a:xfrm>
        </p:spPr>
        <p:txBody>
          <a:bodyPr/>
          <a:lstStyle/>
          <a:p>
            <a:r>
              <a:rPr lang="tr-TR" sz="4000" b="1" dirty="0">
                <a:solidFill>
                  <a:srgbClr val="CC0000"/>
                </a:solidFill>
              </a:rPr>
              <a:t>Çocuklarda </a:t>
            </a:r>
            <a:r>
              <a:rPr lang="tr-TR" sz="4000" b="1" dirty="0" smtClean="0">
                <a:solidFill>
                  <a:srgbClr val="CC0000"/>
                </a:solidFill>
              </a:rPr>
              <a:t>Resmin Gelişim </a:t>
            </a:r>
            <a:r>
              <a:rPr lang="tr-TR" sz="4000" b="1" dirty="0">
                <a:solidFill>
                  <a:srgbClr val="CC0000"/>
                </a:solidFill>
              </a:rPr>
              <a:t>Aşamaları</a:t>
            </a:r>
            <a:r>
              <a:rPr lang="tr-TR" sz="4000" dirty="0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060575"/>
            <a:ext cx="7067550" cy="3916363"/>
          </a:xfrm>
        </p:spPr>
        <p:txBody>
          <a:bodyPr/>
          <a:lstStyle/>
          <a:p>
            <a:r>
              <a:rPr lang="tr-TR" dirty="0"/>
              <a:t>Karalama aşaması (1-2 yaş)</a:t>
            </a:r>
          </a:p>
          <a:p>
            <a:r>
              <a:rPr lang="tr-TR" dirty="0"/>
              <a:t>Temel formlar aşaması (3-4 yaş) </a:t>
            </a:r>
          </a:p>
          <a:p>
            <a:r>
              <a:rPr lang="tr-TR" dirty="0"/>
              <a:t>Şema öncesi aşama (4-7 yaş)</a:t>
            </a:r>
          </a:p>
          <a:p>
            <a:r>
              <a:rPr lang="tr-TR" dirty="0"/>
              <a:t>Şematik aşama (7-9 yaş) </a:t>
            </a:r>
          </a:p>
          <a:p>
            <a:r>
              <a:rPr lang="tr-TR" dirty="0"/>
              <a:t>Gerçekçilik aşaması (9-12 yaş) </a:t>
            </a:r>
          </a:p>
          <a:p>
            <a:r>
              <a:rPr lang="tr-TR" dirty="0"/>
              <a:t>Mantık aşaması (13 yaş ve üzeri)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1691680" y="404664"/>
            <a:ext cx="6337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3200" b="1" dirty="0">
                <a:solidFill>
                  <a:srgbClr val="CC0000"/>
                </a:solidFill>
              </a:rPr>
              <a:t>Şematik aşama</a:t>
            </a:r>
            <a:r>
              <a:rPr lang="tr-TR" sz="3200" dirty="0">
                <a:solidFill>
                  <a:srgbClr val="CC0000"/>
                </a:solidFill>
              </a:rPr>
              <a:t> </a:t>
            </a:r>
            <a:r>
              <a:rPr lang="tr-TR" sz="3200" b="1" dirty="0">
                <a:solidFill>
                  <a:srgbClr val="CC0000"/>
                </a:solidFill>
              </a:rPr>
              <a:t>(7-9 yaş)</a:t>
            </a: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734041" y="2780928"/>
            <a:ext cx="8136904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dirty="0"/>
              <a:t>Çocuklar bu </a:t>
            </a:r>
            <a:r>
              <a:rPr lang="tr-TR" sz="2400" dirty="0" smtClean="0"/>
              <a:t>dönemde </a:t>
            </a:r>
            <a:r>
              <a:rPr lang="tr-TR" sz="2400" dirty="0" smtClean="0">
                <a:solidFill>
                  <a:srgbClr val="7030A0"/>
                </a:solidFill>
              </a:rPr>
              <a:t>mekan </a:t>
            </a:r>
            <a:endParaRPr lang="tr-TR" sz="2400" dirty="0">
              <a:solidFill>
                <a:srgbClr val="7030A0"/>
              </a:solidFill>
            </a:endParaRPr>
          </a:p>
          <a:p>
            <a:pPr>
              <a:spcBef>
                <a:spcPct val="20000"/>
              </a:spcBef>
            </a:pPr>
            <a:r>
              <a:rPr lang="tr-TR" sz="2400" dirty="0" smtClean="0">
                <a:solidFill>
                  <a:srgbClr val="7030A0"/>
                </a:solidFill>
              </a:rPr>
              <a:t>ilişkilerini</a:t>
            </a:r>
            <a:r>
              <a:rPr lang="tr-TR" sz="2400" dirty="0" smtClean="0"/>
              <a:t> anlamaya ve nesnelerin sayfa </a:t>
            </a:r>
            <a:r>
              <a:rPr lang="tr-TR" sz="2400" dirty="0"/>
              <a:t>üzerindeki</a:t>
            </a:r>
          </a:p>
          <a:p>
            <a:pPr>
              <a:spcBef>
                <a:spcPct val="20000"/>
              </a:spcBef>
            </a:pPr>
            <a:r>
              <a:rPr lang="tr-TR" sz="2400" dirty="0" smtClean="0"/>
              <a:t>konumlandırılmaları ile </a:t>
            </a:r>
            <a:r>
              <a:rPr lang="tr-TR" sz="2400" dirty="0"/>
              <a:t>ilgili denemeler yapmaya </a:t>
            </a:r>
            <a:r>
              <a:rPr lang="tr-TR" sz="2400" dirty="0" smtClean="0"/>
              <a:t>başlamaktadır</a:t>
            </a:r>
            <a:r>
              <a:rPr lang="tr-TR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Gerçekçilik aşaması (9-12 yaş)</a:t>
            </a:r>
            <a:r>
              <a:rPr lang="tr-TR" sz="400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32856"/>
            <a:ext cx="8229600" cy="3313113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dirty="0"/>
              <a:t>   Bu aşamada çocuklar, resimlerinde </a:t>
            </a:r>
            <a:r>
              <a:rPr lang="tr-TR" dirty="0">
                <a:solidFill>
                  <a:srgbClr val="7030A0"/>
                </a:solidFill>
              </a:rPr>
              <a:t>gerçekçiliğe daha çok önem vermeye </a:t>
            </a:r>
            <a:r>
              <a:rPr lang="tr-TR" dirty="0" smtClean="0"/>
              <a:t>başlar, </a:t>
            </a:r>
            <a:r>
              <a:rPr lang="tr-TR" dirty="0"/>
              <a:t>resimlerinin gerçekmiş gibi veya bir </a:t>
            </a:r>
            <a:r>
              <a:rPr lang="tr-TR" dirty="0">
                <a:solidFill>
                  <a:srgbClr val="7030A0"/>
                </a:solidFill>
              </a:rPr>
              <a:t>fotoğraf gibi</a:t>
            </a:r>
            <a:r>
              <a:rPr lang="tr-TR" dirty="0"/>
              <a:t> görünmesini </a:t>
            </a:r>
            <a:r>
              <a:rPr lang="tr-TR" dirty="0" smtClean="0"/>
              <a:t>ister; </a:t>
            </a:r>
            <a:r>
              <a:rPr lang="tr-TR" dirty="0">
                <a:solidFill>
                  <a:srgbClr val="7030A0"/>
                </a:solidFill>
              </a:rPr>
              <a:t>boyut, oran, konumlandırma, şekil, renk ve perspektif </a:t>
            </a:r>
            <a:r>
              <a:rPr lang="tr-TR" dirty="0"/>
              <a:t>ile </a:t>
            </a:r>
            <a:r>
              <a:rPr lang="tr-TR" dirty="0" smtClean="0"/>
              <a:t>ilgilenir</a:t>
            </a:r>
            <a:r>
              <a:rPr lang="tr-TR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1043608" y="2859264"/>
            <a:ext cx="7704856" cy="130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tr-TR" sz="2800" dirty="0"/>
              <a:t>Okul çağı </a:t>
            </a:r>
            <a:r>
              <a:rPr lang="tr-TR" sz="2800" dirty="0" smtClean="0"/>
              <a:t>çocukları çizgilerinde </a:t>
            </a:r>
            <a:r>
              <a:rPr lang="tr-TR" sz="2800" dirty="0">
                <a:solidFill>
                  <a:srgbClr val="7030A0"/>
                </a:solidFill>
              </a:rPr>
              <a:t>kendine özgü anlatım yolları </a:t>
            </a:r>
            <a:r>
              <a:rPr lang="tr-TR" sz="2800" dirty="0"/>
              <a:t>bulunmaktadır.</a:t>
            </a:r>
            <a:r>
              <a:rPr lang="tr-TR" dirty="0"/>
              <a:t> </a:t>
            </a:r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1547813" y="549275"/>
            <a:ext cx="6804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3200" b="1">
                <a:solidFill>
                  <a:srgbClr val="CC0000"/>
                </a:solidFill>
              </a:rPr>
              <a:t>Gerçekçilik aşaması (9-12 yaş)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60350"/>
            <a:ext cx="7366000" cy="1143000"/>
          </a:xfrm>
        </p:spPr>
        <p:txBody>
          <a:bodyPr/>
          <a:lstStyle/>
          <a:p>
            <a:r>
              <a:rPr lang="tr-TR" sz="3600" b="1">
                <a:solidFill>
                  <a:srgbClr val="CC0000"/>
                </a:solidFill>
              </a:rPr>
              <a:t>Mantık aşaması (13 yaş ve üzeri)</a:t>
            </a:r>
            <a:r>
              <a:rPr lang="tr-TR" sz="4000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872"/>
            <a:ext cx="8642350" cy="4247753"/>
          </a:xfrm>
        </p:spPr>
        <p:txBody>
          <a:bodyPr/>
          <a:lstStyle/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dirty="0" smtClean="0"/>
              <a:t>Çocuk </a:t>
            </a:r>
            <a:r>
              <a:rPr lang="tr-TR" dirty="0"/>
              <a:t>ya da ergen bu dönemde yakın çevresinde gördüğü </a:t>
            </a:r>
            <a:r>
              <a:rPr lang="tr-TR" dirty="0">
                <a:solidFill>
                  <a:srgbClr val="7030A0"/>
                </a:solidFill>
              </a:rPr>
              <a:t>objelerin orantılarını, boyutlarını, derinliklerini </a:t>
            </a:r>
            <a:r>
              <a:rPr lang="tr-TR" dirty="0"/>
              <a:t>çizgilerine yansıtmaya çalışmaktadır. </a:t>
            </a:r>
            <a:endParaRPr lang="tr-TR" dirty="0" smtClean="0"/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dirty="0" smtClean="0"/>
              <a:t>Ergen</a:t>
            </a:r>
            <a:r>
              <a:rPr lang="tr-TR" dirty="0"/>
              <a:t>, </a:t>
            </a:r>
            <a:r>
              <a:rPr lang="tr-TR" dirty="0">
                <a:solidFill>
                  <a:srgbClr val="7030A0"/>
                </a:solidFill>
              </a:rPr>
              <a:t>insan figürünü büyük bir ayrıntıyla </a:t>
            </a:r>
            <a:r>
              <a:rPr lang="tr-TR" dirty="0" smtClean="0">
                <a:solidFill>
                  <a:srgbClr val="7030A0"/>
                </a:solidFill>
              </a:rPr>
              <a:t>çizer</a:t>
            </a:r>
            <a:r>
              <a:rPr lang="tr-TR" dirty="0" smtClean="0"/>
              <a:t>, </a:t>
            </a:r>
            <a:r>
              <a:rPr lang="tr-TR" dirty="0"/>
              <a:t>cinsel özelliklere dikkat </a:t>
            </a:r>
            <a:r>
              <a:rPr lang="tr-TR" dirty="0" smtClean="0"/>
              <a:t>eder </a:t>
            </a:r>
            <a:r>
              <a:rPr lang="tr-TR" dirty="0"/>
              <a:t>ve bunları yapmış olduğu resimlerine </a:t>
            </a:r>
            <a:r>
              <a:rPr lang="tr-TR" dirty="0" smtClean="0"/>
              <a:t>yansıtır</a:t>
            </a:r>
            <a:r>
              <a:rPr lang="tr-TR" dirty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1331913" y="404813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3600" b="1">
                <a:solidFill>
                  <a:srgbClr val="CC0000"/>
                </a:solidFill>
              </a:rPr>
              <a:t>Mantık aşaması (13 yaş ve üzeri)</a:t>
            </a: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539552" y="2636912"/>
            <a:ext cx="8028384" cy="1341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tr-TR" sz="2800" dirty="0"/>
              <a:t>Ergen yaptığı resimlere çok </a:t>
            </a:r>
            <a:r>
              <a:rPr lang="tr-TR" sz="2800" dirty="0" smtClean="0"/>
              <a:t>fazla </a:t>
            </a:r>
            <a:r>
              <a:rPr lang="tr-TR" sz="2800" dirty="0">
                <a:solidFill>
                  <a:srgbClr val="7030A0"/>
                </a:solidFill>
              </a:rPr>
              <a:t>ayrıntı</a:t>
            </a:r>
            <a:r>
              <a:rPr lang="tr-TR" sz="2800" dirty="0"/>
              <a:t> </a:t>
            </a:r>
            <a:r>
              <a:rPr lang="tr-TR" sz="2800" dirty="0" smtClean="0"/>
              <a:t>katabilmekte</a:t>
            </a:r>
            <a:r>
              <a:rPr lang="tr-TR" sz="2800" dirty="0"/>
              <a:t>,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tr-TR" sz="2800" dirty="0">
                <a:solidFill>
                  <a:srgbClr val="7030A0"/>
                </a:solidFill>
              </a:rPr>
              <a:t>renk ve desene daha çok dikkat ederek </a:t>
            </a:r>
            <a:r>
              <a:rPr lang="tr-TR" sz="2800" dirty="0">
                <a:solidFill>
                  <a:srgbClr val="00B050"/>
                </a:solidFill>
              </a:rPr>
              <a:t>soyut imgeler </a:t>
            </a:r>
            <a:r>
              <a:rPr lang="tr-TR" sz="2800" dirty="0" smtClean="0"/>
              <a:t>yaratır.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920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7067550" cy="1138238"/>
          </a:xfrm>
        </p:spPr>
        <p:txBody>
          <a:bodyPr/>
          <a:lstStyle/>
          <a:p>
            <a:r>
              <a:rPr lang="tr-TR" sz="4000" b="1" dirty="0">
                <a:solidFill>
                  <a:srgbClr val="FF0000"/>
                </a:solidFill>
              </a:rPr>
              <a:t/>
            </a:r>
            <a:br>
              <a:rPr lang="tr-TR" sz="4000" b="1" dirty="0">
                <a:solidFill>
                  <a:srgbClr val="FF0000"/>
                </a:solidFill>
              </a:rPr>
            </a:br>
            <a:r>
              <a:rPr lang="tr-TR" sz="4000" b="1" dirty="0">
                <a:solidFill>
                  <a:srgbClr val="CC0000"/>
                </a:solidFill>
              </a:rPr>
              <a:t>Karalama aşaması (1-2 yaş)</a:t>
            </a:r>
            <a:br>
              <a:rPr lang="tr-TR" sz="4000" b="1" dirty="0">
                <a:solidFill>
                  <a:srgbClr val="CC0000"/>
                </a:solidFill>
              </a:rPr>
            </a:br>
            <a:endParaRPr lang="tr-TR" sz="4000" b="1" dirty="0">
              <a:solidFill>
                <a:srgbClr val="CC0000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16832"/>
            <a:ext cx="7920880" cy="3816424"/>
          </a:xfrm>
        </p:spPr>
        <p:txBody>
          <a:bodyPr/>
          <a:lstStyle/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sz="4000" dirty="0" smtClean="0"/>
              <a:t>Bu </a:t>
            </a:r>
            <a:r>
              <a:rPr lang="tr-TR" sz="4000" dirty="0"/>
              <a:t>aşamada çocuklar karalama yapmaktan çok hoşlanır. </a:t>
            </a:r>
            <a:endParaRPr lang="tr-TR" sz="4000" dirty="0" smtClean="0"/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sz="4000" dirty="0" smtClean="0"/>
              <a:t>Çizgiler </a:t>
            </a:r>
            <a:r>
              <a:rPr lang="tr-TR" sz="4000" dirty="0"/>
              <a:t>gelişigüzeldir</a:t>
            </a:r>
            <a:r>
              <a:rPr lang="tr-TR" sz="4000" dirty="0" smtClean="0"/>
              <a:t>.</a:t>
            </a:r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sz="4000" dirty="0" smtClean="0"/>
              <a:t>Geniş </a:t>
            </a:r>
            <a:r>
              <a:rPr lang="tr-TR" sz="4000" dirty="0"/>
              <a:t>kol hareketleri ile çizim yaparlar.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C0000"/>
                </a:solidFill>
              </a:rPr>
              <a:t>Karalama aşaması (1-2 yaş)</a:t>
            </a:r>
            <a:br>
              <a:rPr lang="tr-TR" b="1" dirty="0" smtClean="0">
                <a:solidFill>
                  <a:srgbClr val="CC0000"/>
                </a:solidFill>
              </a:rPr>
            </a:b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971600" y="2081213"/>
            <a:ext cx="7848872" cy="4114800"/>
          </a:xfrm>
        </p:spPr>
        <p:txBody>
          <a:bodyPr/>
          <a:lstStyle/>
          <a:p>
            <a:r>
              <a:rPr lang="tr-TR" dirty="0" smtClean="0"/>
              <a:t>Çocuğun ilk karalama aşamasına geçişi;</a:t>
            </a:r>
          </a:p>
          <a:p>
            <a:pPr lvl="1"/>
            <a:r>
              <a:rPr lang="tr-TR" dirty="0" smtClean="0"/>
              <a:t> kas gelişimine, </a:t>
            </a:r>
          </a:p>
          <a:p>
            <a:pPr lvl="1"/>
            <a:r>
              <a:rPr lang="tr-TR" dirty="0" smtClean="0"/>
              <a:t>zeka, </a:t>
            </a:r>
          </a:p>
          <a:p>
            <a:pPr lvl="1"/>
            <a:r>
              <a:rPr lang="tr-TR" dirty="0" smtClean="0"/>
              <a:t>genel sağlık durumu,</a:t>
            </a:r>
          </a:p>
          <a:p>
            <a:pPr lvl="1"/>
            <a:r>
              <a:rPr lang="tr-TR" dirty="0" smtClean="0"/>
              <a:t>resim çizmeye ayrılan zamana bağlı olarak birkaç hafta veya birkaç ay </a:t>
            </a:r>
            <a:r>
              <a:rPr lang="tr-TR" dirty="0" smtClean="0">
                <a:solidFill>
                  <a:srgbClr val="FF0000"/>
                </a:solidFill>
              </a:rPr>
              <a:t>erken ya da geç </a:t>
            </a:r>
            <a:r>
              <a:rPr lang="tr-TR" dirty="0" smtClean="0"/>
              <a:t>olabilir.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620688"/>
            <a:ext cx="6553200" cy="850900"/>
          </a:xfrm>
        </p:spPr>
        <p:txBody>
          <a:bodyPr/>
          <a:lstStyle/>
          <a:p>
            <a:r>
              <a:rPr lang="tr-TR" sz="4000" b="1" dirty="0">
                <a:solidFill>
                  <a:srgbClr val="C00000"/>
                </a:solidFill>
              </a:rPr>
              <a:t>Kontrolsüz karalamalar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1" y="2204864"/>
            <a:ext cx="8064896" cy="4248472"/>
          </a:xfrm>
        </p:spPr>
        <p:txBody>
          <a:bodyPr/>
          <a:lstStyle/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dirty="0" smtClean="0"/>
              <a:t>Kontrolsüz </a:t>
            </a:r>
            <a:r>
              <a:rPr lang="tr-TR" dirty="0"/>
              <a:t>karalamalar genellikle kağıt, duvar veya kumun üzerine yapılır. </a:t>
            </a:r>
            <a:endParaRPr lang="tr-TR" dirty="0" smtClean="0"/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dirty="0" smtClean="0"/>
              <a:t>Çocuklar </a:t>
            </a:r>
            <a:r>
              <a:rPr lang="tr-TR" dirty="0"/>
              <a:t>karalamalar için ortamda bulunan herhangi bir malzemeyi araç olarak kullanabilir.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Kontrolsüz karalamalar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Sonuçta ortaya çıkan şeyle nadiren ilgilenirler ve bunun yerine rastgele çizimler yapmaya odaklanırlar. </a:t>
            </a:r>
          </a:p>
          <a:p>
            <a:r>
              <a:rPr lang="tr-TR" dirty="0" smtClean="0"/>
              <a:t>İnce motor gelişimi henüz çok ileri olmadığı için ilk karalamalar genellikle büyüktür ve bütün beden ile yapılır.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60350"/>
            <a:ext cx="6346825" cy="850900"/>
          </a:xfrm>
        </p:spPr>
        <p:txBody>
          <a:bodyPr/>
          <a:lstStyle/>
          <a:p>
            <a:r>
              <a:rPr lang="tr-TR" sz="4000" b="1" dirty="0">
                <a:solidFill>
                  <a:srgbClr val="C00000"/>
                </a:solidFill>
              </a:rPr>
              <a:t>Kontrollü karalamalar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67" y="2204864"/>
            <a:ext cx="8362950" cy="3241675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Bu </a:t>
            </a:r>
            <a:r>
              <a:rPr lang="tr-TR" sz="2800" dirty="0"/>
              <a:t>dönemde çocuklar, hareketleri ile kağıt üzerine üretilen çizimler arasında bir bağlantı kurmaya başlarlar. </a:t>
            </a:r>
            <a:endParaRPr lang="tr-TR" sz="2800" dirty="0" smtClean="0"/>
          </a:p>
          <a:p>
            <a:pPr algn="just">
              <a:buFont typeface="Arial" pitchFamily="34" charset="0"/>
              <a:buChar char="•"/>
            </a:pPr>
            <a:r>
              <a:rPr lang="tr-TR" sz="2800" dirty="0" smtClean="0"/>
              <a:t>Bu </a:t>
            </a:r>
            <a:r>
              <a:rPr lang="tr-TR" sz="2800" dirty="0"/>
              <a:t>sebep-sonuç ilişkisi hakkındaki </a:t>
            </a:r>
            <a:r>
              <a:rPr lang="tr-TR" sz="2800" dirty="0" err="1"/>
              <a:t>farkındalık</a:t>
            </a:r>
            <a:r>
              <a:rPr lang="tr-TR" sz="2800" dirty="0"/>
              <a:t> daha kontrollü karalamalar yapmaya başlamalarına yardımcı olur. </a:t>
            </a: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Kontrollü karalamalar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708920"/>
            <a:ext cx="7772400" cy="2262957"/>
          </a:xfrm>
        </p:spPr>
        <p:txBody>
          <a:bodyPr/>
          <a:lstStyle/>
          <a:p>
            <a:r>
              <a:rPr lang="tr-TR" dirty="0" smtClean="0"/>
              <a:t>Çocuklar çizgi, zikzak, yuvarlak ve güneş gibi çizebildikleri değişik şekiller ile denemeler yapmaya başlar.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692696"/>
            <a:ext cx="8208962" cy="26924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3600" b="1" dirty="0">
                <a:solidFill>
                  <a:srgbClr val="C00000"/>
                </a:solidFill>
              </a:rPr>
              <a:t>Kontrollü karalamalar</a:t>
            </a:r>
            <a:r>
              <a:rPr lang="tr-TR" sz="3600" dirty="0">
                <a:solidFill>
                  <a:srgbClr val="C00000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Arial" pitchFamily="34" charset="0"/>
              <a:buChar char="•"/>
            </a:pPr>
            <a:r>
              <a:rPr lang="tr-TR" sz="2800" dirty="0"/>
              <a:t>Kontrollü karalamalar bir-iki yaşta gelişigüzel çizgilerden oluşmasına rağmen, çocuklar aşağıdaki yirmi temel karalama şekillerini tek tek deneyerek kısa zaman içinde karalama alfabesini oluşturabilmektedir. </a:t>
            </a:r>
          </a:p>
        </p:txBody>
      </p:sp>
      <p:pic>
        <p:nvPicPr>
          <p:cNvPr id="46084" name="Picture 4" descr="tara01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73450"/>
            <a:ext cx="91440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520</TotalTime>
  <Words>751</Words>
  <Application>Microsoft Office PowerPoint</Application>
  <PresentationFormat>Ekran Gösterisi (4:3)</PresentationFormat>
  <Paragraphs>80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0" baseType="lpstr">
      <vt:lpstr>Arial</vt:lpstr>
      <vt:lpstr>Comic Sans MS</vt:lpstr>
      <vt:lpstr>Times New Roman</vt:lpstr>
      <vt:lpstr>Wingdings</vt:lpstr>
      <vt:lpstr>Şiirsel tasarım şablonu</vt:lpstr>
      <vt:lpstr>PowerPoint Sunusu</vt:lpstr>
      <vt:lpstr>Çocuklarda Resmin Gelişim Aşamaları </vt:lpstr>
      <vt:lpstr> Karalama aşaması (1-2 yaş) </vt:lpstr>
      <vt:lpstr>Karalama aşaması (1-2 yaş) </vt:lpstr>
      <vt:lpstr>Kontrolsüz karalamalar</vt:lpstr>
      <vt:lpstr>Kontrolsüz karalamalar</vt:lpstr>
      <vt:lpstr>Kontrollü karalamalar</vt:lpstr>
      <vt:lpstr>Kontrollü karalamalar</vt:lpstr>
      <vt:lpstr>PowerPoint Sunusu</vt:lpstr>
      <vt:lpstr>Temel formlar aşaması (3-4 yaş) </vt:lpstr>
      <vt:lpstr>Temel formlar aşaması (3-4 yaş)</vt:lpstr>
      <vt:lpstr>     Temel formlar aşaması (3-4 yaş)      </vt:lpstr>
      <vt:lpstr>Temel formlar aşaması (3-4 yaş)  Mandala çeşitleri</vt:lpstr>
      <vt:lpstr> Temel formlar aşaması (3-4 yaş) </vt:lpstr>
      <vt:lpstr>PowerPoint Sunusu</vt:lpstr>
      <vt:lpstr>Şema öncesi aşama (4-7 yaş) </vt:lpstr>
      <vt:lpstr>Şema öncesi aşama (4-7 yaş)</vt:lpstr>
      <vt:lpstr>Şema öncesi aşama (4-7 yaş)</vt:lpstr>
      <vt:lpstr>Şematik aşama (7-9 yaş) </vt:lpstr>
      <vt:lpstr>PowerPoint Sunusu</vt:lpstr>
      <vt:lpstr>Gerçekçilik aşaması (9-12 yaş) </vt:lpstr>
      <vt:lpstr>PowerPoint Sunusu</vt:lpstr>
      <vt:lpstr>Mantık aşaması (13 yaş ve üzeri)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79</cp:revision>
  <dcterms:created xsi:type="dcterms:W3CDTF">2009-04-17T20:58:37Z</dcterms:created>
  <dcterms:modified xsi:type="dcterms:W3CDTF">2020-12-16T17:51:27Z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