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4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19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476251"/>
            <a:ext cx="10972800" cy="7207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0E842E45-E88D-4DC6-823B-A3FB42A8B458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414998"/>
      </p:ext>
    </p:extLst>
  </p:cSld>
  <p:clrMapOvr>
    <a:masterClrMapping/>
  </p:clrMapOvr>
  <p:transition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5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0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8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0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57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5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5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55F4A-C490-4C85-8A7E-73AA4095D8C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DA725-F5CA-426E-9D2D-03C2CA04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4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Dış Ticaret Politikası Araçları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65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Devalüasyonun etkileri</a:t>
            </a:r>
          </a:p>
        </p:txBody>
      </p:sp>
      <p:sp>
        <p:nvSpPr>
          <p:cNvPr id="33820" name="Rectangle 28"/>
          <p:cNvSpPr>
            <a:spLocks noGrp="1" noChangeArrowheads="1"/>
          </p:cNvSpPr>
          <p:nvPr>
            <p:ph type="body" sz="half" idx="1"/>
          </p:nvPr>
        </p:nvSpPr>
        <p:spPr>
          <a:xfrm>
            <a:off x="6167438" y="1196976"/>
            <a:ext cx="4176712" cy="547211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tr-TR" sz="2400" dirty="0">
                <a:cs typeface="Times New Roman" pitchFamily="18" charset="0"/>
              </a:rPr>
              <a:t>Toplam ihraç gelirinin nasıl değişeceği, Türkiye’nin ihraç mallarının yurt dışındaki talep esnekliğine bağlıdır. </a:t>
            </a:r>
          </a:p>
          <a:p>
            <a:r>
              <a:rPr lang="tr-TR" sz="2400" dirty="0">
                <a:cs typeface="Times New Roman" pitchFamily="18" charset="0"/>
              </a:rPr>
              <a:t>Örnekte, B alanı büyük olduğu için ihraç geliri artmıştır. 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2208214" y="2565401"/>
            <a:ext cx="935037" cy="244792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grpSp>
        <p:nvGrpSpPr>
          <p:cNvPr id="33828" name="Group 36"/>
          <p:cNvGrpSpPr>
            <a:grpSpLocks/>
          </p:cNvGrpSpPr>
          <p:nvPr/>
        </p:nvGrpSpPr>
        <p:grpSpPr bwMode="auto">
          <a:xfrm>
            <a:off x="1611314" y="1119189"/>
            <a:ext cx="4383087" cy="4473575"/>
            <a:chOff x="55" y="705"/>
            <a:chExt cx="2761" cy="2818"/>
          </a:xfrm>
        </p:grpSpPr>
        <p:sp>
          <p:nvSpPr>
            <p:cNvPr id="33797" name="Line 5"/>
            <p:cNvSpPr>
              <a:spLocks noChangeShapeType="1"/>
            </p:cNvSpPr>
            <p:nvPr/>
          </p:nvSpPr>
          <p:spPr bwMode="auto">
            <a:xfrm>
              <a:off x="431" y="3158"/>
              <a:ext cx="21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33800" name="Text Box 8"/>
            <p:cNvSpPr txBox="1">
              <a:spLocks noChangeArrowheads="1"/>
            </p:cNvSpPr>
            <p:nvPr/>
          </p:nvSpPr>
          <p:spPr bwMode="auto">
            <a:xfrm>
              <a:off x="55" y="705"/>
              <a:ext cx="111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F (Döviz)</a:t>
              </a:r>
            </a:p>
          </p:txBody>
        </p:sp>
        <p:sp>
          <p:nvSpPr>
            <p:cNvPr id="33826" name="Text Box 34"/>
            <p:cNvSpPr txBox="1">
              <a:spLocks noChangeArrowheads="1"/>
            </p:cNvSpPr>
            <p:nvPr/>
          </p:nvSpPr>
          <p:spPr bwMode="auto">
            <a:xfrm>
              <a:off x="2472" y="3158"/>
              <a:ext cx="3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33796" name="Line 4"/>
            <p:cNvSpPr>
              <a:spLocks noChangeShapeType="1"/>
            </p:cNvSpPr>
            <p:nvPr/>
          </p:nvSpPr>
          <p:spPr bwMode="auto">
            <a:xfrm>
              <a:off x="431" y="1026"/>
              <a:ext cx="0" cy="21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33802" name="Line 10"/>
            <p:cNvSpPr>
              <a:spLocks noChangeShapeType="1"/>
            </p:cNvSpPr>
            <p:nvPr/>
          </p:nvSpPr>
          <p:spPr bwMode="auto">
            <a:xfrm>
              <a:off x="431" y="1253"/>
              <a:ext cx="2041" cy="1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33811" name="Rectangle 19" descr="Açık aşağı köşegen"/>
          <p:cNvSpPr>
            <a:spLocks noChangeArrowheads="1"/>
          </p:cNvSpPr>
          <p:nvPr/>
        </p:nvSpPr>
        <p:spPr bwMode="auto">
          <a:xfrm>
            <a:off x="2208214" y="3213101"/>
            <a:ext cx="935037" cy="1800225"/>
          </a:xfrm>
          <a:prstGeom prst="rect">
            <a:avLst/>
          </a:prstGeom>
          <a:pattFill prst="ltDnDiag">
            <a:fgClr>
              <a:srgbClr val="EAEAEA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143250" y="3213101"/>
            <a:ext cx="1081088" cy="18002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>
            <a:off x="1992313" y="2565400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>
            <a:off x="3143250" y="52292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2043114" y="5438775"/>
            <a:ext cx="36718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Yabancılar için Türk </a:t>
            </a:r>
            <a:br>
              <a:rPr lang="tr-TR" sz="3200">
                <a:latin typeface="Times New Roman" pitchFamily="18" charset="0"/>
              </a:rPr>
            </a:br>
            <a:r>
              <a:rPr lang="tr-TR" sz="3200">
                <a:latin typeface="Times New Roman" pitchFamily="18" charset="0"/>
              </a:rPr>
              <a:t>malları ucuzlar</a:t>
            </a:r>
          </a:p>
        </p:txBody>
      </p:sp>
    </p:spTree>
    <p:extLst>
      <p:ext uri="{BB962C8B-B14F-4D97-AF65-F5344CB8AC3E}">
        <p14:creationId xmlns:p14="http://schemas.microsoft.com/office/powerpoint/2010/main" val="2250361207"/>
      </p:ext>
    </p:extLst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0" grpId="0" uiExpand="1" build="p"/>
      <p:bldP spid="33809" grpId="0" animBg="1"/>
      <p:bldP spid="33811" grpId="0" animBg="1"/>
      <p:bldP spid="33812" grpId="0" animBg="1"/>
      <p:bldP spid="33817" grpId="0" animBg="1"/>
      <p:bldP spid="33818" grpId="0" animBg="1"/>
      <p:bldP spid="338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Devalüasyonun etkileri</a:t>
            </a:r>
          </a:p>
        </p:txBody>
      </p:sp>
      <p:sp>
        <p:nvSpPr>
          <p:cNvPr id="34824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484314"/>
            <a:ext cx="4038600" cy="4681537"/>
          </a:xfrm>
        </p:spPr>
        <p:txBody>
          <a:bodyPr>
            <a:normAutofit/>
          </a:bodyPr>
          <a:lstStyle/>
          <a:p>
            <a:r>
              <a:rPr lang="tr-TR" sz="2400" dirty="0">
                <a:cs typeface="Times New Roman" pitchFamily="18" charset="0"/>
              </a:rPr>
              <a:t>Yurt içi piyasada ise ithal malları daha pahalı hale gelir. </a:t>
            </a:r>
          </a:p>
          <a:p>
            <a:r>
              <a:rPr lang="tr-TR" sz="2400" dirty="0">
                <a:cs typeface="Times New Roman" pitchFamily="18" charset="0"/>
              </a:rPr>
              <a:t>Toplam ithalat maliyeti, ithal mallarının talep esnekliğine bağlıdır. 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413500" y="2922589"/>
            <a:ext cx="1195388" cy="2447925"/>
          </a:xfrm>
          <a:prstGeom prst="rect">
            <a:avLst/>
          </a:prstGeom>
          <a:solidFill>
            <a:srgbClr val="DFFDE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grpSp>
        <p:nvGrpSpPr>
          <p:cNvPr id="34839" name="Group 23"/>
          <p:cNvGrpSpPr>
            <a:grpSpLocks/>
          </p:cNvGrpSpPr>
          <p:nvPr/>
        </p:nvGrpSpPr>
        <p:grpSpPr bwMode="auto">
          <a:xfrm>
            <a:off x="5951538" y="1412876"/>
            <a:ext cx="4240212" cy="4545013"/>
            <a:chOff x="2789" y="890"/>
            <a:chExt cx="2671" cy="2863"/>
          </a:xfrm>
        </p:grpSpPr>
        <p:sp>
          <p:nvSpPr>
            <p:cNvPr id="34828" name="Line 12"/>
            <p:cNvSpPr>
              <a:spLocks noChangeShapeType="1"/>
            </p:cNvSpPr>
            <p:nvPr/>
          </p:nvSpPr>
          <p:spPr bwMode="auto">
            <a:xfrm>
              <a:off x="3075" y="3388"/>
              <a:ext cx="21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2789" y="890"/>
              <a:ext cx="8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F (TL)</a:t>
              </a:r>
            </a:p>
          </p:txBody>
        </p:sp>
        <p:sp>
          <p:nvSpPr>
            <p:cNvPr id="34830" name="Text Box 14"/>
            <p:cNvSpPr txBox="1">
              <a:spLocks noChangeArrowheads="1"/>
            </p:cNvSpPr>
            <p:nvPr/>
          </p:nvSpPr>
          <p:spPr bwMode="auto">
            <a:xfrm>
              <a:off x="5116" y="3388"/>
              <a:ext cx="3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34831" name="Line 15"/>
            <p:cNvSpPr>
              <a:spLocks noChangeShapeType="1"/>
            </p:cNvSpPr>
            <p:nvPr/>
          </p:nvSpPr>
          <p:spPr bwMode="auto">
            <a:xfrm>
              <a:off x="3075" y="1256"/>
              <a:ext cx="0" cy="21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34832" name="Line 16"/>
            <p:cNvSpPr>
              <a:spLocks noChangeShapeType="1"/>
            </p:cNvSpPr>
            <p:nvPr/>
          </p:nvSpPr>
          <p:spPr bwMode="auto">
            <a:xfrm>
              <a:off x="3288" y="1434"/>
              <a:ext cx="1815" cy="13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6416675" y="3789363"/>
            <a:ext cx="2305050" cy="1581150"/>
          </a:xfrm>
          <a:prstGeom prst="rect">
            <a:avLst/>
          </a:prstGeom>
          <a:solidFill>
            <a:srgbClr val="E8B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4833" name="Rectangle 17" descr="Açık aşağı köşegen"/>
          <p:cNvSpPr>
            <a:spLocks noChangeArrowheads="1"/>
          </p:cNvSpPr>
          <p:nvPr/>
        </p:nvSpPr>
        <p:spPr bwMode="auto">
          <a:xfrm>
            <a:off x="6413500" y="3789363"/>
            <a:ext cx="1195388" cy="1581150"/>
          </a:xfrm>
          <a:prstGeom prst="rect">
            <a:avLst/>
          </a:prstGeom>
          <a:pattFill prst="ltDnDiag">
            <a:fgClr>
              <a:srgbClr val="EAEAEA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 flipV="1">
            <a:off x="6240463" y="2924175"/>
            <a:ext cx="0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4841" name="Line 25"/>
          <p:cNvSpPr>
            <a:spLocks noChangeShapeType="1"/>
          </p:cNvSpPr>
          <p:nvPr/>
        </p:nvSpPr>
        <p:spPr bwMode="auto">
          <a:xfrm flipH="1">
            <a:off x="7608889" y="5589588"/>
            <a:ext cx="1150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541517"/>
      </p:ext>
    </p:extLst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4" grpId="0" uiExpand="1" build="p"/>
      <p:bldP spid="34826" grpId="0" animBg="1"/>
      <p:bldP spid="34834" grpId="0" animBg="1"/>
      <p:bldP spid="34833" grpId="0" animBg="1"/>
      <p:bldP spid="34840" grpId="0" animBg="1"/>
      <p:bldP spid="348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Marshall-Lerner Koşulu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ithal mallarının yurt içindeki fiyat esnekliği ile ihraç mallarının yurt dışındaki fiyat esnekliğinin toplamı birden büyükse, devalüasyon, dış ticaret açığını azaltır.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00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Dış Ticaret Politikası Araçları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Ödemeler bilançosundaki dengesizlikleri giderebilmek için, hükûmetler bazı politikalar uygulayabilirler. </a:t>
            </a:r>
          </a:p>
          <a:p>
            <a:pPr>
              <a:lnSpc>
                <a:spcPct val="90000"/>
              </a:lnSpc>
            </a:pPr>
            <a:r>
              <a:rPr lang="tr-TR"/>
              <a:t>Harcama kaydırıcı politikalar, yurt içi tüketimin, ithal mallar ve yerli malları arasında dağılımını hedefler. </a:t>
            </a:r>
          </a:p>
          <a:p>
            <a:pPr>
              <a:lnSpc>
                <a:spcPct val="90000"/>
              </a:lnSpc>
            </a:pPr>
            <a:r>
              <a:rPr lang="tr-TR"/>
              <a:t>Harcama artırıcı (düşürücü) politikalar ise, ekonomideki toplam harcama miktarını değiştirmek suretiyle dış ticaret dengesini etkilemeyi amaçlar. </a:t>
            </a:r>
          </a:p>
        </p:txBody>
      </p:sp>
    </p:spTree>
    <p:extLst>
      <p:ext uri="{BB962C8B-B14F-4D97-AF65-F5344CB8AC3E}">
        <p14:creationId xmlns:p14="http://schemas.microsoft.com/office/powerpoint/2010/main" val="3166636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Dış Ticaret Politikası Araçları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Harcama Kaydırıcı Politikalar </a:t>
            </a:r>
          </a:p>
          <a:p>
            <a:pPr lvl="1">
              <a:buFont typeface="Wingdings" pitchFamily="2" charset="2"/>
              <a:buNone/>
            </a:pPr>
            <a:r>
              <a:rPr lang="tr-TR" dirty="0"/>
              <a:t>Döviz kuru politikası</a:t>
            </a:r>
          </a:p>
          <a:p>
            <a:r>
              <a:rPr lang="tr-TR" dirty="0"/>
              <a:t>Harcama Azaltıcı Politikalar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(</a:t>
            </a:r>
            <a:r>
              <a:rPr lang="tr-TR" dirty="0"/>
              <a:t>Dış açık durumunda)</a:t>
            </a:r>
          </a:p>
          <a:p>
            <a:pPr lvl="1">
              <a:buFont typeface="Wingdings" pitchFamily="2" charset="2"/>
              <a:buNone/>
            </a:pPr>
            <a:r>
              <a:rPr lang="tr-TR" dirty="0"/>
              <a:t>Gelir vergisi oranlarının artırılması</a:t>
            </a:r>
          </a:p>
          <a:p>
            <a:pPr lvl="1">
              <a:buFont typeface="Wingdings" pitchFamily="2" charset="2"/>
              <a:buNone/>
            </a:pPr>
            <a:r>
              <a:rPr lang="tr-TR" dirty="0"/>
              <a:t>Kamu harcamalarının azaltılması</a:t>
            </a:r>
          </a:p>
          <a:p>
            <a:r>
              <a:rPr lang="tr-TR" dirty="0"/>
              <a:t>Ayrıca:</a:t>
            </a:r>
          </a:p>
          <a:p>
            <a:pPr lvl="1">
              <a:buFont typeface="Wingdings" pitchFamily="2" charset="2"/>
              <a:buNone/>
            </a:pPr>
            <a:r>
              <a:rPr lang="tr-TR" dirty="0"/>
              <a:t>Gümrük </a:t>
            </a:r>
            <a:r>
              <a:rPr lang="tr-TR" dirty="0" smtClean="0"/>
              <a:t>vergisi, ihracat sübvansiyonları, gönüllü ihracat kısıtları</a:t>
            </a:r>
            <a:r>
              <a:rPr lang="tr-TR" smtClean="0"/>
              <a:t>, kotalar</a:t>
            </a:r>
            <a:r>
              <a:rPr lang="tr-TR" dirty="0" smtClean="0"/>
              <a:t>, idari engeller…</a:t>
            </a:r>
            <a:endParaRPr lang="tr-TR" dirty="0"/>
          </a:p>
          <a:p>
            <a:pPr>
              <a:buFont typeface="Wingdings" pitchFamily="2" charset="2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3151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Korumacılık – Gümrük Tarifeleri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İthalat ya da ihracat üzerine konulan vergiler. İhracatta tarihî örnekleri yaygınken, bugün nadiren görülür. </a:t>
            </a:r>
          </a:p>
          <a:p>
            <a:pPr lvl="1"/>
            <a:r>
              <a:rPr lang="tr-TR" dirty="0" smtClean="0"/>
              <a:t>Ad </a:t>
            </a:r>
            <a:r>
              <a:rPr lang="tr-TR" dirty="0" err="1" smtClean="0"/>
              <a:t>valorem</a:t>
            </a:r>
            <a:r>
              <a:rPr lang="tr-TR" dirty="0" smtClean="0"/>
              <a:t>: Ürün değeri üzerinden </a:t>
            </a:r>
          </a:p>
          <a:p>
            <a:pPr lvl="1"/>
            <a:r>
              <a:rPr lang="tr-TR" dirty="0" smtClean="0"/>
              <a:t>Spesifik: Birim üzerinden alınan, maktu bir vergi. Ya da ürün niteliğine göre tanımlanmış.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33981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Gümrük Tarifeleri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Standart ticaret teorisini anlatırken “genel denge” yaklaşımı kullanmıştık (2 x 2 x 2 gibi)</a:t>
            </a:r>
          </a:p>
          <a:p>
            <a:r>
              <a:rPr lang="tr-TR" dirty="0" smtClean="0"/>
              <a:t>Birçok malın ticaretinin yapıldığı durumda, kısmi denge yaklaşımı da işe yarayabilir. </a:t>
            </a:r>
          </a:p>
          <a:p>
            <a:endParaRPr lang="tr-TR" dirty="0" smtClean="0"/>
          </a:p>
          <a:p>
            <a:r>
              <a:rPr lang="tr-TR" dirty="0" smtClean="0"/>
              <a:t>Büyük ülke / Küçük ülke ayrımı</a:t>
            </a:r>
          </a:p>
          <a:p>
            <a:pPr lvl="1"/>
            <a:r>
              <a:rPr lang="tr-TR" dirty="0" smtClean="0"/>
              <a:t>Dünya fiyatını etkileme gücümüz var mı?</a:t>
            </a:r>
          </a:p>
        </p:txBody>
      </p:sp>
    </p:spTree>
    <p:extLst>
      <p:ext uri="{BB962C8B-B14F-4D97-AF65-F5344CB8AC3E}">
        <p14:creationId xmlns:p14="http://schemas.microsoft.com/office/powerpoint/2010/main" val="529083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250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Dış Ticaret Politikası Araçları</vt:lpstr>
      <vt:lpstr>Devalüasyonun etkileri</vt:lpstr>
      <vt:lpstr>Devalüasyonun etkileri</vt:lpstr>
      <vt:lpstr>Marshall-Lerner Koşulu</vt:lpstr>
      <vt:lpstr>Dış Ticaret Politikası Araçları</vt:lpstr>
      <vt:lpstr>Dış Ticaret Politikası Araçları</vt:lpstr>
      <vt:lpstr>Korumacılık – Gümrük Tarifeleri</vt:lpstr>
      <vt:lpstr>Gümrük Tarifeleri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Dış Ticaret Politikası Araçları</dc:title>
  <dc:creator>Kemal Kızılca</dc:creator>
  <cp:lastModifiedBy>Kemal Kızılca</cp:lastModifiedBy>
  <cp:revision>3</cp:revision>
  <dcterms:created xsi:type="dcterms:W3CDTF">2019-09-22T18:24:40Z</dcterms:created>
  <dcterms:modified xsi:type="dcterms:W3CDTF">2019-09-22T18:27:11Z</dcterms:modified>
</cp:coreProperties>
</file>