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80" r:id="rId5"/>
    <p:sldId id="281"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00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071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1"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895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43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374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095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543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440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3601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75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199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7694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4531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073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769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41"/>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98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732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8"/>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1"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516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649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23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453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3265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120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3A6C5-8281-4307-A158-4F7671AAE4FD}" type="datetimeFigureOut">
              <a:rPr lang="tr-TR" smtClean="0">
                <a:solidFill>
                  <a:prstClr val="black">
                    <a:tint val="75000"/>
                  </a:prstClr>
                </a:solidFill>
              </a:rPr>
              <a:pPr/>
              <a:t>10.1.2020</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4D851-5758-46E3-B774-732A13D8FAF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8618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76946" y="1133346"/>
            <a:ext cx="7886700" cy="2025539"/>
          </a:xfrm>
        </p:spPr>
        <p:txBody>
          <a:bodyPr>
            <a:normAutofit fontScale="90000"/>
          </a:bodyPr>
          <a:lstStyle/>
          <a:p>
            <a:pPr algn="ctr"/>
            <a:r>
              <a:rPr lang="tr-TR" sz="7200" b="1" dirty="0" smtClean="0">
                <a:latin typeface="Times New Roman" panose="02020603050405020304" pitchFamily="18" charset="0"/>
                <a:cs typeface="Times New Roman" panose="02020603050405020304" pitchFamily="18" charset="0"/>
              </a:rPr>
              <a:t>STATİK ve MUKAVEMET</a:t>
            </a:r>
            <a:endParaRPr lang="tr-TR" sz="7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0812" y="3272015"/>
            <a:ext cx="7874549" cy="2343179"/>
          </a:xfrm>
        </p:spPr>
        <p:txBody>
          <a:bodyPr>
            <a:normAutofit fontScale="85000" lnSpcReduction="20000"/>
          </a:bodyPr>
          <a:lstStyle/>
          <a:p>
            <a:pPr marL="0" indent="0" algn="ctr">
              <a:buNone/>
            </a:pPr>
            <a:r>
              <a:rPr lang="tr-TR" sz="4000" b="1" dirty="0" smtClean="0">
                <a:latin typeface="Times New Roman" panose="02020603050405020304" pitchFamily="18" charset="0"/>
                <a:cs typeface="Times New Roman" panose="02020603050405020304" pitchFamily="18" charset="0"/>
              </a:rPr>
              <a:t>Prof. Dr. Metin OLGUN</a:t>
            </a:r>
          </a:p>
          <a:p>
            <a:pPr marL="0" indent="0" algn="ctr">
              <a:buNone/>
            </a:pPr>
            <a:r>
              <a:rPr lang="tr-TR" sz="4000" b="1" dirty="0" smtClean="0">
                <a:latin typeface="Times New Roman" panose="02020603050405020304" pitchFamily="18" charset="0"/>
                <a:cs typeface="Times New Roman" panose="02020603050405020304" pitchFamily="18" charset="0"/>
              </a:rPr>
              <a:t>Doç. Dr. Havva Eylem POLAT</a:t>
            </a:r>
          </a:p>
          <a:p>
            <a:pPr marL="0" indent="0" algn="ctr">
              <a:buNone/>
            </a:pPr>
            <a:endParaRPr lang="tr-TR" sz="4000" b="1" dirty="0" smtClean="0">
              <a:latin typeface="Times New Roman" panose="02020603050405020304" pitchFamily="18" charset="0"/>
              <a:cs typeface="Times New Roman" panose="02020603050405020304" pitchFamily="18" charset="0"/>
            </a:endParaRPr>
          </a:p>
          <a:p>
            <a:pPr marL="0" indent="0" algn="ctr">
              <a:buNone/>
            </a:pPr>
            <a:r>
              <a:rPr lang="tr-TR" sz="3200" b="1" dirty="0" smtClean="0">
                <a:latin typeface="Times New Roman" panose="02020603050405020304" pitchFamily="18" charset="0"/>
                <a:cs typeface="Times New Roman" panose="02020603050405020304" pitchFamily="18" charset="0"/>
              </a:rPr>
              <a:t>Ankara Üniversitesi Ziraat Fakültesi</a:t>
            </a:r>
          </a:p>
          <a:p>
            <a:pPr marL="0" indent="0" algn="ctr">
              <a:buNone/>
            </a:pPr>
            <a:r>
              <a:rPr lang="tr-TR" sz="3200" b="1" dirty="0" smtClean="0">
                <a:latin typeface="Times New Roman" panose="02020603050405020304" pitchFamily="18" charset="0"/>
                <a:cs typeface="Times New Roman" panose="02020603050405020304" pitchFamily="18" charset="0"/>
              </a:rPr>
              <a:t>Tarımsal Yapılar ve Sulama Bölümü</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8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789305"/>
            <a:ext cx="7886700" cy="4895216"/>
          </a:xfrm>
        </p:spPr>
        <p:txBody>
          <a:bodyPr>
            <a:normAutofit lnSpcReduction="10000"/>
          </a:bodyPr>
          <a:lstStyle/>
          <a:p>
            <a:pPr marL="0" indent="0" algn="just">
              <a:buNone/>
            </a:pPr>
            <a:r>
              <a:rPr lang="tr-TR" b="1" dirty="0">
                <a:latin typeface="Times New Roman" panose="02020603050405020304" pitchFamily="18" charset="0"/>
                <a:ea typeface="Times New Roman" panose="02020603050405020304" pitchFamily="18" charset="0"/>
              </a:rPr>
              <a:t>Maddesel nokta:</a:t>
            </a:r>
            <a:r>
              <a:rPr lang="tr-TR" dirty="0">
                <a:latin typeface="Times New Roman" panose="02020603050405020304" pitchFamily="18" charset="0"/>
                <a:ea typeface="Times New Roman" panose="02020603050405020304" pitchFamily="18" charset="0"/>
              </a:rPr>
              <a:t> Boyutları ele alınan problemin boyutları yanında ihmal edilebilecek derecede küçük olan </a:t>
            </a:r>
            <a:r>
              <a:rPr lang="tr-TR" b="1" i="1" dirty="0">
                <a:latin typeface="Times New Roman" panose="02020603050405020304" pitchFamily="18" charset="0"/>
                <a:ea typeface="Times New Roman" panose="02020603050405020304" pitchFamily="18" charset="0"/>
              </a:rPr>
              <a:t>cisme maddesel nokta</a:t>
            </a:r>
            <a:r>
              <a:rPr lang="tr-TR" dirty="0">
                <a:latin typeface="Times New Roman" panose="02020603050405020304" pitchFamily="18" charset="0"/>
                <a:ea typeface="Times New Roman" panose="02020603050405020304" pitchFamily="18" charset="0"/>
              </a:rPr>
              <a:t> veya </a:t>
            </a:r>
            <a:r>
              <a:rPr lang="tr-TR" b="1" i="1" dirty="0">
                <a:latin typeface="Times New Roman" panose="02020603050405020304" pitchFamily="18" charset="0"/>
                <a:ea typeface="Times New Roman" panose="02020603050405020304" pitchFamily="18" charset="0"/>
              </a:rPr>
              <a:t>parçacık</a:t>
            </a:r>
            <a:r>
              <a:rPr lang="tr-TR" dirty="0">
                <a:latin typeface="Times New Roman" panose="02020603050405020304" pitchFamily="18" charset="0"/>
                <a:ea typeface="Times New Roman" panose="02020603050405020304" pitchFamily="18" charset="0"/>
              </a:rPr>
              <a:t> adı verilir. </a:t>
            </a:r>
            <a:endParaRPr lang="tr-TR" dirty="0" smtClean="0">
              <a:latin typeface="Times New Roman" panose="02020603050405020304" pitchFamily="18" charset="0"/>
              <a:ea typeface="Times New Roman" panose="02020603050405020304" pitchFamily="18" charset="0"/>
            </a:endParaRPr>
          </a:p>
          <a:p>
            <a:pPr marL="0" indent="0" algn="just">
              <a:buNone/>
            </a:pPr>
            <a:r>
              <a:rPr lang="tr-TR" b="1" dirty="0" err="1">
                <a:latin typeface="Times New Roman" panose="02020603050405020304" pitchFamily="18" charset="0"/>
                <a:ea typeface="Times New Roman" panose="02020603050405020304" pitchFamily="18" charset="0"/>
              </a:rPr>
              <a:t>Rijit</a:t>
            </a:r>
            <a:r>
              <a:rPr lang="tr-TR" b="1" dirty="0">
                <a:latin typeface="Times New Roman" panose="02020603050405020304" pitchFamily="18" charset="0"/>
                <a:ea typeface="Times New Roman" panose="02020603050405020304" pitchFamily="18" charset="0"/>
              </a:rPr>
              <a:t> cisim: </a:t>
            </a:r>
            <a:r>
              <a:rPr lang="tr-TR" dirty="0">
                <a:latin typeface="Times New Roman" panose="02020603050405020304" pitchFamily="18" charset="0"/>
                <a:ea typeface="Times New Roman" panose="02020603050405020304" pitchFamily="18" charset="0"/>
              </a:rPr>
              <a:t>Bir cismi oluşturan malzemenin molekülleri kuvvet etkisi altında birbirlerine göre sabit bir yerde kalıyorlarsa böyle cisimlere </a:t>
            </a:r>
            <a:r>
              <a:rPr lang="tr-TR" b="1" i="1" dirty="0" err="1">
                <a:latin typeface="Times New Roman" panose="02020603050405020304" pitchFamily="18" charset="0"/>
                <a:ea typeface="Times New Roman" panose="02020603050405020304" pitchFamily="18" charset="0"/>
              </a:rPr>
              <a:t>rijit</a:t>
            </a:r>
            <a:r>
              <a:rPr lang="tr-TR" b="1" i="1" dirty="0">
                <a:latin typeface="Times New Roman" panose="02020603050405020304" pitchFamily="18" charset="0"/>
                <a:ea typeface="Times New Roman" panose="02020603050405020304" pitchFamily="18" charset="0"/>
              </a:rPr>
              <a:t> cisim</a:t>
            </a:r>
            <a:r>
              <a:rPr lang="tr-TR" dirty="0">
                <a:latin typeface="Times New Roman" panose="02020603050405020304" pitchFamily="18" charset="0"/>
                <a:ea typeface="Times New Roman" panose="02020603050405020304" pitchFamily="18" charset="0"/>
              </a:rPr>
              <a:t> ya da </a:t>
            </a:r>
            <a:r>
              <a:rPr lang="tr-TR" b="1" i="1" dirty="0">
                <a:latin typeface="Times New Roman" panose="02020603050405020304" pitchFamily="18" charset="0"/>
                <a:ea typeface="Times New Roman" panose="02020603050405020304" pitchFamily="18" charset="0"/>
              </a:rPr>
              <a:t>katı cisim</a:t>
            </a:r>
            <a:r>
              <a:rPr lang="tr-TR" dirty="0">
                <a:latin typeface="Times New Roman" panose="02020603050405020304" pitchFamily="18" charset="0"/>
                <a:ea typeface="Times New Roman" panose="02020603050405020304" pitchFamily="18" charset="0"/>
              </a:rPr>
              <a:t> adı verilir. Böyle cisimler kuvvetler etkisi altında geometrik şekil ve ölçülerini aynen korurlar ve herhangi bir şekil </a:t>
            </a:r>
            <a:r>
              <a:rPr lang="tr-TR" dirty="0" smtClean="0">
                <a:latin typeface="Times New Roman" panose="02020603050405020304" pitchFamily="18" charset="0"/>
                <a:ea typeface="Times New Roman" panose="02020603050405020304" pitchFamily="18" charset="0"/>
              </a:rPr>
              <a:t>değişikliğine </a:t>
            </a:r>
            <a:r>
              <a:rPr lang="tr-TR" dirty="0">
                <a:latin typeface="Times New Roman" panose="02020603050405020304" pitchFamily="18" charset="0"/>
                <a:ea typeface="Times New Roman" panose="02020603050405020304" pitchFamily="18" charset="0"/>
              </a:rPr>
              <a:t>(deformasyona) uğramazlar. </a:t>
            </a:r>
            <a:endParaRPr lang="tr-TR" dirty="0" smtClean="0">
              <a:latin typeface="Times New Roman" panose="02020603050405020304" pitchFamily="18" charset="0"/>
              <a:ea typeface="Times New Roman" panose="02020603050405020304" pitchFamily="18" charset="0"/>
            </a:endParaRPr>
          </a:p>
          <a:p>
            <a:pPr marL="0" indent="0" algn="just">
              <a:buNone/>
            </a:pPr>
            <a:r>
              <a:rPr lang="tr-TR" b="1" dirty="0">
                <a:latin typeface="Times New Roman" panose="02020603050405020304" pitchFamily="18" charset="0"/>
                <a:ea typeface="Times New Roman" panose="02020603050405020304" pitchFamily="18" charset="0"/>
              </a:rPr>
              <a:t>Tekil (Bireysel) kuvvet: </a:t>
            </a:r>
            <a:r>
              <a:rPr lang="tr-TR" dirty="0">
                <a:latin typeface="Times New Roman" panose="02020603050405020304" pitchFamily="18" charset="0"/>
                <a:ea typeface="Times New Roman" panose="02020603050405020304" pitchFamily="18" charset="0"/>
              </a:rPr>
              <a:t>Bir cisim üzerine bir noktada etki eden yükleme durumunu ifade eder. </a:t>
            </a:r>
            <a:endParaRPr lang="tr-TR" dirty="0"/>
          </a:p>
        </p:txBody>
      </p:sp>
    </p:spTree>
    <p:extLst>
      <p:ext uri="{BB962C8B-B14F-4D97-AF65-F5344CB8AC3E}">
        <p14:creationId xmlns:p14="http://schemas.microsoft.com/office/powerpoint/2010/main" val="216937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9"/>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
        <p:nvSpPr>
          <p:cNvPr id="3" name="İçerik Yer Tutucusu 2"/>
          <p:cNvSpPr>
            <a:spLocks noGrp="1"/>
          </p:cNvSpPr>
          <p:nvPr>
            <p:ph idx="1"/>
          </p:nvPr>
        </p:nvSpPr>
        <p:spPr>
          <a:xfrm>
            <a:off x="628650" y="956944"/>
            <a:ext cx="7886700" cy="5474336"/>
          </a:xfrm>
        </p:spPr>
        <p:txBody>
          <a:bodyPr>
            <a:normAutofit/>
          </a:bodyPr>
          <a:lstStyle/>
          <a:p>
            <a:pPr marL="0" indent="0" algn="just">
              <a:spcAft>
                <a:spcPts val="0"/>
              </a:spcAft>
              <a:buNone/>
            </a:pPr>
            <a:r>
              <a:rPr lang="tr-TR" b="1" dirty="0">
                <a:latin typeface="Times New Roman" panose="02020603050405020304" pitchFamily="18" charset="0"/>
                <a:ea typeface="Times New Roman" panose="02020603050405020304" pitchFamily="18" charset="0"/>
              </a:rPr>
              <a:t>STATİĞİN TEMEL </a:t>
            </a:r>
            <a:r>
              <a:rPr lang="tr-TR" b="1" dirty="0" smtClean="0">
                <a:latin typeface="Times New Roman" panose="02020603050405020304" pitchFamily="18" charset="0"/>
                <a:ea typeface="Times New Roman" panose="02020603050405020304" pitchFamily="18" charset="0"/>
              </a:rPr>
              <a:t>İLKELERİ</a:t>
            </a:r>
          </a:p>
          <a:p>
            <a:pPr marL="0" indent="0" algn="just">
              <a:spcAft>
                <a:spcPts val="0"/>
              </a:spcAft>
              <a:buNone/>
            </a:pPr>
            <a:r>
              <a:rPr lang="tr-TR" dirty="0" smtClean="0">
                <a:latin typeface="Times New Roman" panose="02020603050405020304" pitchFamily="18" charset="0"/>
                <a:ea typeface="Times New Roman" panose="02020603050405020304" pitchFamily="18" charset="0"/>
              </a:rPr>
              <a:t>Statiğin </a:t>
            </a:r>
            <a:r>
              <a:rPr lang="tr-TR" dirty="0">
                <a:latin typeface="Times New Roman" panose="02020603050405020304" pitchFamily="18" charset="0"/>
                <a:ea typeface="Times New Roman" panose="02020603050405020304" pitchFamily="18" charset="0"/>
              </a:rPr>
              <a:t>temel ilkeleri, matematiksel olarak doğrulanamayan ancak </a:t>
            </a:r>
            <a:r>
              <a:rPr lang="tr-TR" dirty="0" smtClean="0">
                <a:latin typeface="Times New Roman" panose="02020603050405020304" pitchFamily="18" charset="0"/>
                <a:ea typeface="Times New Roman" panose="02020603050405020304" pitchFamily="18" charset="0"/>
              </a:rPr>
              <a:t>deneysel </a:t>
            </a:r>
            <a:r>
              <a:rPr lang="tr-TR" dirty="0">
                <a:latin typeface="Times New Roman" panose="02020603050405020304" pitchFamily="18" charset="0"/>
                <a:ea typeface="Times New Roman" panose="02020603050405020304" pitchFamily="18" charset="0"/>
              </a:rPr>
              <a:t>olarak saptanabilen bazı kurallara dayanır. </a:t>
            </a:r>
            <a:endParaRPr lang="tr-TR"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b="1" dirty="0">
                <a:latin typeface="Times New Roman" panose="02020603050405020304" pitchFamily="18" charset="0"/>
                <a:ea typeface="Times New Roman" panose="02020603050405020304" pitchFamily="18" charset="0"/>
              </a:rPr>
              <a:t>Paralelkenar ilkesi: </a:t>
            </a:r>
            <a:r>
              <a:rPr lang="tr-TR" dirty="0">
                <a:latin typeface="Times New Roman" panose="02020603050405020304" pitchFamily="18" charset="0"/>
                <a:ea typeface="Times New Roman" panose="02020603050405020304" pitchFamily="18" charset="0"/>
              </a:rPr>
              <a:t>Bir noktaya etki eden iki veya daha fazla kuvvet,</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tek bir kuvvet ile değiştirilebilir. Bileşke olarak tanımlanan bu kuvvet (R), kenarları verilen kuvvetlerin vektörlerine eşit olan paralelkenarların köşegenlerinin çizilmesi ile </a:t>
            </a:r>
            <a:r>
              <a:rPr lang="tr-TR" dirty="0" smtClean="0">
                <a:latin typeface="Times New Roman" panose="02020603050405020304" pitchFamily="18" charset="0"/>
                <a:ea typeface="Times New Roman" panose="02020603050405020304" pitchFamily="18" charset="0"/>
              </a:rPr>
              <a:t>bulunur. </a:t>
            </a:r>
          </a:p>
          <a:p>
            <a:pPr marL="0" indent="0" algn="just">
              <a:spcAft>
                <a:spcPts val="0"/>
              </a:spcAft>
              <a:buNone/>
            </a:pPr>
            <a:endParaRPr lang="tr-TR" dirty="0" smtClean="0"/>
          </a:p>
          <a:p>
            <a:pPr marL="0" indent="0" algn="just">
              <a:spcAft>
                <a:spcPts val="0"/>
              </a:spcAft>
              <a:buNone/>
            </a:pPr>
            <a:endParaRPr lang="tr-TR" dirty="0"/>
          </a:p>
          <a:p>
            <a:pPr marL="0" indent="0" algn="just">
              <a:spcAft>
                <a:spcPts val="0"/>
              </a:spcAft>
              <a:buNone/>
            </a:pPr>
            <a:endParaRPr lang="tr-TR" dirty="0" smtClean="0"/>
          </a:p>
          <a:p>
            <a:pPr marL="0" indent="0" algn="just">
              <a:spcAft>
                <a:spcPts val="0"/>
              </a:spcAft>
              <a:buNone/>
            </a:pPr>
            <a:endParaRPr lang="tr-TR" dirty="0" smtClean="0"/>
          </a:p>
          <a:p>
            <a:pPr marL="0" indent="0" algn="ctr">
              <a:spcAft>
                <a:spcPts val="0"/>
              </a:spcAft>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705" y="4166552"/>
            <a:ext cx="1585715" cy="1819048"/>
          </a:xfrm>
          <a:prstGeom prst="rect">
            <a:avLst/>
          </a:prstGeom>
        </p:spPr>
      </p:pic>
    </p:spTree>
    <p:extLst>
      <p:ext uri="{BB962C8B-B14F-4D97-AF65-F5344CB8AC3E}">
        <p14:creationId xmlns:p14="http://schemas.microsoft.com/office/powerpoint/2010/main" val="384557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1669"/>
            <a:ext cx="7886700" cy="5901055"/>
          </a:xfrm>
        </p:spPr>
        <p:txBody>
          <a:bodyPr>
            <a:normAutofit/>
          </a:bodyPr>
          <a:lstStyle/>
          <a:p>
            <a:pPr marL="0" lvl="0" indent="0" algn="just">
              <a:spcAft>
                <a:spcPts val="0"/>
              </a:spcAft>
              <a:buNone/>
              <a:tabLst>
                <a:tab pos="676275" algn="l"/>
              </a:tabLst>
            </a:pPr>
            <a:r>
              <a:rPr lang="tr-TR" b="1" dirty="0">
                <a:latin typeface="Times New Roman" panose="02020603050405020304" pitchFamily="18" charset="0"/>
                <a:ea typeface="Times New Roman" panose="02020603050405020304" pitchFamily="18" charset="0"/>
                <a:cs typeface="Symbol" panose="05050102010706020507" pitchFamily="18" charset="2"/>
              </a:rPr>
              <a:t>Denge ilkesi: </a:t>
            </a:r>
            <a:r>
              <a:rPr lang="tr-TR" dirty="0">
                <a:latin typeface="Times New Roman" panose="02020603050405020304" pitchFamily="18" charset="0"/>
                <a:ea typeface="Times New Roman" panose="02020603050405020304" pitchFamily="18" charset="0"/>
                <a:cs typeface="Symbol" panose="05050102010706020507" pitchFamily="18" charset="2"/>
              </a:rPr>
              <a:t>İki kuvvetin denge halinde olabilmesi için gerekli şart; bu iki kuvvetin büyüklüklerinin eşit, yönlerinin ters ve doğrultularının aynı </a:t>
            </a:r>
            <a:r>
              <a:rPr lang="tr-TR" dirty="0" smtClean="0">
                <a:latin typeface="Times New Roman" panose="02020603050405020304" pitchFamily="18" charset="0"/>
                <a:ea typeface="Times New Roman" panose="02020603050405020304" pitchFamily="18" charset="0"/>
                <a:cs typeface="Symbol" panose="05050102010706020507" pitchFamily="18" charset="2"/>
              </a:rPr>
              <a:t>olmasıdır.</a:t>
            </a:r>
          </a:p>
          <a:p>
            <a:pPr marL="0" lvl="0" indent="0" algn="just">
              <a:spcAft>
                <a:spcPts val="0"/>
              </a:spcAft>
              <a:buNone/>
              <a:tabLst>
                <a:tab pos="676275" algn="l"/>
              </a:tabLst>
            </a:pPr>
            <a:endParaRPr lang="tr-TR" sz="3200" dirty="0" smtClean="0">
              <a:effectLst/>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r>
              <a:rPr lang="tr-TR" b="1" dirty="0" err="1" smtClean="0">
                <a:latin typeface="Times New Roman" panose="02020603050405020304" pitchFamily="18" charset="0"/>
                <a:ea typeface="Times New Roman" panose="02020603050405020304" pitchFamily="18" charset="0"/>
              </a:rPr>
              <a:t>Süperpozisyon</a:t>
            </a:r>
            <a:r>
              <a:rPr lang="tr-TR" b="1" dirty="0" smtClean="0">
                <a:latin typeface="Times New Roman" panose="02020603050405020304" pitchFamily="18" charset="0"/>
                <a:ea typeface="Times New Roman" panose="02020603050405020304" pitchFamily="18" charset="0"/>
              </a:rPr>
              <a:t> </a:t>
            </a:r>
            <a:r>
              <a:rPr lang="tr-TR" b="1" dirty="0">
                <a:latin typeface="Times New Roman" panose="02020603050405020304" pitchFamily="18" charset="0"/>
                <a:ea typeface="Times New Roman" panose="02020603050405020304" pitchFamily="18" charset="0"/>
              </a:rPr>
              <a:t>ilkesi: </a:t>
            </a:r>
            <a:r>
              <a:rPr lang="tr-TR" dirty="0">
                <a:latin typeface="Times New Roman" panose="02020603050405020304" pitchFamily="18" charset="0"/>
                <a:ea typeface="Times New Roman" panose="02020603050405020304" pitchFamily="18" charset="0"/>
              </a:rPr>
              <a:t>Bir kuvvetler sistemine (F</a:t>
            </a:r>
            <a:r>
              <a:rPr lang="tr-TR" baseline="-25000" dirty="0">
                <a:latin typeface="Times New Roman" panose="02020603050405020304" pitchFamily="18" charset="0"/>
                <a:ea typeface="Times New Roman" panose="02020603050405020304" pitchFamily="18" charset="0"/>
              </a:rPr>
              <a:t>1</a:t>
            </a:r>
            <a:r>
              <a:rPr lang="tr-TR" dirty="0">
                <a:latin typeface="Times New Roman" panose="02020603050405020304" pitchFamily="18" charset="0"/>
                <a:ea typeface="Times New Roman" panose="02020603050405020304" pitchFamily="18" charset="0"/>
              </a:rPr>
              <a:t>, F</a:t>
            </a:r>
            <a:r>
              <a:rPr lang="tr-TR" baseline="-25000" dirty="0">
                <a:latin typeface="Times New Roman" panose="02020603050405020304" pitchFamily="18" charset="0"/>
                <a:ea typeface="Times New Roman" panose="02020603050405020304" pitchFamily="18" charset="0"/>
              </a:rPr>
              <a:t>2,…,</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n</a:t>
            </a:r>
            <a:r>
              <a:rPr lang="tr-TR" dirty="0">
                <a:latin typeface="Times New Roman" panose="02020603050405020304" pitchFamily="18" charset="0"/>
                <a:ea typeface="Times New Roman" panose="02020603050405020304" pitchFamily="18" charset="0"/>
              </a:rPr>
              <a:t>), dengede olan kuvvetlerin (P) eklenmesi ve çıkarılması ile kuvvetler sisteminin etkisi </a:t>
            </a:r>
            <a:r>
              <a:rPr lang="tr-TR" dirty="0" smtClean="0">
                <a:latin typeface="Times New Roman" panose="02020603050405020304" pitchFamily="18" charset="0"/>
                <a:ea typeface="Times New Roman" panose="02020603050405020304" pitchFamily="18" charset="0"/>
              </a:rPr>
              <a:t>değişmez. </a:t>
            </a:r>
          </a:p>
          <a:p>
            <a:pPr marL="0" lvl="0" indent="0" algn="just">
              <a:spcAft>
                <a:spcPts val="0"/>
              </a:spcAft>
              <a:buNone/>
              <a:tabLst>
                <a:tab pos="676275" algn="l"/>
              </a:tabLst>
            </a:pPr>
            <a:endParaRPr lang="tr-TR" dirty="0">
              <a:effectLst/>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dirty="0" smtClean="0">
              <a:latin typeface="Times New Roman" panose="02020603050405020304" pitchFamily="18" charset="0"/>
              <a:ea typeface="Times New Roman" panose="02020603050405020304" pitchFamily="18" charset="0"/>
              <a:cs typeface="Symbol" panose="05050102010706020507" pitchFamily="18" charset="2"/>
            </a:endParaRPr>
          </a:p>
          <a:p>
            <a:pPr marL="0" lvl="0" indent="0" algn="just">
              <a:spcAft>
                <a:spcPts val="0"/>
              </a:spcAft>
              <a:buNone/>
              <a:tabLst>
                <a:tab pos="676275" algn="l"/>
              </a:tabLst>
            </a:pPr>
            <a:endParaRPr lang="tr-TR" dirty="0">
              <a:effectLst/>
              <a:latin typeface="Times New Roman" panose="02020603050405020304" pitchFamily="18" charset="0"/>
              <a:ea typeface="Times New Roman" panose="02020603050405020304" pitchFamily="18" charset="0"/>
              <a:cs typeface="Symbol" panose="05050102010706020507" pitchFamily="18" charset="2"/>
            </a:endParaRPr>
          </a:p>
        </p:txBody>
      </p:sp>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20" y="2008879"/>
            <a:ext cx="2250000" cy="828571"/>
          </a:xfrm>
          <a:prstGeom prst="rect">
            <a:avLst/>
          </a:prstGeom>
        </p:spPr>
      </p:pic>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859" y="4139678"/>
            <a:ext cx="2214286" cy="1809524"/>
          </a:xfrm>
          <a:prstGeom prst="rect">
            <a:avLst/>
          </a:prstGeom>
        </p:spPr>
      </p:pic>
    </p:spTree>
    <p:extLst>
      <p:ext uri="{BB962C8B-B14F-4D97-AF65-F5344CB8AC3E}">
        <p14:creationId xmlns:p14="http://schemas.microsoft.com/office/powerpoint/2010/main" val="166992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190" y="514989"/>
            <a:ext cx="7886700" cy="5794375"/>
          </a:xfrm>
        </p:spPr>
        <p:txBody>
          <a:bodyPr/>
          <a:lstStyle/>
          <a:p>
            <a:pPr marL="0" indent="0" algn="just">
              <a:buNone/>
            </a:pPr>
            <a:r>
              <a:rPr lang="tr-TR" b="1" dirty="0">
                <a:latin typeface="Times New Roman" panose="02020603050405020304" pitchFamily="18" charset="0"/>
                <a:ea typeface="Times New Roman" panose="02020603050405020304" pitchFamily="18" charset="0"/>
              </a:rPr>
              <a:t>Etki ve tepki ilkesi: </a:t>
            </a:r>
            <a:r>
              <a:rPr lang="tr-TR" dirty="0">
                <a:latin typeface="Times New Roman" panose="02020603050405020304" pitchFamily="18" charset="0"/>
                <a:ea typeface="Times New Roman" panose="02020603050405020304" pitchFamily="18" charset="0"/>
              </a:rPr>
              <a:t>Temasta olan iki cisim (A ve B) dayandıkları noktada birbirlerine büyüklükleri eşit, doğrultuları aynı ve yönleri ters olan kuvvet ( R</a:t>
            </a:r>
            <a:r>
              <a:rPr lang="tr-TR" baseline="-25000" dirty="0">
                <a:latin typeface="Times New Roman" panose="02020603050405020304" pitchFamily="18" charset="0"/>
                <a:ea typeface="Times New Roman" panose="02020603050405020304" pitchFamily="18" charset="0"/>
              </a:rPr>
              <a:t>A </a:t>
            </a:r>
            <a:r>
              <a:rPr lang="tr-TR" dirty="0">
                <a:latin typeface="Times New Roman" panose="02020603050405020304" pitchFamily="18" charset="0"/>
                <a:ea typeface="Times New Roman" panose="02020603050405020304" pitchFamily="18" charset="0"/>
              </a:rPr>
              <a:t>ve R</a:t>
            </a:r>
            <a:r>
              <a:rPr lang="tr-TR" baseline="-25000" dirty="0">
                <a:latin typeface="Times New Roman" panose="02020603050405020304" pitchFamily="18" charset="0"/>
                <a:ea typeface="Times New Roman" panose="02020603050405020304" pitchFamily="18" charset="0"/>
              </a:rPr>
              <a:t>B </a:t>
            </a:r>
            <a:r>
              <a:rPr lang="tr-TR" dirty="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uygularlar.</a:t>
            </a:r>
          </a:p>
          <a:p>
            <a:pPr marL="0" indent="0" algn="just">
              <a:buNone/>
            </a:pPr>
            <a:r>
              <a:rPr lang="tr-TR" dirty="0" smtClean="0">
                <a:latin typeface="Times New Roman" panose="02020603050405020304" pitchFamily="18" charset="0"/>
                <a:ea typeface="Times New Roman" panose="02020603050405020304" pitchFamily="18" charset="0"/>
              </a:rPr>
              <a:t> </a:t>
            </a:r>
          </a:p>
          <a:p>
            <a:pPr marL="0" indent="0" algn="just">
              <a:buNone/>
            </a:pPr>
            <a:endParaRPr lang="tr-TR" dirty="0">
              <a:latin typeface="Times New Roman" panose="02020603050405020304" pitchFamily="18" charset="0"/>
            </a:endParaRPr>
          </a:p>
          <a:p>
            <a:pPr marL="0" indent="0" algn="just">
              <a:buNone/>
            </a:pPr>
            <a:endParaRPr lang="tr-TR" dirty="0" smtClean="0">
              <a:latin typeface="Times New Roman" panose="02020603050405020304" pitchFamily="18" charset="0"/>
            </a:endParaRPr>
          </a:p>
          <a:p>
            <a:pPr marL="0" indent="0" algn="just">
              <a:buNone/>
            </a:pPr>
            <a:endParaRPr lang="tr-TR" dirty="0">
              <a:latin typeface="Times New Roman" panose="02020603050405020304" pitchFamily="18" charset="0"/>
            </a:endParaRPr>
          </a:p>
          <a:p>
            <a:pPr marL="0" indent="0" algn="just">
              <a:spcAft>
                <a:spcPts val="0"/>
              </a:spcAft>
              <a:buNone/>
            </a:pPr>
            <a:endParaRPr lang="tr-TR" b="1"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b="1" dirty="0" smtClean="0">
                <a:latin typeface="Times New Roman" panose="02020603050405020304" pitchFamily="18" charset="0"/>
                <a:ea typeface="Times New Roman" panose="02020603050405020304" pitchFamily="18" charset="0"/>
              </a:rPr>
              <a:t>KUVVETLER </a:t>
            </a:r>
            <a:r>
              <a:rPr lang="tr-TR" b="1" dirty="0">
                <a:latin typeface="Times New Roman" panose="02020603050405020304" pitchFamily="18" charset="0"/>
                <a:ea typeface="Times New Roman" panose="02020603050405020304" pitchFamily="18" charset="0"/>
              </a:rPr>
              <a:t>SİSTEMİ</a:t>
            </a:r>
            <a:endParaRPr lang="tr-TR" sz="3200" dirty="0">
              <a:latin typeface="Times New Roman" panose="02020603050405020304" pitchFamily="18" charset="0"/>
              <a:ea typeface="Times New Roman" panose="02020603050405020304" pitchFamily="18" charset="0"/>
            </a:endParaRPr>
          </a:p>
          <a:p>
            <a:pPr marL="0" indent="0" algn="just">
              <a:buNone/>
            </a:pPr>
            <a:r>
              <a:rPr lang="tr-TR" dirty="0">
                <a:latin typeface="Times New Roman" panose="02020603050405020304" pitchFamily="18" charset="0"/>
                <a:ea typeface="Times New Roman" panose="02020603050405020304" pitchFamily="18" charset="0"/>
              </a:rPr>
              <a:t>Bir cisme veya birbirleri ile ilgili cisimler grubu üzerine iki veya daha fazla kuvvet etki edecek olursa, oluşan kuvvetler topluluğuna </a:t>
            </a:r>
            <a:r>
              <a:rPr lang="tr-TR" b="1" i="1" dirty="0">
                <a:latin typeface="Times New Roman" panose="02020603050405020304" pitchFamily="18" charset="0"/>
                <a:ea typeface="Times New Roman" panose="02020603050405020304" pitchFamily="18" charset="0"/>
              </a:rPr>
              <a:t>kuvvetler sistemi</a:t>
            </a:r>
            <a:r>
              <a:rPr lang="tr-TR" dirty="0">
                <a:latin typeface="Times New Roman" panose="02020603050405020304" pitchFamily="18" charset="0"/>
                <a:ea typeface="Times New Roman" panose="02020603050405020304" pitchFamily="18" charset="0"/>
              </a:rPr>
              <a:t> adı verilir.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64" y="1948950"/>
            <a:ext cx="1992857" cy="1952495"/>
          </a:xfrm>
          <a:prstGeom prst="rect">
            <a:avLst/>
          </a:prstGeom>
        </p:spPr>
      </p:pic>
    </p:spTree>
    <p:extLst>
      <p:ext uri="{BB962C8B-B14F-4D97-AF65-F5344CB8AC3E}">
        <p14:creationId xmlns:p14="http://schemas.microsoft.com/office/powerpoint/2010/main" val="231042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7240" y="454029"/>
            <a:ext cx="7886700" cy="5946775"/>
          </a:xfrm>
        </p:spPr>
        <p:txBody>
          <a:bodyPr/>
          <a:lstStyle/>
          <a:p>
            <a:pPr marL="0" indent="0" algn="just">
              <a:buNone/>
            </a:pPr>
            <a:r>
              <a:rPr lang="tr-TR" dirty="0">
                <a:latin typeface="Times New Roman" panose="02020603050405020304" pitchFamily="18" charset="0"/>
                <a:ea typeface="Times New Roman" panose="02020603050405020304" pitchFamily="18" charset="0"/>
              </a:rPr>
              <a:t>Bütün kuvvetlerin aynı doğrultu üzerinde bulunması durumunda </a:t>
            </a:r>
            <a:r>
              <a:rPr lang="tr-TR" b="1" i="1" dirty="0">
                <a:latin typeface="Times New Roman" panose="02020603050405020304" pitchFamily="18" charset="0"/>
                <a:ea typeface="Times New Roman" panose="02020603050405020304" pitchFamily="18" charset="0"/>
              </a:rPr>
              <a:t>doğrultuları aynı olan kuvvetler sistemi</a:t>
            </a:r>
            <a:r>
              <a:rPr lang="tr-TR" dirty="0">
                <a:latin typeface="Times New Roman" panose="02020603050405020304" pitchFamily="18" charset="0"/>
                <a:ea typeface="Times New Roman" panose="02020603050405020304" pitchFamily="18" charset="0"/>
              </a:rPr>
              <a:t>, doğrultuları ortak bir noktada kesişen sisteme </a:t>
            </a:r>
            <a:r>
              <a:rPr lang="tr-TR" b="1" i="1" dirty="0">
                <a:latin typeface="Times New Roman" panose="02020603050405020304" pitchFamily="18" charset="0"/>
                <a:ea typeface="Times New Roman" panose="02020603050405020304" pitchFamily="18" charset="0"/>
              </a:rPr>
              <a:t>bir noktada kesişen kuvvetler sistemi</a:t>
            </a:r>
            <a:r>
              <a:rPr lang="tr-TR" dirty="0">
                <a:latin typeface="Times New Roman" panose="02020603050405020304" pitchFamily="18" charset="0"/>
                <a:ea typeface="Times New Roman" panose="02020603050405020304" pitchFamily="18" charset="0"/>
              </a:rPr>
              <a:t>, doğrultuları paralel olan sisteme </a:t>
            </a:r>
            <a:r>
              <a:rPr lang="tr-TR" b="1" i="1" dirty="0">
                <a:latin typeface="Times New Roman" panose="02020603050405020304" pitchFamily="18" charset="0"/>
                <a:ea typeface="Times New Roman" panose="02020603050405020304" pitchFamily="18" charset="0"/>
              </a:rPr>
              <a:t>paralel kuvvetler sistemi</a:t>
            </a:r>
            <a:r>
              <a:rPr lang="tr-TR" dirty="0">
                <a:latin typeface="Times New Roman" panose="02020603050405020304" pitchFamily="18" charset="0"/>
                <a:ea typeface="Times New Roman" panose="02020603050405020304" pitchFamily="18" charset="0"/>
              </a:rPr>
              <a:t>, doğrultuları paralel olmayan ve ortak bir kesim noktası da bulunmayan sisteme </a:t>
            </a:r>
            <a:r>
              <a:rPr lang="tr-TR" b="1" i="1" dirty="0">
                <a:latin typeface="Times New Roman" panose="02020603050405020304" pitchFamily="18" charset="0"/>
                <a:ea typeface="Times New Roman" panose="02020603050405020304" pitchFamily="18" charset="0"/>
              </a:rPr>
              <a:t>genel kuvvetler sistemi</a:t>
            </a:r>
            <a:r>
              <a:rPr lang="tr-TR" dirty="0">
                <a:latin typeface="Times New Roman" panose="02020603050405020304" pitchFamily="18" charset="0"/>
                <a:ea typeface="Times New Roman" panose="02020603050405020304" pitchFamily="18" charset="0"/>
              </a:rPr>
              <a:t> adı </a:t>
            </a:r>
            <a:r>
              <a:rPr lang="tr-TR" dirty="0" smtClean="0">
                <a:latin typeface="Times New Roman" panose="02020603050405020304" pitchFamily="18" charset="0"/>
                <a:ea typeface="Times New Roman" panose="02020603050405020304" pitchFamily="18" charset="0"/>
              </a:rPr>
              <a:t>verilir.</a:t>
            </a:r>
          </a:p>
          <a:p>
            <a:pPr marL="0" indent="0" algn="just">
              <a:buNone/>
            </a:pPr>
            <a:r>
              <a:rPr lang="tr-TR" b="1" dirty="0" smtClean="0">
                <a:latin typeface="Times New Roman" panose="02020603050405020304" pitchFamily="18" charset="0"/>
                <a:ea typeface="Times New Roman" panose="02020603050405020304" pitchFamily="18" charset="0"/>
              </a:rPr>
              <a:t>BİRİM SİSTEMLERİ</a:t>
            </a:r>
            <a:endParaRPr lang="tr-TR" dirty="0" smtClean="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Statikte</a:t>
            </a:r>
            <a:r>
              <a:rPr lang="tr-TR" dirty="0">
                <a:latin typeface="Times New Roman" panose="02020603050405020304" pitchFamily="18" charset="0"/>
                <a:ea typeface="Times New Roman" panose="02020603050405020304" pitchFamily="18" charset="0"/>
              </a:rPr>
              <a:t>, uzunluk, kütle ve kuvvet olmak üzere üç büyüklük önem taşır. </a:t>
            </a:r>
            <a:r>
              <a:rPr lang="tr-TR" b="1" i="1" dirty="0">
                <a:latin typeface="Times New Roman" panose="02020603050405020304" pitchFamily="18" charset="0"/>
                <a:ea typeface="Times New Roman" panose="02020603050405020304" pitchFamily="18" charset="0"/>
              </a:rPr>
              <a:t>Uluslararası Birim Sistemi</a:t>
            </a:r>
            <a:r>
              <a:rPr lang="tr-TR" dirty="0">
                <a:latin typeface="Times New Roman" panose="02020603050405020304" pitchFamily="18" charset="0"/>
                <a:ea typeface="Times New Roman" panose="02020603050405020304" pitchFamily="18" charset="0"/>
              </a:rPr>
              <a:t>, metrik sistemin geliştirilmiş bir şeklidir. Bu sistemde kuvvetin büyüklüğü Newton (N) birimi ile ifade edilir. </a:t>
            </a:r>
            <a:r>
              <a:rPr lang="tr-TR" b="1" i="1" dirty="0">
                <a:latin typeface="Times New Roman" panose="02020603050405020304" pitchFamily="18" charset="0"/>
                <a:ea typeface="Times New Roman" panose="02020603050405020304" pitchFamily="18" charset="0"/>
              </a:rPr>
              <a:t>Newton birimi</a:t>
            </a:r>
            <a:r>
              <a:rPr lang="tr-TR" dirty="0">
                <a:latin typeface="Times New Roman" panose="02020603050405020304" pitchFamily="18" charset="0"/>
                <a:ea typeface="Times New Roman" panose="02020603050405020304" pitchFamily="18" charset="0"/>
              </a:rPr>
              <a:t>, F = </a:t>
            </a:r>
            <a:r>
              <a:rPr lang="tr-TR" dirty="0" err="1">
                <a:latin typeface="Times New Roman" panose="02020603050405020304" pitchFamily="18" charset="0"/>
                <a:ea typeface="Times New Roman" panose="02020603050405020304" pitchFamily="18" charset="0"/>
              </a:rPr>
              <a:t>m.a</a:t>
            </a:r>
            <a:r>
              <a:rPr lang="tr-TR" dirty="0">
                <a:latin typeface="Times New Roman" panose="02020603050405020304" pitchFamily="18" charset="0"/>
                <a:ea typeface="Times New Roman" panose="02020603050405020304" pitchFamily="18" charset="0"/>
              </a:rPr>
              <a:t> eşitliğinden çıkarılır. Buna göre; 1 Newton, 1 kilogramlık kütleye 1 m/s</a:t>
            </a:r>
            <a:r>
              <a:rPr lang="tr-TR" baseline="30000" dirty="0">
                <a:latin typeface="Times New Roman" panose="02020603050405020304" pitchFamily="18" charset="0"/>
                <a:ea typeface="Times New Roman" panose="02020603050405020304" pitchFamily="18" charset="0"/>
              </a:rPr>
              <a:t>2</a:t>
            </a:r>
            <a:r>
              <a:rPr lang="tr-TR" dirty="0">
                <a:latin typeface="Times New Roman" panose="02020603050405020304" pitchFamily="18" charset="0"/>
                <a:ea typeface="Times New Roman" panose="02020603050405020304" pitchFamily="18" charset="0"/>
              </a:rPr>
              <a:t> </a:t>
            </a:r>
            <a:r>
              <a:rPr lang="tr-TR" dirty="0" err="1">
                <a:latin typeface="Times New Roman" panose="02020603050405020304" pitchFamily="18" charset="0"/>
                <a:ea typeface="Times New Roman" panose="02020603050405020304" pitchFamily="18" charset="0"/>
              </a:rPr>
              <a:t>lik</a:t>
            </a:r>
            <a:r>
              <a:rPr lang="tr-TR" dirty="0">
                <a:latin typeface="Times New Roman" panose="02020603050405020304" pitchFamily="18" charset="0"/>
                <a:ea typeface="Times New Roman" panose="02020603050405020304" pitchFamily="18" charset="0"/>
              </a:rPr>
              <a:t> ivme kazandırmak için gerekli olan kuvvete eşittir.</a:t>
            </a:r>
            <a:endParaRPr lang="tr-TR" sz="3200" dirty="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1115106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697865"/>
            <a:ext cx="7886700" cy="5078096"/>
          </a:xfrm>
        </p:spPr>
        <p:txBody>
          <a:bodyPr/>
          <a:lstStyle/>
          <a:p>
            <a:pPr marL="0" indent="0">
              <a:buNone/>
            </a:pPr>
            <a:r>
              <a:rPr lang="tr-TR" b="1" dirty="0">
                <a:latin typeface="Times New Roman" panose="02020603050405020304" pitchFamily="18" charset="0"/>
                <a:ea typeface="Times New Roman" panose="02020603050405020304" pitchFamily="18" charset="0"/>
              </a:rPr>
              <a:t>SERBEST CİSİM </a:t>
            </a:r>
            <a:r>
              <a:rPr lang="tr-TR" b="1" dirty="0" smtClean="0">
                <a:latin typeface="Times New Roman" panose="02020603050405020304" pitchFamily="18" charset="0"/>
                <a:ea typeface="Times New Roman" panose="02020603050405020304" pitchFamily="18" charset="0"/>
              </a:rPr>
              <a:t>DİYAGRAMI</a:t>
            </a:r>
          </a:p>
          <a:p>
            <a:pPr marL="0" indent="0" algn="just">
              <a:buNone/>
            </a:pPr>
            <a:r>
              <a:rPr lang="tr-TR" dirty="0" smtClean="0">
                <a:latin typeface="Times New Roman" panose="02020603050405020304" pitchFamily="18" charset="0"/>
                <a:ea typeface="Times New Roman" panose="02020603050405020304" pitchFamily="18" charset="0"/>
              </a:rPr>
              <a:t>Statikte </a:t>
            </a:r>
            <a:r>
              <a:rPr lang="tr-TR" dirty="0">
                <a:latin typeface="Times New Roman" panose="02020603050405020304" pitchFamily="18" charset="0"/>
                <a:ea typeface="Times New Roman" panose="02020603050405020304" pitchFamily="18" charset="0"/>
              </a:rPr>
              <a:t>bir problemin çözümüne başlamadan önce ilk yapılacak işlem serbest cisim diyagramının çizimi olmalıdır. Cismin çevresinden soyutlandığı ya da serbest hale getirildiği ve sadece üzerine gelen etki ve tepki kuvvetlerinin gösterildiği krokiye (şemaya) </a:t>
            </a:r>
            <a:r>
              <a:rPr lang="tr-TR" b="1" i="1" dirty="0">
                <a:latin typeface="Times New Roman" panose="02020603050405020304" pitchFamily="18" charset="0"/>
                <a:ea typeface="Times New Roman" panose="02020603050405020304" pitchFamily="18" charset="0"/>
              </a:rPr>
              <a:t>Serbest Cisim Diyagramı</a:t>
            </a:r>
            <a:r>
              <a:rPr lang="tr-TR" dirty="0">
                <a:latin typeface="Times New Roman" panose="02020603050405020304" pitchFamily="18" charset="0"/>
                <a:ea typeface="Times New Roman" panose="02020603050405020304" pitchFamily="18" charset="0"/>
              </a:rPr>
              <a:t> denir. Diyagramda serbest cisim üzerine yüklenmiş kuvvetler </a:t>
            </a:r>
            <a:r>
              <a:rPr lang="tr-TR" b="1" i="1" dirty="0">
                <a:latin typeface="Times New Roman" panose="02020603050405020304" pitchFamily="18" charset="0"/>
                <a:ea typeface="Times New Roman" panose="02020603050405020304" pitchFamily="18" charset="0"/>
              </a:rPr>
              <a:t>etki kuvvetleri</a:t>
            </a:r>
            <a:r>
              <a:rPr lang="tr-TR" dirty="0">
                <a:latin typeface="Times New Roman" panose="02020603050405020304" pitchFamily="18" charset="0"/>
                <a:ea typeface="Times New Roman" panose="02020603050405020304" pitchFamily="18" charset="0"/>
              </a:rPr>
              <a:t>, serbest cisim tarafından temas halinde bulunduğu diğer cisimlere uygulanan kuvvetler ise </a:t>
            </a:r>
            <a:r>
              <a:rPr lang="tr-TR" b="1" i="1" dirty="0">
                <a:latin typeface="Times New Roman" panose="02020603050405020304" pitchFamily="18" charset="0"/>
                <a:ea typeface="Times New Roman" panose="02020603050405020304" pitchFamily="18" charset="0"/>
              </a:rPr>
              <a:t>tepki kuvvetleri</a:t>
            </a:r>
            <a:r>
              <a:rPr lang="tr-TR" dirty="0">
                <a:latin typeface="Times New Roman" panose="02020603050405020304" pitchFamily="18" charset="0"/>
                <a:ea typeface="Times New Roman" panose="02020603050405020304" pitchFamily="18" charset="0"/>
              </a:rPr>
              <a:t> olarak </a:t>
            </a:r>
            <a:r>
              <a:rPr lang="tr-TR" dirty="0" smtClean="0">
                <a:latin typeface="Times New Roman" panose="02020603050405020304" pitchFamily="18" charset="0"/>
                <a:ea typeface="Times New Roman" panose="02020603050405020304" pitchFamily="18" charset="0"/>
              </a:rPr>
              <a:t>tanımlanır.</a:t>
            </a:r>
            <a:endParaRPr lang="tr-TR" sz="3200" dirty="0" smtClean="0">
              <a:latin typeface="Times New Roman" panose="02020603050405020304" pitchFamily="18" charset="0"/>
              <a:ea typeface="Times New Roman" panose="02020603050405020304" pitchFamily="18" charset="0"/>
            </a:endParaRPr>
          </a:p>
          <a:p>
            <a:pPr marL="0" indent="0" algn="just">
              <a:buNone/>
            </a:pPr>
            <a:r>
              <a:rPr lang="tr-TR" dirty="0" smtClean="0">
                <a:latin typeface="Times New Roman" panose="02020603050405020304" pitchFamily="18" charset="0"/>
                <a:ea typeface="Times New Roman" panose="02020603050405020304" pitchFamily="18" charset="0"/>
              </a:rPr>
              <a:t>Serbest </a:t>
            </a:r>
            <a:r>
              <a:rPr lang="tr-TR" dirty="0">
                <a:latin typeface="Times New Roman" panose="02020603050405020304" pitchFamily="18" charset="0"/>
                <a:ea typeface="Times New Roman" panose="02020603050405020304" pitchFamily="18" charset="0"/>
              </a:rPr>
              <a:t>cisim diyagramı tüm bir yapı sistemine ait olabileceği gibi, yapı sisteminin soyutlanmış bir unsuru veya noktasından da oluşabilir.</a:t>
            </a:r>
            <a:endParaRPr lang="tr-TR" sz="3200" dirty="0">
              <a:latin typeface="Times New Roman" panose="02020603050405020304" pitchFamily="18" charset="0"/>
              <a:ea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799609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2930" y="697865"/>
            <a:ext cx="7886700" cy="5550535"/>
          </a:xfrm>
        </p:spPr>
        <p:txBody>
          <a:bodyPr>
            <a:normAutofit fontScale="92500" lnSpcReduction="20000"/>
          </a:bodyPr>
          <a:lstStyle/>
          <a:p>
            <a:pPr marL="0" indent="0">
              <a:buNone/>
            </a:pPr>
            <a:r>
              <a:rPr lang="tr-TR" b="1" dirty="0" smtClean="0">
                <a:latin typeface="Times New Roman" panose="02020603050405020304" pitchFamily="18" charset="0"/>
                <a:cs typeface="Times New Roman" panose="02020603050405020304" pitchFamily="18" charset="0"/>
              </a:rPr>
              <a:t>DÜZLEM KUVVETLER SİSTEMİNİN BİLEŞKESİ</a:t>
            </a:r>
          </a:p>
          <a:p>
            <a:pPr marL="0" indent="0" algn="just">
              <a:buNone/>
            </a:pPr>
            <a:r>
              <a:rPr lang="tr-TR" sz="3000" dirty="0">
                <a:latin typeface="Times New Roman" panose="02020603050405020304" pitchFamily="18" charset="0"/>
                <a:ea typeface="Times New Roman" panose="02020603050405020304" pitchFamily="18" charset="0"/>
              </a:rPr>
              <a:t>Bir düzlem kuvvetler sisteminin herhangi bir cisim üzerindeki etkisi genellikle bir bileşke ile ifade edilir. </a:t>
            </a:r>
            <a:r>
              <a:rPr lang="tr-TR" sz="3000" b="1" i="1" dirty="0">
                <a:latin typeface="Times New Roman" panose="02020603050405020304" pitchFamily="18" charset="0"/>
                <a:ea typeface="Times New Roman" panose="02020603050405020304" pitchFamily="18" charset="0"/>
              </a:rPr>
              <a:t>Bileşke kuvvet</a:t>
            </a:r>
            <a:r>
              <a:rPr lang="tr-TR" sz="3000" dirty="0">
                <a:latin typeface="Times New Roman" panose="02020603050405020304" pitchFamily="18" charset="0"/>
                <a:ea typeface="Times New Roman" panose="02020603050405020304" pitchFamily="18" charset="0"/>
              </a:rPr>
              <a:t>, cisim üzerine etki eden iki veya daha fazla kuvvetin yerine geçen ve cisim üzerinde aynı etkiyi yaratan tek bir kuvvettir. </a:t>
            </a:r>
          </a:p>
          <a:p>
            <a:pPr marL="0" indent="0" algn="just">
              <a:buNone/>
            </a:pPr>
            <a:r>
              <a:rPr lang="tr-TR" b="1" dirty="0" smtClean="0">
                <a:latin typeface="Times New Roman" panose="02020603050405020304" pitchFamily="18" charset="0"/>
                <a:ea typeface="Times New Roman" panose="02020603050405020304" pitchFamily="18" charset="0"/>
              </a:rPr>
              <a:t>BİR </a:t>
            </a:r>
            <a:r>
              <a:rPr lang="tr-TR" b="1" dirty="0">
                <a:latin typeface="Times New Roman" panose="02020603050405020304" pitchFamily="18" charset="0"/>
                <a:ea typeface="Times New Roman" panose="02020603050405020304" pitchFamily="18" charset="0"/>
              </a:rPr>
              <a:t>KUVVETİN BİLEŞENLERİNE </a:t>
            </a:r>
            <a:r>
              <a:rPr lang="tr-TR" b="1" dirty="0" smtClean="0">
                <a:latin typeface="Times New Roman" panose="02020603050405020304" pitchFamily="18" charset="0"/>
                <a:ea typeface="Times New Roman" panose="02020603050405020304" pitchFamily="18" charset="0"/>
              </a:rPr>
              <a:t>AYRILMASI</a:t>
            </a:r>
          </a:p>
          <a:p>
            <a:pPr marL="0" indent="0" algn="just">
              <a:buNone/>
            </a:pPr>
            <a:r>
              <a:rPr lang="tr-TR" sz="3000" dirty="0" smtClean="0">
                <a:latin typeface="Times New Roman" panose="02020603050405020304" pitchFamily="18" charset="0"/>
                <a:ea typeface="Times New Roman" panose="02020603050405020304" pitchFamily="18" charset="0"/>
              </a:rPr>
              <a:t>Bir </a:t>
            </a:r>
            <a:r>
              <a:rPr lang="tr-TR" sz="3000" dirty="0">
                <a:latin typeface="Times New Roman" panose="02020603050405020304" pitchFamily="18" charset="0"/>
                <a:ea typeface="Times New Roman" panose="02020603050405020304" pitchFamily="18" charset="0"/>
              </a:rPr>
              <a:t>maddesel noktaya etki eden bir R kuvveti, paralelkenar ilkesi kullanılarak etki çizgileri bilinen ve aynı etkiyi yapan iki kuvvete ayrılabilir. Bunlara R kuvvetinin </a:t>
            </a:r>
            <a:r>
              <a:rPr lang="tr-TR" sz="3000" b="1" i="1" dirty="0">
                <a:latin typeface="Times New Roman" panose="02020603050405020304" pitchFamily="18" charset="0"/>
                <a:ea typeface="Times New Roman" panose="02020603050405020304" pitchFamily="18" charset="0"/>
              </a:rPr>
              <a:t>bileşenleri</a:t>
            </a:r>
            <a:r>
              <a:rPr lang="tr-TR" sz="3000" dirty="0">
                <a:latin typeface="Times New Roman" panose="02020603050405020304" pitchFamily="18" charset="0"/>
                <a:ea typeface="Times New Roman" panose="02020603050405020304" pitchFamily="18" charset="0"/>
              </a:rPr>
              <a:t> adı verilir. </a:t>
            </a:r>
          </a:p>
          <a:p>
            <a:pPr marL="0" indent="0" algn="just">
              <a:buNone/>
            </a:pPr>
            <a:r>
              <a:rPr lang="tr-TR" sz="3000" dirty="0" smtClean="0">
                <a:latin typeface="Times New Roman" panose="02020603050405020304" pitchFamily="18" charset="0"/>
                <a:ea typeface="Times New Roman" panose="02020603050405020304" pitchFamily="18" charset="0"/>
              </a:rPr>
              <a:t>Bir </a:t>
            </a:r>
            <a:r>
              <a:rPr lang="tr-TR" sz="3000" dirty="0">
                <a:latin typeface="Times New Roman" panose="02020603050405020304" pitchFamily="18" charset="0"/>
                <a:ea typeface="Times New Roman" panose="02020603050405020304" pitchFamily="18" charset="0"/>
              </a:rPr>
              <a:t>kuvvetin keyfi olarak belirlenecek </a:t>
            </a:r>
            <a:r>
              <a:rPr lang="tr-TR" sz="3000" dirty="0" smtClean="0">
                <a:latin typeface="Times New Roman" panose="02020603050405020304" pitchFamily="18" charset="0"/>
                <a:ea typeface="Times New Roman" panose="02020603050405020304" pitchFamily="18" charset="0"/>
              </a:rPr>
              <a:t>eksen </a:t>
            </a:r>
            <a:r>
              <a:rPr lang="tr-TR" sz="3000" dirty="0">
                <a:latin typeface="Times New Roman" panose="02020603050405020304" pitchFamily="18" charset="0"/>
                <a:ea typeface="Times New Roman" panose="02020603050405020304" pitchFamily="18" charset="0"/>
              </a:rPr>
              <a:t>takımlarına (</a:t>
            </a:r>
            <a:r>
              <a:rPr lang="tr-TR" sz="3000" i="1" dirty="0">
                <a:latin typeface="Times New Roman" panose="02020603050405020304" pitchFamily="18" charset="0"/>
                <a:ea typeface="Times New Roman" panose="02020603050405020304" pitchFamily="18" charset="0"/>
              </a:rPr>
              <a:t>a-a</a:t>
            </a:r>
            <a:r>
              <a:rPr lang="tr-TR" sz="3000" dirty="0">
                <a:latin typeface="Times New Roman" panose="02020603050405020304" pitchFamily="18" charset="0"/>
                <a:ea typeface="Times New Roman" panose="02020603050405020304" pitchFamily="18" charset="0"/>
              </a:rPr>
              <a:t> ve </a:t>
            </a:r>
            <a:r>
              <a:rPr lang="tr-TR" sz="3000" i="1" dirty="0">
                <a:latin typeface="Times New Roman" panose="02020603050405020304" pitchFamily="18" charset="0"/>
                <a:ea typeface="Times New Roman" panose="02020603050405020304" pitchFamily="18" charset="0"/>
              </a:rPr>
              <a:t>b-b</a:t>
            </a:r>
            <a:r>
              <a:rPr lang="tr-TR" sz="3000" dirty="0">
                <a:latin typeface="Times New Roman" panose="02020603050405020304" pitchFamily="18" charset="0"/>
                <a:ea typeface="Times New Roman" panose="02020603050405020304" pitchFamily="18" charset="0"/>
              </a:rPr>
              <a:t>) göre sonsuz sayıda bileşenleri bulunabilir. Bu tip kuvvetlerin bileşenleri grafiksel veya analitik yöntemlerin uygulanması ile bulunursa da, bu iş her zaman kolay olmaz. Bu nedenle analitik hesaplamalarda genellikle her bir kuvvetin birbirine dik yatay ve düşey dikdörtgen bileşenlerinin bulunması tercih edilir.</a:t>
            </a:r>
            <a:endParaRPr lang="tr-TR"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264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048388"/>
            <a:ext cx="7886700" cy="5398135"/>
          </a:xfrm>
        </p:spPr>
        <p:txBody>
          <a:bodyPr>
            <a:normAutofit lnSpcReduction="10000"/>
          </a:bodyPr>
          <a:lstStyle/>
          <a:p>
            <a:pPr marL="0" indent="0" algn="just">
              <a:buNone/>
            </a:pPr>
            <a:r>
              <a:rPr lang="tr-TR" dirty="0">
                <a:latin typeface="Times New Roman" panose="02020603050405020304" pitchFamily="18" charset="0"/>
                <a:ea typeface="Times New Roman" panose="02020603050405020304" pitchFamily="18" charset="0"/>
              </a:rPr>
              <a:t>F kuvvetinin etki ettiği A noktasına bir dikdörtgen koordinat sisteminin merkezi yerleştirilir. F kuvvetinin </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x</a:t>
            </a:r>
            <a:r>
              <a:rPr lang="tr-TR" dirty="0">
                <a:latin typeface="Times New Roman" panose="02020603050405020304" pitchFamily="18" charset="0"/>
                <a:ea typeface="Times New Roman" panose="02020603050405020304" pitchFamily="18" charset="0"/>
              </a:rPr>
              <a:t> ve </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y</a:t>
            </a:r>
            <a:r>
              <a:rPr lang="tr-TR" dirty="0">
                <a:latin typeface="Times New Roman" panose="02020603050405020304" pitchFamily="18" charset="0"/>
                <a:ea typeface="Times New Roman" panose="02020603050405020304" pitchFamily="18" charset="0"/>
              </a:rPr>
              <a:t> dikdörtgen bileşenlerinin bulunması için F kuvvetinin x ve y eksenleri üzerindeki izdüşümleri alınır. F kuvvetinin x ekseni ile yaptığı açı </a:t>
            </a:r>
            <a:r>
              <a:rPr lang="el-GR" dirty="0">
                <a:latin typeface="Times New Roman" panose="02020603050405020304" pitchFamily="18" charset="0"/>
                <a:ea typeface="Times New Roman" panose="02020603050405020304" pitchFamily="18" charset="0"/>
              </a:rPr>
              <a:t>α  </a:t>
            </a:r>
            <a:r>
              <a:rPr lang="tr-TR" dirty="0">
                <a:latin typeface="Times New Roman" panose="02020603050405020304" pitchFamily="18" charset="0"/>
                <a:ea typeface="Times New Roman" panose="02020603050405020304" pitchFamily="18" charset="0"/>
              </a:rPr>
              <a:t>ise </a:t>
            </a:r>
            <a:r>
              <a:rPr lang="tr-TR" dirty="0" err="1">
                <a:latin typeface="Times New Roman" panose="02020603050405020304" pitchFamily="18" charset="0"/>
                <a:ea typeface="Times New Roman" panose="02020603050405020304" pitchFamily="18" charset="0"/>
              </a:rPr>
              <a:t>Fx</a:t>
            </a:r>
            <a:r>
              <a:rPr lang="tr-TR" dirty="0">
                <a:latin typeface="Times New Roman" panose="02020603050405020304" pitchFamily="18" charset="0"/>
                <a:ea typeface="Times New Roman" panose="02020603050405020304" pitchFamily="18" charset="0"/>
              </a:rPr>
              <a:t> ve </a:t>
            </a:r>
            <a:r>
              <a:rPr lang="tr-TR" dirty="0" err="1">
                <a:latin typeface="Times New Roman" panose="02020603050405020304" pitchFamily="18" charset="0"/>
                <a:ea typeface="Times New Roman" panose="02020603050405020304" pitchFamily="18" charset="0"/>
              </a:rPr>
              <a:t>Fy</a:t>
            </a:r>
            <a:r>
              <a:rPr lang="tr-TR" dirty="0">
                <a:latin typeface="Times New Roman" panose="02020603050405020304" pitchFamily="18" charset="0"/>
                <a:ea typeface="Times New Roman" panose="02020603050405020304" pitchFamily="18" charset="0"/>
              </a:rPr>
              <a:t> bileşenleri;</a:t>
            </a:r>
          </a:p>
          <a:p>
            <a:pPr marL="0" indent="0" algn="just">
              <a:buNone/>
            </a:pPr>
            <a:r>
              <a:rPr lang="tr-TR"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Fx</a:t>
            </a:r>
            <a:r>
              <a:rPr lang="tr-TR" sz="2400" dirty="0">
                <a:latin typeface="Times New Roman" panose="02020603050405020304" pitchFamily="18" charset="0"/>
                <a:ea typeface="Times New Roman" panose="02020603050405020304" pitchFamily="18" charset="0"/>
              </a:rPr>
              <a:t> = F . cos </a:t>
            </a:r>
            <a:r>
              <a:rPr lang="el-GR" sz="2400" dirty="0">
                <a:latin typeface="Times New Roman" panose="02020603050405020304" pitchFamily="18" charset="0"/>
                <a:ea typeface="Times New Roman" panose="02020603050405020304" pitchFamily="18" charset="0"/>
              </a:rPr>
              <a:t>α</a:t>
            </a:r>
          </a:p>
          <a:p>
            <a:pPr marL="0" indent="0" algn="just">
              <a:buNone/>
            </a:pPr>
            <a:r>
              <a:rPr lang="el-GR" sz="2400"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Fy</a:t>
            </a:r>
            <a:r>
              <a:rPr lang="tr-TR" sz="2400" dirty="0">
                <a:latin typeface="Times New Roman" panose="02020603050405020304" pitchFamily="18" charset="0"/>
                <a:ea typeface="Times New Roman" panose="02020603050405020304" pitchFamily="18" charset="0"/>
              </a:rPr>
              <a:t> = F . sin </a:t>
            </a:r>
            <a:r>
              <a:rPr lang="el-GR" sz="2400" dirty="0">
                <a:latin typeface="Times New Roman" panose="02020603050405020304" pitchFamily="18" charset="0"/>
                <a:ea typeface="Times New Roman" panose="02020603050405020304" pitchFamily="18" charset="0"/>
              </a:rPr>
              <a:t>α</a:t>
            </a:r>
          </a:p>
          <a:p>
            <a:pPr marL="0" indent="0" algn="just">
              <a:buNone/>
            </a:pPr>
            <a:r>
              <a:rPr lang="tr-TR" dirty="0" smtClean="0">
                <a:latin typeface="Times New Roman" panose="02020603050405020304" pitchFamily="18" charset="0"/>
                <a:ea typeface="Times New Roman" panose="02020603050405020304" pitchFamily="18" charset="0"/>
              </a:rPr>
              <a:t>olur</a:t>
            </a:r>
            <a:r>
              <a:rPr lang="tr-TR" dirty="0">
                <a:latin typeface="Times New Roman" panose="02020603050405020304" pitchFamily="18" charset="0"/>
                <a:ea typeface="Times New Roman" panose="02020603050405020304" pitchFamily="18" charset="0"/>
              </a:rPr>
              <a:t>. Herhangi bir kuvvetin dikdörtgen bileşenleri bilindiği takdirde bileşke kuvvetin büyüklüğü ve doğrultusu da aşağıda belirtildiği gibi kolayca hesaplanabilir.</a:t>
            </a:r>
          </a:p>
          <a:p>
            <a:pPr marL="0" indent="0" algn="just">
              <a:buNone/>
            </a:pPr>
            <a:endParaRPr lang="tr-TR" dirty="0">
              <a:latin typeface="Times New Roman" panose="02020603050405020304" pitchFamily="18" charset="0"/>
              <a:ea typeface="Times New Roman" panose="02020603050405020304" pitchFamily="18" charset="0"/>
            </a:endParaRPr>
          </a:p>
          <a:p>
            <a:pPr marL="0" indent="0" algn="just">
              <a:buNone/>
            </a:pPr>
            <a:r>
              <a:rPr lang="tr-TR" dirty="0">
                <a:latin typeface="Times New Roman" panose="02020603050405020304" pitchFamily="18" charset="0"/>
                <a:ea typeface="Times New Roman" panose="02020603050405020304" pitchFamily="18" charset="0"/>
              </a:rPr>
              <a:t>	</a:t>
            </a:r>
            <a:r>
              <a:rPr lang="tr-TR" sz="2600" dirty="0">
                <a:latin typeface="Times New Roman" panose="02020603050405020304" pitchFamily="18" charset="0"/>
                <a:ea typeface="Times New Roman" panose="02020603050405020304" pitchFamily="18" charset="0"/>
              </a:rPr>
              <a:t>F</a:t>
            </a:r>
            <a:r>
              <a:rPr lang="tr-TR" dirty="0">
                <a:latin typeface="Times New Roman" panose="02020603050405020304" pitchFamily="18" charset="0"/>
                <a:ea typeface="Times New Roman" panose="02020603050405020304" pitchFamily="18" charset="0"/>
              </a:rPr>
              <a:t> =      </a:t>
            </a:r>
          </a:p>
          <a:p>
            <a:pPr marL="0" indent="0" algn="just">
              <a:buNone/>
            </a:pPr>
            <a:r>
              <a:rPr lang="tr-TR" dirty="0">
                <a:latin typeface="Times New Roman" panose="02020603050405020304" pitchFamily="18" charset="0"/>
                <a:ea typeface="Times New Roman" panose="02020603050405020304" pitchFamily="18" charset="0"/>
              </a:rPr>
              <a:t>  	</a:t>
            </a:r>
            <a:r>
              <a:rPr lang="tr-TR" sz="2400" dirty="0">
                <a:latin typeface="Times New Roman" panose="02020603050405020304" pitchFamily="18" charset="0"/>
                <a:ea typeface="Times New Roman" panose="02020603050405020304" pitchFamily="18" charset="0"/>
              </a:rPr>
              <a:t>tan </a:t>
            </a:r>
            <a:r>
              <a:rPr lang="el-GR" sz="2400" dirty="0">
                <a:latin typeface="Times New Roman" panose="02020603050405020304" pitchFamily="18" charset="0"/>
                <a:ea typeface="Times New Roman" panose="02020603050405020304" pitchFamily="18" charset="0"/>
              </a:rPr>
              <a:t>α =  </a:t>
            </a:r>
            <a:r>
              <a:rPr lang="tr-TR" sz="2400" dirty="0" err="1">
                <a:latin typeface="Times New Roman" panose="02020603050405020304" pitchFamily="18" charset="0"/>
                <a:ea typeface="Times New Roman" panose="02020603050405020304" pitchFamily="18" charset="0"/>
              </a:rPr>
              <a:t>Fy</a:t>
            </a:r>
            <a:r>
              <a:rPr lang="tr-TR" sz="2400" dirty="0">
                <a:latin typeface="Times New Roman" panose="02020603050405020304" pitchFamily="18" charset="0"/>
                <a:ea typeface="Times New Roman" panose="02020603050405020304" pitchFamily="18" charset="0"/>
              </a:rPr>
              <a:t> / </a:t>
            </a:r>
            <a:r>
              <a:rPr lang="tr-TR" sz="2400" dirty="0" err="1">
                <a:latin typeface="Times New Roman" panose="02020603050405020304" pitchFamily="18" charset="0"/>
                <a:ea typeface="Times New Roman" panose="02020603050405020304" pitchFamily="18" charset="0"/>
              </a:rPr>
              <a:t>Fx</a:t>
            </a:r>
            <a:r>
              <a:rPr lang="tr-TR" sz="2400" dirty="0">
                <a:latin typeface="Times New Roman" panose="02020603050405020304" pitchFamily="18" charset="0"/>
                <a:ea typeface="Times New Roman" panose="02020603050405020304" pitchFamily="18" charset="0"/>
              </a:rPr>
              <a:t> </a:t>
            </a:r>
            <a:endParaRPr lang="tr-TR" sz="2400" dirty="0"/>
          </a:p>
        </p:txBody>
      </p:sp>
      <p:pic>
        <p:nvPicPr>
          <p:cNvPr id="8" name="Resim 7"/>
          <p:cNvPicPr>
            <a:picLocks noChangeAspect="1"/>
          </p:cNvPicPr>
          <p:nvPr/>
        </p:nvPicPr>
        <p:blipFill>
          <a:blip r:embed="rId2"/>
          <a:stretch>
            <a:fillRect/>
          </a:stretch>
        </p:blipFill>
        <p:spPr>
          <a:xfrm>
            <a:off x="1488927" y="4952482"/>
            <a:ext cx="5780555" cy="549158"/>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809" y="4231823"/>
            <a:ext cx="2721428" cy="1990476"/>
          </a:xfrm>
          <a:prstGeom prst="rect">
            <a:avLst/>
          </a:prstGeom>
        </p:spPr>
      </p:pic>
    </p:spTree>
    <p:extLst>
      <p:ext uri="{BB962C8B-B14F-4D97-AF65-F5344CB8AC3E}">
        <p14:creationId xmlns:p14="http://schemas.microsoft.com/office/powerpoint/2010/main" val="701946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1480" y="956945"/>
            <a:ext cx="7886700" cy="5382895"/>
          </a:xfrm>
        </p:spPr>
        <p:txBody>
          <a:bodyPr/>
          <a:lstStyle/>
          <a:p>
            <a:pPr marL="0" lvl="1" indent="0" algn="just">
              <a:spcAft>
                <a:spcPts val="0"/>
              </a:spcAft>
              <a:buNone/>
            </a:pPr>
            <a:r>
              <a:rPr lang="tr-TR" b="1" dirty="0">
                <a:latin typeface="Times New Roman" panose="02020603050405020304" pitchFamily="18" charset="0"/>
                <a:ea typeface="Times New Roman" panose="02020603050405020304" pitchFamily="18" charset="0"/>
              </a:rPr>
              <a:t>DOĞRULTULARI AYNI OLAN KUVVETLER SİSTEMİNİN </a:t>
            </a:r>
            <a:r>
              <a:rPr lang="tr-TR" b="1" dirty="0" smtClean="0">
                <a:latin typeface="Times New Roman" panose="02020603050405020304" pitchFamily="18" charset="0"/>
                <a:ea typeface="Times New Roman" panose="02020603050405020304" pitchFamily="18" charset="0"/>
              </a:rPr>
              <a:t>BİLEŞKESİ</a:t>
            </a:r>
          </a:p>
          <a:p>
            <a:pPr marL="0" lvl="1" indent="0" algn="just">
              <a:spcAft>
                <a:spcPts val="0"/>
              </a:spcAft>
              <a:buNone/>
            </a:pPr>
            <a:r>
              <a:rPr lang="tr-TR" sz="2800" dirty="0" smtClean="0">
                <a:latin typeface="Times New Roman" panose="02020603050405020304" pitchFamily="18" charset="0"/>
                <a:ea typeface="Times New Roman" panose="02020603050405020304" pitchFamily="18" charset="0"/>
              </a:rPr>
              <a:t>Aynı </a:t>
            </a:r>
            <a:r>
              <a:rPr lang="tr-TR" sz="2800" dirty="0">
                <a:latin typeface="Times New Roman" panose="02020603050405020304" pitchFamily="18" charset="0"/>
                <a:ea typeface="Times New Roman" panose="02020603050405020304" pitchFamily="18" charset="0"/>
              </a:rPr>
              <a:t>doğrultu üzerinde bulunan kuvvetlerin bileşkesi, bu kuvvetlerin cebirsel toplamına eşittir. </a:t>
            </a:r>
          </a:p>
          <a:p>
            <a:pPr marL="0" indent="0" algn="just">
              <a:buNone/>
            </a:pPr>
            <a:endParaRPr lang="tr-TR" dirty="0" smtClean="0"/>
          </a:p>
          <a:p>
            <a:pPr marL="0" indent="0" algn="just">
              <a:buNone/>
            </a:pPr>
            <a:endParaRPr lang="tr-TR" dirty="0"/>
          </a:p>
          <a:p>
            <a:pPr marL="0" indent="0" algn="just">
              <a:buNone/>
            </a:pPr>
            <a:endParaRPr lang="tr-TR" dirty="0" smtClean="0"/>
          </a:p>
          <a:p>
            <a:pPr marL="0" indent="0" algn="just">
              <a:spcAft>
                <a:spcPts val="0"/>
              </a:spcAft>
              <a:buNone/>
            </a:pPr>
            <a:r>
              <a:rPr lang="tr-TR" sz="2400" b="1" dirty="0" smtClean="0">
                <a:latin typeface="Times New Roman" panose="02020603050405020304" pitchFamily="18" charset="0"/>
                <a:ea typeface="Times New Roman" panose="02020603050405020304" pitchFamily="18" charset="0"/>
              </a:rPr>
              <a:t>BİR </a:t>
            </a:r>
            <a:r>
              <a:rPr lang="tr-TR" sz="2400" b="1" dirty="0">
                <a:latin typeface="Times New Roman" panose="02020603050405020304" pitchFamily="18" charset="0"/>
                <a:ea typeface="Times New Roman" panose="02020603050405020304" pitchFamily="18" charset="0"/>
              </a:rPr>
              <a:t>NOKTADA KESİŞEN KUVVETLER SİSTEMİNİN </a:t>
            </a:r>
            <a:r>
              <a:rPr lang="tr-TR" sz="2400" b="1" dirty="0" smtClean="0">
                <a:latin typeface="Times New Roman" panose="02020603050405020304" pitchFamily="18" charset="0"/>
                <a:ea typeface="Times New Roman" panose="02020603050405020304" pitchFamily="18" charset="0"/>
              </a:rPr>
              <a:t>BİLEŞKESİ</a:t>
            </a:r>
          </a:p>
          <a:p>
            <a:pPr marL="0" indent="0" algn="just">
              <a:spcAft>
                <a:spcPts val="0"/>
              </a:spcAft>
              <a:buNone/>
            </a:pPr>
            <a:r>
              <a:rPr lang="tr-TR" dirty="0">
                <a:latin typeface="Times New Roman" panose="02020603050405020304" pitchFamily="18" charset="0"/>
                <a:ea typeface="Times New Roman" panose="02020603050405020304" pitchFamily="18" charset="0"/>
              </a:rPr>
              <a:t>Maddesel bir noktaya etki eden ikiden daha fazla kuvvetin (F</a:t>
            </a:r>
            <a:r>
              <a:rPr lang="tr-TR" baseline="-25000" dirty="0">
                <a:latin typeface="Times New Roman" panose="02020603050405020304" pitchFamily="18" charset="0"/>
                <a:ea typeface="Times New Roman" panose="02020603050405020304" pitchFamily="18" charset="0"/>
              </a:rPr>
              <a:t>1</a:t>
            </a:r>
            <a:r>
              <a:rPr lang="tr-TR" dirty="0">
                <a:latin typeface="Times New Roman" panose="02020603050405020304" pitchFamily="18" charset="0"/>
                <a:ea typeface="Times New Roman" panose="02020603050405020304" pitchFamily="18" charset="0"/>
              </a:rPr>
              <a:t>,F</a:t>
            </a:r>
            <a:r>
              <a:rPr lang="tr-TR" baseline="-25000" dirty="0">
                <a:latin typeface="Times New Roman" panose="02020603050405020304" pitchFamily="18" charset="0"/>
                <a:ea typeface="Times New Roman" panose="02020603050405020304" pitchFamily="18" charset="0"/>
              </a:rPr>
              <a:t>2</a:t>
            </a:r>
            <a:r>
              <a:rPr lang="tr-TR" dirty="0">
                <a:latin typeface="Times New Roman" panose="02020603050405020304" pitchFamily="18" charset="0"/>
                <a:ea typeface="Times New Roman" panose="02020603050405020304" pitchFamily="18" charset="0"/>
              </a:rPr>
              <a:t>,…..,</a:t>
            </a:r>
            <a:r>
              <a:rPr lang="tr-TR" dirty="0" err="1">
                <a:latin typeface="Times New Roman" panose="02020603050405020304" pitchFamily="18" charset="0"/>
                <a:ea typeface="Times New Roman" panose="02020603050405020304" pitchFamily="18" charset="0"/>
              </a:rPr>
              <a:t>F</a:t>
            </a:r>
            <a:r>
              <a:rPr lang="tr-TR" baseline="-25000" dirty="0" err="1">
                <a:latin typeface="Times New Roman" panose="02020603050405020304" pitchFamily="18" charset="0"/>
                <a:ea typeface="Times New Roman" panose="02020603050405020304" pitchFamily="18" charset="0"/>
              </a:rPr>
              <a:t>n</a:t>
            </a:r>
            <a:r>
              <a:rPr lang="tr-TR" dirty="0">
                <a:latin typeface="Times New Roman" panose="02020603050405020304" pitchFamily="18" charset="0"/>
                <a:ea typeface="Times New Roman" panose="02020603050405020304" pitchFamily="18" charset="0"/>
              </a:rPr>
              <a:t>) bileşkesi analitik yöntemle belirlenirken öncelikle, kuvvetlerin   kesim  noktasına  bir  dikdörtgen  koordinat   sisteminin   orijini yerleştirilir. Daha sonra her bir kuvvetin x ve y bileşenleri bulunur.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431" y="2055610"/>
            <a:ext cx="2157143" cy="1771429"/>
          </a:xfrm>
          <a:prstGeom prst="rect">
            <a:avLst/>
          </a:prstGeom>
        </p:spPr>
      </p:pic>
    </p:spTree>
    <p:extLst>
      <p:ext uri="{BB962C8B-B14F-4D97-AF65-F5344CB8AC3E}">
        <p14:creationId xmlns:p14="http://schemas.microsoft.com/office/powerpoint/2010/main" val="268086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630" y="880749"/>
            <a:ext cx="7886700" cy="5520055"/>
          </a:xfrm>
        </p:spPr>
        <p:txBody>
          <a:bodyPr/>
          <a:lstStyle/>
          <a:p>
            <a:pPr marL="0" lvl="0" indent="0" algn="just">
              <a:buNone/>
            </a:pPr>
            <a:r>
              <a:rPr lang="tr-TR" dirty="0">
                <a:solidFill>
                  <a:prstClr val="black"/>
                </a:solidFill>
                <a:latin typeface="Times New Roman" panose="02020603050405020304" pitchFamily="18" charset="0"/>
                <a:ea typeface="Times New Roman" panose="02020603050405020304" pitchFamily="18" charset="0"/>
              </a:rPr>
              <a:t>Kuvvetler sisteminin bileşkesi R </a:t>
            </a:r>
            <a:r>
              <a:rPr lang="tr-TR" dirty="0" err="1">
                <a:solidFill>
                  <a:prstClr val="black"/>
                </a:solidFill>
                <a:latin typeface="Times New Roman" panose="02020603050405020304" pitchFamily="18" charset="0"/>
                <a:ea typeface="Times New Roman" panose="02020603050405020304" pitchFamily="18" charset="0"/>
              </a:rPr>
              <a:t>nin</a:t>
            </a:r>
            <a:r>
              <a:rPr lang="tr-TR" dirty="0">
                <a:solidFill>
                  <a:prstClr val="black"/>
                </a:solidFill>
                <a:latin typeface="Times New Roman" panose="02020603050405020304" pitchFamily="18" charset="0"/>
                <a:ea typeface="Times New Roman" panose="02020603050405020304" pitchFamily="18" charset="0"/>
              </a:rPr>
              <a:t> bileşenleri </a:t>
            </a:r>
            <a:r>
              <a:rPr lang="tr-TR" dirty="0" err="1">
                <a:solidFill>
                  <a:prstClr val="black"/>
                </a:solidFill>
                <a:latin typeface="Times New Roman" panose="02020603050405020304" pitchFamily="18" charset="0"/>
                <a:ea typeface="Times New Roman" panose="02020603050405020304" pitchFamily="18" charset="0"/>
              </a:rPr>
              <a:t>R</a:t>
            </a:r>
            <a:r>
              <a:rPr lang="tr-TR" baseline="-25000" dirty="0" err="1">
                <a:solidFill>
                  <a:prstClr val="black"/>
                </a:solidFill>
                <a:latin typeface="Times New Roman" panose="02020603050405020304" pitchFamily="18" charset="0"/>
                <a:ea typeface="Times New Roman" panose="02020603050405020304" pitchFamily="18" charset="0"/>
              </a:rPr>
              <a:t>x</a:t>
            </a:r>
            <a:r>
              <a:rPr lang="tr-TR" baseline="-25000" dirty="0">
                <a:solidFill>
                  <a:prstClr val="black"/>
                </a:solidFill>
                <a:latin typeface="Times New Roman" panose="02020603050405020304" pitchFamily="18" charset="0"/>
                <a:ea typeface="Times New Roman" panose="02020603050405020304" pitchFamily="18" charset="0"/>
              </a:rPr>
              <a:t> </a:t>
            </a:r>
            <a:r>
              <a:rPr lang="tr-TR" dirty="0">
                <a:solidFill>
                  <a:prstClr val="black"/>
                </a:solidFill>
                <a:latin typeface="Times New Roman" panose="02020603050405020304" pitchFamily="18" charset="0"/>
                <a:ea typeface="Times New Roman" panose="02020603050405020304" pitchFamily="18" charset="0"/>
              </a:rPr>
              <a:t>ve </a:t>
            </a:r>
            <a:r>
              <a:rPr lang="tr-TR" dirty="0" err="1">
                <a:solidFill>
                  <a:prstClr val="black"/>
                </a:solidFill>
                <a:latin typeface="Times New Roman" panose="02020603050405020304" pitchFamily="18" charset="0"/>
                <a:ea typeface="Times New Roman" panose="02020603050405020304" pitchFamily="18" charset="0"/>
              </a:rPr>
              <a:t>R</a:t>
            </a:r>
            <a:r>
              <a:rPr lang="tr-TR" baseline="-25000" dirty="0" err="1">
                <a:solidFill>
                  <a:prstClr val="black"/>
                </a:solidFill>
                <a:latin typeface="Times New Roman" panose="02020603050405020304" pitchFamily="18" charset="0"/>
                <a:ea typeface="Times New Roman" panose="02020603050405020304" pitchFamily="18" charset="0"/>
              </a:rPr>
              <a:t>y</a:t>
            </a:r>
            <a:r>
              <a:rPr lang="tr-TR" dirty="0">
                <a:solidFill>
                  <a:prstClr val="black"/>
                </a:solidFill>
                <a:latin typeface="Times New Roman" panose="02020603050405020304" pitchFamily="18" charset="0"/>
                <a:ea typeface="Times New Roman" panose="02020603050405020304" pitchFamily="18" charset="0"/>
              </a:rPr>
              <a:t>, kuvvetlerin sırasıyla x ve y eksenleri üzerindeki bileşenlerinin cebirsel toplamına eşittir. </a:t>
            </a:r>
            <a:endParaRPr lang="tr-TR" dirty="0" smtClean="0">
              <a:solidFill>
                <a:prstClr val="black"/>
              </a:solidFill>
              <a:latin typeface="Times New Roman" panose="02020603050405020304" pitchFamily="18" charset="0"/>
              <a:ea typeface="Times New Roman" panose="02020603050405020304" pitchFamily="18" charset="0"/>
            </a:endParaRPr>
          </a:p>
          <a:p>
            <a:pPr marL="0" lvl="0" indent="0" algn="just">
              <a:buNone/>
            </a:pPr>
            <a:endParaRPr lang="tr-TR" dirty="0">
              <a:solidFill>
                <a:prstClr val="black"/>
              </a:solidFill>
              <a:latin typeface="Times New Roman" panose="02020603050405020304" pitchFamily="18" charset="0"/>
              <a:ea typeface="Times New Roman" panose="02020603050405020304" pitchFamily="18" charset="0"/>
            </a:endParaRPr>
          </a:p>
          <a:p>
            <a:pPr marL="0" indent="0">
              <a:buNone/>
            </a:pPr>
            <a:endParaRPr lang="tr-TR" dirty="0"/>
          </a:p>
        </p:txBody>
      </p:sp>
      <p:pic>
        <p:nvPicPr>
          <p:cNvPr id="4" name="Resim 3"/>
          <p:cNvPicPr>
            <a:picLocks noChangeAspect="1"/>
          </p:cNvPicPr>
          <p:nvPr/>
        </p:nvPicPr>
        <p:blipFill>
          <a:blip r:embed="rId2"/>
          <a:stretch>
            <a:fillRect/>
          </a:stretch>
        </p:blipFill>
        <p:spPr>
          <a:xfrm>
            <a:off x="323067" y="2045380"/>
            <a:ext cx="6466355" cy="4245270"/>
          </a:xfrm>
          <a:prstGeom prst="rect">
            <a:avLst/>
          </a:prstGeom>
        </p:spPr>
      </p:pic>
    </p:spTree>
    <p:extLst>
      <p:ext uri="{BB962C8B-B14F-4D97-AF65-F5344CB8AC3E}">
        <p14:creationId xmlns:p14="http://schemas.microsoft.com/office/powerpoint/2010/main" val="3034338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01103547"/>
              </p:ext>
            </p:extLst>
          </p:nvPr>
        </p:nvGraphicFramePr>
        <p:xfrm>
          <a:off x="1270095" y="127336"/>
          <a:ext cx="7109526" cy="6558699"/>
        </p:xfrm>
        <a:graphic>
          <a:graphicData uri="http://schemas.openxmlformats.org/drawingml/2006/table">
            <a:tbl>
              <a:tblPr firstRow="1" firstCol="1" lastRow="1" lastCol="1" bandCol="1"/>
              <a:tblGrid>
                <a:gridCol w="811982"/>
                <a:gridCol w="6297544"/>
              </a:tblGrid>
              <a:tr h="465028">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HAFTA</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KONU</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65028">
                <a:tc>
                  <a:txBody>
                    <a:bodyPr/>
                    <a:lstStyle/>
                    <a:p>
                      <a:pPr algn="ctr">
                        <a:spcAft>
                          <a:spcPts val="0"/>
                        </a:spcAft>
                      </a:pPr>
                      <a:r>
                        <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Giriş, Temel Kavramlar, Statiğin Temel İlkeleri, Serbest Cisim Diyagramı, Düzlem Kuvvetler Sisteminin Bileşkesi</a:t>
                      </a:r>
                      <a:endParaRPr lang="tr-TR" sz="1600" dirty="0">
                        <a:effectLst/>
                        <a:latin typeface="Times New Roman" panose="02020603050405020304" pitchFamily="18" charset="0"/>
                        <a:ea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err="1" smtClean="0">
                          <a:effectLst/>
                          <a:latin typeface="Times New Roman" panose="02020603050405020304" pitchFamily="18" charset="0"/>
                          <a:ea typeface="Times New Roman" panose="02020603050405020304" pitchFamily="18" charset="0"/>
                        </a:rPr>
                        <a:t>Rijit</a:t>
                      </a:r>
                      <a:r>
                        <a:rPr lang="tr-TR" sz="1600" dirty="0" smtClean="0">
                          <a:effectLst/>
                          <a:latin typeface="Times New Roman" panose="02020603050405020304" pitchFamily="18" charset="0"/>
                          <a:ea typeface="Times New Roman" panose="02020603050405020304" pitchFamily="18" charset="0"/>
                        </a:rPr>
                        <a:t> Cisimlerin Dengesi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Ağırlık Merkezi ve Geometrik Merkez</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Düzlem Taşıyıcı Sistemler, Kafes Sistemler, Çerçeveler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Sürtünme</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2514">
                <a:tc>
                  <a:txBody>
                    <a:bodyPr/>
                    <a:lstStyle/>
                    <a:p>
                      <a:pPr algn="ctr">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Yapılara gelen yükler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Mukavemetin Temel İlkeleri, Çubuk Sistemler, Gerilme</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İç Kuvvetler ve Kesit Tesirleri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Normal Kuvvet</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Gerilme, Şekil ve Yer Değiştirme Analizi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Kesme Etkisi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Eğilme Etkisi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6773">
                <a:tc>
                  <a:txBody>
                    <a:bodyPr/>
                    <a:lstStyle/>
                    <a:p>
                      <a:pPr algn="ctr">
                        <a:spcAft>
                          <a:spcPts val="0"/>
                        </a:spcAft>
                      </a:pPr>
                      <a:r>
                        <a:rPr lang="tr-TR" sz="1600" b="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spcAft>
                          <a:spcPts val="0"/>
                        </a:spcAft>
                        <a:buFont typeface="+mj-lt"/>
                        <a:buNone/>
                        <a:tabLst>
                          <a:tab pos="1123950" algn="l"/>
                        </a:tabLst>
                      </a:pPr>
                      <a:r>
                        <a:rPr lang="tr-TR" sz="1600" dirty="0" smtClean="0">
                          <a:effectLst/>
                          <a:latin typeface="Times New Roman" panose="02020603050405020304" pitchFamily="18" charset="0"/>
                          <a:ea typeface="Times New Roman" panose="02020603050405020304" pitchFamily="18" charset="0"/>
                        </a:rPr>
                        <a:t>Burkulma ve Burulma Etkisi ve</a:t>
                      </a:r>
                      <a:r>
                        <a:rPr lang="tr-TR" sz="1600" baseline="0" dirty="0" smtClean="0">
                          <a:effectLst/>
                          <a:latin typeface="Times New Roman" panose="02020603050405020304" pitchFamily="18" charset="0"/>
                          <a:ea typeface="Times New Roman" panose="02020603050405020304" pitchFamily="18" charset="0"/>
                        </a:rPr>
                        <a:t> öğretim programının değerlendirilmesi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1022">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1022">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1022">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1022">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1022">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9886">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21351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7210" y="819789"/>
            <a:ext cx="7886700" cy="5535295"/>
          </a:xfrm>
        </p:spPr>
        <p:txBody>
          <a:bodyPr/>
          <a:lstStyle/>
          <a:p>
            <a:pPr marL="0" indent="0">
              <a:buNone/>
            </a:pPr>
            <a:r>
              <a:rPr lang="tr-TR" sz="2400" b="1" dirty="0">
                <a:latin typeface="Times New Roman" panose="02020603050405020304" pitchFamily="18" charset="0"/>
                <a:ea typeface="Times New Roman" panose="02020603050405020304" pitchFamily="18" charset="0"/>
              </a:rPr>
              <a:t>BİR KUVVETİN </a:t>
            </a:r>
            <a:r>
              <a:rPr lang="tr-TR" sz="2400" b="1" dirty="0" smtClean="0">
                <a:latin typeface="Times New Roman" panose="02020603050405020304" pitchFamily="18" charset="0"/>
                <a:ea typeface="Times New Roman" panose="02020603050405020304" pitchFamily="18" charset="0"/>
              </a:rPr>
              <a:t>MOMENTİ</a:t>
            </a:r>
          </a:p>
          <a:p>
            <a:pPr marL="0" indent="0" algn="just">
              <a:buNone/>
            </a:pPr>
            <a:r>
              <a:rPr lang="tr-TR" dirty="0">
                <a:latin typeface="Times New Roman" panose="02020603050405020304" pitchFamily="18" charset="0"/>
                <a:ea typeface="Times New Roman" panose="02020603050405020304" pitchFamily="18" charset="0"/>
              </a:rPr>
              <a:t>Bir kuvvet, bir cismi kendi doğrultusunda hareket ettirmeye çalıştığı gibi bir eksen etrafında döndürmeye de çalışır. İşte bir kuvvetin herhangi bir eksen ya da doğruya göre momenti, onun söz konusu eksene göre döndürme veya bükme gücünün bir ölçüsü olarak tanımlanır. </a:t>
            </a:r>
          </a:p>
          <a:p>
            <a:pPr marL="0" indent="0" algn="just">
              <a:buNone/>
            </a:pPr>
            <a:r>
              <a:rPr lang="tr-TR" dirty="0" smtClean="0">
                <a:latin typeface="Times New Roman" panose="02020603050405020304" pitchFamily="18" charset="0"/>
                <a:ea typeface="Times New Roman" panose="02020603050405020304" pitchFamily="18" charset="0"/>
              </a:rPr>
              <a:t>Herhangi </a:t>
            </a:r>
            <a:r>
              <a:rPr lang="tr-TR" dirty="0">
                <a:latin typeface="Times New Roman" panose="02020603050405020304" pitchFamily="18" charset="0"/>
                <a:ea typeface="Times New Roman" panose="02020603050405020304" pitchFamily="18" charset="0"/>
              </a:rPr>
              <a:t>bir kuvvetin içinde bulunduğu düzleme dik bir eksene göre momenti, kuvvet ile eksenin düzlemi kestiği O noktasından kuvvetin doğrultusuna inilen dikme ayağının çarpımına eşittir. Moment  yönünün belirlenmesinde  genellikle  sağ  el  kuralı kullanılır. Başparmak yukarı doğru yani dönme saat ibrelerinin  hareket  yönünün  tersi ise pozitif (+), başparmak aşağıya doğru yani dönme saat ibrelerinin hareket yönünde ise negatif (–) kabul edilebilir. </a:t>
            </a:r>
          </a:p>
          <a:p>
            <a:pPr marL="0" indent="0" algn="just">
              <a:buNone/>
            </a:pPr>
            <a:endParaRPr lang="tr-TR" dirty="0"/>
          </a:p>
        </p:txBody>
      </p:sp>
    </p:spTree>
    <p:extLst>
      <p:ext uri="{BB962C8B-B14F-4D97-AF65-F5344CB8AC3E}">
        <p14:creationId xmlns:p14="http://schemas.microsoft.com/office/powerpoint/2010/main" val="2332488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7220" y="774067"/>
            <a:ext cx="7886700" cy="5672455"/>
          </a:xfrm>
        </p:spPr>
        <p:txBody>
          <a:bodyPr/>
          <a:lstStyle/>
          <a:p>
            <a:pPr marL="0" lvl="1" indent="0" algn="just">
              <a:spcAft>
                <a:spcPts val="0"/>
              </a:spcAft>
              <a:buNone/>
              <a:tabLst>
                <a:tab pos="0" algn="l"/>
              </a:tabLst>
            </a:pPr>
            <a:r>
              <a:rPr lang="tr-TR" b="1" dirty="0" smtClean="0">
                <a:latin typeface="Times New Roman" panose="02020603050405020304" pitchFamily="18" charset="0"/>
                <a:ea typeface="Times New Roman" panose="02020603050405020304" pitchFamily="18" charset="0"/>
              </a:rPr>
              <a:t>VARİGNON TEOREMİ</a:t>
            </a:r>
          </a:p>
          <a:p>
            <a:pPr marL="0" lvl="1" indent="0" algn="just">
              <a:spcAft>
                <a:spcPts val="0"/>
              </a:spcAft>
              <a:buNone/>
              <a:tabLst>
                <a:tab pos="0" algn="l"/>
              </a:tabLst>
            </a:pPr>
            <a:r>
              <a:rPr lang="tr-TR" sz="2800" dirty="0" smtClean="0">
                <a:latin typeface="Times New Roman" panose="02020603050405020304" pitchFamily="18" charset="0"/>
                <a:ea typeface="Times New Roman" panose="02020603050405020304" pitchFamily="18" charset="0"/>
              </a:rPr>
              <a:t>Herhangi </a:t>
            </a:r>
            <a:r>
              <a:rPr lang="tr-TR" sz="2800" dirty="0">
                <a:latin typeface="Times New Roman" panose="02020603050405020304" pitchFamily="18" charset="0"/>
                <a:ea typeface="Times New Roman" panose="02020603050405020304" pitchFamily="18" charset="0"/>
              </a:rPr>
              <a:t>bir kuvvet sisteminin momentinin değerlendirilmesinde statikte sık kullanılan önemli teoremlerden birisi Fransız matematikçisi </a:t>
            </a:r>
            <a:r>
              <a:rPr lang="tr-TR" sz="2800" dirty="0" err="1">
                <a:latin typeface="Times New Roman" panose="02020603050405020304" pitchFamily="18" charset="0"/>
                <a:ea typeface="Times New Roman" panose="02020603050405020304" pitchFamily="18" charset="0"/>
              </a:rPr>
              <a:t>Varignon</a:t>
            </a:r>
            <a:r>
              <a:rPr lang="tr-TR" sz="2800" dirty="0">
                <a:latin typeface="Times New Roman" panose="02020603050405020304" pitchFamily="18" charset="0"/>
                <a:ea typeface="Times New Roman" panose="02020603050405020304" pitchFamily="18" charset="0"/>
              </a:rPr>
              <a:t> (1654-1722) tarafından ortaya konulmuştur. Bu teoreme </a:t>
            </a:r>
            <a:r>
              <a:rPr lang="tr-TR" sz="2800" b="1" i="1" dirty="0" err="1">
                <a:latin typeface="Times New Roman" panose="02020603050405020304" pitchFamily="18" charset="0"/>
                <a:ea typeface="Times New Roman" panose="02020603050405020304" pitchFamily="18" charset="0"/>
              </a:rPr>
              <a:t>Varignon</a:t>
            </a:r>
            <a:r>
              <a:rPr lang="tr-TR" sz="2800" b="1" i="1" dirty="0">
                <a:latin typeface="Times New Roman" panose="02020603050405020304" pitchFamily="18" charset="0"/>
                <a:ea typeface="Times New Roman" panose="02020603050405020304" pitchFamily="18" charset="0"/>
              </a:rPr>
              <a:t> teoremi</a:t>
            </a:r>
            <a:r>
              <a:rPr lang="tr-TR" sz="2800" dirty="0">
                <a:latin typeface="Times New Roman" panose="02020603050405020304" pitchFamily="18" charset="0"/>
                <a:ea typeface="Times New Roman" panose="02020603050405020304" pitchFamily="18" charset="0"/>
              </a:rPr>
              <a:t> ya da </a:t>
            </a:r>
            <a:r>
              <a:rPr lang="tr-TR" sz="2800" b="1" i="1" dirty="0">
                <a:latin typeface="Times New Roman" panose="02020603050405020304" pitchFamily="18" charset="0"/>
                <a:ea typeface="Times New Roman" panose="02020603050405020304" pitchFamily="18" charset="0"/>
              </a:rPr>
              <a:t>momentler ilkesi</a:t>
            </a:r>
            <a:r>
              <a:rPr lang="tr-TR" sz="2800" dirty="0">
                <a:latin typeface="Times New Roman" panose="02020603050405020304" pitchFamily="18" charset="0"/>
                <a:ea typeface="Times New Roman" panose="02020603050405020304" pitchFamily="18" charset="0"/>
              </a:rPr>
              <a:t> adı verilir. Bu ilke, bir kuvvetin bir noktaya göre momentinin, bu kuvvetin bileşenlerinin aynı noktaya göre momentlerinin cebirsel toplamına eşit olduğunu </a:t>
            </a:r>
            <a:r>
              <a:rPr lang="tr-TR" sz="2800" dirty="0" smtClean="0">
                <a:latin typeface="Times New Roman" panose="02020603050405020304" pitchFamily="18" charset="0"/>
                <a:ea typeface="Times New Roman" panose="02020603050405020304" pitchFamily="18" charset="0"/>
              </a:rPr>
              <a:t>ifade eder.</a:t>
            </a:r>
          </a:p>
          <a:p>
            <a:pPr marL="0" lvl="1" indent="0" algn="just">
              <a:spcAft>
                <a:spcPts val="0"/>
              </a:spcAft>
              <a:buNone/>
              <a:tabLst>
                <a:tab pos="0" algn="l"/>
              </a:tabLst>
            </a:pPr>
            <a:r>
              <a:rPr lang="tr-TR" b="1" dirty="0" smtClean="0">
                <a:latin typeface="Times New Roman" panose="02020603050405020304" pitchFamily="18" charset="0"/>
                <a:ea typeface="Times New Roman" panose="02020603050405020304" pitchFamily="18" charset="0"/>
              </a:rPr>
              <a:t>KUVVET </a:t>
            </a:r>
            <a:r>
              <a:rPr lang="tr-TR" b="1" dirty="0">
                <a:latin typeface="Times New Roman" panose="02020603050405020304" pitchFamily="18" charset="0"/>
                <a:ea typeface="Times New Roman" panose="02020603050405020304" pitchFamily="18" charset="0"/>
              </a:rPr>
              <a:t>ÇİFTİNİN </a:t>
            </a:r>
            <a:r>
              <a:rPr lang="tr-TR" b="1" dirty="0" smtClean="0">
                <a:latin typeface="Times New Roman" panose="02020603050405020304" pitchFamily="18" charset="0"/>
                <a:ea typeface="Times New Roman" panose="02020603050405020304" pitchFamily="18" charset="0"/>
              </a:rPr>
              <a:t>MOMENTİ</a:t>
            </a:r>
          </a:p>
          <a:p>
            <a:pPr marL="0" lvl="1" indent="0" algn="just">
              <a:spcAft>
                <a:spcPts val="0"/>
              </a:spcAft>
              <a:buNone/>
              <a:tabLst>
                <a:tab pos="0" algn="l"/>
              </a:tabLst>
            </a:pPr>
            <a:r>
              <a:rPr lang="tr-TR" sz="2800" dirty="0" smtClean="0">
                <a:latin typeface="Times New Roman" panose="02020603050405020304" pitchFamily="18" charset="0"/>
                <a:ea typeface="Times New Roman" panose="02020603050405020304" pitchFamily="18" charset="0"/>
              </a:rPr>
              <a:t>Bazı </a:t>
            </a:r>
            <a:r>
              <a:rPr lang="tr-TR" sz="2800" dirty="0">
                <a:latin typeface="Times New Roman" panose="02020603050405020304" pitchFamily="18" charset="0"/>
                <a:ea typeface="Times New Roman" panose="02020603050405020304" pitchFamily="18" charset="0"/>
              </a:rPr>
              <a:t>durumlarda herhangi bir kuvvet sisteminin bileşkesi sıfıra eşdeğer olmasına karşın, bir bileşke moment ortaya çıkabilir. Bu durum ancak bir kuvvet çifti söz konusu olduğunda görülür</a:t>
            </a:r>
            <a:r>
              <a:rPr lang="tr-TR" sz="2800" dirty="0" smtClean="0">
                <a:latin typeface="Times New Roman" panose="02020603050405020304" pitchFamily="18" charset="0"/>
                <a:ea typeface="Times New Roman" panose="02020603050405020304" pitchFamily="18" charset="0"/>
              </a:rPr>
              <a:t>.</a:t>
            </a:r>
            <a:r>
              <a:rPr lang="tr-TR" sz="2800" dirty="0">
                <a:latin typeface="Times New Roman" panose="02020603050405020304" pitchFamily="18" charset="0"/>
                <a:ea typeface="Times New Roman" panose="02020603050405020304" pitchFamily="18" charset="0"/>
              </a:rPr>
              <a:t> Doğrultuları paralel, büyüklükleri eşit ancak yönleri ters olan iki kuvvetin  oluşturduğu  sisteme  </a:t>
            </a:r>
            <a:r>
              <a:rPr lang="tr-TR" sz="2800" b="1" i="1" dirty="0">
                <a:latin typeface="Times New Roman" panose="02020603050405020304" pitchFamily="18" charset="0"/>
                <a:ea typeface="Times New Roman" panose="02020603050405020304" pitchFamily="18" charset="0"/>
              </a:rPr>
              <a:t>kuvvet çifti  </a:t>
            </a:r>
            <a:r>
              <a:rPr lang="tr-TR" sz="2800" dirty="0">
                <a:latin typeface="Times New Roman" panose="02020603050405020304" pitchFamily="18" charset="0"/>
                <a:ea typeface="Times New Roman" panose="02020603050405020304" pitchFamily="18" charset="0"/>
              </a:rPr>
              <a:t>adı  </a:t>
            </a:r>
            <a:r>
              <a:rPr lang="tr-TR" sz="2800" dirty="0" smtClean="0">
                <a:latin typeface="Times New Roman" panose="02020603050405020304" pitchFamily="18" charset="0"/>
                <a:ea typeface="Times New Roman" panose="02020603050405020304" pitchFamily="18" charset="0"/>
              </a:rPr>
              <a:t>verilir.</a:t>
            </a:r>
            <a:endParaRPr lang="tr-TR" sz="2800" dirty="0">
              <a:latin typeface="Times New Roman" panose="02020603050405020304" pitchFamily="18" charset="0"/>
              <a:ea typeface="Times New Roman" panose="02020603050405020304" pitchFamily="18" charset="0"/>
            </a:endParaRPr>
          </a:p>
          <a:p>
            <a:pPr marL="0" lvl="1" indent="0" algn="just">
              <a:spcAft>
                <a:spcPts val="0"/>
              </a:spcAft>
              <a:buNone/>
              <a:tabLst>
                <a:tab pos="0" algn="l"/>
              </a:tabLst>
            </a:pPr>
            <a:endParaRPr lang="tr-TR" dirty="0"/>
          </a:p>
        </p:txBody>
      </p:sp>
    </p:spTree>
    <p:extLst>
      <p:ext uri="{BB962C8B-B14F-4D97-AF65-F5344CB8AC3E}">
        <p14:creationId xmlns:p14="http://schemas.microsoft.com/office/powerpoint/2010/main" val="3369294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1470" y="850269"/>
            <a:ext cx="7886700" cy="5687695"/>
          </a:xfrm>
        </p:spPr>
        <p:txBody>
          <a:bodyPr>
            <a:normAutofit fontScale="92500" lnSpcReduction="10000"/>
          </a:bodyPr>
          <a:lstStyle/>
          <a:p>
            <a:pPr marL="0" indent="0" algn="just">
              <a:buNone/>
            </a:pPr>
            <a:r>
              <a:rPr lang="tr-TR" dirty="0" smtClean="0">
                <a:latin typeface="Times New Roman" panose="02020603050405020304" pitchFamily="18" charset="0"/>
                <a:ea typeface="Times New Roman" panose="02020603050405020304" pitchFamily="18" charset="0"/>
              </a:rPr>
              <a:t>Kuvvet </a:t>
            </a:r>
            <a:r>
              <a:rPr lang="tr-TR" dirty="0">
                <a:latin typeface="Times New Roman" panose="02020603050405020304" pitchFamily="18" charset="0"/>
                <a:ea typeface="Times New Roman" panose="02020603050405020304" pitchFamily="18" charset="0"/>
              </a:rPr>
              <a:t>çiftinin momenti, kuvvetlerden birisi ile kuvvet çiftinin </a:t>
            </a:r>
            <a:r>
              <a:rPr lang="tr-TR" dirty="0" smtClean="0">
                <a:latin typeface="Times New Roman" panose="02020603050405020304" pitchFamily="18" charset="0"/>
                <a:ea typeface="Times New Roman" panose="02020603050405020304" pitchFamily="18" charset="0"/>
              </a:rPr>
              <a:t>doğrultuları </a:t>
            </a:r>
            <a:r>
              <a:rPr lang="tr-TR" dirty="0">
                <a:latin typeface="Times New Roman" panose="02020603050405020304" pitchFamily="18" charset="0"/>
                <a:ea typeface="Times New Roman" panose="02020603050405020304" pitchFamily="18" charset="0"/>
              </a:rPr>
              <a:t>arasında kalan dik uzaklığın çarpımına eşittir ( M = F . d ). </a:t>
            </a:r>
          </a:p>
          <a:p>
            <a:pPr marL="0" indent="0" algn="just">
              <a:buNone/>
            </a:pPr>
            <a:r>
              <a:rPr lang="tr-TR" sz="2400" b="1" dirty="0" smtClean="0">
                <a:latin typeface="Times New Roman" panose="02020603050405020304" pitchFamily="18" charset="0"/>
                <a:ea typeface="Times New Roman" panose="02020603050405020304" pitchFamily="18" charset="0"/>
              </a:rPr>
              <a:t>EŞDEĞER </a:t>
            </a:r>
            <a:r>
              <a:rPr lang="tr-TR" sz="2400" b="1" dirty="0">
                <a:latin typeface="Times New Roman" panose="02020603050405020304" pitchFamily="18" charset="0"/>
                <a:ea typeface="Times New Roman" panose="02020603050405020304" pitchFamily="18" charset="0"/>
              </a:rPr>
              <a:t>KUVVET </a:t>
            </a:r>
            <a:r>
              <a:rPr lang="tr-TR" sz="2400" b="1" dirty="0" smtClean="0">
                <a:latin typeface="Times New Roman" panose="02020603050405020304" pitchFamily="18" charset="0"/>
                <a:ea typeface="Times New Roman" panose="02020603050405020304" pitchFamily="18" charset="0"/>
              </a:rPr>
              <a:t>ÇİFTLERİ</a:t>
            </a:r>
          </a:p>
          <a:p>
            <a:pPr marL="0" indent="0" algn="just">
              <a:buNone/>
            </a:pPr>
            <a:r>
              <a:rPr lang="tr-TR" dirty="0" smtClean="0">
                <a:latin typeface="Times New Roman" panose="02020603050405020304" pitchFamily="18" charset="0"/>
                <a:ea typeface="Times New Roman" panose="02020603050405020304" pitchFamily="18" charset="0"/>
              </a:rPr>
              <a:t>Aynı </a:t>
            </a:r>
            <a:r>
              <a:rPr lang="tr-TR" dirty="0">
                <a:latin typeface="Times New Roman" panose="02020603050405020304" pitchFamily="18" charset="0"/>
                <a:ea typeface="Times New Roman" panose="02020603050405020304" pitchFamily="18" charset="0"/>
              </a:rPr>
              <a:t>momenti üreten iki kuvvet çiftine </a:t>
            </a:r>
            <a:r>
              <a:rPr lang="tr-TR" b="1" i="1" dirty="0">
                <a:latin typeface="Times New Roman" panose="02020603050405020304" pitchFamily="18" charset="0"/>
                <a:ea typeface="Times New Roman" panose="02020603050405020304" pitchFamily="18" charset="0"/>
              </a:rPr>
              <a:t>eşdeğer (denk) kuvvet çiftleri</a:t>
            </a:r>
            <a:r>
              <a:rPr lang="tr-TR" dirty="0">
                <a:latin typeface="Times New Roman" panose="02020603050405020304" pitchFamily="18" charset="0"/>
                <a:ea typeface="Times New Roman" panose="02020603050405020304" pitchFamily="18" charset="0"/>
              </a:rPr>
              <a:t> adı verilir. Bu kuvvet çiftleri ya aynı düzlem üzerinde ya da birbirlerine paralel düzlemler üzerinde bulunurlar. </a:t>
            </a:r>
            <a:endParaRPr lang="tr-TR"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sz="2400" b="1" dirty="0">
                <a:latin typeface="Times New Roman" panose="02020603050405020304" pitchFamily="18" charset="0"/>
                <a:ea typeface="Times New Roman" panose="02020603050405020304" pitchFamily="18" charset="0"/>
              </a:rPr>
              <a:t>BİR KUVVETİN RİJİT CİSİM ÜZERİNDE </a:t>
            </a:r>
            <a:r>
              <a:rPr lang="tr-TR" sz="2400" b="1" dirty="0" smtClean="0">
                <a:latin typeface="Times New Roman" panose="02020603050405020304" pitchFamily="18" charset="0"/>
                <a:ea typeface="Times New Roman" panose="02020603050405020304" pitchFamily="18" charset="0"/>
              </a:rPr>
              <a:t>KAYDIRILMASI</a:t>
            </a:r>
          </a:p>
          <a:p>
            <a:pPr marL="0" indent="0" algn="just">
              <a:spcAft>
                <a:spcPts val="0"/>
              </a:spcAft>
              <a:buNone/>
            </a:pPr>
            <a:r>
              <a:rPr lang="tr-TR" dirty="0">
                <a:latin typeface="Times New Roman" panose="02020603050405020304" pitchFamily="18" charset="0"/>
                <a:ea typeface="Times New Roman" panose="02020603050405020304" pitchFamily="18" charset="0"/>
              </a:rPr>
              <a:t>Statikte bir kuvvet sistemini en basit hale indirgemek amacıyla bir kuvvetin </a:t>
            </a:r>
            <a:r>
              <a:rPr lang="tr-TR" dirty="0" err="1">
                <a:latin typeface="Times New Roman" panose="02020603050405020304" pitchFamily="18" charset="0"/>
                <a:ea typeface="Times New Roman" panose="02020603050405020304" pitchFamily="18" charset="0"/>
              </a:rPr>
              <a:t>rijit</a:t>
            </a:r>
            <a:r>
              <a:rPr lang="tr-TR" dirty="0">
                <a:latin typeface="Times New Roman" panose="02020603050405020304" pitchFamily="18" charset="0"/>
                <a:ea typeface="Times New Roman" panose="02020603050405020304" pitchFamily="18" charset="0"/>
              </a:rPr>
              <a:t> cisim üzerinde bir noktadan başka bir noktaya kaydırılması gerekebilir. Bir kuvvet, cisim üzerinde belirli bir doğrultuda kaydırma ve döndürme etkisi ortaya çıkardığından, kuvvetin kaydırılmasında bu iki etkinin aynı kalması gerekir. </a:t>
            </a: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4602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070" y="926469"/>
            <a:ext cx="7886700" cy="5535295"/>
          </a:xfrm>
        </p:spPr>
        <p:txBody>
          <a:bodyPr>
            <a:normAutofit fontScale="92500" lnSpcReduction="10000"/>
          </a:bodyPr>
          <a:lstStyle/>
          <a:p>
            <a:pPr marL="0" indent="0" algn="just">
              <a:spcAft>
                <a:spcPts val="0"/>
              </a:spcAft>
              <a:buNone/>
            </a:pPr>
            <a:r>
              <a:rPr lang="tr-TR" b="1" i="1" dirty="0">
                <a:latin typeface="Times New Roman" panose="02020603050405020304" pitchFamily="18" charset="0"/>
                <a:ea typeface="Times New Roman" panose="02020603050405020304" pitchFamily="18" charset="0"/>
              </a:rPr>
              <a:t>Bir Kuvvetin Doğrultusu Dışında Başka Bir Noktaya </a:t>
            </a:r>
            <a:r>
              <a:rPr lang="tr-TR" b="1" i="1" dirty="0" smtClean="0">
                <a:latin typeface="Times New Roman" panose="02020603050405020304" pitchFamily="18" charset="0"/>
                <a:ea typeface="Times New Roman" panose="02020603050405020304" pitchFamily="18" charset="0"/>
              </a:rPr>
              <a:t>Taşınması</a:t>
            </a:r>
          </a:p>
          <a:p>
            <a:pPr marL="0" indent="0" algn="just">
              <a:spcAft>
                <a:spcPts val="0"/>
              </a:spcAft>
              <a:buNone/>
            </a:pPr>
            <a:r>
              <a:rPr lang="tr-TR" dirty="0" smtClean="0">
                <a:latin typeface="Times New Roman" panose="02020603050405020304" pitchFamily="18" charset="0"/>
                <a:ea typeface="Times New Roman" panose="02020603050405020304" pitchFamily="18" charset="0"/>
              </a:rPr>
              <a:t>Bazı </a:t>
            </a:r>
            <a:r>
              <a:rPr lang="tr-TR" dirty="0">
                <a:latin typeface="Times New Roman" panose="02020603050405020304" pitchFamily="18" charset="0"/>
                <a:ea typeface="Times New Roman" panose="02020603050405020304" pitchFamily="18" charset="0"/>
              </a:rPr>
              <a:t>mühendislik problemlerinde belirli bir noktada etki yapan bir kuvvetin doğrultusu dışında başka bir noktada etki eden eş bir kuvvet ile değiştirilmesi gerekli olabilir. Bu durumda kuvvet çifti kavramından yararlanılır</a:t>
            </a:r>
            <a:r>
              <a:rPr lang="tr-TR" dirty="0" smtClean="0">
                <a:latin typeface="Times New Roman" panose="02020603050405020304" pitchFamily="18" charset="0"/>
                <a:ea typeface="Times New Roman" panose="02020603050405020304" pitchFamily="18" charset="0"/>
              </a:rPr>
              <a:t>. Bir kuvvetin doğrultusu dışında başka bir noktaya taşınması durumunda oluşan kuvvet çifti momentinin de dikkate alınması gerekir. </a:t>
            </a:r>
          </a:p>
          <a:p>
            <a:pPr marL="0" indent="0">
              <a:spcAft>
                <a:spcPts val="0"/>
              </a:spcAft>
              <a:buNone/>
            </a:pPr>
            <a:r>
              <a:rPr lang="tr-TR" b="1" i="1" dirty="0">
                <a:latin typeface="Times New Roman" panose="02020603050405020304" pitchFamily="18" charset="0"/>
                <a:ea typeface="Times New Roman" panose="02020603050405020304" pitchFamily="18" charset="0"/>
              </a:rPr>
              <a:t>Bir Kuvvetin Doğrultusu Üzerinde </a:t>
            </a:r>
            <a:r>
              <a:rPr lang="tr-TR" b="1" i="1" dirty="0" smtClean="0">
                <a:latin typeface="Times New Roman" panose="02020603050405020304" pitchFamily="18" charset="0"/>
                <a:ea typeface="Times New Roman" panose="02020603050405020304" pitchFamily="18" charset="0"/>
              </a:rPr>
              <a:t>Kaydırılması</a:t>
            </a:r>
          </a:p>
          <a:p>
            <a:pPr marL="0" indent="0" algn="just">
              <a:spcAft>
                <a:spcPts val="0"/>
              </a:spcAft>
              <a:buNone/>
            </a:pPr>
            <a:r>
              <a:rPr lang="tr-TR" dirty="0" smtClean="0">
                <a:latin typeface="Times New Roman" panose="02020603050405020304" pitchFamily="18" charset="0"/>
                <a:ea typeface="Times New Roman" panose="02020603050405020304" pitchFamily="18" charset="0"/>
              </a:rPr>
              <a:t>Bir </a:t>
            </a:r>
            <a:r>
              <a:rPr lang="tr-TR" dirty="0" err="1">
                <a:latin typeface="Times New Roman" panose="02020603050405020304" pitchFamily="18" charset="0"/>
                <a:ea typeface="Times New Roman" panose="02020603050405020304" pitchFamily="18" charset="0"/>
              </a:rPr>
              <a:t>rijit</a:t>
            </a:r>
            <a:r>
              <a:rPr lang="tr-TR" dirty="0">
                <a:latin typeface="Times New Roman" panose="02020603050405020304" pitchFamily="18" charset="0"/>
                <a:ea typeface="Times New Roman" panose="02020603050405020304" pitchFamily="18" charset="0"/>
              </a:rPr>
              <a:t> cisim üzerinde belirli bir noktada etki eden bir kuvvetin, doğrultusu üzerinde başka bir noktaya uygulanması durumunda cisim üzerindeki dış etkileri değişmez. Ancak iç etkilerin F kuvvetinin uygulama noktasına bağlı olduğu akıldan çıkarılmamalıdır. </a:t>
            </a:r>
            <a:endParaRPr lang="tr-TR" i="1" dirty="0">
              <a:latin typeface="Times New Roman" panose="02020603050405020304" pitchFamily="18" charset="0"/>
              <a:ea typeface="Times New Roman" panose="02020603050405020304" pitchFamily="18" charset="0"/>
            </a:endParaRPr>
          </a:p>
          <a:p>
            <a:pPr marL="0" indent="0" algn="just">
              <a:spcAft>
                <a:spcPts val="0"/>
              </a:spcAft>
              <a:buNone/>
            </a:pPr>
            <a:endParaRPr lang="tr-TR" dirty="0"/>
          </a:p>
        </p:txBody>
      </p:sp>
    </p:spTree>
    <p:extLst>
      <p:ext uri="{BB962C8B-B14F-4D97-AF65-F5344CB8AC3E}">
        <p14:creationId xmlns:p14="http://schemas.microsoft.com/office/powerpoint/2010/main" val="76689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5780" y="926464"/>
            <a:ext cx="7886700" cy="5382895"/>
          </a:xfrm>
        </p:spPr>
        <p:txBody>
          <a:bodyPr>
            <a:normAutofit fontScale="92500" lnSpcReduction="10000"/>
          </a:bodyPr>
          <a:lstStyle/>
          <a:p>
            <a:pPr marL="0" lvl="1" indent="0">
              <a:spcAft>
                <a:spcPts val="0"/>
              </a:spcAft>
              <a:buNone/>
            </a:pPr>
            <a:r>
              <a:rPr lang="tr-TR" b="1" dirty="0">
                <a:latin typeface="Times New Roman" panose="02020603050405020304" pitchFamily="18" charset="0"/>
                <a:ea typeface="Times New Roman" panose="02020603050405020304" pitchFamily="18" charset="0"/>
              </a:rPr>
              <a:t>PARALEL KUVVETLER SİSTEMİNİN </a:t>
            </a:r>
            <a:r>
              <a:rPr lang="tr-TR" b="1" dirty="0" smtClean="0">
                <a:latin typeface="Times New Roman" panose="02020603050405020304" pitchFamily="18" charset="0"/>
                <a:ea typeface="Times New Roman" panose="02020603050405020304" pitchFamily="18" charset="0"/>
              </a:rPr>
              <a:t>BİLEŞKESİ</a:t>
            </a:r>
          </a:p>
          <a:p>
            <a:pPr marL="0" indent="0" algn="just">
              <a:spcAft>
                <a:spcPts val="0"/>
              </a:spcAft>
              <a:buNone/>
            </a:pPr>
            <a:r>
              <a:rPr lang="tr-TR" sz="2800" dirty="0" smtClean="0">
                <a:latin typeface="Times New Roman" panose="02020603050405020304" pitchFamily="18" charset="0"/>
                <a:ea typeface="Times New Roman" panose="02020603050405020304" pitchFamily="18" charset="0"/>
              </a:rPr>
              <a:t>Paralel </a:t>
            </a:r>
            <a:r>
              <a:rPr lang="tr-TR" sz="2800" dirty="0">
                <a:latin typeface="Times New Roman" panose="02020603050405020304" pitchFamily="18" charset="0"/>
                <a:ea typeface="Times New Roman" panose="02020603050405020304" pitchFamily="18" charset="0"/>
              </a:rPr>
              <a:t>kuvvetler sistemi, doğrultuları birbirlerine paralel olan kuvvetlerin   oluşturdukları   topluluklardır.  Böyle   bir   sistemin   bileşkesi, </a:t>
            </a:r>
            <a:r>
              <a:rPr lang="tr-TR" sz="2800" dirty="0" smtClean="0">
                <a:latin typeface="Times New Roman" panose="02020603050405020304" pitchFamily="18" charset="0"/>
                <a:ea typeface="Times New Roman" panose="02020603050405020304" pitchFamily="18" charset="0"/>
              </a:rPr>
              <a:t>kuvvetlerin </a:t>
            </a:r>
            <a:r>
              <a:rPr lang="tr-TR" sz="2800" dirty="0">
                <a:latin typeface="Times New Roman" panose="02020603050405020304" pitchFamily="18" charset="0"/>
                <a:ea typeface="Times New Roman" panose="02020603050405020304" pitchFamily="18" charset="0"/>
              </a:rPr>
              <a:t>büyüklükleri, doğrultuları ve yönleri bilindiği takdirde kolayca belirlenebilir</a:t>
            </a:r>
            <a:r>
              <a:rPr lang="tr-TR" sz="2800" dirty="0" smtClean="0">
                <a:latin typeface="Times New Roman" panose="02020603050405020304" pitchFamily="18" charset="0"/>
                <a:ea typeface="Times New Roman" panose="02020603050405020304" pitchFamily="18" charset="0"/>
              </a:rPr>
              <a:t>. B</a:t>
            </a:r>
            <a:r>
              <a:rPr lang="tr-TR" dirty="0" smtClean="0">
                <a:latin typeface="Times New Roman" panose="02020603050405020304" pitchFamily="18" charset="0"/>
                <a:ea typeface="Times New Roman" panose="02020603050405020304" pitchFamily="18" charset="0"/>
              </a:rPr>
              <a:t>ileşkenin </a:t>
            </a:r>
            <a:r>
              <a:rPr lang="tr-TR" dirty="0">
                <a:latin typeface="Times New Roman" panose="02020603050405020304" pitchFamily="18" charset="0"/>
                <a:ea typeface="Times New Roman" panose="02020603050405020304" pitchFamily="18" charset="0"/>
              </a:rPr>
              <a:t>büyüklüğü sistemdeki kuvvetlerin büyüklüklerinin cebirsel toplamına eşit olup, doğrultusu sistemdeki kuvvetlerin doğrultusuna paraleldir.</a:t>
            </a:r>
            <a:endParaRPr lang="tr-TR" sz="3200" dirty="0">
              <a:latin typeface="Times New Roman" panose="02020603050405020304" pitchFamily="18" charset="0"/>
              <a:ea typeface="Times New Roman" panose="02020603050405020304" pitchFamily="18" charset="0"/>
            </a:endParaRPr>
          </a:p>
          <a:p>
            <a:pPr marL="0" indent="0" algn="ctr">
              <a:spcAft>
                <a:spcPts val="0"/>
              </a:spcAft>
              <a:buNone/>
            </a:pPr>
            <a:r>
              <a:rPr lang="tr-TR" sz="2800" dirty="0">
                <a:latin typeface="Times New Roman" panose="02020603050405020304" pitchFamily="18" charset="0"/>
                <a:ea typeface="Times New Roman" panose="02020603050405020304" pitchFamily="18" charset="0"/>
              </a:rPr>
              <a:t>R </a:t>
            </a:r>
            <a:r>
              <a:rPr lang="tr-TR" sz="2800" dirty="0" smtClean="0">
                <a:latin typeface="Times New Roman" panose="02020603050405020304" pitchFamily="18" charset="0"/>
                <a:ea typeface="Times New Roman" panose="02020603050405020304" pitchFamily="18" charset="0"/>
              </a:rPr>
              <a:t>=</a:t>
            </a:r>
            <a:r>
              <a:rPr lang="tr-TR" dirty="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F</a:t>
            </a:r>
          </a:p>
          <a:p>
            <a:pPr marL="0" indent="0" algn="just">
              <a:spcAft>
                <a:spcPts val="0"/>
              </a:spcAft>
              <a:buNone/>
            </a:pPr>
            <a:r>
              <a:rPr lang="tr-TR" dirty="0">
                <a:latin typeface="Times New Roman" panose="02020603050405020304" pitchFamily="18" charset="0"/>
                <a:ea typeface="Times New Roman" panose="02020603050405020304" pitchFamily="18" charset="0"/>
              </a:rPr>
              <a:t>Bileşkenin etki ettiği noktanın bulunması için uygun bir </a:t>
            </a:r>
            <a:r>
              <a:rPr lang="tr-TR" dirty="0" smtClean="0">
                <a:latin typeface="Times New Roman" panose="02020603050405020304" pitchFamily="18" charset="0"/>
                <a:ea typeface="Times New Roman" panose="02020603050405020304" pitchFamily="18" charset="0"/>
              </a:rPr>
              <a:t>nokta  </a:t>
            </a:r>
            <a:r>
              <a:rPr lang="tr-TR" dirty="0">
                <a:latin typeface="Times New Roman" panose="02020603050405020304" pitchFamily="18" charset="0"/>
                <a:ea typeface="Times New Roman" panose="02020603050405020304" pitchFamily="18" charset="0"/>
              </a:rPr>
              <a:t>moment merkezi olarak seçilir ve </a:t>
            </a:r>
            <a:r>
              <a:rPr lang="tr-TR" dirty="0" err="1">
                <a:latin typeface="Times New Roman" panose="02020603050405020304" pitchFamily="18" charset="0"/>
                <a:ea typeface="Times New Roman" panose="02020603050405020304" pitchFamily="18" charset="0"/>
              </a:rPr>
              <a:t>Varignon</a:t>
            </a:r>
            <a:r>
              <a:rPr lang="tr-TR" dirty="0">
                <a:latin typeface="Times New Roman" panose="02020603050405020304" pitchFamily="18" charset="0"/>
                <a:ea typeface="Times New Roman" panose="02020603050405020304" pitchFamily="18" charset="0"/>
              </a:rPr>
              <a:t> teoremi uygulanır. </a:t>
            </a:r>
          </a:p>
          <a:p>
            <a:pPr marL="0" lvl="1" indent="0" algn="ctr">
              <a:spcAft>
                <a:spcPts val="0"/>
              </a:spcAft>
              <a:buNone/>
            </a:pPr>
            <a:endParaRPr lang="tr-TR" sz="2800" dirty="0" smtClean="0">
              <a:latin typeface="Times New Roman" panose="02020603050405020304" pitchFamily="18" charset="0"/>
              <a:ea typeface="Times New Roman" panose="02020603050405020304" pitchFamily="18" charset="0"/>
            </a:endParaRPr>
          </a:p>
          <a:p>
            <a:pPr marL="0" lvl="1" indent="0" algn="ctr">
              <a:spcAft>
                <a:spcPts val="0"/>
              </a:spcAft>
              <a:buNone/>
            </a:pPr>
            <a:r>
              <a:rPr lang="tr-TR" sz="2800" dirty="0" smtClean="0">
                <a:latin typeface="Times New Roman" panose="02020603050405020304" pitchFamily="18" charset="0"/>
                <a:ea typeface="Times New Roman" panose="02020603050405020304" pitchFamily="18" charset="0"/>
              </a:rPr>
              <a:t>R </a:t>
            </a:r>
            <a:r>
              <a:rPr lang="tr-TR" sz="2800" dirty="0">
                <a:latin typeface="Times New Roman" panose="02020603050405020304" pitchFamily="18" charset="0"/>
                <a:ea typeface="Times New Roman" panose="02020603050405020304" pitchFamily="18" charset="0"/>
              </a:rPr>
              <a:t>. d</a:t>
            </a:r>
            <a:r>
              <a:rPr lang="tr-TR" sz="2800" baseline="-25000" dirty="0">
                <a:latin typeface="Times New Roman" panose="02020603050405020304" pitchFamily="18" charset="0"/>
                <a:ea typeface="Times New Roman" panose="02020603050405020304" pitchFamily="18" charset="0"/>
              </a:rPr>
              <a:t>o</a:t>
            </a:r>
            <a:r>
              <a:rPr lang="tr-TR" sz="2800" dirty="0">
                <a:latin typeface="Times New Roman" panose="02020603050405020304" pitchFamily="18" charset="0"/>
                <a:ea typeface="Times New Roman" panose="02020603050405020304" pitchFamily="18" charset="0"/>
              </a:rPr>
              <a:t>  =  ∑ </a:t>
            </a:r>
            <a:r>
              <a:rPr lang="tr-TR" sz="2800" dirty="0" err="1">
                <a:latin typeface="Times New Roman" panose="02020603050405020304" pitchFamily="18" charset="0"/>
                <a:ea typeface="Times New Roman" panose="02020603050405020304" pitchFamily="18" charset="0"/>
              </a:rPr>
              <a:t>M</a:t>
            </a:r>
            <a:r>
              <a:rPr lang="tr-TR" sz="2800" baseline="-25000" dirty="0" err="1">
                <a:latin typeface="Times New Roman" panose="02020603050405020304" pitchFamily="18" charset="0"/>
                <a:ea typeface="Times New Roman" panose="02020603050405020304" pitchFamily="18" charset="0"/>
              </a:rPr>
              <a:t>o</a:t>
            </a:r>
            <a:r>
              <a:rPr lang="tr-TR" sz="2800" baseline="-25000" dirty="0">
                <a:latin typeface="Times New Roman" panose="02020603050405020304" pitchFamily="18" charset="0"/>
                <a:ea typeface="Times New Roman" panose="02020603050405020304" pitchFamily="18" charset="0"/>
              </a:rPr>
              <a:t>	</a:t>
            </a:r>
            <a:endParaRPr lang="tr-TR" sz="2800" dirty="0">
              <a:latin typeface="Times New Roman" panose="02020603050405020304" pitchFamily="18" charset="0"/>
              <a:ea typeface="Times New Roman" panose="02020603050405020304" pitchFamily="18" charset="0"/>
            </a:endParaRPr>
          </a:p>
          <a:p>
            <a:pPr marL="0" indent="0" algn="ctr">
              <a:buNone/>
            </a:pPr>
            <a:endParaRPr lang="tr-TR" dirty="0"/>
          </a:p>
        </p:txBody>
      </p:sp>
    </p:spTree>
    <p:extLst>
      <p:ext uri="{BB962C8B-B14F-4D97-AF65-F5344CB8AC3E}">
        <p14:creationId xmlns:p14="http://schemas.microsoft.com/office/powerpoint/2010/main" val="119968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8640" y="956949"/>
            <a:ext cx="7886700" cy="5230495"/>
          </a:xfrm>
        </p:spPr>
        <p:txBody>
          <a:bodyPr>
            <a:normAutofit fontScale="92500" lnSpcReduction="20000"/>
          </a:bodyPr>
          <a:lstStyle/>
          <a:p>
            <a:pPr marL="0" lvl="1" indent="0" algn="just">
              <a:spcAft>
                <a:spcPts val="0"/>
              </a:spcAft>
              <a:buNone/>
            </a:pPr>
            <a:r>
              <a:rPr lang="tr-TR" b="1" dirty="0">
                <a:latin typeface="Times New Roman TUR" panose="02020603050405020304" pitchFamily="18" charset="0"/>
                <a:ea typeface="Times New Roman" panose="02020603050405020304" pitchFamily="18" charset="0"/>
              </a:rPr>
              <a:t>GENEL KUVVETLER SİSTEMİNİN </a:t>
            </a:r>
            <a:r>
              <a:rPr lang="tr-TR" b="1" dirty="0" smtClean="0">
                <a:latin typeface="Times New Roman TUR" panose="02020603050405020304" pitchFamily="18" charset="0"/>
                <a:ea typeface="Times New Roman" panose="02020603050405020304" pitchFamily="18" charset="0"/>
              </a:rPr>
              <a:t>BİLEŞKESİ</a:t>
            </a:r>
          </a:p>
          <a:p>
            <a:pPr marL="0" lvl="1" indent="0" algn="just">
              <a:spcAft>
                <a:spcPts val="0"/>
              </a:spcAft>
              <a:buNone/>
            </a:pPr>
            <a:r>
              <a:rPr lang="tr-TR" sz="3000" dirty="0" smtClean="0">
                <a:latin typeface="Times New Roman TUR" panose="02020603050405020304" pitchFamily="18" charset="0"/>
                <a:ea typeface="Times New Roman" panose="02020603050405020304" pitchFamily="18" charset="0"/>
              </a:rPr>
              <a:t>Genel </a:t>
            </a:r>
            <a:r>
              <a:rPr lang="tr-TR" sz="3000" dirty="0">
                <a:latin typeface="Times New Roman TUR" panose="02020603050405020304" pitchFamily="18" charset="0"/>
                <a:ea typeface="Times New Roman" panose="02020603050405020304" pitchFamily="18" charset="0"/>
              </a:rPr>
              <a:t>kuvvetler sistemi, aynı düzlemde olup da ortak bir kesim noktası bulunmayan ve birbirlerine paralel olmayan, cisme gelişigüzel doğrultularda etki eden kuvvetler sistemidir. </a:t>
            </a:r>
            <a:r>
              <a:rPr lang="tr-TR" sz="3000" dirty="0" smtClean="0">
                <a:latin typeface="Times New Roman TUR" panose="02020603050405020304" pitchFamily="18" charset="0"/>
                <a:ea typeface="Times New Roman" panose="02020603050405020304" pitchFamily="18" charset="0"/>
              </a:rPr>
              <a:t>Bileşke kuvvetin büyüklüğü ve doğrultusu aşağıdaki eşitlikler yardımıyla belirlenir.</a:t>
            </a:r>
          </a:p>
          <a:p>
            <a:pPr marL="0" lvl="1" indent="0" algn="just">
              <a:spcAft>
                <a:spcPts val="0"/>
              </a:spcAft>
              <a:buNone/>
            </a:pPr>
            <a:endParaRPr lang="tr-TR" sz="2800" dirty="0" smtClean="0"/>
          </a:p>
          <a:p>
            <a:pPr marL="0" lvl="1" indent="0" algn="just">
              <a:spcAft>
                <a:spcPts val="0"/>
              </a:spcAft>
              <a:buNone/>
            </a:pPr>
            <a:endParaRPr lang="tr-TR" sz="2800" dirty="0"/>
          </a:p>
          <a:p>
            <a:pPr marL="0" lvl="1" indent="0" algn="just">
              <a:spcAft>
                <a:spcPts val="0"/>
              </a:spcAft>
              <a:buNone/>
            </a:pPr>
            <a:endParaRPr lang="tr-TR" sz="2800" dirty="0" smtClean="0"/>
          </a:p>
          <a:p>
            <a:pPr marL="0" lvl="1" indent="0" algn="just">
              <a:spcAft>
                <a:spcPts val="0"/>
              </a:spcAft>
              <a:buNone/>
            </a:pPr>
            <a:endParaRPr lang="tr-TR" sz="2800" dirty="0"/>
          </a:p>
          <a:p>
            <a:pPr marL="0" lvl="1" indent="0" algn="just">
              <a:spcAft>
                <a:spcPts val="0"/>
              </a:spcAft>
              <a:buNone/>
            </a:pPr>
            <a:endParaRPr lang="tr-TR" sz="2800" dirty="0" smtClean="0"/>
          </a:p>
          <a:p>
            <a:pPr marL="0" indent="0" algn="just">
              <a:spcAft>
                <a:spcPts val="0"/>
              </a:spcAft>
              <a:buNone/>
            </a:pPr>
            <a:r>
              <a:rPr lang="tr-TR" sz="3000" dirty="0">
                <a:latin typeface="Times New Roman TUR" panose="02020603050405020304" pitchFamily="18" charset="0"/>
                <a:ea typeface="Times New Roman" panose="02020603050405020304" pitchFamily="18" charset="0"/>
              </a:rPr>
              <a:t>Bileşkenin yerinin bulunmasında </a:t>
            </a:r>
            <a:r>
              <a:rPr lang="tr-TR" sz="3000" dirty="0" err="1">
                <a:latin typeface="Times New Roman TUR" panose="02020603050405020304" pitchFamily="18" charset="0"/>
                <a:ea typeface="Times New Roman" panose="02020603050405020304" pitchFamily="18" charset="0"/>
              </a:rPr>
              <a:t>Varignon</a:t>
            </a:r>
            <a:r>
              <a:rPr lang="tr-TR" sz="3000" dirty="0">
                <a:latin typeface="Times New Roman TUR" panose="02020603050405020304" pitchFamily="18" charset="0"/>
                <a:ea typeface="Times New Roman" panose="02020603050405020304" pitchFamily="18" charset="0"/>
              </a:rPr>
              <a:t> teoremi uygulanır. Buna göre bileşkenin yeri</a:t>
            </a:r>
            <a:r>
              <a:rPr lang="tr-TR" sz="3000" dirty="0" smtClean="0">
                <a:latin typeface="Times New Roman TUR" panose="02020603050405020304" pitchFamily="18" charset="0"/>
                <a:ea typeface="Times New Roman" panose="02020603050405020304" pitchFamily="18" charset="0"/>
              </a:rPr>
              <a:t>;</a:t>
            </a:r>
          </a:p>
          <a:p>
            <a:pPr marL="0" indent="0" algn="just">
              <a:spcAft>
                <a:spcPts val="0"/>
              </a:spcAft>
              <a:buNone/>
            </a:pPr>
            <a:r>
              <a:rPr lang="tr-TR" dirty="0">
                <a:latin typeface="Times New Roman TUR" panose="02020603050405020304" pitchFamily="18" charset="0"/>
                <a:ea typeface="Times New Roman" panose="02020603050405020304" pitchFamily="18" charset="0"/>
              </a:rPr>
              <a:t>	</a:t>
            </a:r>
            <a:r>
              <a:rPr lang="tr-TR" dirty="0" smtClean="0">
                <a:latin typeface="Times New Roman TUR" panose="02020603050405020304" pitchFamily="18" charset="0"/>
                <a:ea typeface="Times New Roman" panose="02020603050405020304" pitchFamily="18" charset="0"/>
              </a:rPr>
              <a:t>   R </a:t>
            </a:r>
            <a:r>
              <a:rPr lang="tr-TR" dirty="0">
                <a:latin typeface="Times New Roman TUR" panose="02020603050405020304" pitchFamily="18" charset="0"/>
                <a:ea typeface="Times New Roman" panose="02020603050405020304" pitchFamily="18" charset="0"/>
              </a:rPr>
              <a:t>. d =  </a:t>
            </a:r>
            <a:r>
              <a:rPr lang="tr-TR" dirty="0">
                <a:latin typeface="Times New Roman" panose="02020603050405020304" pitchFamily="18" charset="0"/>
                <a:ea typeface="Times New Roman" panose="02020603050405020304" pitchFamily="18" charset="0"/>
              </a:rPr>
              <a:t>∑ M			</a:t>
            </a:r>
            <a:r>
              <a:rPr lang="tr-TR" dirty="0" smtClean="0">
                <a:latin typeface="Times New Roman" panose="02020603050405020304" pitchFamily="18" charset="0"/>
                <a:ea typeface="Times New Roman" panose="02020603050405020304" pitchFamily="18" charset="0"/>
              </a:rPr>
              <a:t>d </a:t>
            </a:r>
            <a:r>
              <a:rPr lang="tr-TR" dirty="0">
                <a:latin typeface="Times New Roman" panose="02020603050405020304" pitchFamily="18" charset="0"/>
                <a:ea typeface="Times New Roman" panose="02020603050405020304" pitchFamily="18" charset="0"/>
              </a:rPr>
              <a:t>=  ∑ M  /  R  </a:t>
            </a:r>
            <a:endParaRPr lang="tr-TR" sz="3200" dirty="0">
              <a:latin typeface="Times New Roman" panose="02020603050405020304" pitchFamily="18" charset="0"/>
              <a:ea typeface="Times New Roman" panose="02020603050405020304" pitchFamily="18" charset="0"/>
            </a:endParaRPr>
          </a:p>
          <a:p>
            <a:pPr marL="0" indent="0" algn="just">
              <a:spcAft>
                <a:spcPts val="0"/>
              </a:spcAft>
              <a:buNone/>
            </a:pPr>
            <a:r>
              <a:rPr lang="tr-TR" sz="3000" dirty="0">
                <a:latin typeface="Times New Roman" panose="02020603050405020304" pitchFamily="18" charset="0"/>
                <a:ea typeface="Times New Roman" panose="02020603050405020304" pitchFamily="18" charset="0"/>
              </a:rPr>
              <a:t>eşitliğinden belirlenebilir.</a:t>
            </a:r>
          </a:p>
          <a:p>
            <a:pPr marL="0" lvl="1" indent="0" algn="just">
              <a:spcAft>
                <a:spcPts val="0"/>
              </a:spcAft>
              <a:buNone/>
            </a:pPr>
            <a:endParaRPr lang="tr-TR" sz="2800" dirty="0"/>
          </a:p>
        </p:txBody>
      </p:sp>
      <p:pic>
        <p:nvPicPr>
          <p:cNvPr id="11" name="Resim 10"/>
          <p:cNvPicPr>
            <a:picLocks noChangeAspect="1"/>
          </p:cNvPicPr>
          <p:nvPr/>
        </p:nvPicPr>
        <p:blipFill>
          <a:blip r:embed="rId2"/>
          <a:stretch>
            <a:fillRect/>
          </a:stretch>
        </p:blipFill>
        <p:spPr>
          <a:xfrm>
            <a:off x="876590" y="2636912"/>
            <a:ext cx="6636923" cy="1834944"/>
          </a:xfrm>
          <a:prstGeom prst="rect">
            <a:avLst/>
          </a:prstGeom>
        </p:spPr>
      </p:pic>
    </p:spTree>
    <p:extLst>
      <p:ext uri="{BB962C8B-B14F-4D97-AF65-F5344CB8AC3E}">
        <p14:creationId xmlns:p14="http://schemas.microsoft.com/office/powerpoint/2010/main" val="108270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010" y="554639"/>
            <a:ext cx="7886700" cy="5591331"/>
          </a:xfrm>
          <a:solidFill>
            <a:schemeClr val="accent1">
              <a:lumMod val="20000"/>
              <a:lumOff val="80000"/>
            </a:schemeClr>
          </a:solidFill>
        </p:spPr>
        <p:txBody>
          <a:bodyPr>
            <a:normAutofit/>
          </a:bodyPr>
          <a:lstStyle/>
          <a:p>
            <a:pPr marL="0" indent="0">
              <a:buNone/>
            </a:pPr>
            <a:endParaRPr lang="tr-TR" sz="2400" dirty="0" smtClean="0"/>
          </a:p>
          <a:p>
            <a:pPr marL="0" indent="0">
              <a:buNone/>
            </a:pPr>
            <a:r>
              <a:rPr lang="tr-TR" sz="2400" b="1" dirty="0" smtClean="0"/>
              <a:t>Kaynaklar</a:t>
            </a:r>
            <a:endParaRPr lang="tr-TR" sz="2400" b="1" dirty="0"/>
          </a:p>
          <a:p>
            <a:pPr marL="0" indent="0" algn="just">
              <a:buNone/>
            </a:pPr>
            <a:r>
              <a:rPr lang="tr-TR" sz="2400" b="1" dirty="0" smtClean="0"/>
              <a:t>1. Olgun, M. </a:t>
            </a:r>
            <a:r>
              <a:rPr lang="tr-TR" sz="2400" dirty="0" smtClean="0"/>
              <a:t>2016. Mühendislik Mekaniği (Statik) 3. Baskı. Ankara Üniversitesi Ziraat Fakültesi Yayın No: 1566, Ders Kitabı: 519, 300 s., Ankara.</a:t>
            </a:r>
          </a:p>
          <a:p>
            <a:pPr marL="0" indent="0" algn="just">
              <a:spcAft>
                <a:spcPts val="0"/>
              </a:spcAft>
              <a:buNone/>
            </a:pPr>
            <a:r>
              <a:rPr lang="tr-TR" sz="2400" b="1" dirty="0" smtClean="0"/>
              <a:t>2. </a:t>
            </a:r>
            <a:r>
              <a:rPr lang="tr-TR" sz="2400" b="1" dirty="0" err="1">
                <a:ea typeface="Times New Roman" panose="02020603050405020304" pitchFamily="18" charset="0"/>
              </a:rPr>
              <a:t>Omurtag</a:t>
            </a:r>
            <a:r>
              <a:rPr lang="tr-TR" sz="2400" b="1" dirty="0">
                <a:ea typeface="Times New Roman" panose="02020603050405020304" pitchFamily="18" charset="0"/>
              </a:rPr>
              <a:t>, M.</a:t>
            </a:r>
            <a:r>
              <a:rPr lang="tr-TR" sz="2400" dirty="0">
                <a:ea typeface="Times New Roman" panose="02020603050405020304" pitchFamily="18" charset="0"/>
              </a:rPr>
              <a:t> </a:t>
            </a:r>
            <a:r>
              <a:rPr lang="tr-TR" sz="2400" b="1" dirty="0">
                <a:ea typeface="Times New Roman" panose="02020603050405020304" pitchFamily="18" charset="0"/>
              </a:rPr>
              <a:t>H. </a:t>
            </a:r>
            <a:r>
              <a:rPr lang="tr-TR" sz="2400" dirty="0">
                <a:ea typeface="Times New Roman" panose="02020603050405020304" pitchFamily="18" charset="0"/>
              </a:rPr>
              <a:t>2003. Mühendisler İçin Mekanik- Statik. Beta Basım Yayım Dağıtım A.Ş., İstanbul.</a:t>
            </a:r>
          </a:p>
          <a:p>
            <a:pPr marL="0" indent="0" algn="just">
              <a:spcAft>
                <a:spcPts val="0"/>
              </a:spcAft>
              <a:buNone/>
            </a:pPr>
            <a:r>
              <a:rPr lang="tr-TR" sz="2400" b="1" dirty="0" smtClean="0"/>
              <a:t>3. </a:t>
            </a:r>
            <a:r>
              <a:rPr lang="tr-TR" sz="2400" b="1" dirty="0" err="1">
                <a:ea typeface="Times New Roman" panose="02020603050405020304" pitchFamily="18" charset="0"/>
              </a:rPr>
              <a:t>Beer</a:t>
            </a:r>
            <a:r>
              <a:rPr lang="tr-TR" sz="2400" b="1" dirty="0">
                <a:ea typeface="Times New Roman" panose="02020603050405020304" pitchFamily="18" charset="0"/>
              </a:rPr>
              <a:t>, F. P. </a:t>
            </a:r>
            <a:r>
              <a:rPr lang="tr-TR" sz="2400" b="1" dirty="0" err="1">
                <a:ea typeface="Times New Roman" panose="02020603050405020304" pitchFamily="18" charset="0"/>
              </a:rPr>
              <a:t>and</a:t>
            </a:r>
            <a:r>
              <a:rPr lang="tr-TR" sz="2400" b="1" dirty="0">
                <a:ea typeface="Times New Roman" panose="02020603050405020304" pitchFamily="18" charset="0"/>
              </a:rPr>
              <a:t>  </a:t>
            </a:r>
            <a:r>
              <a:rPr lang="tr-TR" sz="2400" b="1" dirty="0" err="1">
                <a:ea typeface="Times New Roman" panose="02020603050405020304" pitchFamily="18" charset="0"/>
              </a:rPr>
              <a:t>Johnston</a:t>
            </a:r>
            <a:r>
              <a:rPr lang="tr-TR" sz="2400" b="1" dirty="0">
                <a:ea typeface="Times New Roman" panose="02020603050405020304" pitchFamily="18" charset="0"/>
              </a:rPr>
              <a:t>, E. R. </a:t>
            </a:r>
            <a:r>
              <a:rPr lang="tr-TR" sz="2400" dirty="0">
                <a:ea typeface="Times New Roman" panose="02020603050405020304" pitchFamily="18" charset="0"/>
              </a:rPr>
              <a:t>1956 ve 1990. </a:t>
            </a:r>
            <a:r>
              <a:rPr lang="tr-TR" sz="2400" dirty="0" err="1">
                <a:ea typeface="Times New Roman" panose="02020603050405020304" pitchFamily="18" charset="0"/>
              </a:rPr>
              <a:t>Mechanics</a:t>
            </a:r>
            <a:r>
              <a:rPr lang="tr-TR" sz="2400" dirty="0">
                <a:ea typeface="Times New Roman" panose="02020603050405020304" pitchFamily="18" charset="0"/>
              </a:rPr>
              <a:t> </a:t>
            </a:r>
            <a:r>
              <a:rPr lang="tr-TR" sz="2400" dirty="0" err="1">
                <a:ea typeface="Times New Roman" panose="02020603050405020304" pitchFamily="18" charset="0"/>
              </a:rPr>
              <a:t>for</a:t>
            </a:r>
            <a:r>
              <a:rPr lang="tr-TR" sz="2400" dirty="0">
                <a:ea typeface="Times New Roman" panose="02020603050405020304" pitchFamily="18" charset="0"/>
              </a:rPr>
              <a:t> </a:t>
            </a:r>
            <a:r>
              <a:rPr lang="tr-TR" sz="2400" dirty="0" err="1">
                <a:ea typeface="Times New Roman" panose="02020603050405020304" pitchFamily="18" charset="0"/>
              </a:rPr>
              <a:t>Engineers</a:t>
            </a:r>
            <a:r>
              <a:rPr lang="tr-TR" sz="2400" dirty="0">
                <a:ea typeface="Times New Roman" panose="02020603050405020304" pitchFamily="18" charset="0"/>
              </a:rPr>
              <a:t>: </a:t>
            </a:r>
            <a:r>
              <a:rPr lang="tr-TR" sz="2400" dirty="0" err="1">
                <a:ea typeface="Times New Roman" panose="02020603050405020304" pitchFamily="18" charset="0"/>
              </a:rPr>
              <a:t>Statics</a:t>
            </a:r>
            <a:r>
              <a:rPr lang="tr-TR" sz="2400" dirty="0">
                <a:ea typeface="Times New Roman" panose="02020603050405020304" pitchFamily="18" charset="0"/>
              </a:rPr>
              <a:t>. </a:t>
            </a:r>
            <a:r>
              <a:rPr lang="tr-TR" sz="2400" dirty="0" err="1">
                <a:ea typeface="Times New Roman" panose="02020603050405020304" pitchFamily="18" charset="0"/>
              </a:rPr>
              <a:t>McGraw</a:t>
            </a:r>
            <a:r>
              <a:rPr lang="tr-TR" sz="2400" dirty="0">
                <a:ea typeface="Times New Roman" panose="02020603050405020304" pitchFamily="18" charset="0"/>
              </a:rPr>
              <a:t>- </a:t>
            </a:r>
            <a:r>
              <a:rPr lang="tr-TR" sz="2400" dirty="0" err="1">
                <a:ea typeface="Times New Roman" panose="02020603050405020304" pitchFamily="18" charset="0"/>
              </a:rPr>
              <a:t>Hill</a:t>
            </a:r>
            <a:r>
              <a:rPr lang="tr-TR" sz="2400" dirty="0">
                <a:ea typeface="Times New Roman" panose="02020603050405020304" pitchFamily="18" charset="0"/>
              </a:rPr>
              <a:t> </a:t>
            </a:r>
            <a:r>
              <a:rPr lang="tr-TR" sz="2400" dirty="0" err="1">
                <a:ea typeface="Times New Roman" panose="02020603050405020304" pitchFamily="18" charset="0"/>
              </a:rPr>
              <a:t>Book</a:t>
            </a:r>
            <a:r>
              <a:rPr lang="tr-TR" sz="2400" dirty="0">
                <a:ea typeface="Times New Roman" panose="02020603050405020304" pitchFamily="18" charset="0"/>
              </a:rPr>
              <a:t> </a:t>
            </a:r>
            <a:r>
              <a:rPr lang="tr-TR" sz="2400" dirty="0" err="1">
                <a:ea typeface="Times New Roman" panose="02020603050405020304" pitchFamily="18" charset="0"/>
              </a:rPr>
              <a:t>Company</a:t>
            </a:r>
            <a:r>
              <a:rPr lang="tr-TR" sz="2400" dirty="0">
                <a:ea typeface="Times New Roman" panose="02020603050405020304" pitchFamily="18" charset="0"/>
              </a:rPr>
              <a:t>, </a:t>
            </a:r>
            <a:r>
              <a:rPr lang="tr-TR" sz="2400" dirty="0" err="1">
                <a:ea typeface="Times New Roman" panose="02020603050405020304" pitchFamily="18" charset="0"/>
              </a:rPr>
              <a:t>Inc</a:t>
            </a:r>
            <a:r>
              <a:rPr lang="tr-TR" sz="2400" dirty="0">
                <a:ea typeface="Times New Roman" panose="02020603050405020304" pitchFamily="18" charset="0"/>
              </a:rPr>
              <a:t>., New </a:t>
            </a:r>
            <a:r>
              <a:rPr lang="tr-TR" sz="2400" dirty="0" smtClean="0">
                <a:ea typeface="Times New Roman" panose="02020603050405020304" pitchFamily="18" charset="0"/>
              </a:rPr>
              <a:t>York.</a:t>
            </a:r>
          </a:p>
          <a:p>
            <a:pPr marL="0" indent="0" algn="just">
              <a:spcAft>
                <a:spcPts val="0"/>
              </a:spcAft>
              <a:buNone/>
            </a:pPr>
            <a:r>
              <a:rPr lang="tr-TR" altLang="zh-CN" sz="2400" b="1" dirty="0" smtClean="0">
                <a:solidFill>
                  <a:srgbClr val="000000"/>
                </a:solidFill>
                <a:ea typeface="Arial"/>
              </a:rPr>
              <a:t>4. </a:t>
            </a:r>
            <a:r>
              <a:rPr lang="en-US" altLang="zh-CN" sz="2400" b="1" dirty="0" err="1" smtClean="0">
                <a:solidFill>
                  <a:srgbClr val="000000"/>
                </a:solidFill>
                <a:ea typeface="Arial"/>
              </a:rPr>
              <a:t>Girgin</a:t>
            </a:r>
            <a:r>
              <a:rPr lang="en-US" altLang="zh-CN" sz="2400" b="1" dirty="0">
                <a:solidFill>
                  <a:srgbClr val="000000"/>
                </a:solidFill>
                <a:ea typeface="Arial"/>
              </a:rPr>
              <a:t>,</a:t>
            </a:r>
            <a:r>
              <a:rPr lang="en-US" altLang="zh-CN" sz="2400" b="1" spc="-69" dirty="0">
                <a:solidFill>
                  <a:srgbClr val="000000"/>
                </a:solidFill>
                <a:cs typeface="Arial"/>
              </a:rPr>
              <a:t>  </a:t>
            </a:r>
            <a:r>
              <a:rPr lang="en-US" altLang="zh-CN" sz="2400" b="1" dirty="0">
                <a:solidFill>
                  <a:srgbClr val="000000"/>
                </a:solidFill>
                <a:ea typeface="Arial"/>
              </a:rPr>
              <a:t>İ.,</a:t>
            </a:r>
            <a:r>
              <a:rPr lang="en-US" altLang="zh-CN" sz="2400" b="1" spc="-69" dirty="0">
                <a:solidFill>
                  <a:srgbClr val="000000"/>
                </a:solidFill>
                <a:cs typeface="Arial"/>
              </a:rPr>
              <a:t>  </a:t>
            </a:r>
            <a:r>
              <a:rPr lang="en-US" altLang="zh-CN" sz="2400" b="1" dirty="0" err="1">
                <a:solidFill>
                  <a:srgbClr val="000000"/>
                </a:solidFill>
                <a:ea typeface="Arial"/>
              </a:rPr>
              <a:t>Beyribey</a:t>
            </a:r>
            <a:r>
              <a:rPr lang="en-US" altLang="zh-CN" sz="2400" b="1" dirty="0">
                <a:solidFill>
                  <a:srgbClr val="000000"/>
                </a:solidFill>
                <a:ea typeface="Arial"/>
              </a:rPr>
              <a:t>,</a:t>
            </a:r>
            <a:r>
              <a:rPr lang="en-US" altLang="zh-CN" sz="2400" b="1" spc="-69" dirty="0">
                <a:solidFill>
                  <a:srgbClr val="000000"/>
                </a:solidFill>
                <a:cs typeface="Arial"/>
              </a:rPr>
              <a:t>  </a:t>
            </a:r>
            <a:r>
              <a:rPr lang="en-US" altLang="zh-CN" sz="2400" b="1" dirty="0">
                <a:solidFill>
                  <a:srgbClr val="000000"/>
                </a:solidFill>
                <a:ea typeface="Arial"/>
              </a:rPr>
              <a:t>M.,</a:t>
            </a:r>
            <a:r>
              <a:rPr lang="en-US" altLang="zh-CN" sz="2400" b="1" spc="-69" dirty="0">
                <a:solidFill>
                  <a:srgbClr val="000000"/>
                </a:solidFill>
                <a:cs typeface="Arial"/>
              </a:rPr>
              <a:t>  </a:t>
            </a:r>
            <a:r>
              <a:rPr lang="en-US" altLang="zh-CN" sz="2400" b="1" dirty="0">
                <a:solidFill>
                  <a:srgbClr val="000000"/>
                </a:solidFill>
                <a:ea typeface="Arial"/>
              </a:rPr>
              <a:t>1990.</a:t>
            </a:r>
            <a:r>
              <a:rPr lang="en-US" altLang="zh-CN" sz="2400" b="1" spc="-69" dirty="0">
                <a:solidFill>
                  <a:srgbClr val="000000"/>
                </a:solidFill>
                <a:cs typeface="Arial"/>
              </a:rPr>
              <a:t>  </a:t>
            </a:r>
            <a:r>
              <a:rPr lang="en-US" altLang="zh-CN" sz="2400" i="1" dirty="0" err="1">
                <a:solidFill>
                  <a:srgbClr val="000000"/>
                </a:solidFill>
                <a:ea typeface="Arial"/>
              </a:rPr>
              <a:t>Mukavemet</a:t>
            </a:r>
            <a:r>
              <a:rPr lang="en-US" altLang="zh-CN" sz="2400" i="1" dirty="0">
                <a:solidFill>
                  <a:srgbClr val="000000"/>
                </a:solidFill>
                <a:ea typeface="Arial"/>
              </a:rPr>
              <a:t>.</a:t>
            </a:r>
            <a:r>
              <a:rPr lang="en-US" altLang="zh-CN" sz="2400" i="1" spc="-75" dirty="0">
                <a:solidFill>
                  <a:srgbClr val="000000"/>
                </a:solidFill>
                <a:cs typeface="Arial"/>
              </a:rPr>
              <a:t>  </a:t>
            </a:r>
            <a:r>
              <a:rPr lang="en-US" altLang="zh-CN" sz="2400" dirty="0">
                <a:solidFill>
                  <a:srgbClr val="000000"/>
                </a:solidFill>
                <a:ea typeface="Arial"/>
              </a:rPr>
              <a:t>A.Ü.</a:t>
            </a:r>
            <a:r>
              <a:rPr lang="en-US" altLang="zh-CN" sz="2400" dirty="0">
                <a:solidFill>
                  <a:srgbClr val="000000"/>
                </a:solidFill>
                <a:cs typeface="Arial"/>
              </a:rPr>
              <a:t> </a:t>
            </a:r>
            <a:r>
              <a:rPr lang="en-US" altLang="zh-CN" sz="2400" spc="40" dirty="0" err="1">
                <a:solidFill>
                  <a:srgbClr val="000000"/>
                </a:solidFill>
                <a:ea typeface="Arial"/>
              </a:rPr>
              <a:t>Ziraat</a:t>
            </a:r>
            <a:r>
              <a:rPr lang="en-US" altLang="zh-CN" sz="2400" spc="25" dirty="0">
                <a:solidFill>
                  <a:srgbClr val="000000"/>
                </a:solidFill>
                <a:cs typeface="Arial"/>
              </a:rPr>
              <a:t> </a:t>
            </a:r>
            <a:r>
              <a:rPr lang="en-US" altLang="zh-CN" sz="2400" spc="44" dirty="0" err="1">
                <a:solidFill>
                  <a:srgbClr val="000000"/>
                </a:solidFill>
                <a:ea typeface="Arial"/>
              </a:rPr>
              <a:t>Fakültesi</a:t>
            </a:r>
            <a:r>
              <a:rPr lang="en-US" altLang="zh-CN" sz="2400" spc="30" dirty="0">
                <a:solidFill>
                  <a:srgbClr val="000000"/>
                </a:solidFill>
                <a:cs typeface="Arial"/>
              </a:rPr>
              <a:t> </a:t>
            </a:r>
            <a:r>
              <a:rPr lang="en-US" altLang="zh-CN" sz="2400" spc="44" dirty="0" err="1">
                <a:solidFill>
                  <a:srgbClr val="000000"/>
                </a:solidFill>
                <a:ea typeface="Arial"/>
              </a:rPr>
              <a:t>Yayınları</a:t>
            </a:r>
            <a:r>
              <a:rPr lang="en-US" altLang="zh-CN" sz="2400" spc="64" dirty="0">
                <a:solidFill>
                  <a:srgbClr val="000000"/>
                </a:solidFill>
                <a:ea typeface="Arial"/>
              </a:rPr>
              <a:t>:</a:t>
            </a:r>
            <a:r>
              <a:rPr lang="en-US" altLang="zh-CN" sz="2400" spc="30" dirty="0">
                <a:solidFill>
                  <a:srgbClr val="000000"/>
                </a:solidFill>
                <a:cs typeface="Arial"/>
              </a:rPr>
              <a:t> </a:t>
            </a:r>
            <a:r>
              <a:rPr lang="en-US" altLang="zh-CN" sz="2400" spc="55" dirty="0">
                <a:solidFill>
                  <a:srgbClr val="000000"/>
                </a:solidFill>
                <a:ea typeface="Arial"/>
              </a:rPr>
              <a:t>1191</a:t>
            </a:r>
            <a:r>
              <a:rPr lang="en-US" altLang="zh-CN" sz="2400" spc="34" dirty="0">
                <a:solidFill>
                  <a:srgbClr val="000000"/>
                </a:solidFill>
                <a:ea typeface="Arial"/>
              </a:rPr>
              <a:t>,</a:t>
            </a:r>
            <a:r>
              <a:rPr lang="en-US" altLang="zh-CN" sz="2400" spc="30" dirty="0">
                <a:solidFill>
                  <a:srgbClr val="000000"/>
                </a:solidFill>
                <a:cs typeface="Arial"/>
              </a:rPr>
              <a:t> </a:t>
            </a:r>
            <a:r>
              <a:rPr lang="en-US" altLang="zh-CN" sz="2400" spc="55" dirty="0" err="1">
                <a:solidFill>
                  <a:srgbClr val="000000"/>
                </a:solidFill>
                <a:ea typeface="Arial"/>
              </a:rPr>
              <a:t>Ders</a:t>
            </a:r>
            <a:r>
              <a:rPr lang="en-US" altLang="zh-CN" sz="2400" spc="30" dirty="0">
                <a:solidFill>
                  <a:srgbClr val="000000"/>
                </a:solidFill>
                <a:cs typeface="Arial"/>
              </a:rPr>
              <a:t> </a:t>
            </a:r>
            <a:r>
              <a:rPr lang="en-US" altLang="zh-CN" sz="2400" spc="40" dirty="0" err="1">
                <a:solidFill>
                  <a:srgbClr val="000000"/>
                </a:solidFill>
                <a:ea typeface="Arial"/>
              </a:rPr>
              <a:t>Kitabı</a:t>
            </a:r>
            <a:r>
              <a:rPr lang="en-US" altLang="zh-CN" sz="2400" spc="55" dirty="0">
                <a:solidFill>
                  <a:srgbClr val="000000"/>
                </a:solidFill>
                <a:ea typeface="Arial"/>
              </a:rPr>
              <a:t>:</a:t>
            </a:r>
            <a:r>
              <a:rPr lang="en-US" altLang="zh-CN" sz="2400" spc="30" dirty="0">
                <a:solidFill>
                  <a:srgbClr val="000000"/>
                </a:solidFill>
                <a:cs typeface="Arial"/>
              </a:rPr>
              <a:t> </a:t>
            </a:r>
            <a:r>
              <a:rPr lang="en-US" altLang="zh-CN" sz="2400" spc="55" dirty="0">
                <a:solidFill>
                  <a:srgbClr val="000000"/>
                </a:solidFill>
                <a:ea typeface="Arial"/>
              </a:rPr>
              <a:t>341</a:t>
            </a:r>
            <a:r>
              <a:rPr lang="en-US" altLang="zh-CN" sz="2400" spc="34" dirty="0">
                <a:solidFill>
                  <a:srgbClr val="000000"/>
                </a:solidFill>
                <a:ea typeface="Arial"/>
              </a:rPr>
              <a:t>,</a:t>
            </a:r>
            <a:r>
              <a:rPr lang="en-US" altLang="zh-CN" sz="2400" dirty="0">
                <a:solidFill>
                  <a:srgbClr val="000000"/>
                </a:solidFill>
                <a:cs typeface="Arial"/>
              </a:rPr>
              <a:t> </a:t>
            </a:r>
            <a:r>
              <a:rPr lang="en-US" altLang="zh-CN" sz="2400" spc="-5" dirty="0" smtClean="0">
                <a:solidFill>
                  <a:srgbClr val="000000"/>
                </a:solidFill>
                <a:ea typeface="Arial"/>
              </a:rPr>
              <a:t>Ankara</a:t>
            </a:r>
            <a:r>
              <a:rPr lang="en-US" altLang="zh-CN" sz="2400" spc="5" dirty="0" smtClean="0">
                <a:solidFill>
                  <a:srgbClr val="000000"/>
                </a:solidFill>
                <a:ea typeface="Arial"/>
              </a:rPr>
              <a:t>.</a:t>
            </a:r>
            <a:endParaRPr lang="tr-TR" altLang="zh-CN" sz="2400" spc="5" dirty="0" smtClean="0">
              <a:solidFill>
                <a:srgbClr val="000000"/>
              </a:solidFill>
              <a:ea typeface="Arial"/>
            </a:endParaRPr>
          </a:p>
          <a:p>
            <a:pPr marL="0" indent="0" algn="just">
              <a:spcAft>
                <a:spcPts val="0"/>
              </a:spcAft>
              <a:buNone/>
            </a:pPr>
            <a:r>
              <a:rPr lang="tr-TR" altLang="zh-CN" sz="2400" b="1" spc="5" dirty="0" smtClean="0">
                <a:solidFill>
                  <a:srgbClr val="000000"/>
                </a:solidFill>
                <a:ea typeface="Arial"/>
              </a:rPr>
              <a:t>5. </a:t>
            </a:r>
            <a:r>
              <a:rPr lang="en-US" altLang="zh-CN" sz="2400" b="1" dirty="0" err="1" smtClean="0">
                <a:solidFill>
                  <a:srgbClr val="000000"/>
                </a:solidFill>
                <a:ea typeface="Arial"/>
              </a:rPr>
              <a:t>Omurtag</a:t>
            </a:r>
            <a:r>
              <a:rPr lang="en-US" altLang="zh-CN" sz="2400" b="1" dirty="0">
                <a:solidFill>
                  <a:srgbClr val="000000"/>
                </a:solidFill>
                <a:ea typeface="Arial"/>
              </a:rPr>
              <a:t>,</a:t>
            </a:r>
            <a:r>
              <a:rPr lang="en-US" altLang="zh-CN" sz="2400" b="1" spc="-104" dirty="0">
                <a:solidFill>
                  <a:srgbClr val="000000"/>
                </a:solidFill>
                <a:cs typeface="Arial"/>
              </a:rPr>
              <a:t> </a:t>
            </a:r>
            <a:r>
              <a:rPr lang="en-US" altLang="zh-CN" sz="2400" b="1" dirty="0">
                <a:solidFill>
                  <a:srgbClr val="000000"/>
                </a:solidFill>
                <a:ea typeface="Arial"/>
              </a:rPr>
              <a:t>M.,</a:t>
            </a:r>
            <a:r>
              <a:rPr lang="en-US" altLang="zh-CN" sz="2400" b="1" spc="-104" dirty="0">
                <a:solidFill>
                  <a:srgbClr val="000000"/>
                </a:solidFill>
                <a:cs typeface="Arial"/>
              </a:rPr>
              <a:t> </a:t>
            </a:r>
            <a:r>
              <a:rPr lang="en-US" altLang="zh-CN" sz="2400" b="1" dirty="0">
                <a:solidFill>
                  <a:srgbClr val="000000"/>
                </a:solidFill>
                <a:ea typeface="Arial"/>
              </a:rPr>
              <a:t>2012.</a:t>
            </a:r>
            <a:r>
              <a:rPr lang="en-US" altLang="zh-CN" sz="2400" dirty="0">
                <a:solidFill>
                  <a:srgbClr val="000000"/>
                </a:solidFill>
                <a:ea typeface="Arial"/>
              </a:rPr>
              <a:t>,</a:t>
            </a:r>
            <a:r>
              <a:rPr lang="en-US" altLang="zh-CN" sz="2400" spc="-100" dirty="0">
                <a:solidFill>
                  <a:srgbClr val="000000"/>
                </a:solidFill>
                <a:cs typeface="Arial"/>
              </a:rPr>
              <a:t> </a:t>
            </a:r>
            <a:r>
              <a:rPr lang="en-US" altLang="zh-CN" sz="2400" i="1" dirty="0" err="1">
                <a:solidFill>
                  <a:srgbClr val="000000"/>
                </a:solidFill>
                <a:ea typeface="Arial"/>
              </a:rPr>
              <a:t>Mukavemet</a:t>
            </a:r>
            <a:r>
              <a:rPr lang="en-US" altLang="zh-CN" sz="2400" i="1" spc="-104" dirty="0">
                <a:solidFill>
                  <a:srgbClr val="000000"/>
                </a:solidFill>
                <a:cs typeface="Arial"/>
              </a:rPr>
              <a:t> </a:t>
            </a:r>
            <a:r>
              <a:rPr lang="en-US" altLang="zh-CN" sz="2400" i="1" dirty="0">
                <a:solidFill>
                  <a:srgbClr val="000000"/>
                </a:solidFill>
                <a:ea typeface="Arial"/>
              </a:rPr>
              <a:t>I.</a:t>
            </a:r>
            <a:r>
              <a:rPr lang="en-US" altLang="zh-CN" sz="2400" i="1" spc="-104" dirty="0">
                <a:solidFill>
                  <a:srgbClr val="000000"/>
                </a:solidFill>
                <a:cs typeface="Arial"/>
              </a:rPr>
              <a:t> </a:t>
            </a:r>
            <a:r>
              <a:rPr lang="en-US" altLang="zh-CN" sz="2400" dirty="0" err="1">
                <a:solidFill>
                  <a:srgbClr val="000000"/>
                </a:solidFill>
                <a:ea typeface="Arial"/>
              </a:rPr>
              <a:t>Birsen</a:t>
            </a:r>
            <a:r>
              <a:rPr lang="en-US" altLang="zh-CN" sz="2400" spc="-104" dirty="0">
                <a:solidFill>
                  <a:srgbClr val="000000"/>
                </a:solidFill>
                <a:cs typeface="Arial"/>
              </a:rPr>
              <a:t> </a:t>
            </a:r>
            <a:r>
              <a:rPr lang="en-US" altLang="zh-CN" sz="2400" dirty="0" err="1">
                <a:solidFill>
                  <a:srgbClr val="000000"/>
                </a:solidFill>
                <a:ea typeface="Arial"/>
              </a:rPr>
              <a:t>yayınevi</a:t>
            </a:r>
            <a:r>
              <a:rPr lang="en-US" altLang="zh-CN" sz="2400" dirty="0">
                <a:solidFill>
                  <a:srgbClr val="000000"/>
                </a:solidFill>
                <a:ea typeface="Arial"/>
              </a:rPr>
              <a:t>,</a:t>
            </a:r>
            <a:r>
              <a:rPr lang="en-US" altLang="zh-CN" sz="2400" dirty="0">
                <a:solidFill>
                  <a:srgbClr val="000000"/>
                </a:solidFill>
                <a:cs typeface="Arial"/>
              </a:rPr>
              <a:t> </a:t>
            </a:r>
            <a:r>
              <a:rPr lang="en-US" altLang="zh-CN" sz="2400" dirty="0">
                <a:solidFill>
                  <a:srgbClr val="000000"/>
                </a:solidFill>
                <a:ea typeface="Arial"/>
              </a:rPr>
              <a:t>İstanbul,</a:t>
            </a:r>
            <a:r>
              <a:rPr lang="en-US" altLang="zh-CN" sz="2400" spc="-15" dirty="0">
                <a:solidFill>
                  <a:srgbClr val="000000"/>
                </a:solidFill>
                <a:cs typeface="Arial"/>
              </a:rPr>
              <a:t> </a:t>
            </a:r>
            <a:r>
              <a:rPr lang="en-US" altLang="zh-CN" sz="2400" spc="-5" dirty="0">
                <a:solidFill>
                  <a:srgbClr val="000000"/>
                </a:solidFill>
                <a:ea typeface="Arial"/>
              </a:rPr>
              <a:t>472s</a:t>
            </a:r>
            <a:r>
              <a:rPr lang="en-US" altLang="zh-CN" sz="2400" dirty="0">
                <a:solidFill>
                  <a:srgbClr val="000000"/>
                </a:solidFill>
                <a:ea typeface="Arial"/>
              </a:rPr>
              <a:t>.</a:t>
            </a:r>
          </a:p>
          <a:p>
            <a:pPr marL="0" indent="0" algn="just">
              <a:spcAft>
                <a:spcPts val="0"/>
              </a:spcAft>
              <a:buNone/>
            </a:pPr>
            <a:endParaRPr lang="tr-TR" sz="2400" dirty="0" smtClean="0">
              <a:ea typeface="Times New Roman" panose="02020603050405020304" pitchFamily="18" charset="0"/>
            </a:endParaRPr>
          </a:p>
          <a:p>
            <a:pPr marL="0" indent="0">
              <a:buNone/>
            </a:pPr>
            <a:endParaRPr lang="tr-TR" sz="2400" b="1" dirty="0"/>
          </a:p>
        </p:txBody>
      </p:sp>
    </p:spTree>
    <p:extLst>
      <p:ext uri="{BB962C8B-B14F-4D97-AF65-F5344CB8AC3E}">
        <p14:creationId xmlns:p14="http://schemas.microsoft.com/office/powerpoint/2010/main" val="311899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76946" y="1133346"/>
            <a:ext cx="7886700" cy="2025539"/>
          </a:xfrm>
        </p:spPr>
        <p:txBody>
          <a:bodyPr>
            <a:normAutofit/>
          </a:bodyPr>
          <a:lstStyle/>
          <a:p>
            <a:pPr algn="ctr"/>
            <a:r>
              <a:rPr lang="tr-TR" sz="7200" b="1" dirty="0" smtClean="0">
                <a:latin typeface="Times New Roman" panose="02020603050405020304" pitchFamily="18" charset="0"/>
                <a:cs typeface="Times New Roman" panose="02020603050405020304" pitchFamily="18" charset="0"/>
              </a:rPr>
              <a:t>STATİK</a:t>
            </a:r>
            <a:endParaRPr lang="tr-TR" sz="7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0812" y="3272015"/>
            <a:ext cx="7874549" cy="2343179"/>
          </a:xfrm>
        </p:spPr>
        <p:txBody>
          <a:bodyPr>
            <a:normAutofit/>
          </a:bodyPr>
          <a:lstStyle/>
          <a:p>
            <a:pPr marL="0" indent="0" algn="ctr">
              <a:buNone/>
            </a:pP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27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500067"/>
            <a:ext cx="7886700" cy="1585913"/>
          </a:xfrm>
        </p:spPr>
        <p:txBody>
          <a:bodyPr>
            <a:normAutofit fontScale="90000"/>
          </a:bodyPr>
          <a:lstStyle/>
          <a:p>
            <a:pPr lvl="0">
              <a:lnSpc>
                <a:spcPct val="100000"/>
              </a:lnSpc>
              <a:spcBef>
                <a:spcPts val="0"/>
              </a:spcBef>
            </a:pP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1</a:t>
            </a:r>
            <a:r>
              <a:rPr lang="tr-TR" b="1"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a:t>
            </a:r>
            <a:r>
              <a:rPr lang="tr-TR" sz="3600" b="1" dirty="0" smtClean="0">
                <a:solidFill>
                  <a:prstClr val="black"/>
                </a:solidFill>
                <a:latin typeface="Times New Roman" panose="02020603050405020304" pitchFamily="18" charset="0"/>
                <a:ea typeface="Times New Roman" panose="02020603050405020304" pitchFamily="18" charset="0"/>
              </a:rPr>
              <a:t>GİRİŞ, TEMEL KAVRAMLAR, STATİĞİN TEMEL İLKELERİ, SERBEST CİSİM DİYAGRAMI,DÜZLEM KUVVETLER SİSTEMİNİN BİLEŞKESİ</a:t>
            </a:r>
            <a:r>
              <a:rPr lang="tr-TR"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tr-TR"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idx="1"/>
          </p:nvPr>
        </p:nvSpPr>
        <p:spPr>
          <a:xfrm>
            <a:off x="628650" y="1825628"/>
            <a:ext cx="7886700" cy="4651375"/>
          </a:xfrm>
        </p:spPr>
        <p:txBody>
          <a:bodyPr>
            <a:normAutofit fontScale="77500" lnSpcReduction="20000"/>
          </a:bodyPr>
          <a:lstStyle/>
          <a:p>
            <a:pPr marL="0" lvl="1" indent="0">
              <a:spcAft>
                <a:spcPts val="0"/>
              </a:spcAft>
              <a:buNone/>
              <a:tabLst>
                <a:tab pos="0" algn="l"/>
              </a:tabLst>
            </a:pPr>
            <a:endParaRPr lang="tr-TR" sz="3000" b="1" dirty="0" smtClean="0">
              <a:latin typeface="Times New Roman" panose="02020603050405020304" pitchFamily="18" charset="0"/>
              <a:ea typeface="Times New Roman" panose="02020603050405020304" pitchFamily="18" charset="0"/>
            </a:endParaRPr>
          </a:p>
          <a:p>
            <a:pPr marL="0" lvl="1" indent="0">
              <a:spcAft>
                <a:spcPts val="0"/>
              </a:spcAft>
              <a:buNone/>
              <a:tabLst>
                <a:tab pos="0" algn="l"/>
              </a:tabLst>
            </a:pPr>
            <a:endParaRPr lang="tr-TR" sz="3000" b="1" dirty="0">
              <a:latin typeface="Times New Roman" panose="02020603050405020304" pitchFamily="18" charset="0"/>
              <a:ea typeface="Times New Roman" panose="02020603050405020304" pitchFamily="18" charset="0"/>
            </a:endParaRPr>
          </a:p>
          <a:p>
            <a:pPr marL="0" lvl="1" indent="0">
              <a:spcAft>
                <a:spcPts val="0"/>
              </a:spcAft>
              <a:buNone/>
              <a:tabLst>
                <a:tab pos="0" algn="l"/>
              </a:tabLst>
            </a:pPr>
            <a:r>
              <a:rPr lang="tr-TR" sz="3000" b="1" dirty="0" smtClean="0">
                <a:latin typeface="Times New Roman" panose="02020603050405020304" pitchFamily="18" charset="0"/>
                <a:ea typeface="Times New Roman" panose="02020603050405020304" pitchFamily="18" charset="0"/>
              </a:rPr>
              <a:t>MEKANİK</a:t>
            </a:r>
            <a:endParaRPr lang="tr-TR" sz="3000" dirty="0" smtClean="0">
              <a:latin typeface="Times New Roman" panose="02020603050405020304" pitchFamily="18" charset="0"/>
              <a:ea typeface="Times New Roman" panose="02020603050405020304" pitchFamily="18" charset="0"/>
            </a:endParaRPr>
          </a:p>
          <a:p>
            <a:pPr marL="0" indent="0" algn="just">
              <a:spcAft>
                <a:spcPts val="0"/>
              </a:spcAft>
              <a:buNone/>
            </a:pPr>
            <a:r>
              <a:rPr lang="tr-TR" sz="3000" dirty="0" smtClean="0">
                <a:latin typeface="Times New Roman" panose="02020603050405020304" pitchFamily="18" charset="0"/>
                <a:ea typeface="Times New Roman" panose="02020603050405020304" pitchFamily="18" charset="0"/>
              </a:rPr>
              <a:t>Mekanik</a:t>
            </a:r>
            <a:r>
              <a:rPr lang="tr-TR" sz="3000" dirty="0">
                <a:latin typeface="Times New Roman" panose="02020603050405020304" pitchFamily="18" charset="0"/>
                <a:ea typeface="Times New Roman" panose="02020603050405020304" pitchFamily="18" charset="0"/>
              </a:rPr>
              <a:t>, fiziğin en eski koludur. Fizik mekanik ile başlayarak şekillenmiştir. Mekanikte fiziksel olaylar incelendiğinden birçok mühendislik biliminin temelini oluşturur.</a:t>
            </a:r>
          </a:p>
          <a:p>
            <a:pPr marL="0" indent="0" algn="just">
              <a:buNone/>
            </a:pPr>
            <a:r>
              <a:rPr lang="tr-TR" sz="3000" dirty="0">
                <a:latin typeface="Times New Roman" panose="02020603050405020304" pitchFamily="18" charset="0"/>
                <a:ea typeface="Times New Roman" panose="02020603050405020304" pitchFamily="18" charset="0"/>
              </a:rPr>
              <a:t>Mekanik, kuvvetlerin etkisi altında kalan cisimlerin denge veya hareket koşullarını inceleyen bir bilim dalı olarak tanımlanır. Mekaniğin amacı, fiziksel olayları açıklamak, önceden tahmin etmek ve böylece </a:t>
            </a:r>
            <a:r>
              <a:rPr lang="tr-TR" sz="3000" dirty="0" smtClean="0">
                <a:latin typeface="Times New Roman" panose="02020603050405020304" pitchFamily="18" charset="0"/>
                <a:ea typeface="Times New Roman" panose="02020603050405020304" pitchFamily="18" charset="0"/>
              </a:rPr>
              <a:t>mühendislik </a:t>
            </a:r>
            <a:r>
              <a:rPr lang="tr-TR" sz="3000" dirty="0">
                <a:latin typeface="Times New Roman" panose="02020603050405020304" pitchFamily="18" charset="0"/>
                <a:ea typeface="Times New Roman" panose="02020603050405020304" pitchFamily="18" charset="0"/>
              </a:rPr>
              <a:t>uygulamalarına bir temel oluşturmaktır. </a:t>
            </a:r>
            <a:endParaRPr lang="tr-TR" sz="3000" dirty="0" smtClean="0">
              <a:latin typeface="Times New Roman" panose="02020603050405020304" pitchFamily="18" charset="0"/>
              <a:ea typeface="Times New Roman" panose="02020603050405020304" pitchFamily="18" charset="0"/>
            </a:endParaRPr>
          </a:p>
          <a:p>
            <a:pPr marL="0" indent="0" algn="just">
              <a:buNone/>
            </a:pPr>
            <a:r>
              <a:rPr lang="tr-TR" sz="3000" dirty="0">
                <a:latin typeface="Times New Roman" panose="02020603050405020304" pitchFamily="18" charset="0"/>
                <a:ea typeface="Times New Roman" panose="02020603050405020304" pitchFamily="18" charset="0"/>
              </a:rPr>
              <a:t>Mekanik bilimine ilişkin çalışmalar Aristoteles (M.Ö. 384 − 322) ve </a:t>
            </a:r>
            <a:r>
              <a:rPr lang="tr-TR" sz="3000" dirty="0" err="1">
                <a:latin typeface="Times New Roman" panose="02020603050405020304" pitchFamily="18" charset="0"/>
                <a:ea typeface="Times New Roman" panose="02020603050405020304" pitchFamily="18" charset="0"/>
              </a:rPr>
              <a:t>Arşimedes</a:t>
            </a:r>
            <a:r>
              <a:rPr lang="tr-TR" sz="3000" dirty="0">
                <a:latin typeface="Times New Roman" panose="02020603050405020304" pitchFamily="18" charset="0"/>
                <a:ea typeface="Times New Roman" panose="02020603050405020304" pitchFamily="18" charset="0"/>
              </a:rPr>
              <a:t> (M.Ö. 287 − 212) zamanına kadar giderse de mekaniğin temel ilke ve kavramlarının formüle edilmesi Isaac Newton (1642 − 1727) ile başlamıştır.</a:t>
            </a:r>
            <a:endParaRPr lang="tr-TR" sz="3000" dirty="0"/>
          </a:p>
        </p:txBody>
      </p:sp>
    </p:spTree>
    <p:extLst>
      <p:ext uri="{BB962C8B-B14F-4D97-AF65-F5344CB8AC3E}">
        <p14:creationId xmlns:p14="http://schemas.microsoft.com/office/powerpoint/2010/main" val="54738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697864"/>
            <a:ext cx="7886700" cy="5779136"/>
          </a:xfrm>
        </p:spPr>
        <p:txBody>
          <a:bodyPr>
            <a:normAutofit/>
          </a:bodyPr>
          <a:lstStyle/>
          <a:p>
            <a:pPr marL="0" indent="0" algn="just">
              <a:buNone/>
            </a:pPr>
            <a:r>
              <a:rPr lang="tr-TR" dirty="0">
                <a:latin typeface="Times New Roman" panose="02020603050405020304" pitchFamily="18" charset="0"/>
                <a:ea typeface="Times New Roman" panose="02020603050405020304" pitchFamily="18" charset="0"/>
              </a:rPr>
              <a:t>Mekanikte incelenen cisimler katı, sıvı veya gaz olabilir. Bu nedenle mekanik incelediği cisimlere, olaylara ve yaklaşım şekline göre </a:t>
            </a:r>
            <a:r>
              <a:rPr lang="tr-TR" dirty="0" smtClean="0">
                <a:latin typeface="Times New Roman" panose="02020603050405020304" pitchFamily="18" charset="0"/>
                <a:ea typeface="Times New Roman" panose="02020603050405020304" pitchFamily="18" charset="0"/>
              </a:rPr>
              <a:t>gruplandırılabilir.</a:t>
            </a: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endParaRPr lang="tr-TR" sz="3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893" y="1894907"/>
            <a:ext cx="5154929" cy="4031704"/>
          </a:xfrm>
          <a:prstGeom prst="rect">
            <a:avLst/>
          </a:prstGeom>
        </p:spPr>
      </p:pic>
    </p:spTree>
    <p:extLst>
      <p:ext uri="{BB962C8B-B14F-4D97-AF65-F5344CB8AC3E}">
        <p14:creationId xmlns:p14="http://schemas.microsoft.com/office/powerpoint/2010/main" val="282945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514350" y="591189"/>
            <a:ext cx="7886700" cy="5565775"/>
          </a:xfrm>
        </p:spPr>
        <p:txBody>
          <a:bodyPr>
            <a:normAutofit lnSpcReduction="10000"/>
          </a:bodyPr>
          <a:lstStyle/>
          <a:p>
            <a:pPr marL="0" lvl="1" indent="0" algn="just">
              <a:spcAft>
                <a:spcPts val="0"/>
              </a:spcAft>
              <a:buNone/>
              <a:tabLst>
                <a:tab pos="0" algn="l"/>
              </a:tabLst>
            </a:pPr>
            <a:r>
              <a:rPr lang="tr-TR" sz="2800" b="1" dirty="0">
                <a:latin typeface="Times New Roman" panose="02020603050405020304" pitchFamily="18" charset="0"/>
                <a:ea typeface="Times New Roman" panose="02020603050405020304" pitchFamily="18" charset="0"/>
              </a:rPr>
              <a:t>TEMEL </a:t>
            </a:r>
            <a:r>
              <a:rPr lang="tr-TR" sz="2800" b="1" dirty="0" smtClean="0">
                <a:latin typeface="Times New Roman" panose="02020603050405020304" pitchFamily="18" charset="0"/>
                <a:ea typeface="Times New Roman" panose="02020603050405020304" pitchFamily="18" charset="0"/>
              </a:rPr>
              <a:t>KAVRAMLAR</a:t>
            </a:r>
          </a:p>
          <a:p>
            <a:pPr marL="0" lvl="1" indent="0" algn="just">
              <a:buNone/>
              <a:tabLst>
                <a:tab pos="0" algn="l"/>
              </a:tabLst>
            </a:pPr>
            <a:r>
              <a:rPr lang="tr-TR" sz="2800" b="1" dirty="0" smtClean="0">
                <a:latin typeface="Times New Roman" panose="02020603050405020304" pitchFamily="18" charset="0"/>
                <a:ea typeface="Times New Roman" panose="02020603050405020304" pitchFamily="18" charset="0"/>
              </a:rPr>
              <a:t>Statik </a:t>
            </a:r>
            <a:r>
              <a:rPr lang="tr-TR" sz="2800" b="1" dirty="0">
                <a:latin typeface="Times New Roman" panose="02020603050405020304" pitchFamily="18" charset="0"/>
                <a:ea typeface="Times New Roman" panose="02020603050405020304" pitchFamily="18" charset="0"/>
              </a:rPr>
              <a:t>: </a:t>
            </a:r>
            <a:r>
              <a:rPr lang="tr-TR" sz="2800" dirty="0">
                <a:solidFill>
                  <a:prstClr val="black"/>
                </a:solidFill>
                <a:latin typeface="Times New Roman" panose="02020603050405020304" pitchFamily="18" charset="0"/>
                <a:ea typeface="Times New Roman" panose="02020603050405020304" pitchFamily="18" charset="0"/>
              </a:rPr>
              <a:t>Mekanik esas olarak, statik konusu ile başlar. </a:t>
            </a:r>
            <a:r>
              <a:rPr lang="tr-TR" sz="2800" dirty="0" smtClean="0">
                <a:latin typeface="Times New Roman" panose="02020603050405020304" pitchFamily="18" charset="0"/>
                <a:ea typeface="Times New Roman" panose="02020603050405020304" pitchFamily="18" charset="0"/>
              </a:rPr>
              <a:t>Genel </a:t>
            </a:r>
            <a:r>
              <a:rPr lang="tr-TR" sz="2800" dirty="0">
                <a:latin typeface="Times New Roman" panose="02020603050405020304" pitchFamily="18" charset="0"/>
                <a:ea typeface="Times New Roman" panose="02020603050405020304" pitchFamily="18" charset="0"/>
              </a:rPr>
              <a:t>anlamda uzayda kuvvetler etkisi altındaki cisimlerin</a:t>
            </a:r>
            <a:r>
              <a:rPr lang="tr-TR" sz="2800" b="1" dirty="0">
                <a:latin typeface="Times New Roman" panose="02020603050405020304" pitchFamily="18" charset="0"/>
                <a:ea typeface="Times New Roman" panose="02020603050405020304" pitchFamily="18" charset="0"/>
              </a:rPr>
              <a:t>  </a:t>
            </a:r>
            <a:r>
              <a:rPr lang="tr-TR" sz="2800" dirty="0">
                <a:latin typeface="Times New Roman" panose="02020603050405020304" pitchFamily="18" charset="0"/>
                <a:ea typeface="Times New Roman" panose="02020603050405020304" pitchFamily="18" charset="0"/>
              </a:rPr>
              <a:t>denge koşullarını inceleyen bir bilim dalıdır. Bir cisim hareket etmiyor ya da düzgün doğrusal bir </a:t>
            </a:r>
            <a:r>
              <a:rPr lang="tr-TR" sz="2800" dirty="0" smtClean="0">
                <a:latin typeface="Times New Roman" panose="02020603050405020304" pitchFamily="18" charset="0"/>
                <a:ea typeface="Times New Roman" panose="02020603050405020304" pitchFamily="18" charset="0"/>
              </a:rPr>
              <a:t>hareket </a:t>
            </a:r>
            <a:r>
              <a:rPr lang="tr-TR" sz="2800" dirty="0">
                <a:latin typeface="Times New Roman" panose="02020603050405020304" pitchFamily="18" charset="0"/>
                <a:ea typeface="Times New Roman" panose="02020603050405020304" pitchFamily="18" charset="0"/>
              </a:rPr>
              <a:t>yapıyorsa cisim dengededir. </a:t>
            </a:r>
          </a:p>
          <a:p>
            <a:pPr marL="0" lvl="1" indent="0" algn="just">
              <a:buNone/>
              <a:tabLst>
                <a:tab pos="0" algn="l"/>
              </a:tabLst>
            </a:pPr>
            <a:r>
              <a:rPr lang="tr-TR" sz="2800" b="1" dirty="0" smtClean="0">
                <a:latin typeface="Times New Roman" panose="02020603050405020304" pitchFamily="18" charset="0"/>
                <a:ea typeface="Times New Roman" panose="02020603050405020304" pitchFamily="18" charset="0"/>
              </a:rPr>
              <a:t>Kuvvet</a:t>
            </a:r>
            <a:r>
              <a:rPr lang="tr-TR" sz="2800" b="1" dirty="0">
                <a:latin typeface="Times New Roman" panose="02020603050405020304" pitchFamily="18" charset="0"/>
                <a:ea typeface="Times New Roman" panose="02020603050405020304" pitchFamily="18" charset="0"/>
              </a:rPr>
              <a:t>: </a:t>
            </a:r>
            <a:r>
              <a:rPr lang="tr-TR" sz="2800" dirty="0">
                <a:latin typeface="Times New Roman" panose="02020603050405020304" pitchFamily="18" charset="0"/>
                <a:ea typeface="Times New Roman" panose="02020603050405020304" pitchFamily="18" charset="0"/>
              </a:rPr>
              <a:t>Bir cismin diğer bir cisim üzerindeki itme veya çekme etkisini ifade eder. Kuvvet bir cismin dengesini bozabilir veya dengesi bozulmuş bir cismi dengeye getirebilir</a:t>
            </a:r>
            <a:r>
              <a:rPr lang="tr-TR" sz="2800" dirty="0" smtClean="0">
                <a:latin typeface="Times New Roman" panose="02020603050405020304" pitchFamily="18" charset="0"/>
                <a:ea typeface="Times New Roman" panose="02020603050405020304" pitchFamily="18" charset="0"/>
              </a:rPr>
              <a:t>. </a:t>
            </a:r>
            <a:r>
              <a:rPr lang="tr-TR" sz="2800" b="1" i="1" dirty="0">
                <a:latin typeface="Times New Roman" panose="02020603050405020304" pitchFamily="18" charset="0"/>
                <a:ea typeface="Times New Roman" panose="02020603050405020304" pitchFamily="18" charset="0"/>
              </a:rPr>
              <a:t>Kuvvetin dış etkisi</a:t>
            </a:r>
            <a:r>
              <a:rPr lang="tr-TR" sz="2800" dirty="0">
                <a:latin typeface="Times New Roman" panose="02020603050405020304" pitchFamily="18" charset="0"/>
                <a:ea typeface="Times New Roman" panose="02020603050405020304" pitchFamily="18" charset="0"/>
              </a:rPr>
              <a:t>, etki yaptığı cismin durumunda bir değişiklik meydana getirmesi veya değişiklik eğiliminin ortaya çıkması şeklinde olur. Statikte kuvvetin cisimler üzerindeki dış </a:t>
            </a:r>
            <a:r>
              <a:rPr lang="tr-TR" sz="2800" dirty="0" smtClean="0">
                <a:latin typeface="Times New Roman" panose="02020603050405020304" pitchFamily="18" charset="0"/>
                <a:ea typeface="Times New Roman" panose="02020603050405020304" pitchFamily="18" charset="0"/>
              </a:rPr>
              <a:t>etkisi incelenir</a:t>
            </a:r>
            <a:r>
              <a:rPr lang="tr-TR" sz="2800" dirty="0">
                <a:latin typeface="Times New Roman" panose="02020603050405020304" pitchFamily="18" charset="0"/>
                <a:ea typeface="Times New Roman" panose="02020603050405020304" pitchFamily="18" charset="0"/>
              </a:rPr>
              <a:t>.</a:t>
            </a:r>
          </a:p>
          <a:p>
            <a:pPr marL="0" lvl="1" indent="0" algn="just">
              <a:buNone/>
              <a:tabLst>
                <a:tab pos="0" algn="l"/>
              </a:tabLst>
            </a:pPr>
            <a:endParaRPr lang="tr-TR" sz="2800" dirty="0"/>
          </a:p>
        </p:txBody>
      </p:sp>
    </p:spTree>
    <p:extLst>
      <p:ext uri="{BB962C8B-B14F-4D97-AF65-F5344CB8AC3E}">
        <p14:creationId xmlns:p14="http://schemas.microsoft.com/office/powerpoint/2010/main" val="270184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708660" y="758825"/>
            <a:ext cx="7886700" cy="5535295"/>
          </a:xfrm>
        </p:spPr>
        <p:txBody>
          <a:bodyPr>
            <a:normAutofit/>
          </a:bodyPr>
          <a:lstStyle/>
          <a:p>
            <a:pPr marL="0" indent="0" algn="just">
              <a:spcAft>
                <a:spcPts val="0"/>
              </a:spcAft>
              <a:buNone/>
            </a:pPr>
            <a:r>
              <a:rPr lang="tr-TR" dirty="0">
                <a:latin typeface="Times New Roman" panose="02020603050405020304" pitchFamily="18" charset="0"/>
                <a:ea typeface="Times New Roman" panose="02020603050405020304" pitchFamily="18" charset="0"/>
              </a:rPr>
              <a:t>Statikte bir kuvvet dört unsuru ile belirlenir. Bunlar;</a:t>
            </a:r>
            <a:endParaRPr lang="tr-TR"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676275" algn="l"/>
              </a:tabLst>
            </a:pPr>
            <a:r>
              <a:rPr lang="tr-TR" dirty="0">
                <a:latin typeface="Times New Roman" panose="02020603050405020304" pitchFamily="18" charset="0"/>
                <a:ea typeface="Times New Roman" panose="02020603050405020304" pitchFamily="18" charset="0"/>
                <a:cs typeface="Symbol" panose="05050102010706020507" pitchFamily="18" charset="2"/>
              </a:rPr>
              <a:t>uygulama noktası, </a:t>
            </a: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342900" lvl="0" indent="-342900" algn="just">
              <a:spcAft>
                <a:spcPts val="0"/>
              </a:spcAft>
              <a:buFont typeface="Symbol" panose="05050102010706020507" pitchFamily="18" charset="2"/>
              <a:buChar char=""/>
              <a:tabLst>
                <a:tab pos="676275" algn="l"/>
              </a:tabLst>
            </a:pPr>
            <a:r>
              <a:rPr lang="tr-TR" dirty="0">
                <a:latin typeface="Times New Roman" panose="02020603050405020304" pitchFamily="18" charset="0"/>
                <a:ea typeface="Times New Roman" panose="02020603050405020304" pitchFamily="18" charset="0"/>
                <a:cs typeface="Symbol" panose="05050102010706020507" pitchFamily="18" charset="2"/>
              </a:rPr>
              <a:t>doğrultusu, </a:t>
            </a: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342900" lvl="0" indent="-342900" algn="just">
              <a:spcAft>
                <a:spcPts val="0"/>
              </a:spcAft>
              <a:buFont typeface="Symbol" panose="05050102010706020507" pitchFamily="18" charset="2"/>
              <a:buChar char=""/>
              <a:tabLst>
                <a:tab pos="676275" algn="l"/>
              </a:tabLst>
            </a:pPr>
            <a:r>
              <a:rPr lang="tr-TR" dirty="0">
                <a:latin typeface="Times New Roman" panose="02020603050405020304" pitchFamily="18" charset="0"/>
                <a:ea typeface="Times New Roman" panose="02020603050405020304" pitchFamily="18" charset="0"/>
                <a:cs typeface="Symbol" panose="05050102010706020507" pitchFamily="18" charset="2"/>
              </a:rPr>
              <a:t>yönü,</a:t>
            </a: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342900" lvl="0" indent="-342900" algn="just">
              <a:spcAft>
                <a:spcPts val="0"/>
              </a:spcAft>
              <a:buFont typeface="Symbol" panose="05050102010706020507" pitchFamily="18" charset="2"/>
              <a:buChar char=""/>
              <a:tabLst>
                <a:tab pos="676275" algn="l"/>
              </a:tabLst>
            </a:pPr>
            <a:r>
              <a:rPr lang="tr-TR" dirty="0">
                <a:latin typeface="Times New Roman" panose="02020603050405020304" pitchFamily="18" charset="0"/>
                <a:ea typeface="Times New Roman" panose="02020603050405020304" pitchFamily="18" charset="0"/>
                <a:cs typeface="Symbol" panose="05050102010706020507" pitchFamily="18" charset="2"/>
              </a:rPr>
              <a:t>büyüklüğü </a:t>
            </a:r>
            <a:endParaRPr lang="tr-TR" sz="3200" dirty="0">
              <a:latin typeface="Times New Roman" panose="02020603050405020304" pitchFamily="18" charset="0"/>
              <a:ea typeface="Times New Roman" panose="02020603050405020304" pitchFamily="18" charset="0"/>
              <a:cs typeface="Symbol" panose="05050102010706020507" pitchFamily="18" charset="2"/>
            </a:endParaRPr>
          </a:p>
          <a:p>
            <a:pPr marL="0" indent="0" algn="just">
              <a:spcAft>
                <a:spcPts val="0"/>
              </a:spcAft>
              <a:buNone/>
            </a:pPr>
            <a:r>
              <a:rPr lang="tr-TR" dirty="0">
                <a:latin typeface="Times New Roman" panose="02020603050405020304" pitchFamily="18" charset="0"/>
                <a:ea typeface="Times New Roman" panose="02020603050405020304" pitchFamily="18" charset="0"/>
              </a:rPr>
              <a:t>olarak </a:t>
            </a:r>
            <a:r>
              <a:rPr lang="tr-TR" dirty="0" smtClean="0">
                <a:latin typeface="Times New Roman" panose="02020603050405020304" pitchFamily="18" charset="0"/>
                <a:ea typeface="Times New Roman" panose="02020603050405020304" pitchFamily="18" charset="0"/>
              </a:rPr>
              <a:t>sıralanabilir. </a:t>
            </a:r>
            <a:r>
              <a:rPr lang="tr-TR" dirty="0">
                <a:latin typeface="Times New Roman" panose="02020603050405020304" pitchFamily="18" charset="0"/>
                <a:ea typeface="Times New Roman" panose="02020603050405020304" pitchFamily="18" charset="0"/>
              </a:rPr>
              <a:t>Bu özellikleri ile kuvvet, bir </a:t>
            </a:r>
            <a:r>
              <a:rPr lang="tr-TR" dirty="0" err="1">
                <a:latin typeface="Times New Roman" panose="02020603050405020304" pitchFamily="18" charset="0"/>
                <a:ea typeface="Times New Roman" panose="02020603050405020304" pitchFamily="18" charset="0"/>
              </a:rPr>
              <a:t>vektörel</a:t>
            </a:r>
            <a:r>
              <a:rPr lang="tr-TR" dirty="0">
                <a:latin typeface="Times New Roman" panose="02020603050405020304" pitchFamily="18" charset="0"/>
                <a:ea typeface="Times New Roman" panose="02020603050405020304" pitchFamily="18" charset="0"/>
              </a:rPr>
              <a:t> büyüklüktür</a:t>
            </a:r>
            <a:r>
              <a:rPr lang="tr-TR" dirty="0" smtClean="0">
                <a:latin typeface="Times New Roman" panose="02020603050405020304" pitchFamily="18" charset="0"/>
                <a:ea typeface="Times New Roman" panose="02020603050405020304" pitchFamily="18" charset="0"/>
              </a:rPr>
              <a:t>.</a:t>
            </a:r>
          </a:p>
          <a:p>
            <a:pPr marL="0" indent="0" algn="just">
              <a:spcAft>
                <a:spcPts val="0"/>
              </a:spcAft>
              <a:buNone/>
            </a:pPr>
            <a:endParaRPr lang="tr-TR" sz="3200" dirty="0">
              <a:latin typeface="Times New Roman" panose="02020603050405020304" pitchFamily="18" charset="0"/>
              <a:ea typeface="Times New Roman" panose="02020603050405020304" pitchFamily="18" charset="0"/>
            </a:endParaRPr>
          </a:p>
          <a:p>
            <a:pPr marL="0" indent="0" algn="just">
              <a:spcAft>
                <a:spcPts val="0"/>
              </a:spcAft>
              <a:buNone/>
            </a:pPr>
            <a:endParaRPr lang="tr-TR" sz="3200" dirty="0" smtClean="0">
              <a:latin typeface="Times New Roman" panose="02020603050405020304" pitchFamily="18" charset="0"/>
              <a:ea typeface="Times New Roman" panose="02020603050405020304" pitchFamily="18" charset="0"/>
            </a:endParaRPr>
          </a:p>
          <a:p>
            <a:pPr marL="0" indent="0" algn="just">
              <a:spcAft>
                <a:spcPts val="0"/>
              </a:spcAft>
              <a:buNone/>
            </a:pPr>
            <a:endParaRPr lang="tr-TR" sz="3200" dirty="0">
              <a:latin typeface="Times New Roman" panose="02020603050405020304" pitchFamily="18" charset="0"/>
              <a:ea typeface="Times New Roman" panose="02020603050405020304" pitchFamily="18" charset="0"/>
            </a:endParaRPr>
          </a:p>
          <a:p>
            <a:pPr marL="0" indent="0" algn="ctr">
              <a:spcAft>
                <a:spcPts val="0"/>
              </a:spcAft>
              <a:buNone/>
            </a:pPr>
            <a:endParaRPr lang="tr-TR" sz="3200" dirty="0" smtClean="0">
              <a:latin typeface="Times New Roman" panose="02020603050405020304" pitchFamily="18" charset="0"/>
              <a:ea typeface="Times New Roman" panose="02020603050405020304" pitchFamily="18" charset="0"/>
            </a:endParaRPr>
          </a:p>
          <a:p>
            <a:pPr marL="0" indent="0">
              <a:buNone/>
            </a:pP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847" y="4184425"/>
            <a:ext cx="2264286" cy="1476190"/>
          </a:xfrm>
          <a:prstGeom prst="rect">
            <a:avLst/>
          </a:prstGeom>
        </p:spPr>
      </p:pic>
    </p:spTree>
    <p:extLst>
      <p:ext uri="{BB962C8B-B14F-4D97-AF65-F5344CB8AC3E}">
        <p14:creationId xmlns:p14="http://schemas.microsoft.com/office/powerpoint/2010/main" val="250803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330" y="667384"/>
            <a:ext cx="7886700" cy="5581015"/>
          </a:xfrm>
        </p:spPr>
        <p:txBody>
          <a:bodyPr>
            <a:normAutofit fontScale="92500"/>
          </a:bodyPr>
          <a:lstStyle/>
          <a:p>
            <a:pPr marL="0" indent="0" algn="just">
              <a:buNone/>
            </a:pPr>
            <a:r>
              <a:rPr lang="tr-TR" b="1" dirty="0">
                <a:latin typeface="Times New Roman" panose="02020603050405020304" pitchFamily="18" charset="0"/>
                <a:ea typeface="Times New Roman" panose="02020603050405020304" pitchFamily="18" charset="0"/>
              </a:rPr>
              <a:t>Uzay: </a:t>
            </a:r>
            <a:r>
              <a:rPr lang="tr-TR" dirty="0">
                <a:latin typeface="Times New Roman" panose="02020603050405020304" pitchFamily="18" charset="0"/>
                <a:ea typeface="Times New Roman" panose="02020603050405020304" pitchFamily="18" charset="0"/>
              </a:rPr>
              <a:t>Statiğin ilgilendiği olayların oluştuğu geometrik bir ortam olup, her doğrultuda sonsuza kadar uzatılabilir. Uzaydaki cisimlerin yerleri ve durumları belli koordinat sistemlerine göre ifade edilebilir. Buna göre uzay, tek boyutlu, iki boyutlu veya üç boyutlu olabilir. </a:t>
            </a:r>
            <a:endParaRPr lang="tr-TR" dirty="0" smtClean="0">
              <a:latin typeface="Times New Roman" panose="02020603050405020304" pitchFamily="18" charset="0"/>
              <a:ea typeface="Times New Roman" panose="02020603050405020304" pitchFamily="18" charset="0"/>
            </a:endParaRPr>
          </a:p>
          <a:p>
            <a:pPr marL="0" indent="0" algn="just">
              <a:buNone/>
            </a:pPr>
            <a:r>
              <a:rPr lang="tr-TR" b="1" dirty="0">
                <a:latin typeface="Times New Roman" panose="02020603050405020304" pitchFamily="18" charset="0"/>
                <a:ea typeface="Times New Roman" panose="02020603050405020304" pitchFamily="18" charset="0"/>
              </a:rPr>
              <a:t>Cisim: </a:t>
            </a:r>
            <a:r>
              <a:rPr lang="tr-TR" dirty="0">
                <a:latin typeface="Times New Roman" panose="02020603050405020304" pitchFamily="18" charset="0"/>
                <a:ea typeface="Times New Roman" panose="02020603050405020304" pitchFamily="18" charset="0"/>
              </a:rPr>
              <a:t>Uzayda yer kaplayan büyüklüklere </a:t>
            </a:r>
            <a:r>
              <a:rPr lang="tr-TR" b="1" i="1" dirty="0">
                <a:latin typeface="Times New Roman" panose="02020603050405020304" pitchFamily="18" charset="0"/>
                <a:ea typeface="Times New Roman" panose="02020603050405020304" pitchFamily="18" charset="0"/>
              </a:rPr>
              <a:t>madde</a:t>
            </a:r>
            <a:r>
              <a:rPr lang="tr-TR" dirty="0">
                <a:latin typeface="Times New Roman" panose="02020603050405020304" pitchFamily="18" charset="0"/>
                <a:ea typeface="Times New Roman" panose="02020603050405020304" pitchFamily="18" charset="0"/>
              </a:rPr>
              <a:t> adı verilir. Cisim ise, kapalı bir yüzey veya yüzeylerle çevrilmiş maddelerdir. Buna göre cisimler uzayda belirli bir bölgeyi kaplar. </a:t>
            </a:r>
          </a:p>
          <a:p>
            <a:pPr marL="0" indent="0" algn="just">
              <a:buNone/>
            </a:pPr>
            <a:r>
              <a:rPr lang="tr-TR" b="1" dirty="0" smtClean="0">
                <a:latin typeface="Times New Roman" panose="02020603050405020304" pitchFamily="18" charset="0"/>
                <a:ea typeface="Times New Roman" panose="02020603050405020304" pitchFamily="18" charset="0"/>
              </a:rPr>
              <a:t>İDEALLEŞTİRMELER</a:t>
            </a:r>
            <a:endParaRPr lang="tr-TR" sz="2800" dirty="0">
              <a:latin typeface="Times New Roman" panose="02020603050405020304" pitchFamily="18" charset="0"/>
              <a:ea typeface="Times New Roman" panose="02020603050405020304" pitchFamily="18" charset="0"/>
            </a:endParaRPr>
          </a:p>
          <a:p>
            <a:pPr marL="0" indent="0" algn="just">
              <a:buNone/>
            </a:pPr>
            <a:r>
              <a:rPr lang="tr-TR" dirty="0">
                <a:latin typeface="Times New Roman" panose="02020603050405020304" pitchFamily="18" charset="0"/>
                <a:ea typeface="Times New Roman" panose="02020603050405020304" pitchFamily="18" charset="0"/>
              </a:rPr>
              <a:t>İdealleştirmenin amacı, teorik bilginin uygulanmasını kolaylaştırmak, başka bir deyişle çözümünde zorluk çekilen bir problemi bazı kabuller yaparak ve basite indirgeyerek çözmektir. </a:t>
            </a:r>
            <a:endParaRPr lang="tr-TR" dirty="0"/>
          </a:p>
        </p:txBody>
      </p:sp>
    </p:spTree>
    <p:extLst>
      <p:ext uri="{BB962C8B-B14F-4D97-AF65-F5344CB8AC3E}">
        <p14:creationId xmlns:p14="http://schemas.microsoft.com/office/powerpoint/2010/main" val="305335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1900</Words>
  <Application>Microsoft Office PowerPoint</Application>
  <PresentationFormat>Ekran Gösterisi (4:3)</PresentationFormat>
  <Paragraphs>158</Paragraphs>
  <Slides>25</Slides>
  <Notes>0</Notes>
  <HiddenSlides>0</HiddenSlides>
  <MMClips>0</MMClips>
  <ScaleCrop>false</ScaleCrop>
  <HeadingPairs>
    <vt:vector size="4" baseType="variant">
      <vt:variant>
        <vt:lpstr>Tema</vt:lpstr>
      </vt:variant>
      <vt:variant>
        <vt:i4>2</vt:i4>
      </vt:variant>
      <vt:variant>
        <vt:lpstr>Slayt Başlıkları</vt:lpstr>
      </vt:variant>
      <vt:variant>
        <vt:i4>25</vt:i4>
      </vt:variant>
    </vt:vector>
  </HeadingPairs>
  <TitlesOfParts>
    <vt:vector size="27" baseType="lpstr">
      <vt:lpstr>Office Teması</vt:lpstr>
      <vt:lpstr>1_Office Teması</vt:lpstr>
      <vt:lpstr>STATİK ve MUKAVEMET</vt:lpstr>
      <vt:lpstr>PowerPoint Sunusu</vt:lpstr>
      <vt:lpstr>PowerPoint Sunusu</vt:lpstr>
      <vt:lpstr>STATİK</vt:lpstr>
      <vt:lpstr> 1. GİRİŞ, TEMEL KAVRAMLAR, STATİĞİN TEMEL İLKELERİ, SERBEST CİSİM DİYAGRAMI,DÜZLEM KUVVETLER SİSTEMİNİN BİLEŞKESİ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HAFTA</dc:title>
  <dc:creator>fenbil</dc:creator>
  <cp:lastModifiedBy>fenbil</cp:lastModifiedBy>
  <cp:revision>2</cp:revision>
  <dcterms:created xsi:type="dcterms:W3CDTF">2020-01-10T12:03:13Z</dcterms:created>
  <dcterms:modified xsi:type="dcterms:W3CDTF">2020-01-10T12:34:35Z</dcterms:modified>
</cp:coreProperties>
</file>