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-40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9358" y="54119"/>
            <a:ext cx="2077085" cy="68410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4626" y="3132633"/>
            <a:ext cx="8169275" cy="2594185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1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1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73174" y="6410783"/>
            <a:ext cx="417829" cy="223519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spcBef>
                <a:spcPts val="5"/>
              </a:spcBef>
            </a:pPr>
            <a:fld id="{81D60167-4931-47E6-BA6A-407CBD079E47}" type="slidenum">
              <a:rPr lang="tr-TR" spc="-40" smtClean="0"/>
              <a:pPr marL="38100">
                <a:spcBef>
                  <a:spcPts val="5"/>
                </a:spcBef>
              </a:pPr>
              <a:t>‹#›</a:t>
            </a:fld>
            <a:r>
              <a:rPr lang="tr-TR" spc="-40" smtClean="0"/>
              <a:t>/213</a:t>
            </a:r>
            <a:endParaRPr lang="tr-TR" spc="-40" dirty="0"/>
          </a:p>
        </p:txBody>
      </p:sp>
    </p:spTree>
    <p:extLst>
      <p:ext uri="{BB962C8B-B14F-4D97-AF65-F5344CB8AC3E}">
        <p14:creationId xmlns:p14="http://schemas.microsoft.com/office/powerpoint/2010/main" val="190119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Sürdürülebilir Tasarım ve Uygulamaları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2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6325" y="1956346"/>
            <a:ext cx="4841875" cy="346519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92405" indent="-180340">
              <a:spcBef>
                <a:spcPts val="400"/>
              </a:spcBef>
              <a:buSzPct val="94444"/>
              <a:buFont typeface="Wingdings"/>
              <a:buChar char=""/>
              <a:tabLst>
                <a:tab pos="193040" algn="l"/>
              </a:tabLst>
            </a:pPr>
            <a:r>
              <a:rPr b="1" spc="-60" dirty="0">
                <a:latin typeface="Trebuchet MS"/>
                <a:cs typeface="Trebuchet MS"/>
              </a:rPr>
              <a:t>GİRİŞ</a:t>
            </a:r>
            <a:endParaRPr>
              <a:latin typeface="Trebuchet MS"/>
              <a:cs typeface="Trebuchet MS"/>
            </a:endParaRPr>
          </a:p>
          <a:p>
            <a:pPr marL="247650" indent="-235585">
              <a:spcBef>
                <a:spcPts val="300"/>
              </a:spcBef>
              <a:buSzPct val="94444"/>
              <a:buFont typeface="Wingdings"/>
              <a:buChar char=""/>
              <a:tabLst>
                <a:tab pos="248285" algn="l"/>
              </a:tabLst>
            </a:pPr>
            <a:r>
              <a:rPr b="1" spc="-204" dirty="0">
                <a:latin typeface="Arial"/>
                <a:cs typeface="Arial"/>
              </a:rPr>
              <a:t>MEVZUAT</a:t>
            </a:r>
            <a:endParaRPr>
              <a:latin typeface="Arial"/>
              <a:cs typeface="Arial"/>
            </a:endParaRPr>
          </a:p>
          <a:p>
            <a:pPr marL="243204" indent="-231140">
              <a:spcBef>
                <a:spcPts val="305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</a:t>
            </a:r>
            <a:r>
              <a:rPr b="1" spc="-145" dirty="0">
                <a:latin typeface="Trebuchet MS"/>
                <a:cs typeface="Trebuchet MS"/>
              </a:rPr>
              <a:t> </a:t>
            </a:r>
            <a:r>
              <a:rPr b="1" spc="-100" dirty="0">
                <a:latin typeface="Trebuchet MS"/>
                <a:cs typeface="Trebuchet MS"/>
              </a:rPr>
              <a:t>KAZALARI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75" dirty="0">
                <a:latin typeface="Trebuchet MS"/>
                <a:cs typeface="Trebuchet MS"/>
              </a:rPr>
              <a:t>SAHADAKİ </a:t>
            </a:r>
            <a:r>
              <a:rPr b="1" spc="-55" dirty="0">
                <a:latin typeface="Trebuchet MS"/>
                <a:cs typeface="Trebuchet MS"/>
              </a:rPr>
              <a:t>MUHTEMEL</a:t>
            </a:r>
            <a:r>
              <a:rPr b="1" spc="-204" dirty="0">
                <a:latin typeface="Trebuchet MS"/>
                <a:cs typeface="Trebuchet MS"/>
              </a:rPr>
              <a:t> </a:t>
            </a:r>
            <a:r>
              <a:rPr b="1" spc="-150" dirty="0">
                <a:latin typeface="Trebuchet MS"/>
                <a:cs typeface="Trebuchet MS"/>
              </a:rPr>
              <a:t>TEHLİKELER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5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 </a:t>
            </a:r>
            <a:r>
              <a:rPr b="1" spc="-85" dirty="0">
                <a:latin typeface="Trebuchet MS"/>
                <a:cs typeface="Trebuchet MS"/>
              </a:rPr>
              <a:t>KAZALARINI </a:t>
            </a:r>
            <a:r>
              <a:rPr b="1" spc="-65" dirty="0">
                <a:latin typeface="Trebuchet MS"/>
                <a:cs typeface="Trebuchet MS"/>
              </a:rPr>
              <a:t>ÖNLEME</a:t>
            </a:r>
            <a:r>
              <a:rPr b="1" spc="-300" dirty="0">
                <a:latin typeface="Trebuchet MS"/>
                <a:cs typeface="Trebuchet MS"/>
              </a:rPr>
              <a:t> </a:t>
            </a:r>
            <a:r>
              <a:rPr b="1" spc="-95" dirty="0">
                <a:latin typeface="Trebuchet MS"/>
                <a:cs typeface="Trebuchet MS"/>
              </a:rPr>
              <a:t>YÖNTEMLERİ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80" dirty="0">
                <a:latin typeface="Trebuchet MS"/>
                <a:cs typeface="Trebuchet MS"/>
              </a:rPr>
              <a:t>RİSK</a:t>
            </a:r>
            <a:r>
              <a:rPr b="1" spc="-140" dirty="0">
                <a:latin typeface="Trebuchet MS"/>
                <a:cs typeface="Trebuchet MS"/>
              </a:rPr>
              <a:t> </a:t>
            </a:r>
            <a:r>
              <a:rPr b="1" spc="-80" dirty="0">
                <a:latin typeface="Trebuchet MS"/>
                <a:cs typeface="Trebuchet MS"/>
              </a:rPr>
              <a:t>ANALİZİ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80" dirty="0">
                <a:latin typeface="Trebuchet MS"/>
                <a:cs typeface="Trebuchet MS"/>
              </a:rPr>
              <a:t>RİSK </a:t>
            </a:r>
            <a:r>
              <a:rPr b="1" spc="-95" dirty="0">
                <a:latin typeface="Trebuchet MS"/>
                <a:cs typeface="Trebuchet MS"/>
              </a:rPr>
              <a:t>DEĞERLERİNİ </a:t>
            </a:r>
            <a:r>
              <a:rPr b="1" spc="-70" dirty="0">
                <a:latin typeface="Trebuchet MS"/>
                <a:cs typeface="Trebuchet MS"/>
              </a:rPr>
              <a:t>DÜŞÜRÜCÜ</a:t>
            </a:r>
            <a:r>
              <a:rPr b="1" spc="-235" dirty="0">
                <a:latin typeface="Trebuchet MS"/>
                <a:cs typeface="Trebuchet MS"/>
              </a:rPr>
              <a:t> </a:t>
            </a:r>
            <a:r>
              <a:rPr b="1" spc="-235" dirty="0">
                <a:latin typeface="Arial"/>
                <a:cs typeface="Arial"/>
              </a:rPr>
              <a:t>ÖNLEMLER</a:t>
            </a:r>
            <a:endParaRPr>
              <a:latin typeface="Arial"/>
              <a:cs typeface="Arial"/>
            </a:endParaRPr>
          </a:p>
          <a:p>
            <a:pPr marL="243204" indent="-231140">
              <a:spcBef>
                <a:spcPts val="305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125" dirty="0">
                <a:latin typeface="Trebuchet MS"/>
                <a:cs typeface="Trebuchet MS"/>
              </a:rPr>
              <a:t>KONTROL</a:t>
            </a:r>
            <a:r>
              <a:rPr b="1" spc="-155" dirty="0">
                <a:latin typeface="Trebuchet MS"/>
                <a:cs typeface="Trebuchet MS"/>
              </a:rPr>
              <a:t> </a:t>
            </a:r>
            <a:r>
              <a:rPr b="1" spc="-135" dirty="0">
                <a:latin typeface="Trebuchet MS"/>
                <a:cs typeface="Trebuchet MS"/>
              </a:rPr>
              <a:t>LİSTELERİ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 </a:t>
            </a:r>
            <a:r>
              <a:rPr b="1" spc="-80" dirty="0">
                <a:latin typeface="Trebuchet MS"/>
                <a:cs typeface="Trebuchet MS"/>
              </a:rPr>
              <a:t>KAZALARININ </a:t>
            </a:r>
            <a:r>
              <a:rPr b="1" spc="-100" dirty="0">
                <a:latin typeface="Trebuchet MS"/>
                <a:cs typeface="Trebuchet MS"/>
              </a:rPr>
              <a:t>İŞGÖRENLERE </a:t>
            </a:r>
            <a:r>
              <a:rPr b="1" spc="-90" dirty="0">
                <a:latin typeface="Trebuchet MS"/>
                <a:cs typeface="Trebuchet MS"/>
              </a:rPr>
              <a:t>GÖRE</a:t>
            </a:r>
            <a:r>
              <a:rPr b="1" spc="-340" dirty="0">
                <a:latin typeface="Trebuchet MS"/>
                <a:cs typeface="Trebuchet MS"/>
              </a:rPr>
              <a:t> </a:t>
            </a:r>
            <a:r>
              <a:rPr b="1" spc="-95" dirty="0">
                <a:latin typeface="Trebuchet MS"/>
                <a:cs typeface="Trebuchet MS"/>
              </a:rPr>
              <a:t>NEDENLERİ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9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 </a:t>
            </a:r>
            <a:r>
              <a:rPr b="1" spc="-80" dirty="0">
                <a:latin typeface="Trebuchet MS"/>
                <a:cs typeface="Trebuchet MS"/>
              </a:rPr>
              <a:t>KAZALARININ</a:t>
            </a:r>
            <a:r>
              <a:rPr b="1" spc="-240" dirty="0">
                <a:latin typeface="Trebuchet MS"/>
                <a:cs typeface="Trebuchet MS"/>
              </a:rPr>
              <a:t> </a:t>
            </a:r>
            <a:r>
              <a:rPr b="1" spc="-80" dirty="0">
                <a:latin typeface="Trebuchet MS"/>
                <a:cs typeface="Trebuchet MS"/>
              </a:rPr>
              <a:t>MALİYETİ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270" dirty="0">
                <a:latin typeface="Arial"/>
                <a:cs typeface="Arial"/>
              </a:rPr>
              <a:t>KAYNAKLAR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5" y="565332"/>
            <a:ext cx="24834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/>
              <a:t>TAKDİM</a:t>
            </a:r>
            <a:r>
              <a:rPr spc="-310" dirty="0"/>
              <a:t> </a:t>
            </a:r>
            <a:r>
              <a:rPr spc="-155" dirty="0"/>
              <a:t>PLANI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2</a:t>
            </a:fld>
            <a:r>
              <a:rPr spc="-40" dirty="0"/>
              <a:t>/213</a:t>
            </a:r>
          </a:p>
        </p:txBody>
      </p:sp>
    </p:spTree>
    <p:extLst>
      <p:ext uri="{BB962C8B-B14F-4D97-AF65-F5344CB8AC3E}">
        <p14:creationId xmlns:p14="http://schemas.microsoft.com/office/powerpoint/2010/main" val="53214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5115" y="553456"/>
            <a:ext cx="44259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25" dirty="0"/>
              <a:t>KONTROL </a:t>
            </a:r>
            <a:r>
              <a:rPr spc="-240" dirty="0"/>
              <a:t>LİSTELERİ</a:t>
            </a:r>
            <a:r>
              <a:rPr spc="-305" dirty="0"/>
              <a:t> </a:t>
            </a:r>
            <a:r>
              <a:rPr spc="-165" dirty="0"/>
              <a:t>(KAZI)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308418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02235">
              <a:spcBef>
                <a:spcPts val="5"/>
              </a:spcBef>
            </a:pPr>
            <a:fld id="{81D60167-4931-47E6-BA6A-407CBD079E47}" type="slidenum">
              <a:rPr spc="-40" dirty="0"/>
              <a:pPr marL="102235">
                <a:spcBef>
                  <a:spcPts val="5"/>
                </a:spcBef>
              </a:pPr>
              <a:t>3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0004" y="1681213"/>
            <a:ext cx="8503920" cy="406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715" indent="-343535">
              <a:spcBef>
                <a:spcPts val="95"/>
              </a:spcBef>
              <a:buChar char="•"/>
              <a:tabLst>
                <a:tab pos="354965" algn="l"/>
                <a:tab pos="356235" algn="l"/>
                <a:tab pos="1004569" algn="l"/>
                <a:tab pos="1809114" algn="l"/>
                <a:tab pos="2754630" algn="l"/>
                <a:tab pos="3503295" algn="l"/>
                <a:tab pos="4011929" algn="l"/>
                <a:tab pos="4900295" algn="l"/>
                <a:tab pos="5307965" algn="l"/>
                <a:tab pos="5632450" algn="l"/>
                <a:tab pos="6777355" algn="l"/>
                <a:tab pos="7173595" algn="l"/>
                <a:tab pos="7740015" algn="l"/>
              </a:tabLst>
            </a:pPr>
            <a:r>
              <a:rPr sz="2000" spc="-10" dirty="0">
                <a:latin typeface="Arial"/>
                <a:cs typeface="Arial"/>
              </a:rPr>
              <a:t>Ka</a:t>
            </a:r>
            <a:r>
              <a:rPr sz="2000" spc="-5" dirty="0">
                <a:latin typeface="Arial"/>
                <a:cs typeface="Arial"/>
              </a:rPr>
              <a:t>zı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ş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ç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lış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kibe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işçi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ağ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ığ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ve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ş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gü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v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iği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i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le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i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gil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ge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  bilgiler </a:t>
            </a:r>
            <a:r>
              <a:rPr sz="2000" spc="-5" dirty="0">
                <a:latin typeface="Arial"/>
                <a:cs typeface="Arial"/>
              </a:rPr>
              <a:t>verildi</a:t>
            </a:r>
            <a:r>
              <a:rPr sz="2000" spc="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  <a:p>
            <a:pPr marL="354965" marR="5080" indent="-342900">
              <a:spcBef>
                <a:spcPts val="600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Kazı işinde çalışan ekibe </a:t>
            </a:r>
            <a:r>
              <a:rPr sz="2000" dirty="0">
                <a:latin typeface="Arial"/>
                <a:cs typeface="Arial"/>
              </a:rPr>
              <a:t>iş </a:t>
            </a:r>
            <a:r>
              <a:rPr sz="2000" spc="-5" dirty="0">
                <a:latin typeface="Arial"/>
                <a:cs typeface="Arial"/>
              </a:rPr>
              <a:t>güvenliği </a:t>
            </a:r>
            <a:r>
              <a:rPr sz="2000" dirty="0">
                <a:latin typeface="Arial"/>
                <a:cs typeface="Arial"/>
              </a:rPr>
              <a:t>ile ilgili </a:t>
            </a:r>
            <a:r>
              <a:rPr sz="2000" spc="-5" dirty="0">
                <a:latin typeface="Arial"/>
                <a:cs typeface="Arial"/>
              </a:rPr>
              <a:t>kullanılacak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kişisel koruma  donanımlar</a:t>
            </a:r>
            <a:r>
              <a:rPr sz="2000" spc="-5" dirty="0">
                <a:latin typeface="Arial"/>
                <a:cs typeface="Arial"/>
              </a:rPr>
              <a:t>ı tanıtılıp, teslim edildi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  <a:p>
            <a:pPr marL="354965" marR="5080" indent="-342900">
              <a:spcBef>
                <a:spcPts val="600"/>
              </a:spcBef>
              <a:buChar char="•"/>
              <a:tabLst>
                <a:tab pos="354965" algn="l"/>
                <a:tab pos="356235" algn="l"/>
                <a:tab pos="1080770" algn="l"/>
                <a:tab pos="1963420" algn="l"/>
                <a:tab pos="2986405" algn="l"/>
                <a:tab pos="3869054" algn="l"/>
                <a:tab pos="4780915" algn="l"/>
                <a:tab pos="5845175" algn="l"/>
                <a:tab pos="7613650" algn="l"/>
              </a:tabLst>
            </a:pPr>
            <a:r>
              <a:rPr sz="2000" spc="-10" dirty="0">
                <a:latin typeface="Arial"/>
                <a:cs typeface="Arial"/>
              </a:rPr>
              <a:t>Ka</a:t>
            </a:r>
            <a:r>
              <a:rPr sz="2000" spc="-5" dirty="0">
                <a:latin typeface="Arial"/>
                <a:cs typeface="Arial"/>
              </a:rPr>
              <a:t>zı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ş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ç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lı</a:t>
            </a:r>
            <a:r>
              <a:rPr sz="2000" spc="-10" dirty="0">
                <a:latin typeface="Arial"/>
                <a:cs typeface="Arial"/>
              </a:rPr>
              <a:t>şa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kib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ki</a:t>
            </a:r>
            <a:r>
              <a:rPr sz="2000" dirty="0">
                <a:latin typeface="Arial"/>
                <a:cs typeface="Arial"/>
              </a:rPr>
              <a:t>ş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sel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um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don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nım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rı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u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la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ıp  kullanmadıkları düzenli olarak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takip </a:t>
            </a:r>
            <a:r>
              <a:rPr sz="2000" spc="-5" dirty="0">
                <a:latin typeface="Arial"/>
                <a:cs typeface="Arial"/>
              </a:rPr>
              <a:t>ediliyor</a:t>
            </a:r>
            <a:r>
              <a:rPr sz="2000" spc="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mu?</a:t>
            </a:r>
            <a:endParaRPr sz="2000">
              <a:latin typeface="Arial"/>
              <a:cs typeface="Arial"/>
            </a:endParaRPr>
          </a:p>
          <a:p>
            <a:pPr marL="355600" marR="6985" indent="-343535">
              <a:spcBef>
                <a:spcPts val="600"/>
              </a:spcBef>
              <a:buChar char="•"/>
              <a:tabLst>
                <a:tab pos="354965" algn="l"/>
                <a:tab pos="355600" algn="l"/>
                <a:tab pos="1011555" algn="l"/>
                <a:tab pos="2063750" algn="l"/>
                <a:tab pos="3016250" algn="l"/>
                <a:tab pos="3305810" algn="l"/>
                <a:tab pos="3665220" algn="l"/>
                <a:tab pos="5340350" algn="l"/>
                <a:tab pos="6179820" algn="l"/>
                <a:tab pos="7174865" algn="l"/>
              </a:tabLst>
            </a:pPr>
            <a:r>
              <a:rPr sz="2000" spc="-10" dirty="0">
                <a:latin typeface="Arial"/>
                <a:cs typeface="Arial"/>
              </a:rPr>
              <a:t>Ka</a:t>
            </a:r>
            <a:r>
              <a:rPr sz="2000" spc="-5" dirty="0">
                <a:latin typeface="Arial"/>
                <a:cs typeface="Arial"/>
              </a:rPr>
              <a:t>zı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an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spc="-10" dirty="0">
                <a:latin typeface="Arial"/>
                <a:cs typeface="Arial"/>
              </a:rPr>
              <a:t>nı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ç</a:t>
            </a:r>
            <a:r>
              <a:rPr sz="2000" spc="-10" dirty="0">
                <a:latin typeface="Arial"/>
                <a:cs typeface="Arial"/>
              </a:rPr>
              <a:t>ev</a:t>
            </a:r>
            <a:r>
              <a:rPr sz="2000" spc="-1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si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2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y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ük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iğ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nd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ah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ş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p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o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um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pe</a:t>
            </a:r>
            <a:r>
              <a:rPr sz="2000" spc="-1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d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le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yl</a:t>
            </a:r>
            <a:r>
              <a:rPr sz="2000" spc="-5" dirty="0">
                <a:latin typeface="Arial"/>
                <a:cs typeface="Arial"/>
              </a:rPr>
              <a:t>e  çevrildi mi?</a:t>
            </a:r>
            <a:endParaRPr sz="2000">
              <a:latin typeface="Arial"/>
              <a:cs typeface="Arial"/>
            </a:endParaRPr>
          </a:p>
          <a:p>
            <a:pPr marL="354965" marR="6350" indent="-342900">
              <a:spcBef>
                <a:spcPts val="600"/>
              </a:spcBef>
              <a:buChar char="•"/>
              <a:tabLst>
                <a:tab pos="354965" algn="l"/>
                <a:tab pos="355600" algn="l"/>
                <a:tab pos="1229995" algn="l"/>
                <a:tab pos="2228850" algn="l"/>
                <a:tab pos="3371215" algn="l"/>
                <a:tab pos="4017645" algn="l"/>
                <a:tab pos="5594985" algn="l"/>
                <a:tab pos="7203440" algn="l"/>
              </a:tabLst>
            </a:pPr>
            <a:r>
              <a:rPr sz="2000" spc="-10" dirty="0">
                <a:latin typeface="Arial"/>
                <a:cs typeface="Arial"/>
              </a:rPr>
              <a:t>Ah</a:t>
            </a:r>
            <a:r>
              <a:rPr sz="2000" spc="-5" dirty="0">
                <a:latin typeface="Arial"/>
                <a:cs typeface="Arial"/>
              </a:rPr>
              <a:t>şap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5" dirty="0">
                <a:latin typeface="Arial"/>
                <a:cs typeface="Arial"/>
              </a:rPr>
              <a:t>u</a:t>
            </a:r>
            <a:r>
              <a:rPr sz="2000" spc="-10" dirty="0">
                <a:latin typeface="Arial"/>
                <a:cs typeface="Arial"/>
              </a:rPr>
              <a:t>m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pe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ri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k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t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5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fl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15" dirty="0">
                <a:latin typeface="Arial"/>
                <a:cs typeface="Arial"/>
              </a:rPr>
              <a:t>r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spc="-10" dirty="0">
                <a:latin typeface="Arial"/>
                <a:cs typeface="Arial"/>
              </a:rPr>
              <a:t>nda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p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y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and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al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rla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d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st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kle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ip  sağlamlaştırıldı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mı?</a:t>
            </a:r>
            <a:endParaRPr sz="2000">
              <a:latin typeface="Arial"/>
              <a:cs typeface="Arial"/>
            </a:endParaRPr>
          </a:p>
          <a:p>
            <a:pPr marL="354965" marR="5715" indent="-342900"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Kazı alanının geniş oluğu sahalarda 90–100 cm. yüksekliğinde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koruma  korkuluğu </a:t>
            </a:r>
            <a:r>
              <a:rPr sz="2000" spc="-5" dirty="0">
                <a:latin typeface="Arial"/>
                <a:cs typeface="Arial"/>
              </a:rPr>
              <a:t>yapıldı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mı?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2254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5115" y="541581"/>
            <a:ext cx="44259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25" dirty="0"/>
              <a:t>KONTROL </a:t>
            </a:r>
            <a:r>
              <a:rPr spc="-240" dirty="0"/>
              <a:t>LİSTELERİ</a:t>
            </a:r>
            <a:r>
              <a:rPr spc="-305" dirty="0"/>
              <a:t> </a:t>
            </a:r>
            <a:r>
              <a:rPr spc="-165" dirty="0"/>
              <a:t>(KAZI)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308418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02235">
              <a:spcBef>
                <a:spcPts val="5"/>
              </a:spcBef>
            </a:pPr>
            <a:fld id="{81D60167-4931-47E6-BA6A-407CBD079E47}" type="slidenum">
              <a:rPr spc="-40" dirty="0"/>
              <a:pPr marL="102235">
                <a:spcBef>
                  <a:spcPts val="5"/>
                </a:spcBef>
              </a:pPr>
              <a:t>4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9980" y="1597139"/>
            <a:ext cx="8503285" cy="38354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indent="-343535">
              <a:spcBef>
                <a:spcPts val="700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Kazı alanına giriş-çıkış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servis yolları </a:t>
            </a:r>
            <a:r>
              <a:rPr sz="2000" spc="-5" dirty="0">
                <a:latin typeface="Arial"/>
                <a:cs typeface="Arial"/>
              </a:rPr>
              <a:t>yeterli genişlikte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  <a:p>
            <a:pPr marL="354965" marR="5715" indent="-342900">
              <a:spcBef>
                <a:spcPts val="600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Gece çalışılması durumunda servis yollarında ve kazı alanında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yeterli  aydınlatma </a:t>
            </a:r>
            <a:r>
              <a:rPr sz="2000" spc="-5" dirty="0">
                <a:latin typeface="Arial"/>
                <a:cs typeface="Arial"/>
              </a:rPr>
              <a:t>sağlandı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mı?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spcBef>
                <a:spcPts val="600"/>
              </a:spcBef>
              <a:buChar char="•"/>
              <a:tabLst>
                <a:tab pos="354965" algn="l"/>
                <a:tab pos="356235" algn="l"/>
                <a:tab pos="1017269" algn="l"/>
                <a:tab pos="2049145" algn="l"/>
                <a:tab pos="2472055" algn="l"/>
                <a:tab pos="3305175" algn="l"/>
                <a:tab pos="4288790" algn="l"/>
                <a:tab pos="4853305" algn="l"/>
                <a:tab pos="5713095" algn="l"/>
                <a:tab pos="6770370" algn="l"/>
                <a:tab pos="7826375" algn="l"/>
              </a:tabLst>
            </a:pPr>
            <a:r>
              <a:rPr sz="2000" spc="-10" dirty="0">
                <a:latin typeface="Arial"/>
                <a:cs typeface="Arial"/>
              </a:rPr>
              <a:t>Ka</a:t>
            </a:r>
            <a:r>
              <a:rPr sz="2000" spc="-5" dirty="0">
                <a:latin typeface="Arial"/>
                <a:cs typeface="Arial"/>
              </a:rPr>
              <a:t>zı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de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li</a:t>
            </a:r>
            <a:r>
              <a:rPr sz="2000" spc="-10" dirty="0">
                <a:latin typeface="Arial"/>
                <a:cs typeface="Arial"/>
              </a:rPr>
              <a:t>ğ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ve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z</a:t>
            </a:r>
            <a:r>
              <a:rPr sz="2000" spc="-10" dirty="0">
                <a:latin typeface="Arial"/>
                <a:cs typeface="Arial"/>
              </a:rPr>
              <a:t>em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s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spc="-10" dirty="0">
                <a:latin typeface="Arial"/>
                <a:cs typeface="Arial"/>
              </a:rPr>
              <a:t>ıf</a:t>
            </a:r>
            <a:r>
              <a:rPr sz="2000" spc="-15" dirty="0">
                <a:latin typeface="Arial"/>
                <a:cs typeface="Arial"/>
              </a:rPr>
              <a:t>ı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g</a:t>
            </a:r>
            <a:r>
              <a:rPr sz="2000" dirty="0">
                <a:latin typeface="Arial"/>
                <a:cs typeface="Arial"/>
              </a:rPr>
              <a:t>ö</a:t>
            </a:r>
            <a:r>
              <a:rPr sz="2000" spc="-5" dirty="0">
                <a:latin typeface="Arial"/>
                <a:cs typeface="Arial"/>
              </a:rPr>
              <a:t>z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önün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lı</a:t>
            </a:r>
            <a:r>
              <a:rPr sz="2000" spc="-10" dirty="0">
                <a:latin typeface="Arial"/>
                <a:cs typeface="Arial"/>
              </a:rPr>
              <a:t>na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s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5" dirty="0">
                <a:latin typeface="Arial"/>
                <a:cs typeface="Arial"/>
              </a:rPr>
              <a:t>u</a:t>
            </a:r>
            <a:r>
              <a:rPr sz="2000" spc="-10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u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t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ik  personelin kontrolünde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gerekli ve yeterli şev </a:t>
            </a:r>
            <a:r>
              <a:rPr sz="2000" spc="-5" dirty="0">
                <a:latin typeface="Arial"/>
                <a:cs typeface="Arial"/>
              </a:rPr>
              <a:t>verildi</a:t>
            </a:r>
            <a:r>
              <a:rPr sz="2000" spc="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spcBef>
                <a:spcPts val="600"/>
              </a:spcBef>
              <a:buChar char="•"/>
              <a:tabLst>
                <a:tab pos="354965" algn="l"/>
                <a:tab pos="356235" algn="l"/>
                <a:tab pos="1078865" algn="l"/>
                <a:tab pos="2172335" algn="l"/>
                <a:tab pos="2657475" algn="l"/>
                <a:tab pos="3550285" algn="l"/>
                <a:tab pos="4596765" algn="l"/>
                <a:tab pos="5320030" algn="l"/>
                <a:tab pos="6438265" algn="l"/>
                <a:tab pos="7317740" algn="l"/>
              </a:tabLst>
            </a:pPr>
            <a:r>
              <a:rPr sz="2000" spc="-10" dirty="0">
                <a:latin typeface="Arial"/>
                <a:cs typeface="Arial"/>
              </a:rPr>
              <a:t>Ka</a:t>
            </a:r>
            <a:r>
              <a:rPr sz="2000" spc="-5" dirty="0">
                <a:latin typeface="Arial"/>
                <a:cs typeface="Arial"/>
              </a:rPr>
              <a:t>zı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de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li</a:t>
            </a:r>
            <a:r>
              <a:rPr sz="2000" spc="-10" dirty="0">
                <a:latin typeface="Arial"/>
                <a:cs typeface="Arial"/>
              </a:rPr>
              <a:t>ğ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ve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z</a:t>
            </a:r>
            <a:r>
              <a:rPr sz="2000" spc="-10" dirty="0">
                <a:latin typeface="Arial"/>
                <a:cs typeface="Arial"/>
              </a:rPr>
              <a:t>em</a:t>
            </a:r>
            <a:r>
              <a:rPr sz="2000" spc="-5" dirty="0">
                <a:latin typeface="Arial"/>
                <a:cs typeface="Arial"/>
              </a:rPr>
              <a:t>in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s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spc="-10" dirty="0">
                <a:latin typeface="Arial"/>
                <a:cs typeface="Arial"/>
              </a:rPr>
              <a:t>ıf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5" dirty="0">
                <a:latin typeface="Arial"/>
                <a:cs typeface="Arial"/>
              </a:rPr>
              <a:t>g</a:t>
            </a:r>
            <a:r>
              <a:rPr sz="2000" spc="-10" dirty="0">
                <a:latin typeface="Arial"/>
                <a:cs typeface="Arial"/>
              </a:rPr>
              <a:t>ö</a:t>
            </a:r>
            <a:r>
              <a:rPr sz="2000" spc="-5" dirty="0">
                <a:latin typeface="Arial"/>
                <a:cs typeface="Arial"/>
              </a:rPr>
              <a:t>re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so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um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u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t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ik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pe</a:t>
            </a:r>
            <a:r>
              <a:rPr sz="2000" spc="-5" dirty="0">
                <a:latin typeface="Arial"/>
                <a:cs typeface="Arial"/>
              </a:rPr>
              <a:t>rs</a:t>
            </a:r>
            <a:r>
              <a:rPr sz="2000" spc="-10" dirty="0">
                <a:latin typeface="Arial"/>
                <a:cs typeface="Arial"/>
              </a:rPr>
              <a:t>on</a:t>
            </a:r>
            <a:r>
              <a:rPr sz="2000" dirty="0">
                <a:latin typeface="Arial"/>
                <a:cs typeface="Arial"/>
              </a:rPr>
              <a:t>eli</a:t>
            </a:r>
            <a:r>
              <a:rPr sz="2000" spc="-5" dirty="0">
                <a:latin typeface="Arial"/>
                <a:cs typeface="Arial"/>
              </a:rPr>
              <a:t>n  kontrolünde gerekli ve yeterli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iksa sistemleri </a:t>
            </a:r>
            <a:r>
              <a:rPr sz="2000" spc="-5" dirty="0">
                <a:latin typeface="Arial"/>
                <a:cs typeface="Arial"/>
              </a:rPr>
              <a:t>uygulandı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mı?</a:t>
            </a:r>
            <a:endParaRPr sz="2000">
              <a:latin typeface="Arial"/>
              <a:cs typeface="Arial"/>
            </a:endParaRPr>
          </a:p>
          <a:p>
            <a:pPr marL="354965" marR="5080" indent="-342900"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İksalarda kullanılan kalas veya demir profiller kazı yüksekliğinden en az  20 cm yukarda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mı?</a:t>
            </a:r>
            <a:endParaRPr sz="2000">
              <a:latin typeface="Arial"/>
              <a:cs typeface="Arial"/>
            </a:endParaRPr>
          </a:p>
          <a:p>
            <a:pPr marL="354965" marR="5715" indent="-342900">
              <a:spcBef>
                <a:spcPts val="600"/>
              </a:spcBef>
              <a:buChar char="•"/>
              <a:tabLst>
                <a:tab pos="354965" algn="l"/>
                <a:tab pos="355600" algn="l"/>
                <a:tab pos="1619885" algn="l"/>
                <a:tab pos="2929255" algn="l"/>
                <a:tab pos="3756660" algn="l"/>
                <a:tab pos="4527550" algn="l"/>
                <a:tab pos="5398135" algn="l"/>
                <a:tab pos="6663055" algn="l"/>
                <a:tab pos="7520940" algn="l"/>
                <a:tab pos="8009255" algn="l"/>
              </a:tabLst>
            </a:pPr>
            <a:r>
              <a:rPr sz="2000" spc="-10" dirty="0">
                <a:latin typeface="Arial"/>
                <a:cs typeface="Arial"/>
              </a:rPr>
              <a:t>İ</a:t>
            </a:r>
            <a:r>
              <a:rPr sz="2000" spc="-5" dirty="0">
                <a:latin typeface="Arial"/>
                <a:cs typeface="Arial"/>
              </a:rPr>
              <a:t>ks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ku</a:t>
            </a:r>
            <a:r>
              <a:rPr sz="2000" dirty="0">
                <a:latin typeface="Arial"/>
                <a:cs typeface="Arial"/>
              </a:rPr>
              <a:t>ll</a:t>
            </a:r>
            <a:r>
              <a:rPr sz="2000" spc="-10" dirty="0">
                <a:latin typeface="Arial"/>
                <a:cs typeface="Arial"/>
              </a:rPr>
              <a:t>an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ka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v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ya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de</a:t>
            </a:r>
            <a:r>
              <a:rPr sz="2000" spc="-5" dirty="0">
                <a:latin typeface="Arial"/>
                <a:cs typeface="Arial"/>
              </a:rPr>
              <a:t>mir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5" dirty="0">
                <a:latin typeface="Arial"/>
                <a:cs typeface="Arial"/>
              </a:rPr>
              <a:t>p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5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fi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le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-5" dirty="0">
                <a:latin typeface="Arial"/>
                <a:cs typeface="Arial"/>
              </a:rPr>
              <a:t>in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ir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ile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n 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bağlantılar</a:t>
            </a:r>
            <a:r>
              <a:rPr sz="2000" spc="-5" dirty="0">
                <a:latin typeface="Arial"/>
                <a:cs typeface="Arial"/>
              </a:rPr>
              <a:t>ı kontrol edildi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507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5115" y="541581"/>
            <a:ext cx="44259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25" dirty="0"/>
              <a:t>KONTROL </a:t>
            </a:r>
            <a:r>
              <a:rPr spc="-240" dirty="0"/>
              <a:t>LİSTELERİ</a:t>
            </a:r>
            <a:r>
              <a:rPr spc="-305" dirty="0"/>
              <a:t> </a:t>
            </a:r>
            <a:r>
              <a:rPr spc="-165" dirty="0"/>
              <a:t>(KAZI)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308418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02235">
              <a:spcBef>
                <a:spcPts val="5"/>
              </a:spcBef>
            </a:pPr>
            <a:fld id="{81D60167-4931-47E6-BA6A-407CBD079E47}" type="slidenum">
              <a:rPr spc="-40" dirty="0"/>
              <a:pPr marL="102235">
                <a:spcBef>
                  <a:spcPts val="5"/>
                </a:spcBef>
              </a:pPr>
              <a:t>5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9991" y="1681213"/>
            <a:ext cx="8503920" cy="406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spcBef>
                <a:spcPts val="95"/>
              </a:spcBef>
              <a:buChar char="•"/>
              <a:tabLst>
                <a:tab pos="354965" algn="l"/>
                <a:tab pos="356235" algn="l"/>
                <a:tab pos="1146175" algn="l"/>
                <a:tab pos="2388870" algn="l"/>
                <a:tab pos="2981960" algn="l"/>
                <a:tab pos="3659504" algn="l"/>
                <a:tab pos="4860925" algn="l"/>
                <a:tab pos="6457315" algn="l"/>
                <a:tab pos="7616190" algn="l"/>
              </a:tabLst>
            </a:pPr>
            <a:r>
              <a:rPr sz="2000" spc="-10" dirty="0">
                <a:latin typeface="Arial"/>
                <a:cs typeface="Arial"/>
              </a:rPr>
              <a:t>Gen</a:t>
            </a:r>
            <a:r>
              <a:rPr sz="2000" spc="-5" dirty="0">
                <a:latin typeface="Arial"/>
                <a:cs typeface="Arial"/>
              </a:rPr>
              <a:t>iş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s</a:t>
            </a:r>
            <a:r>
              <a:rPr sz="2000" spc="-10" dirty="0">
                <a:latin typeface="Arial"/>
                <a:cs typeface="Arial"/>
              </a:rPr>
              <a:t>aha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ka</a:t>
            </a:r>
            <a:r>
              <a:rPr sz="2000" spc="-5" dirty="0">
                <a:latin typeface="Arial"/>
                <a:cs typeface="Arial"/>
              </a:rPr>
              <a:t>zı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an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içeri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ş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ma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ri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ha</a:t>
            </a:r>
            <a:r>
              <a:rPr sz="2000" spc="-5" dirty="0">
                <a:latin typeface="Arial"/>
                <a:cs typeface="Arial"/>
              </a:rPr>
              <a:t>ri</a:t>
            </a:r>
            <a:r>
              <a:rPr sz="2000" dirty="0">
                <a:latin typeface="Arial"/>
                <a:cs typeface="Arial"/>
              </a:rPr>
              <a:t>c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ç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ş</a:t>
            </a:r>
            <a:r>
              <a:rPr sz="2000" spc="-10" dirty="0">
                <a:latin typeface="Arial"/>
                <a:cs typeface="Arial"/>
              </a:rPr>
              <a:t>ma  </a:t>
            </a:r>
            <a:r>
              <a:rPr sz="2000" spc="-5" dirty="0">
                <a:latin typeface="Arial"/>
                <a:cs typeface="Arial"/>
              </a:rPr>
              <a:t>yapılıyor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mu?</a:t>
            </a:r>
            <a:endParaRPr sz="2000">
              <a:latin typeface="Arial"/>
              <a:cs typeface="Arial"/>
            </a:endParaRPr>
          </a:p>
          <a:p>
            <a:pPr marL="355600" marR="5715" indent="-343535">
              <a:spcBef>
                <a:spcPts val="600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Kazı alanına yakın çevrede</a:t>
            </a:r>
            <a:r>
              <a:rPr sz="2000" spc="-5" dirty="0">
                <a:latin typeface="Arial"/>
                <a:cs typeface="Arial"/>
              </a:rPr>
              <a:t>ki yapıların kazıdan zarar görmesini önlemek  amacıyla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gerekli destek sistemleri </a:t>
            </a:r>
            <a:r>
              <a:rPr sz="2000" spc="-5" dirty="0">
                <a:latin typeface="Arial"/>
                <a:cs typeface="Arial"/>
              </a:rPr>
              <a:t>kullanılıyor mu?</a:t>
            </a:r>
            <a:endParaRPr sz="2000">
              <a:latin typeface="Arial"/>
              <a:cs typeface="Arial"/>
            </a:endParaRPr>
          </a:p>
          <a:p>
            <a:pPr marL="355600" marR="6350" indent="-343535">
              <a:spcBef>
                <a:spcPts val="600"/>
              </a:spcBef>
              <a:buChar char="•"/>
              <a:tabLst>
                <a:tab pos="354965" algn="l"/>
                <a:tab pos="356235" algn="l"/>
                <a:tab pos="2021839" algn="l"/>
                <a:tab pos="3265170" algn="l"/>
                <a:tab pos="3618229" algn="l"/>
                <a:tab pos="5286375" algn="l"/>
                <a:tab pos="6471920" algn="l"/>
                <a:tab pos="7683500" algn="l"/>
              </a:tabLst>
            </a:pPr>
            <a:r>
              <a:rPr sz="2000" spc="-5" dirty="0">
                <a:latin typeface="Arial"/>
                <a:cs typeface="Arial"/>
              </a:rPr>
              <a:t>Çalı</a:t>
            </a:r>
            <a:r>
              <a:rPr sz="2000" spc="-10" dirty="0">
                <a:latin typeface="Arial"/>
                <a:cs typeface="Arial"/>
              </a:rPr>
              <a:t>şm</a:t>
            </a:r>
            <a:r>
              <a:rPr sz="2000" spc="-5" dirty="0">
                <a:latin typeface="Arial"/>
                <a:cs typeface="Arial"/>
              </a:rPr>
              <a:t>al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rda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u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an</a:t>
            </a:r>
            <a:r>
              <a:rPr sz="2000" spc="-5" dirty="0">
                <a:latin typeface="Arial"/>
                <a:cs typeface="Arial"/>
              </a:rPr>
              <a:t>ıl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ş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5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el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ri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ni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pe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ri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yo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d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ik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5" dirty="0">
                <a:solidFill>
                  <a:srgbClr val="C00000"/>
                </a:solidFill>
                <a:latin typeface="Arial"/>
                <a:cs typeface="Arial"/>
              </a:rPr>
              <a:t>b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kı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spc="-1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düze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5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i  olarak yaptırılıyor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mu?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spcBef>
                <a:spcPts val="600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Çalışanların iş makinelerinden zarar görmemesi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güvenli çalışma alanları </a:t>
            </a:r>
            <a:r>
              <a:rPr sz="2000" spc="-5" dirty="0">
                <a:latin typeface="Arial"/>
                <a:cs typeface="Arial"/>
              </a:rPr>
              <a:t> oluşturulmuş mu?</a:t>
            </a:r>
            <a:endParaRPr sz="2000">
              <a:latin typeface="Arial"/>
              <a:cs typeface="Arial"/>
            </a:endParaRPr>
          </a:p>
          <a:p>
            <a:pPr marL="355600" marR="5715" indent="-342900">
              <a:spcBef>
                <a:spcPts val="600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Çalışanların, iş makinelerinden etkilenmeden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kazı alanına güvenle giriş-  çıkış </a:t>
            </a:r>
            <a:r>
              <a:rPr sz="2000" spc="-5" dirty="0">
                <a:latin typeface="Arial"/>
                <a:cs typeface="Arial"/>
              </a:rPr>
              <a:t>yapacağı geçiş yolları hazırlanmış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mı?</a:t>
            </a:r>
            <a:endParaRPr sz="2000">
              <a:latin typeface="Arial"/>
              <a:cs typeface="Arial"/>
            </a:endParaRPr>
          </a:p>
          <a:p>
            <a:pPr marL="354965" marR="6350" indent="-342900">
              <a:spcBef>
                <a:spcPts val="600"/>
              </a:spcBef>
              <a:buChar char="•"/>
              <a:tabLst>
                <a:tab pos="354965" algn="l"/>
                <a:tab pos="355600" algn="l"/>
                <a:tab pos="1499870" algn="l"/>
                <a:tab pos="2741295" algn="l"/>
                <a:tab pos="4266565" algn="l"/>
                <a:tab pos="4944745" algn="l"/>
                <a:tab pos="6273800" algn="l"/>
                <a:tab pos="7105650" algn="l"/>
                <a:tab pos="7954009" algn="l"/>
              </a:tabLst>
            </a:pPr>
            <a:r>
              <a:rPr sz="2000" spc="-10" dirty="0">
                <a:latin typeface="Arial"/>
                <a:cs typeface="Arial"/>
              </a:rPr>
              <a:t>Ka</a:t>
            </a:r>
            <a:r>
              <a:rPr sz="2000" spc="-5" dirty="0">
                <a:latin typeface="Arial"/>
                <a:cs typeface="Arial"/>
              </a:rPr>
              <a:t>zı</a:t>
            </a:r>
            <a:r>
              <a:rPr sz="2000" spc="-10" dirty="0">
                <a:latin typeface="Arial"/>
                <a:cs typeface="Arial"/>
              </a:rPr>
              <a:t>da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çı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1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t</a:t>
            </a:r>
            <a:r>
              <a:rPr sz="2000" spc="-5" dirty="0">
                <a:latin typeface="Arial"/>
                <a:cs typeface="Arial"/>
              </a:rPr>
              <a:t>ıl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ma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z</a:t>
            </a:r>
            <a:r>
              <a:rPr sz="2000" spc="-10" dirty="0">
                <a:latin typeface="Arial"/>
                <a:cs typeface="Arial"/>
              </a:rPr>
              <a:t>em</a:t>
            </a:r>
            <a:r>
              <a:rPr sz="2000" dirty="0">
                <a:latin typeface="Arial"/>
                <a:cs typeface="Arial"/>
              </a:rPr>
              <a:t>el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az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la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spc="-10" dirty="0">
                <a:latin typeface="Arial"/>
                <a:cs typeface="Arial"/>
              </a:rPr>
              <a:t>nda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y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t</a:t>
            </a:r>
            <a:r>
              <a:rPr sz="2000" spc="-15" dirty="0">
                <a:latin typeface="Arial"/>
                <a:cs typeface="Arial"/>
              </a:rPr>
              <a:t>er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ada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uzak  </a:t>
            </a:r>
            <a:r>
              <a:rPr sz="2000" spc="-5" dirty="0">
                <a:latin typeface="Arial"/>
                <a:cs typeface="Arial"/>
              </a:rPr>
              <a:t>mesafeye taşınıyor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mu?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1689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5115" y="517830"/>
            <a:ext cx="44259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25" dirty="0"/>
              <a:t>KONTROL </a:t>
            </a:r>
            <a:r>
              <a:rPr spc="-240" dirty="0"/>
              <a:t>LİSTELERİ</a:t>
            </a:r>
            <a:r>
              <a:rPr spc="-305" dirty="0"/>
              <a:t> </a:t>
            </a:r>
            <a:r>
              <a:rPr spc="-165" dirty="0"/>
              <a:t>(KAZI)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308418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02235">
              <a:spcBef>
                <a:spcPts val="5"/>
              </a:spcBef>
            </a:pPr>
            <a:fld id="{81D60167-4931-47E6-BA6A-407CBD079E47}" type="slidenum">
              <a:rPr spc="-40" dirty="0"/>
              <a:pPr marL="102235">
                <a:spcBef>
                  <a:spcPts val="5"/>
                </a:spcBef>
              </a:pPr>
              <a:t>6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9991" y="1737575"/>
            <a:ext cx="8503920" cy="3683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715" indent="-342900" algn="just">
              <a:spcBef>
                <a:spcPts val="95"/>
              </a:spcBef>
              <a:buChar char="•"/>
              <a:tabLst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Kazı alanına hafriyat dökülmesi durumunda kamyonların kazı alanına  düşmesini engelleyecek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takozlar </a:t>
            </a:r>
            <a:r>
              <a:rPr sz="2000" spc="-5" dirty="0">
                <a:latin typeface="Arial"/>
                <a:cs typeface="Arial"/>
              </a:rPr>
              <a:t>kullanılıyor</a:t>
            </a:r>
            <a:r>
              <a:rPr sz="2000" spc="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mu?</a:t>
            </a:r>
            <a:endParaRPr sz="2000">
              <a:latin typeface="Arial"/>
              <a:cs typeface="Arial"/>
            </a:endParaRPr>
          </a:p>
          <a:p>
            <a:pPr marL="355600" marR="5080" indent="-343535" algn="just">
              <a:spcBef>
                <a:spcPts val="600"/>
              </a:spcBef>
              <a:buChar char="•"/>
              <a:tabLst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Kazı sırasında arazideki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muhtemel altyapı şebekelerinin yeri </a:t>
            </a:r>
            <a:r>
              <a:rPr sz="2000" dirty="0">
                <a:latin typeface="Arial"/>
                <a:cs typeface="Arial"/>
              </a:rPr>
              <a:t>ilgili  </a:t>
            </a:r>
            <a:r>
              <a:rPr sz="2000" spc="-5" dirty="0">
                <a:latin typeface="Arial"/>
                <a:cs typeface="Arial"/>
              </a:rPr>
              <a:t>kurumlarla beraber çalışılarak tespit edildi</a:t>
            </a:r>
            <a:r>
              <a:rPr sz="2000" spc="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  <a:p>
            <a:pPr marL="355600" marR="5080" indent="-342900" algn="just">
              <a:spcBef>
                <a:spcPts val="600"/>
              </a:spcBef>
              <a:buChar char="•"/>
              <a:tabLst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Şantiye içerisinde muhtelif yerlerde kazıda çalışanların kullanması  gereken güvenlik donanımı ile ilgili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uyarı levhaları </a:t>
            </a:r>
            <a:r>
              <a:rPr sz="2000" spc="-5" dirty="0">
                <a:latin typeface="Arial"/>
                <a:cs typeface="Arial"/>
              </a:rPr>
              <a:t>var</a:t>
            </a:r>
            <a:r>
              <a:rPr sz="2000" spc="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mı?</a:t>
            </a:r>
            <a:endParaRPr sz="2000">
              <a:latin typeface="Arial"/>
              <a:cs typeface="Arial"/>
            </a:endParaRPr>
          </a:p>
          <a:p>
            <a:pPr marL="354965" marR="5080" indent="-342900" algn="just">
              <a:spcBef>
                <a:spcPts val="600"/>
              </a:spcBef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Şantiye içindeki muhtelif yerlerde ve yol güzergâhında kazıda çalışan  tüm personelin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uyması gereken güvenlik tedbirleri 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ile ilgili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levhalar </a:t>
            </a:r>
            <a:r>
              <a:rPr sz="2000" spc="-5" dirty="0">
                <a:latin typeface="Arial"/>
                <a:cs typeface="Arial"/>
              </a:rPr>
              <a:t> yerleştirilmiş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  <a:p>
            <a:pPr marL="354965" marR="6350" indent="-342900" algn="just">
              <a:spcBef>
                <a:spcPts val="600"/>
              </a:spcBef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Kazı işinde çalışanların tamamının, “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ağır ve tehlikeli işlerde  çalışmasında bir 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engel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yoktur</a:t>
            </a:r>
            <a:r>
              <a:rPr sz="2000" spc="-5" dirty="0">
                <a:latin typeface="Arial"/>
                <a:cs typeface="Arial"/>
              </a:rPr>
              <a:t>” ibareli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sağlık raporları </a:t>
            </a:r>
            <a:r>
              <a:rPr sz="2000" spc="-5" dirty="0">
                <a:latin typeface="Arial"/>
                <a:cs typeface="Arial"/>
              </a:rPr>
              <a:t>var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mı?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5404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8341" y="529705"/>
            <a:ext cx="462026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25" dirty="0"/>
              <a:t>KONTROL </a:t>
            </a:r>
            <a:r>
              <a:rPr spc="-240" dirty="0"/>
              <a:t>LİSTELERİ</a:t>
            </a:r>
            <a:r>
              <a:rPr spc="-300" dirty="0"/>
              <a:t> </a:t>
            </a:r>
            <a:r>
              <a:rPr spc="-190" dirty="0"/>
              <a:t>(KALIP)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308418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02235">
              <a:spcBef>
                <a:spcPts val="5"/>
              </a:spcBef>
            </a:pPr>
            <a:fld id="{81D60167-4931-47E6-BA6A-407CBD079E47}" type="slidenum">
              <a:rPr spc="-40" dirty="0"/>
              <a:pPr marL="102235">
                <a:spcBef>
                  <a:spcPts val="5"/>
                </a:spcBef>
              </a:pPr>
              <a:t>7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9980" y="1675130"/>
            <a:ext cx="8503285" cy="406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spcBef>
                <a:spcPts val="95"/>
              </a:spcBef>
              <a:buChar char="•"/>
              <a:tabLst>
                <a:tab pos="354965" algn="l"/>
                <a:tab pos="356235" algn="l"/>
                <a:tab pos="1069340" algn="l"/>
                <a:tab pos="1868170" algn="l"/>
                <a:tab pos="2807335" algn="l"/>
                <a:tab pos="3549650" algn="l"/>
                <a:tab pos="4051300" algn="l"/>
                <a:tab pos="4932680" algn="l"/>
                <a:tab pos="5335270" algn="l"/>
                <a:tab pos="5653405" algn="l"/>
                <a:tab pos="6791959" algn="l"/>
                <a:tab pos="7181215" algn="l"/>
                <a:tab pos="7741920" algn="l"/>
              </a:tabLst>
            </a:pPr>
            <a:r>
              <a:rPr sz="2000" spc="-5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ıp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ş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ç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lış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kibe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işçi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ğlı</a:t>
            </a:r>
            <a:r>
              <a:rPr sz="2000" spc="-15" dirty="0">
                <a:solidFill>
                  <a:srgbClr val="C00000"/>
                </a:solidFill>
                <a:latin typeface="Arial"/>
                <a:cs typeface="Arial"/>
              </a:rPr>
              <a:t>ğ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ve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ş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gü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v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en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li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ği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il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gil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ge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ek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  bilgiler </a:t>
            </a:r>
            <a:r>
              <a:rPr sz="2000" spc="-5" dirty="0">
                <a:latin typeface="Arial"/>
                <a:cs typeface="Arial"/>
              </a:rPr>
              <a:t>verildi</a:t>
            </a:r>
            <a:r>
              <a:rPr sz="2000" spc="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spcBef>
                <a:spcPts val="600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Kalıp işinde çalışan ekibe iş güvenliği ile </a:t>
            </a:r>
            <a:r>
              <a:rPr sz="2000" dirty="0">
                <a:latin typeface="Arial"/>
                <a:cs typeface="Arial"/>
              </a:rPr>
              <a:t>ilgili </a:t>
            </a:r>
            <a:r>
              <a:rPr sz="2000" spc="-5" dirty="0">
                <a:latin typeface="Arial"/>
                <a:cs typeface="Arial"/>
              </a:rPr>
              <a:t>kullanılacak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kişisel koruma  donanımlar</a:t>
            </a:r>
            <a:r>
              <a:rPr sz="2000" spc="-5" dirty="0">
                <a:latin typeface="Arial"/>
                <a:cs typeface="Arial"/>
              </a:rPr>
              <a:t>ı tanıtılıp, teslim edildi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  <a:p>
            <a:pPr marL="354965" marR="5080" indent="-342900">
              <a:spcBef>
                <a:spcPts val="600"/>
              </a:spcBef>
              <a:buChar char="•"/>
              <a:tabLst>
                <a:tab pos="354965" algn="l"/>
                <a:tab pos="356235" algn="l"/>
                <a:tab pos="1143000" algn="l"/>
                <a:tab pos="2014855" algn="l"/>
                <a:tab pos="3028315" algn="l"/>
                <a:tab pos="3899535" algn="l"/>
                <a:tab pos="4801235" algn="l"/>
                <a:tab pos="5855335" algn="l"/>
                <a:tab pos="7613015" algn="l"/>
              </a:tabLst>
            </a:pPr>
            <a:r>
              <a:rPr sz="2000" spc="-5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ıp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ş</a:t>
            </a:r>
            <a:r>
              <a:rPr sz="2000" spc="-10" dirty="0">
                <a:latin typeface="Arial"/>
                <a:cs typeface="Arial"/>
              </a:rPr>
              <a:t>in</a:t>
            </a:r>
            <a:r>
              <a:rPr sz="2000" spc="-5" dirty="0">
                <a:latin typeface="Arial"/>
                <a:cs typeface="Arial"/>
              </a:rPr>
              <a:t>de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ç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lış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kib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kişisel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5" dirty="0">
                <a:latin typeface="Arial"/>
                <a:cs typeface="Arial"/>
              </a:rPr>
              <a:t>u</a:t>
            </a:r>
            <a:r>
              <a:rPr sz="2000" spc="-10" dirty="0">
                <a:latin typeface="Arial"/>
                <a:cs typeface="Arial"/>
              </a:rPr>
              <a:t>m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5" dirty="0">
                <a:latin typeface="Arial"/>
                <a:cs typeface="Arial"/>
              </a:rPr>
              <a:t>d</a:t>
            </a:r>
            <a:r>
              <a:rPr sz="2000" spc="-10" dirty="0">
                <a:latin typeface="Arial"/>
                <a:cs typeface="Arial"/>
              </a:rPr>
              <a:t>on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nım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rı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u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ıp  kullanmadıkları düzenli olarak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takip </a:t>
            </a:r>
            <a:r>
              <a:rPr sz="2000" spc="-5" dirty="0">
                <a:latin typeface="Arial"/>
                <a:cs typeface="Arial"/>
              </a:rPr>
              <a:t>ediliyor</a:t>
            </a:r>
            <a:r>
              <a:rPr sz="2000" spc="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mu?</a:t>
            </a:r>
            <a:endParaRPr sz="2000">
              <a:latin typeface="Arial"/>
              <a:cs typeface="Arial"/>
            </a:endParaRPr>
          </a:p>
          <a:p>
            <a:pPr marL="355600" marR="5080" indent="-343535">
              <a:spcBef>
                <a:spcPts val="600"/>
              </a:spcBef>
              <a:buChar char="•"/>
              <a:tabLst>
                <a:tab pos="354965" algn="l"/>
                <a:tab pos="356235" algn="l"/>
                <a:tab pos="2096770" algn="l"/>
                <a:tab pos="3285490" algn="l"/>
                <a:tab pos="4459605" algn="l"/>
                <a:tab pos="5495290" algn="l"/>
                <a:tab pos="6414770" algn="l"/>
                <a:tab pos="7729855" algn="l"/>
              </a:tabLst>
            </a:pPr>
            <a:r>
              <a:rPr sz="2000" spc="-10" dirty="0">
                <a:latin typeface="Arial"/>
                <a:cs typeface="Arial"/>
              </a:rPr>
              <a:t>K</a:t>
            </a:r>
            <a:r>
              <a:rPr sz="2000" spc="-5" dirty="0">
                <a:latin typeface="Arial"/>
                <a:cs typeface="Arial"/>
              </a:rPr>
              <a:t>u</a:t>
            </a:r>
            <a:r>
              <a:rPr sz="2000" dirty="0">
                <a:latin typeface="Arial"/>
                <a:cs typeface="Arial"/>
              </a:rPr>
              <a:t>ll</a:t>
            </a:r>
            <a:r>
              <a:rPr sz="2000" spc="-10" dirty="0">
                <a:latin typeface="Arial"/>
                <a:cs typeface="Arial"/>
              </a:rPr>
              <a:t>an</a:t>
            </a:r>
            <a:r>
              <a:rPr sz="2000" spc="-5" dirty="0">
                <a:latin typeface="Arial"/>
                <a:cs typeface="Arial"/>
              </a:rPr>
              <a:t>ıl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c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lı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p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ş</a:t>
            </a:r>
            <a:r>
              <a:rPr sz="2000" spc="-10" dirty="0">
                <a:latin typeface="Arial"/>
                <a:cs typeface="Arial"/>
              </a:rPr>
              <a:t>an</a:t>
            </a:r>
            <a:r>
              <a:rPr sz="2000" spc="-5" dirty="0">
                <a:latin typeface="Arial"/>
                <a:cs typeface="Arial"/>
              </a:rPr>
              <a:t>tiye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ç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de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u</a:t>
            </a:r>
            <a:r>
              <a:rPr sz="2000" spc="-5" dirty="0">
                <a:latin typeface="Arial"/>
                <a:cs typeface="Arial"/>
              </a:rPr>
              <a:t>z</a:t>
            </a:r>
            <a:r>
              <a:rPr sz="2000" spc="-15" dirty="0">
                <a:latin typeface="Arial"/>
                <a:cs typeface="Arial"/>
              </a:rPr>
              <a:t>u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5" dirty="0">
                <a:latin typeface="Arial"/>
                <a:cs typeface="Arial"/>
              </a:rPr>
              <a:t>m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s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f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t</a:t>
            </a:r>
            <a:r>
              <a:rPr sz="2000" spc="-15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şıma  </a:t>
            </a:r>
            <a:r>
              <a:rPr sz="2000" spc="-5" dirty="0">
                <a:latin typeface="Arial"/>
                <a:cs typeface="Arial"/>
              </a:rPr>
              <a:t>gerektirmeyecek şekilde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düzenli olarak istif edilmiş</a:t>
            </a:r>
            <a:r>
              <a:rPr sz="2000" spc="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spcBef>
                <a:spcPts val="600"/>
              </a:spcBef>
              <a:buChar char="•"/>
              <a:tabLst>
                <a:tab pos="354965" algn="l"/>
                <a:tab pos="356235" algn="l"/>
                <a:tab pos="1096645" algn="l"/>
                <a:tab pos="2206625" algn="l"/>
                <a:tab pos="3667760" algn="l"/>
                <a:tab pos="4464050" algn="l"/>
                <a:tab pos="5527675" algn="l"/>
                <a:tab pos="6494145" algn="l"/>
                <a:tab pos="8164830" algn="l"/>
              </a:tabLst>
            </a:pPr>
            <a:r>
              <a:rPr sz="2000" spc="-5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ıp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bin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ç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ş</a:t>
            </a:r>
            <a:r>
              <a:rPr sz="2000" spc="-10" dirty="0">
                <a:latin typeface="Arial"/>
                <a:cs typeface="Arial"/>
              </a:rPr>
              <a:t>an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rın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gö</a:t>
            </a:r>
            <a:r>
              <a:rPr sz="2000" spc="-1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v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dağ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ılı</a:t>
            </a:r>
            <a:r>
              <a:rPr sz="2000" spc="-15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me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sl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has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lıkl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rı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y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o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l  açmayacak şekilde düzenli bir sistemde ayarlanıyor</a:t>
            </a:r>
            <a:r>
              <a:rPr sz="2000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mu?</a:t>
            </a:r>
            <a:endParaRPr sz="2000">
              <a:latin typeface="Arial"/>
              <a:cs typeface="Arial"/>
            </a:endParaRPr>
          </a:p>
          <a:p>
            <a:pPr marL="354965" marR="6350" indent="-342900">
              <a:spcBef>
                <a:spcPts val="600"/>
              </a:spcBef>
              <a:buChar char="•"/>
              <a:tabLst>
                <a:tab pos="354965" algn="l"/>
                <a:tab pos="355600" algn="l"/>
                <a:tab pos="1287780" algn="l"/>
                <a:tab pos="2727960" algn="l"/>
                <a:tab pos="4225925" algn="l"/>
                <a:tab pos="4564380" algn="l"/>
                <a:tab pos="6430010" algn="l"/>
                <a:tab pos="7728584" algn="l"/>
              </a:tabLst>
            </a:pPr>
            <a:r>
              <a:rPr sz="2000" spc="-5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spc="-10" dirty="0">
                <a:latin typeface="Arial"/>
                <a:cs typeface="Arial"/>
              </a:rPr>
              <a:t>pt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ç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ş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nl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u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and</a:t>
            </a:r>
            <a:r>
              <a:rPr sz="2000" spc="-5" dirty="0">
                <a:latin typeface="Arial"/>
                <a:cs typeface="Arial"/>
              </a:rPr>
              <a:t>ık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rı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me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d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v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in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ağ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lamlı</a:t>
            </a:r>
            <a:r>
              <a:rPr sz="2000" spc="-15" dirty="0">
                <a:solidFill>
                  <a:srgbClr val="C00000"/>
                </a:solidFill>
                <a:latin typeface="Arial"/>
                <a:cs typeface="Arial"/>
              </a:rPr>
              <a:t>ğ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ont</a:t>
            </a:r>
            <a:r>
              <a:rPr sz="2000" spc="-1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ol  </a:t>
            </a:r>
            <a:r>
              <a:rPr sz="2000" spc="-5" dirty="0">
                <a:latin typeface="Arial"/>
                <a:cs typeface="Arial"/>
              </a:rPr>
              <a:t>edildi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9202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8341" y="529705"/>
            <a:ext cx="462026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25" dirty="0"/>
              <a:t>KONTROL </a:t>
            </a:r>
            <a:r>
              <a:rPr spc="-240" dirty="0"/>
              <a:t>LİSTELERİ</a:t>
            </a:r>
            <a:r>
              <a:rPr spc="-300" dirty="0"/>
              <a:t> </a:t>
            </a:r>
            <a:r>
              <a:rPr spc="-190" dirty="0"/>
              <a:t>(KALIP)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308418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02235">
              <a:spcBef>
                <a:spcPts val="5"/>
              </a:spcBef>
            </a:pPr>
            <a:fld id="{81D60167-4931-47E6-BA6A-407CBD079E47}" type="slidenum">
              <a:rPr spc="-40" dirty="0"/>
              <a:pPr marL="102235">
                <a:spcBef>
                  <a:spcPts val="5"/>
                </a:spcBef>
              </a:pPr>
              <a:t>8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0004" y="1673263"/>
            <a:ext cx="8503920" cy="3683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spcBef>
                <a:spcPts val="95"/>
              </a:spcBef>
              <a:buChar char="•"/>
              <a:tabLst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Kalıp işinde çalışan ekibe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işçi sağlığı ve iş güvenliği </a:t>
            </a:r>
            <a:r>
              <a:rPr sz="2000" dirty="0">
                <a:solidFill>
                  <a:srgbClr val="C00000"/>
                </a:solidFill>
                <a:latin typeface="Arial"/>
                <a:cs typeface="Arial"/>
              </a:rPr>
              <a:t>ile ilgili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gerekli </a:t>
            </a:r>
            <a:r>
              <a:rPr sz="2000" spc="-5" dirty="0">
                <a:latin typeface="Arial"/>
                <a:cs typeface="Arial"/>
              </a:rPr>
              <a:t> Kalıpta çalışanlar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el merdivenlerini uygun eğimde </a:t>
            </a:r>
            <a:r>
              <a:rPr sz="2000" spc="-5" dirty="0">
                <a:latin typeface="Arial"/>
                <a:cs typeface="Arial"/>
              </a:rPr>
              <a:t>kullanıyorlar mı?  (Eğim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4/1)</a:t>
            </a:r>
            <a:endParaRPr sz="2000">
              <a:latin typeface="Arial"/>
              <a:cs typeface="Arial"/>
            </a:endParaRPr>
          </a:p>
          <a:p>
            <a:pPr marL="356235" marR="5715" indent="-344170" algn="just">
              <a:spcBef>
                <a:spcPts val="600"/>
              </a:spcBef>
              <a:buChar char="•"/>
              <a:tabLst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Çalışanlara kalıp montajı ve kalıpların taşınması </a:t>
            </a:r>
            <a:r>
              <a:rPr sz="2000" spc="-10" dirty="0">
                <a:latin typeface="Arial"/>
                <a:cs typeface="Arial"/>
              </a:rPr>
              <a:t>sırasında </a:t>
            </a:r>
            <a:r>
              <a:rPr sz="2000" spc="-5" dirty="0">
                <a:latin typeface="Arial"/>
                <a:cs typeface="Arial"/>
              </a:rPr>
              <a:t>birbirlerine  zarar vermeyecek şekilde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uygun bir çalışma sistemi </a:t>
            </a:r>
            <a:r>
              <a:rPr sz="2000" spc="-5" dirty="0">
                <a:latin typeface="Arial"/>
                <a:cs typeface="Arial"/>
              </a:rPr>
              <a:t>düzenlenmiş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mi?</a:t>
            </a:r>
            <a:endParaRPr sz="2000">
              <a:latin typeface="Arial"/>
              <a:cs typeface="Arial"/>
            </a:endParaRPr>
          </a:p>
          <a:p>
            <a:pPr marL="355600" marR="5715" indent="-342900" algn="just">
              <a:spcBef>
                <a:spcPts val="600"/>
              </a:spcBef>
              <a:buChar char="•"/>
              <a:tabLst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Döşeme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kalıplarının montajı sırasında dış kenarlarda güvenli çalışmayı  sağlayacak fazladan yeterli genişlik bırakılmış</a:t>
            </a:r>
            <a:r>
              <a:rPr sz="2000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mı?</a:t>
            </a:r>
            <a:endParaRPr sz="2000">
              <a:latin typeface="Arial"/>
              <a:cs typeface="Arial"/>
            </a:endParaRPr>
          </a:p>
          <a:p>
            <a:pPr marL="355600" marR="5080" indent="-343535" algn="just">
              <a:spcBef>
                <a:spcPts val="600"/>
              </a:spcBef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Döşeme kalıplarının </a:t>
            </a:r>
            <a:r>
              <a:rPr sz="2000" spc="-10" dirty="0">
                <a:solidFill>
                  <a:srgbClr val="C00000"/>
                </a:solidFill>
                <a:latin typeface="Arial"/>
                <a:cs typeface="Arial"/>
              </a:rPr>
              <a:t>dış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yüzlerinde yeterli sağlamlıkta korkuluklar </a:t>
            </a:r>
            <a:r>
              <a:rPr sz="2000" spc="-5" dirty="0">
                <a:latin typeface="Arial"/>
                <a:cs typeface="Arial"/>
              </a:rPr>
              <a:t> oluşturulmuş mu?</a:t>
            </a:r>
            <a:endParaRPr sz="2000">
              <a:latin typeface="Arial"/>
              <a:cs typeface="Arial"/>
            </a:endParaRPr>
          </a:p>
          <a:p>
            <a:pPr marL="354965" marR="5715" indent="-342900" algn="just">
              <a:spcBef>
                <a:spcPts val="600"/>
              </a:spcBef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Döşeme kalıplarının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sökümü sırasında </a:t>
            </a:r>
            <a:r>
              <a:rPr sz="2000" spc="-5" dirty="0">
                <a:latin typeface="Arial"/>
                <a:cs typeface="Arial"/>
              </a:rPr>
              <a:t>sökümde çalışanların </a:t>
            </a:r>
            <a:r>
              <a:rPr sz="2000" spc="-10" dirty="0">
                <a:latin typeface="Arial"/>
                <a:cs typeface="Arial"/>
              </a:rPr>
              <a:t>dışında </a:t>
            </a:r>
            <a:r>
              <a:rPr sz="2000" spc="-5" dirty="0">
                <a:latin typeface="Arial"/>
                <a:cs typeface="Arial"/>
              </a:rPr>
              <a:t>bu  alanlara </a:t>
            </a:r>
            <a:r>
              <a:rPr sz="2000" spc="-5" dirty="0">
                <a:solidFill>
                  <a:srgbClr val="C00000"/>
                </a:solidFill>
                <a:latin typeface="Arial"/>
                <a:cs typeface="Arial"/>
              </a:rPr>
              <a:t>girişler </a:t>
            </a:r>
            <a:r>
              <a:rPr sz="2000" spc="-5" dirty="0">
                <a:latin typeface="Arial"/>
                <a:cs typeface="Arial"/>
              </a:rPr>
              <a:t>kontrol ediliyor</a:t>
            </a:r>
            <a:r>
              <a:rPr sz="2000" spc="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mu?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0707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12448</TotalTime>
  <Words>273</Words>
  <Application>Microsoft Office PowerPoint</Application>
  <PresentationFormat>Ekran Gösterisi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TAKDİM PLANI</vt:lpstr>
      <vt:lpstr>KONTROL LİSTELERİ (KAZI)</vt:lpstr>
      <vt:lpstr>KONTROL LİSTELERİ (KAZI)</vt:lpstr>
      <vt:lpstr>KONTROL LİSTELERİ (KAZI)</vt:lpstr>
      <vt:lpstr>KONTROL LİSTELERİ (KAZI)</vt:lpstr>
      <vt:lpstr>KONTROL LİSTELERİ (KALIP)</vt:lpstr>
      <vt:lpstr>KONTROL LİSTELERİ (KALIP)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810</cp:revision>
  <cp:lastPrinted>2016-10-24T07:53:35Z</cp:lastPrinted>
  <dcterms:created xsi:type="dcterms:W3CDTF">2016-09-18T09:35:24Z</dcterms:created>
  <dcterms:modified xsi:type="dcterms:W3CDTF">2020-02-27T08:39:42Z</dcterms:modified>
</cp:coreProperties>
</file>