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b="1" dirty="0">
                <a:solidFill>
                  <a:srgbClr val="660066"/>
                </a:solidFill>
              </a:rPr>
              <a:t>8</a:t>
            </a:r>
            <a:r>
              <a:rPr lang="en-US" sz="2800" b="1" dirty="0" smtClean="0">
                <a:solidFill>
                  <a:srgbClr val="660066"/>
                </a:solidFill>
              </a:rPr>
              <a:t>. </a:t>
            </a:r>
            <a:r>
              <a:rPr lang="en-US" sz="2800" b="1" dirty="0" err="1" smtClean="0">
                <a:solidFill>
                  <a:srgbClr val="660066"/>
                </a:solidFill>
              </a:rPr>
              <a:t>Hafta</a:t>
            </a:r>
            <a:r>
              <a:rPr lang="en-US" sz="2800" b="1" dirty="0" smtClean="0">
                <a:solidFill>
                  <a:srgbClr val="660066"/>
                </a:solidFill>
              </a:rPr>
              <a:t>: </a:t>
            </a:r>
            <a:r>
              <a:rPr lang="tr-TR" sz="2800" b="1" dirty="0">
                <a:solidFill>
                  <a:srgbClr val="660066"/>
                </a:solidFill>
              </a:rPr>
              <a:t>Ortadoğu Ülkelerinin Ekonomik, Siyasal ve Toplumsal Yapıları: Monarşiler I (Körfez Ülkeleri) </a:t>
            </a:r>
            <a:endParaRPr lang="en-US" sz="28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KÖRFEZ ÜLKELERİ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rap</a:t>
            </a:r>
            <a:r>
              <a:rPr lang="en-US" dirty="0" smtClean="0"/>
              <a:t> </a:t>
            </a:r>
            <a:r>
              <a:rPr lang="en-US" dirty="0" err="1" smtClean="0"/>
              <a:t>Monarşileri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B</a:t>
            </a:r>
            <a:r>
              <a:rPr lang="en-US" dirty="0" err="1" smtClean="0"/>
              <a:t>ahreyn</a:t>
            </a:r>
            <a:r>
              <a:rPr lang="en-US" dirty="0" smtClean="0"/>
              <a:t>, </a:t>
            </a:r>
            <a:r>
              <a:rPr lang="en-US" dirty="0" err="1" smtClean="0"/>
              <a:t>Katar</a:t>
            </a:r>
            <a:r>
              <a:rPr lang="en-US" dirty="0" smtClean="0"/>
              <a:t>, </a:t>
            </a:r>
            <a:r>
              <a:rPr lang="en-US" dirty="0" err="1" smtClean="0"/>
              <a:t>Birleşik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Emirlikleri</a:t>
            </a:r>
            <a:r>
              <a:rPr lang="en-US" dirty="0" smtClean="0"/>
              <a:t>, </a:t>
            </a:r>
            <a:r>
              <a:rPr lang="en-US" dirty="0" err="1" smtClean="0"/>
              <a:t>Umman</a:t>
            </a:r>
            <a:r>
              <a:rPr lang="en-US" dirty="0" smtClean="0"/>
              <a:t>, </a:t>
            </a:r>
            <a:r>
              <a:rPr lang="en-US" dirty="0" err="1" smtClean="0"/>
              <a:t>Kuveyt</a:t>
            </a:r>
            <a:r>
              <a:rPr lang="en-US" dirty="0" smtClean="0"/>
              <a:t>, </a:t>
            </a:r>
            <a:r>
              <a:rPr lang="en-US" dirty="0" err="1" smtClean="0"/>
              <a:t>Suudi</a:t>
            </a:r>
            <a:r>
              <a:rPr lang="en-US" dirty="0" smtClean="0"/>
              <a:t> </a:t>
            </a:r>
            <a:r>
              <a:rPr lang="en-US" dirty="0" err="1" smtClean="0"/>
              <a:t>Arabistan’ın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, </a:t>
            </a:r>
            <a:r>
              <a:rPr lang="en-US" dirty="0" err="1" smtClean="0"/>
              <a:t>ekonomik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yapıları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</a:t>
            </a:r>
            <a:r>
              <a:rPr lang="en-US" dirty="0" err="1" smtClean="0"/>
              <a:t>örfez</a:t>
            </a:r>
            <a:r>
              <a:rPr lang="en-US" dirty="0" smtClean="0"/>
              <a:t> </a:t>
            </a:r>
            <a:r>
              <a:rPr lang="en-US" dirty="0" err="1" smtClean="0"/>
              <a:t>Ülkelerinde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Konseyi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Khaleji</a:t>
            </a:r>
            <a:r>
              <a:rPr lang="en-US" dirty="0" smtClean="0"/>
              <a:t> </a:t>
            </a:r>
            <a:r>
              <a:rPr lang="en-US" dirty="0" err="1" smtClean="0"/>
              <a:t>sermayesi</a:t>
            </a:r>
            <a:r>
              <a:rPr lang="en-US" dirty="0" smtClean="0"/>
              <a:t>: </a:t>
            </a:r>
            <a:r>
              <a:rPr lang="en-US" dirty="0" err="1"/>
              <a:t>S</a:t>
            </a:r>
            <a:r>
              <a:rPr lang="en-US" dirty="0" err="1" smtClean="0"/>
              <a:t>ermayenin</a:t>
            </a:r>
            <a:r>
              <a:rPr lang="en-US" dirty="0" smtClean="0"/>
              <a:t> </a:t>
            </a:r>
            <a:r>
              <a:rPr lang="en-US" dirty="0" err="1" smtClean="0"/>
              <a:t>uluslararasılaşması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56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KÖRFEZ ÜLKELERİ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Sömürgecilik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Ülkelerinin</a:t>
            </a:r>
            <a:r>
              <a:rPr lang="en-US" dirty="0" smtClean="0"/>
              <a:t> </a:t>
            </a:r>
            <a:r>
              <a:rPr lang="en-US" dirty="0" err="1" smtClean="0"/>
              <a:t>Kökeni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r>
              <a:rPr lang="en-US" dirty="0" smtClean="0"/>
              <a:t> </a:t>
            </a:r>
            <a:r>
              <a:rPr lang="en-US" dirty="0" err="1" smtClean="0"/>
              <a:t>süreçleri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Körfez’deki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oluşumuna</a:t>
            </a:r>
            <a:r>
              <a:rPr lang="en-US" dirty="0" smtClean="0"/>
              <a:t> </a:t>
            </a:r>
            <a:r>
              <a:rPr lang="en-US" dirty="0" err="1" smtClean="0"/>
              <a:t>kuramsal</a:t>
            </a:r>
            <a:r>
              <a:rPr lang="en-US" dirty="0" smtClean="0"/>
              <a:t> </a:t>
            </a:r>
            <a:r>
              <a:rPr lang="en-US" dirty="0" err="1" smtClean="0"/>
              <a:t>yaklaşımlar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-“</a:t>
            </a:r>
            <a:r>
              <a:rPr lang="en-US" dirty="0" err="1" smtClean="0"/>
              <a:t>Rantiye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” </a:t>
            </a:r>
            <a:r>
              <a:rPr lang="en-US" dirty="0" err="1" smtClean="0"/>
              <a:t>teorisi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Tesadüfi</a:t>
            </a:r>
            <a:r>
              <a:rPr lang="en-US" dirty="0" smtClean="0"/>
              <a:t> </a:t>
            </a:r>
            <a:r>
              <a:rPr lang="en-US" dirty="0" err="1" smtClean="0"/>
              <a:t>devletçilik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temelli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Adam </a:t>
            </a:r>
            <a:r>
              <a:rPr lang="en-US" dirty="0" err="1" smtClean="0"/>
              <a:t>Hanieh’in</a:t>
            </a:r>
            <a:r>
              <a:rPr lang="en-US" dirty="0" smtClean="0"/>
              <a:t> “</a:t>
            </a:r>
            <a:r>
              <a:rPr lang="en-US" dirty="0" err="1" smtClean="0"/>
              <a:t>Khaleji</a:t>
            </a:r>
            <a:r>
              <a:rPr lang="en-US" dirty="0" smtClean="0"/>
              <a:t> (</a:t>
            </a:r>
            <a:r>
              <a:rPr lang="en-US" dirty="0" err="1" smtClean="0"/>
              <a:t>Körfez</a:t>
            </a:r>
            <a:r>
              <a:rPr lang="en-US" dirty="0" smtClean="0"/>
              <a:t>) </a:t>
            </a:r>
            <a:r>
              <a:rPr lang="en-US" dirty="0" err="1" smtClean="0"/>
              <a:t>sermayesi</a:t>
            </a:r>
            <a:r>
              <a:rPr lang="en-US" dirty="0" smtClean="0"/>
              <a:t>” </a:t>
            </a:r>
            <a:r>
              <a:rPr lang="en-US" dirty="0" err="1" smtClean="0"/>
              <a:t>kavramı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74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KÖRFEZ ÜLKELERİ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Kapitalizmin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Politiği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Körfez’in</a:t>
            </a:r>
            <a:r>
              <a:rPr lang="en-US" dirty="0" smtClean="0"/>
              <a:t> </a:t>
            </a:r>
            <a:r>
              <a:rPr lang="en-US" dirty="0" err="1" smtClean="0"/>
              <a:t>İnşası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-“</a:t>
            </a:r>
            <a:r>
              <a:rPr lang="en-US" dirty="0" err="1" smtClean="0"/>
              <a:t>Altın</a:t>
            </a:r>
            <a:r>
              <a:rPr lang="en-US" dirty="0" smtClean="0"/>
              <a:t> </a:t>
            </a:r>
            <a:r>
              <a:rPr lang="en-US" dirty="0" err="1" smtClean="0"/>
              <a:t>Çağ</a:t>
            </a:r>
            <a:r>
              <a:rPr lang="en-US" dirty="0" smtClean="0"/>
              <a:t>” (1950’ler </a:t>
            </a:r>
            <a:r>
              <a:rPr lang="en-US" dirty="0" err="1" smtClean="0"/>
              <a:t>ve</a:t>
            </a:r>
            <a:r>
              <a:rPr lang="en-US" dirty="0" smtClean="0"/>
              <a:t> 1960’lar): </a:t>
            </a:r>
            <a:r>
              <a:rPr lang="en-US" dirty="0" err="1" smtClean="0"/>
              <a:t>Üretimin</a:t>
            </a:r>
            <a:r>
              <a:rPr lang="en-US" dirty="0" smtClean="0"/>
              <a:t> </a:t>
            </a:r>
            <a:r>
              <a:rPr lang="en-US" dirty="0" err="1" smtClean="0"/>
              <a:t>genişlemesi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Ortadoğu’da</a:t>
            </a:r>
            <a:r>
              <a:rPr lang="en-US" dirty="0" smtClean="0"/>
              <a:t> petrol </a:t>
            </a:r>
            <a:r>
              <a:rPr lang="en-US" dirty="0" err="1" smtClean="0"/>
              <a:t>ve</a:t>
            </a:r>
            <a:r>
              <a:rPr lang="en-US" dirty="0" smtClean="0"/>
              <a:t> ABD </a:t>
            </a:r>
            <a:r>
              <a:rPr lang="en-US" dirty="0" err="1" smtClean="0"/>
              <a:t>iktidarına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(1950-1970)</a:t>
            </a:r>
          </a:p>
          <a:p>
            <a:pPr marL="82296" indent="0">
              <a:buNone/>
            </a:pPr>
            <a:r>
              <a:rPr lang="en-US" dirty="0" err="1" smtClean="0"/>
              <a:t>Musaddık</a:t>
            </a:r>
            <a:r>
              <a:rPr lang="en-US" dirty="0" smtClean="0"/>
              <a:t> </a:t>
            </a:r>
            <a:r>
              <a:rPr lang="en-US" dirty="0" err="1" smtClean="0"/>
              <a:t>darbesi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uluslu</a:t>
            </a:r>
            <a:r>
              <a:rPr lang="en-US" dirty="0" smtClean="0"/>
              <a:t> petrol </a:t>
            </a:r>
            <a:r>
              <a:rPr lang="en-US" dirty="0" err="1" smtClean="0"/>
              <a:t>şirketleri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Altın</a:t>
            </a:r>
            <a:r>
              <a:rPr lang="en-US" dirty="0" smtClean="0"/>
              <a:t> </a:t>
            </a:r>
            <a:r>
              <a:rPr lang="en-US" dirty="0" err="1" smtClean="0"/>
              <a:t>Çağ’ın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Bretton Woods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04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KÖRFEZ ÜLKELERİ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Körfez</a:t>
            </a:r>
            <a:r>
              <a:rPr lang="en-US" dirty="0" smtClean="0"/>
              <a:t>, </a:t>
            </a:r>
            <a:r>
              <a:rPr lang="en-US" dirty="0" err="1" smtClean="0"/>
              <a:t>finansallaşma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 </a:t>
            </a:r>
            <a:r>
              <a:rPr lang="en-US" dirty="0" err="1" smtClean="0"/>
              <a:t>iktidarı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1973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petrol </a:t>
            </a:r>
            <a:r>
              <a:rPr lang="en-US" dirty="0" err="1" smtClean="0"/>
              <a:t>krizi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Körfez’in</a:t>
            </a:r>
            <a:r>
              <a:rPr lang="en-US" dirty="0" smtClean="0"/>
              <a:t> </a:t>
            </a:r>
            <a:r>
              <a:rPr lang="en-US" dirty="0" err="1" smtClean="0"/>
              <a:t>küresel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piyasalara</a:t>
            </a:r>
            <a:r>
              <a:rPr lang="en-US" dirty="0" smtClean="0"/>
              <a:t> </a:t>
            </a:r>
            <a:r>
              <a:rPr lang="en-US" dirty="0" err="1" smtClean="0"/>
              <a:t>entegrasyonu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1970’lerden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Ortadoğu’da</a:t>
            </a:r>
            <a:r>
              <a:rPr lang="en-US" dirty="0" smtClean="0"/>
              <a:t> ABD </a:t>
            </a:r>
            <a:r>
              <a:rPr lang="en-US" dirty="0" err="1" smtClean="0"/>
              <a:t>iktidarı</a:t>
            </a:r>
            <a:r>
              <a:rPr lang="en-US" dirty="0" smtClean="0"/>
              <a:t>, </a:t>
            </a:r>
            <a:r>
              <a:rPr lang="en-US" dirty="0" err="1" smtClean="0"/>
              <a:t>kilit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: </a:t>
            </a:r>
            <a:r>
              <a:rPr lang="en-US" dirty="0" err="1" smtClean="0"/>
              <a:t>Suudi</a:t>
            </a:r>
            <a:r>
              <a:rPr lang="en-US" dirty="0" smtClean="0"/>
              <a:t> </a:t>
            </a:r>
            <a:r>
              <a:rPr lang="en-US" dirty="0" err="1" smtClean="0"/>
              <a:t>Arabistan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İran.</a:t>
            </a:r>
          </a:p>
          <a:p>
            <a:pPr marL="82296" indent="0">
              <a:buNone/>
            </a:pPr>
            <a:r>
              <a:rPr lang="en-US" dirty="0" smtClean="0"/>
              <a:t>1979 İran İslam </a:t>
            </a:r>
            <a:r>
              <a:rPr lang="en-US" dirty="0" err="1" smtClean="0"/>
              <a:t>Devrimi’yle</a:t>
            </a:r>
            <a:r>
              <a:rPr lang="en-US" dirty="0" smtClean="0"/>
              <a:t> </a:t>
            </a:r>
            <a:r>
              <a:rPr lang="en-US" dirty="0" err="1" smtClean="0"/>
              <a:t>İran’ın</a:t>
            </a:r>
            <a:r>
              <a:rPr lang="en-US" dirty="0" smtClean="0"/>
              <a:t> </a:t>
            </a:r>
            <a:r>
              <a:rPr lang="en-US" dirty="0" err="1" smtClean="0"/>
              <a:t>kaybı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0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KÖRFEZ ÜLKELERİ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Bütünleşme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: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Konseyi</a:t>
            </a:r>
            <a:r>
              <a:rPr lang="en-US" dirty="0" smtClean="0"/>
              <a:t> (KİK)</a:t>
            </a:r>
          </a:p>
          <a:p>
            <a:pPr marL="82296" indent="0">
              <a:buNone/>
            </a:pPr>
            <a:r>
              <a:rPr lang="en-US" dirty="0" smtClean="0"/>
              <a:t>1981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kuruldu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KİK’</a:t>
            </a:r>
            <a:r>
              <a:rPr lang="en-US" dirty="0" err="1"/>
              <a:t>i</a:t>
            </a:r>
            <a:r>
              <a:rPr lang="en-US" dirty="0" smtClean="0"/>
              <a:t> </a:t>
            </a:r>
            <a:r>
              <a:rPr lang="en-US" dirty="0" err="1" smtClean="0"/>
              <a:t>doğuran</a:t>
            </a:r>
            <a:r>
              <a:rPr lang="en-US" dirty="0" smtClean="0"/>
              <a:t> </a:t>
            </a:r>
            <a:r>
              <a:rPr lang="en-US" dirty="0" err="1" smtClean="0"/>
              <a:t>faktörler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İran İslam </a:t>
            </a:r>
            <a:r>
              <a:rPr lang="en-US" dirty="0" err="1" smtClean="0"/>
              <a:t>Devrimi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devrim</a:t>
            </a:r>
            <a:r>
              <a:rPr lang="en-US" dirty="0" smtClean="0"/>
              <a:t> </a:t>
            </a:r>
            <a:r>
              <a:rPr lang="en-US" dirty="0" err="1" smtClean="0"/>
              <a:t>ihracı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Şii-Sünni</a:t>
            </a:r>
            <a:r>
              <a:rPr lang="en-US" dirty="0" smtClean="0"/>
              <a:t> </a:t>
            </a:r>
            <a:r>
              <a:rPr lang="en-US" dirty="0" err="1" smtClean="0"/>
              <a:t>ekseni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İran’a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ABD </a:t>
            </a:r>
            <a:r>
              <a:rPr lang="en-US" dirty="0" err="1" smtClean="0"/>
              <a:t>faktörü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sermayenin</a:t>
            </a:r>
            <a:r>
              <a:rPr lang="en-US" dirty="0" smtClean="0"/>
              <a:t> </a:t>
            </a:r>
            <a:r>
              <a:rPr lang="en-US" dirty="0" err="1" smtClean="0"/>
              <a:t>küresel</a:t>
            </a:r>
            <a:r>
              <a:rPr lang="en-US" dirty="0" smtClean="0"/>
              <a:t> </a:t>
            </a:r>
            <a:r>
              <a:rPr lang="en-US" dirty="0" err="1" smtClean="0"/>
              <a:t>kapitalizmle</a:t>
            </a:r>
            <a:r>
              <a:rPr lang="en-US" dirty="0" smtClean="0"/>
              <a:t> </a:t>
            </a:r>
            <a:r>
              <a:rPr lang="en-US" dirty="0" err="1" smtClean="0"/>
              <a:t>eşgüdümlü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edebilmesi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23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KÖRFEZ ÜLKELERİ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Bölgesinde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üncel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-2011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Baharı’nın</a:t>
            </a:r>
            <a:r>
              <a:rPr lang="en-US" dirty="0" smtClean="0"/>
              <a:t> </a:t>
            </a:r>
            <a:r>
              <a:rPr lang="en-US" dirty="0" err="1" smtClean="0"/>
              <a:t>Körfez’e</a:t>
            </a:r>
            <a:r>
              <a:rPr lang="en-US" dirty="0" smtClean="0"/>
              <a:t> </a:t>
            </a:r>
            <a:r>
              <a:rPr lang="en-US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-İran </a:t>
            </a:r>
            <a:r>
              <a:rPr lang="en-US" dirty="0" err="1" smtClean="0"/>
              <a:t>faktörü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Katar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Suudi-Emirlik</a:t>
            </a:r>
            <a:r>
              <a:rPr lang="en-US" dirty="0" smtClean="0"/>
              <a:t> </a:t>
            </a:r>
            <a:r>
              <a:rPr lang="en-US" dirty="0" err="1" smtClean="0"/>
              <a:t>itifakı</a:t>
            </a:r>
            <a:r>
              <a:rPr lang="en-US" dirty="0" smtClean="0"/>
              <a:t> </a:t>
            </a:r>
            <a:r>
              <a:rPr lang="en-US" dirty="0" err="1" smtClean="0"/>
              <a:t>çekişmesi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hat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rekabet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10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173</TotalTime>
  <Words>286</Words>
  <Application>Microsoft Macintosh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BÖLGESEL POLİTİKA: ORTADOĞU (Bahar 2019-2020)</vt:lpstr>
      <vt:lpstr>KÖRFEZ ÜLKELERİ</vt:lpstr>
      <vt:lpstr>KÖRFEZ ÜLKELERİ</vt:lpstr>
      <vt:lpstr>KÖRFEZ ÜLKELERİ</vt:lpstr>
      <vt:lpstr>KÖRFEZ ÜLKELERİ</vt:lpstr>
      <vt:lpstr>KÖRFEZ ÜLKELERİ</vt:lpstr>
      <vt:lpstr>KÖRFEZ ÜLKELERİ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38</cp:revision>
  <dcterms:created xsi:type="dcterms:W3CDTF">2019-01-06T22:25:16Z</dcterms:created>
  <dcterms:modified xsi:type="dcterms:W3CDTF">2019-09-22T14:31:01Z</dcterms:modified>
</cp:coreProperties>
</file>