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5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  <a:p>
            <a:pPr lvl="1" eaLnBrk="1" latinLnBrk="0" hangingPunct="1"/>
            <a:r>
              <a:rPr kumimoji="0" lang="tr-TR" smtClean="0"/>
              <a:t>Second level</a:t>
            </a:r>
          </a:p>
          <a:p>
            <a:pPr lvl="2" eaLnBrk="1" latinLnBrk="0" hangingPunct="1"/>
            <a:r>
              <a:rPr kumimoji="0" lang="tr-TR" smtClean="0"/>
              <a:t>Third level</a:t>
            </a:r>
          </a:p>
          <a:p>
            <a:pPr lvl="3" eaLnBrk="1" latinLnBrk="0" hangingPunct="1"/>
            <a:r>
              <a:rPr kumimoji="0" lang="tr-TR" smtClean="0"/>
              <a:t>Fourth level</a:t>
            </a:r>
          </a:p>
          <a:p>
            <a:pPr lvl="4" eaLnBrk="1" latinLnBrk="0" hangingPunct="1"/>
            <a:r>
              <a:rPr kumimoji="0" lang="tr-TR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22.09.19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rgbClr val="660066"/>
                </a:solidFill>
              </a:rPr>
              <a:t>BÖLGESEL POLİTİKA: ORTADOĞU (</a:t>
            </a:r>
            <a:r>
              <a:rPr lang="en-US" sz="3600" dirty="0" err="1">
                <a:solidFill>
                  <a:srgbClr val="660066"/>
                </a:solidFill>
              </a:rPr>
              <a:t>Bahar</a:t>
            </a:r>
            <a:r>
              <a:rPr lang="en-US" sz="3600">
                <a:solidFill>
                  <a:srgbClr val="660066"/>
                </a:solidFill>
              </a:rPr>
              <a:t> </a:t>
            </a:r>
            <a:r>
              <a:rPr lang="en-US" sz="3600" smtClean="0">
                <a:solidFill>
                  <a:srgbClr val="660066"/>
                </a:solidFill>
              </a:rPr>
              <a:t>2019-2020)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2548754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pPr algn="ctr"/>
            <a:endParaRPr lang="en-US" sz="2800" dirty="0" smtClean="0">
              <a:solidFill>
                <a:srgbClr val="660066"/>
              </a:solidFill>
            </a:endParaRPr>
          </a:p>
          <a:p>
            <a:pPr algn="ctr"/>
            <a:r>
              <a:rPr lang="en-US" sz="2800" b="1" dirty="0">
                <a:solidFill>
                  <a:srgbClr val="660066"/>
                </a:solidFill>
              </a:rPr>
              <a:t>8</a:t>
            </a:r>
            <a:r>
              <a:rPr lang="en-US" sz="2800" b="1" dirty="0" smtClean="0">
                <a:solidFill>
                  <a:srgbClr val="660066"/>
                </a:solidFill>
              </a:rPr>
              <a:t>. </a:t>
            </a:r>
            <a:r>
              <a:rPr lang="en-US" sz="2800" b="1" dirty="0" err="1" smtClean="0">
                <a:solidFill>
                  <a:srgbClr val="660066"/>
                </a:solidFill>
              </a:rPr>
              <a:t>Hafta</a:t>
            </a:r>
            <a:r>
              <a:rPr lang="en-US" sz="2800" b="1" dirty="0" smtClean="0">
                <a:solidFill>
                  <a:srgbClr val="660066"/>
                </a:solidFill>
              </a:rPr>
              <a:t>: </a:t>
            </a:r>
            <a:r>
              <a:rPr lang="tr-TR" sz="2800" b="1" dirty="0">
                <a:solidFill>
                  <a:srgbClr val="660066"/>
                </a:solidFill>
              </a:rPr>
              <a:t>Ortadoğu Ülkelerinin Ekonomik, Siyasal ve Toplumsal Yapıları: Monarşiler I (Körfez Ülkeleri) </a:t>
            </a:r>
            <a:endParaRPr lang="en-US" sz="2800" b="1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702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660066"/>
                </a:solidFill>
              </a:rPr>
              <a:t>KÖRFEZ ÜLKELERİ</a:t>
            </a:r>
            <a:endParaRPr lang="en-US" sz="32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u"/>
            </a:pPr>
            <a:r>
              <a:rPr lang="en-US" dirty="0" err="1" smtClean="0"/>
              <a:t>Körfez</a:t>
            </a:r>
            <a:r>
              <a:rPr lang="en-US" dirty="0" smtClean="0"/>
              <a:t> </a:t>
            </a:r>
            <a:r>
              <a:rPr lang="en-US" dirty="0" err="1"/>
              <a:t>A</a:t>
            </a:r>
            <a:r>
              <a:rPr lang="en-US" dirty="0" err="1" smtClean="0"/>
              <a:t>rap</a:t>
            </a:r>
            <a:r>
              <a:rPr lang="en-US" dirty="0" smtClean="0"/>
              <a:t> </a:t>
            </a:r>
            <a:r>
              <a:rPr lang="en-US" dirty="0" err="1" smtClean="0"/>
              <a:t>Monarşileri</a:t>
            </a:r>
            <a:r>
              <a:rPr lang="en-US" dirty="0" smtClean="0"/>
              <a:t> </a:t>
            </a:r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/>
              <a:t>B</a:t>
            </a:r>
            <a:r>
              <a:rPr lang="en-US" dirty="0" err="1" smtClean="0"/>
              <a:t>ahreyn</a:t>
            </a:r>
            <a:r>
              <a:rPr lang="en-US" dirty="0" smtClean="0"/>
              <a:t>, </a:t>
            </a:r>
            <a:r>
              <a:rPr lang="en-US" dirty="0" err="1" smtClean="0"/>
              <a:t>Katar</a:t>
            </a:r>
            <a:r>
              <a:rPr lang="en-US" dirty="0" smtClean="0"/>
              <a:t>, </a:t>
            </a:r>
            <a:r>
              <a:rPr lang="en-US" dirty="0" err="1" smtClean="0"/>
              <a:t>Birleşik</a:t>
            </a:r>
            <a:r>
              <a:rPr lang="en-US" dirty="0" smtClean="0"/>
              <a:t> </a:t>
            </a:r>
            <a:r>
              <a:rPr lang="en-US" dirty="0" err="1" smtClean="0"/>
              <a:t>Arap</a:t>
            </a:r>
            <a:r>
              <a:rPr lang="en-US" dirty="0" smtClean="0"/>
              <a:t> </a:t>
            </a:r>
            <a:r>
              <a:rPr lang="en-US" dirty="0" err="1" smtClean="0"/>
              <a:t>Emirlikleri</a:t>
            </a:r>
            <a:r>
              <a:rPr lang="en-US" dirty="0" smtClean="0"/>
              <a:t>, </a:t>
            </a:r>
            <a:r>
              <a:rPr lang="en-US" dirty="0" err="1" smtClean="0"/>
              <a:t>Umman</a:t>
            </a:r>
            <a:r>
              <a:rPr lang="en-US" dirty="0" smtClean="0"/>
              <a:t>, </a:t>
            </a:r>
            <a:r>
              <a:rPr lang="en-US" dirty="0" err="1" smtClean="0"/>
              <a:t>Kuveyt</a:t>
            </a:r>
            <a:r>
              <a:rPr lang="en-US" dirty="0" smtClean="0"/>
              <a:t>, </a:t>
            </a:r>
            <a:r>
              <a:rPr lang="en-US" dirty="0" err="1" smtClean="0"/>
              <a:t>Suudi</a:t>
            </a:r>
            <a:r>
              <a:rPr lang="en-US" dirty="0" smtClean="0"/>
              <a:t> </a:t>
            </a:r>
            <a:r>
              <a:rPr lang="en-US" dirty="0" err="1" smtClean="0"/>
              <a:t>Arabistan’ın</a:t>
            </a:r>
            <a:r>
              <a:rPr lang="en-US" dirty="0" smtClean="0"/>
              <a:t> </a:t>
            </a:r>
            <a:r>
              <a:rPr lang="en-US" dirty="0" err="1" smtClean="0"/>
              <a:t>siyasal</a:t>
            </a:r>
            <a:r>
              <a:rPr lang="en-US" dirty="0" smtClean="0"/>
              <a:t>, </a:t>
            </a:r>
            <a:r>
              <a:rPr lang="en-US" dirty="0" err="1" smtClean="0"/>
              <a:t>ekonomik</a:t>
            </a:r>
            <a:r>
              <a:rPr lang="en-US" dirty="0" smtClean="0"/>
              <a:t>, </a:t>
            </a:r>
            <a:r>
              <a:rPr lang="en-US" dirty="0" err="1" smtClean="0"/>
              <a:t>toplumsal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demografik</a:t>
            </a:r>
            <a:r>
              <a:rPr lang="en-US" dirty="0" smtClean="0"/>
              <a:t> </a:t>
            </a:r>
            <a:r>
              <a:rPr lang="en-US" dirty="0" err="1" smtClean="0"/>
              <a:t>yapıları</a:t>
            </a: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K</a:t>
            </a:r>
            <a:r>
              <a:rPr lang="en-US" dirty="0" err="1" smtClean="0"/>
              <a:t>örfez</a:t>
            </a:r>
            <a:r>
              <a:rPr lang="en-US" dirty="0" smtClean="0"/>
              <a:t> </a:t>
            </a:r>
            <a:r>
              <a:rPr lang="en-US" dirty="0" err="1" smtClean="0"/>
              <a:t>Ülkelerinde</a:t>
            </a:r>
            <a:r>
              <a:rPr lang="en-US" dirty="0" smtClean="0"/>
              <a:t> </a:t>
            </a:r>
            <a:r>
              <a:rPr lang="en-US" dirty="0" err="1" smtClean="0"/>
              <a:t>Sınıf</a:t>
            </a:r>
            <a:r>
              <a:rPr lang="en-US" dirty="0" smtClean="0"/>
              <a:t> </a:t>
            </a:r>
            <a:r>
              <a:rPr lang="en-US" dirty="0" err="1" smtClean="0"/>
              <a:t>oluşumu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Körfez</a:t>
            </a:r>
            <a:r>
              <a:rPr lang="en-US" dirty="0" smtClean="0"/>
              <a:t> </a:t>
            </a:r>
            <a:r>
              <a:rPr lang="en-US" dirty="0" err="1" smtClean="0"/>
              <a:t>İşbirliği</a:t>
            </a:r>
            <a:r>
              <a:rPr lang="en-US" dirty="0" smtClean="0"/>
              <a:t> </a:t>
            </a:r>
            <a:r>
              <a:rPr lang="en-US" dirty="0" err="1" smtClean="0"/>
              <a:t>Konseyi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Khaleji</a:t>
            </a:r>
            <a:r>
              <a:rPr lang="en-US" dirty="0" smtClean="0"/>
              <a:t> </a:t>
            </a:r>
            <a:r>
              <a:rPr lang="en-US" dirty="0" err="1" smtClean="0"/>
              <a:t>sermayesi</a:t>
            </a:r>
            <a:r>
              <a:rPr lang="en-US" dirty="0" smtClean="0"/>
              <a:t>: </a:t>
            </a:r>
            <a:r>
              <a:rPr lang="en-US" dirty="0" err="1"/>
              <a:t>S</a:t>
            </a:r>
            <a:r>
              <a:rPr lang="en-US" dirty="0" err="1" smtClean="0"/>
              <a:t>ermayenin</a:t>
            </a:r>
            <a:r>
              <a:rPr lang="en-US" dirty="0" smtClean="0"/>
              <a:t> </a:t>
            </a:r>
            <a:r>
              <a:rPr lang="en-US" dirty="0" err="1" smtClean="0"/>
              <a:t>uluslararasılaşması</a:t>
            </a:r>
            <a:endParaRPr lang="en-US" dirty="0" smtClean="0"/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56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660066"/>
                </a:solidFill>
              </a:rPr>
              <a:t>KÖRFEZ ÜLKELERİ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charset="2"/>
              <a:buChar char="u"/>
            </a:pPr>
            <a:r>
              <a:rPr lang="en-US" dirty="0" err="1" smtClean="0"/>
              <a:t>Sömürgecilik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Körfez</a:t>
            </a:r>
            <a:r>
              <a:rPr lang="en-US" dirty="0" smtClean="0"/>
              <a:t> </a:t>
            </a:r>
            <a:r>
              <a:rPr lang="en-US" dirty="0" err="1" smtClean="0"/>
              <a:t>Ülkelerinin</a:t>
            </a:r>
            <a:r>
              <a:rPr lang="en-US" dirty="0" smtClean="0"/>
              <a:t> </a:t>
            </a:r>
            <a:r>
              <a:rPr lang="en-US" dirty="0" err="1" smtClean="0"/>
              <a:t>Kökeni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İngiliz</a:t>
            </a:r>
            <a:r>
              <a:rPr lang="en-US" dirty="0" smtClean="0"/>
              <a:t> </a:t>
            </a:r>
            <a:r>
              <a:rPr lang="en-US" dirty="0" err="1" smtClean="0"/>
              <a:t>etkisi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bağımsızlık</a:t>
            </a:r>
            <a:r>
              <a:rPr lang="en-US" dirty="0" smtClean="0"/>
              <a:t> </a:t>
            </a:r>
            <a:r>
              <a:rPr lang="en-US" dirty="0" err="1" smtClean="0"/>
              <a:t>süreçleri</a:t>
            </a: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Körfez’deki</a:t>
            </a:r>
            <a:r>
              <a:rPr lang="en-US" dirty="0" smtClean="0"/>
              <a:t> </a:t>
            </a:r>
            <a:r>
              <a:rPr lang="en-US" dirty="0" err="1" smtClean="0"/>
              <a:t>sınıf</a:t>
            </a:r>
            <a:r>
              <a:rPr lang="en-US" dirty="0" smtClean="0"/>
              <a:t> </a:t>
            </a:r>
            <a:r>
              <a:rPr lang="en-US" dirty="0" err="1" smtClean="0"/>
              <a:t>oluşumuna</a:t>
            </a:r>
            <a:r>
              <a:rPr lang="en-US" dirty="0" smtClean="0"/>
              <a:t> </a:t>
            </a:r>
            <a:r>
              <a:rPr lang="en-US" dirty="0" err="1" smtClean="0"/>
              <a:t>kuramsal</a:t>
            </a:r>
            <a:r>
              <a:rPr lang="en-US" dirty="0" smtClean="0"/>
              <a:t> </a:t>
            </a:r>
            <a:r>
              <a:rPr lang="en-US" dirty="0" err="1" smtClean="0"/>
              <a:t>yaklaşımlar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-“</a:t>
            </a:r>
            <a:r>
              <a:rPr lang="en-US" dirty="0" err="1" smtClean="0"/>
              <a:t>Rantiye</a:t>
            </a:r>
            <a:r>
              <a:rPr lang="en-US" dirty="0" smtClean="0"/>
              <a:t> </a:t>
            </a:r>
            <a:r>
              <a:rPr lang="en-US" dirty="0" err="1" smtClean="0"/>
              <a:t>devlet</a:t>
            </a:r>
            <a:r>
              <a:rPr lang="en-US" dirty="0" smtClean="0"/>
              <a:t>” </a:t>
            </a:r>
            <a:r>
              <a:rPr lang="en-US" dirty="0" err="1" smtClean="0"/>
              <a:t>teorisi</a:t>
            </a:r>
            <a:r>
              <a:rPr lang="en-US" dirty="0" smtClean="0"/>
              <a:t> </a:t>
            </a:r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Tesadüfi</a:t>
            </a:r>
            <a:r>
              <a:rPr lang="en-US" dirty="0" smtClean="0"/>
              <a:t> </a:t>
            </a:r>
            <a:r>
              <a:rPr lang="en-US" dirty="0" err="1" smtClean="0"/>
              <a:t>devletçilik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Sınıf</a:t>
            </a:r>
            <a:r>
              <a:rPr lang="en-US" dirty="0" smtClean="0"/>
              <a:t> </a:t>
            </a:r>
            <a:r>
              <a:rPr lang="en-US" dirty="0" err="1" smtClean="0"/>
              <a:t>temelli</a:t>
            </a:r>
            <a:r>
              <a:rPr lang="en-US" dirty="0" smtClean="0"/>
              <a:t> </a:t>
            </a:r>
            <a:r>
              <a:rPr lang="en-US" dirty="0" err="1" smtClean="0"/>
              <a:t>yaklaşım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Adam </a:t>
            </a:r>
            <a:r>
              <a:rPr lang="en-US" dirty="0" err="1" smtClean="0"/>
              <a:t>Hanieh’in</a:t>
            </a:r>
            <a:r>
              <a:rPr lang="en-US" dirty="0" smtClean="0"/>
              <a:t> “</a:t>
            </a:r>
            <a:r>
              <a:rPr lang="en-US" dirty="0" err="1" smtClean="0"/>
              <a:t>Khaleji</a:t>
            </a:r>
            <a:r>
              <a:rPr lang="en-US" dirty="0" smtClean="0"/>
              <a:t> (</a:t>
            </a:r>
            <a:r>
              <a:rPr lang="en-US" dirty="0" err="1" smtClean="0"/>
              <a:t>Körfez</a:t>
            </a:r>
            <a:r>
              <a:rPr lang="en-US" dirty="0" smtClean="0"/>
              <a:t>) </a:t>
            </a:r>
            <a:r>
              <a:rPr lang="en-US" dirty="0" err="1" smtClean="0"/>
              <a:t>sermayesi</a:t>
            </a:r>
            <a:r>
              <a:rPr lang="en-US" dirty="0" smtClean="0"/>
              <a:t>” </a:t>
            </a:r>
            <a:r>
              <a:rPr lang="en-US" dirty="0" err="1" smtClean="0"/>
              <a:t>kavramı</a:t>
            </a:r>
            <a:endParaRPr lang="en-US" dirty="0" smtClean="0"/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474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660066"/>
                </a:solidFill>
              </a:rPr>
              <a:t>KÖRFEZ ÜLKELERİ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charset="2"/>
              <a:buChar char="u"/>
            </a:pPr>
            <a:r>
              <a:rPr lang="en-US" dirty="0" err="1" smtClean="0"/>
              <a:t>Savaş</a:t>
            </a:r>
            <a:r>
              <a:rPr lang="en-US" dirty="0" smtClean="0"/>
              <a:t> </a:t>
            </a:r>
            <a:r>
              <a:rPr lang="en-US" dirty="0" err="1" smtClean="0"/>
              <a:t>Sonrası</a:t>
            </a:r>
            <a:r>
              <a:rPr lang="en-US" dirty="0" smtClean="0"/>
              <a:t> </a:t>
            </a:r>
            <a:r>
              <a:rPr lang="en-US" dirty="0" err="1" smtClean="0"/>
              <a:t>Kapitalizmin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Politiği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Körfez’in</a:t>
            </a:r>
            <a:r>
              <a:rPr lang="en-US" dirty="0" smtClean="0"/>
              <a:t> </a:t>
            </a:r>
            <a:r>
              <a:rPr lang="en-US" dirty="0" err="1" smtClean="0"/>
              <a:t>İnşası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-“</a:t>
            </a:r>
            <a:r>
              <a:rPr lang="en-US" dirty="0" err="1" smtClean="0"/>
              <a:t>Altın</a:t>
            </a:r>
            <a:r>
              <a:rPr lang="en-US" dirty="0" smtClean="0"/>
              <a:t> </a:t>
            </a:r>
            <a:r>
              <a:rPr lang="en-US" dirty="0" err="1" smtClean="0"/>
              <a:t>Çağ</a:t>
            </a:r>
            <a:r>
              <a:rPr lang="en-US" dirty="0" smtClean="0"/>
              <a:t>” (1950’ler </a:t>
            </a:r>
            <a:r>
              <a:rPr lang="en-US" dirty="0" err="1" smtClean="0"/>
              <a:t>ve</a:t>
            </a:r>
            <a:r>
              <a:rPr lang="en-US" dirty="0" smtClean="0"/>
              <a:t> 1960’lar): </a:t>
            </a:r>
            <a:r>
              <a:rPr lang="en-US" dirty="0" err="1" smtClean="0"/>
              <a:t>Üretimin</a:t>
            </a:r>
            <a:r>
              <a:rPr lang="en-US" dirty="0" smtClean="0"/>
              <a:t> </a:t>
            </a:r>
            <a:r>
              <a:rPr lang="en-US" dirty="0" err="1" smtClean="0"/>
              <a:t>genişlemesi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uluslararasılaşması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Ortadoğu’da</a:t>
            </a:r>
            <a:r>
              <a:rPr lang="en-US" dirty="0" smtClean="0"/>
              <a:t> petrol </a:t>
            </a:r>
            <a:r>
              <a:rPr lang="en-US" dirty="0" err="1" smtClean="0"/>
              <a:t>ve</a:t>
            </a:r>
            <a:r>
              <a:rPr lang="en-US" dirty="0" smtClean="0"/>
              <a:t> ABD </a:t>
            </a:r>
            <a:r>
              <a:rPr lang="en-US" dirty="0" err="1" smtClean="0"/>
              <a:t>iktidarına</a:t>
            </a:r>
            <a:r>
              <a:rPr lang="en-US" dirty="0" smtClean="0"/>
              <a:t> </a:t>
            </a:r>
            <a:r>
              <a:rPr lang="en-US" dirty="0" err="1" smtClean="0"/>
              <a:t>geçiş</a:t>
            </a:r>
            <a:r>
              <a:rPr lang="en-US" dirty="0" smtClean="0"/>
              <a:t> (1950-1970)</a:t>
            </a:r>
          </a:p>
          <a:p>
            <a:pPr marL="82296" indent="0">
              <a:buNone/>
            </a:pPr>
            <a:r>
              <a:rPr lang="en-US" dirty="0" err="1" smtClean="0"/>
              <a:t>Musaddık</a:t>
            </a:r>
            <a:r>
              <a:rPr lang="en-US" dirty="0" smtClean="0"/>
              <a:t> </a:t>
            </a:r>
            <a:r>
              <a:rPr lang="en-US" dirty="0" err="1" smtClean="0"/>
              <a:t>darbesi</a:t>
            </a:r>
            <a:r>
              <a:rPr lang="en-US" dirty="0" smtClean="0"/>
              <a:t> </a:t>
            </a:r>
          </a:p>
          <a:p>
            <a:pPr marL="82296" indent="0">
              <a:buNone/>
            </a:pP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uluslu</a:t>
            </a:r>
            <a:r>
              <a:rPr lang="en-US" dirty="0" smtClean="0"/>
              <a:t> petrol </a:t>
            </a:r>
            <a:r>
              <a:rPr lang="en-US" dirty="0" err="1" smtClean="0"/>
              <a:t>şirketleri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Altın</a:t>
            </a:r>
            <a:r>
              <a:rPr lang="en-US" dirty="0" smtClean="0"/>
              <a:t> </a:t>
            </a:r>
            <a:r>
              <a:rPr lang="en-US" dirty="0" err="1" smtClean="0"/>
              <a:t>Çağ’ın</a:t>
            </a:r>
            <a:r>
              <a:rPr lang="en-US" dirty="0" smtClean="0"/>
              <a:t> </a:t>
            </a:r>
            <a:r>
              <a:rPr lang="en-US" dirty="0" err="1" smtClean="0"/>
              <a:t>sonu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Bretton Woods </a:t>
            </a:r>
            <a:r>
              <a:rPr lang="en-US" dirty="0" err="1" smtClean="0"/>
              <a:t>sisteminin</a:t>
            </a:r>
            <a:r>
              <a:rPr lang="en-US" dirty="0" smtClean="0"/>
              <a:t> </a:t>
            </a:r>
            <a:r>
              <a:rPr lang="en-US" dirty="0" err="1" smtClean="0"/>
              <a:t>sona</a:t>
            </a:r>
            <a:r>
              <a:rPr lang="en-US" dirty="0" smtClean="0"/>
              <a:t> </a:t>
            </a:r>
            <a:r>
              <a:rPr lang="en-US" dirty="0" err="1" smtClean="0"/>
              <a:t>ermesi</a:t>
            </a:r>
            <a:endParaRPr lang="en-US" dirty="0" smtClean="0"/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604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660066"/>
                </a:solidFill>
              </a:rPr>
              <a:t>KÖRFEZ ÜLKELERİ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/>
              <a:t>-</a:t>
            </a:r>
            <a:r>
              <a:rPr lang="en-US" dirty="0" err="1" smtClean="0"/>
              <a:t>Körfez</a:t>
            </a:r>
            <a:r>
              <a:rPr lang="en-US" dirty="0" smtClean="0"/>
              <a:t>, </a:t>
            </a:r>
            <a:r>
              <a:rPr lang="en-US" dirty="0" err="1" smtClean="0"/>
              <a:t>finansallaşma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ABD </a:t>
            </a:r>
            <a:r>
              <a:rPr lang="en-US" dirty="0" err="1" smtClean="0"/>
              <a:t>iktidarı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1973 </a:t>
            </a:r>
            <a:r>
              <a:rPr lang="en-US" dirty="0" err="1" smtClean="0"/>
              <a:t>Arap-İsrail</a:t>
            </a:r>
            <a:r>
              <a:rPr lang="en-US" dirty="0" smtClean="0"/>
              <a:t> </a:t>
            </a:r>
            <a:r>
              <a:rPr lang="en-US" dirty="0" err="1" smtClean="0"/>
              <a:t>Savaşı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petrol </a:t>
            </a:r>
            <a:r>
              <a:rPr lang="en-US" dirty="0" err="1" smtClean="0"/>
              <a:t>krizi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Körfez’in</a:t>
            </a:r>
            <a:r>
              <a:rPr lang="en-US" dirty="0" smtClean="0"/>
              <a:t> </a:t>
            </a:r>
            <a:r>
              <a:rPr lang="en-US" dirty="0" err="1" smtClean="0"/>
              <a:t>küresel</a:t>
            </a:r>
            <a:r>
              <a:rPr lang="en-US" dirty="0" smtClean="0"/>
              <a:t> </a:t>
            </a:r>
            <a:r>
              <a:rPr lang="en-US" dirty="0" err="1" smtClean="0"/>
              <a:t>mali</a:t>
            </a:r>
            <a:r>
              <a:rPr lang="en-US" dirty="0" smtClean="0"/>
              <a:t> </a:t>
            </a:r>
            <a:r>
              <a:rPr lang="en-US" dirty="0" err="1" smtClean="0"/>
              <a:t>piyasalara</a:t>
            </a:r>
            <a:r>
              <a:rPr lang="en-US" dirty="0" smtClean="0"/>
              <a:t> </a:t>
            </a:r>
            <a:r>
              <a:rPr lang="en-US" dirty="0" err="1" smtClean="0"/>
              <a:t>entegrasyonu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1970’lerden </a:t>
            </a:r>
            <a:r>
              <a:rPr lang="en-US" dirty="0" err="1" smtClean="0"/>
              <a:t>itibaren</a:t>
            </a:r>
            <a:r>
              <a:rPr lang="en-US" dirty="0" smtClean="0"/>
              <a:t> </a:t>
            </a:r>
            <a:r>
              <a:rPr lang="en-US" dirty="0" err="1" smtClean="0"/>
              <a:t>Ortadoğu’da</a:t>
            </a:r>
            <a:r>
              <a:rPr lang="en-US" dirty="0" smtClean="0"/>
              <a:t> ABD </a:t>
            </a:r>
            <a:r>
              <a:rPr lang="en-US" dirty="0" err="1" smtClean="0"/>
              <a:t>iktidarı</a:t>
            </a:r>
            <a:r>
              <a:rPr lang="en-US" dirty="0" smtClean="0"/>
              <a:t>, </a:t>
            </a:r>
            <a:r>
              <a:rPr lang="en-US" dirty="0" err="1" smtClean="0"/>
              <a:t>kilit</a:t>
            </a:r>
            <a:r>
              <a:rPr lang="en-US" dirty="0" smtClean="0"/>
              <a:t> </a:t>
            </a:r>
            <a:r>
              <a:rPr lang="en-US" dirty="0" err="1" smtClean="0"/>
              <a:t>ülkeler</a:t>
            </a:r>
            <a:r>
              <a:rPr lang="en-US" dirty="0" smtClean="0"/>
              <a:t>: </a:t>
            </a:r>
            <a:r>
              <a:rPr lang="en-US" dirty="0" err="1" smtClean="0"/>
              <a:t>Suudi</a:t>
            </a:r>
            <a:r>
              <a:rPr lang="en-US" dirty="0" smtClean="0"/>
              <a:t> </a:t>
            </a:r>
            <a:r>
              <a:rPr lang="en-US" dirty="0" err="1" smtClean="0"/>
              <a:t>Arabistan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İran.</a:t>
            </a:r>
          </a:p>
          <a:p>
            <a:pPr marL="82296" indent="0">
              <a:buNone/>
            </a:pPr>
            <a:r>
              <a:rPr lang="en-US" dirty="0" smtClean="0"/>
              <a:t>1979 İran İslam </a:t>
            </a:r>
            <a:r>
              <a:rPr lang="en-US" dirty="0" err="1" smtClean="0"/>
              <a:t>Devrimi’yle</a:t>
            </a:r>
            <a:r>
              <a:rPr lang="en-US" dirty="0" smtClean="0"/>
              <a:t> </a:t>
            </a:r>
            <a:r>
              <a:rPr lang="en-US" dirty="0" err="1" smtClean="0"/>
              <a:t>İran’ın</a:t>
            </a:r>
            <a:r>
              <a:rPr lang="en-US" dirty="0" smtClean="0"/>
              <a:t> </a:t>
            </a:r>
            <a:r>
              <a:rPr lang="en-US" dirty="0" err="1" smtClean="0"/>
              <a:t>kaybı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806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660066"/>
                </a:solidFill>
              </a:rPr>
              <a:t>KÖRFEZ ÜLKELERİ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charset="2"/>
              <a:buChar char="u"/>
            </a:pPr>
            <a:r>
              <a:rPr lang="en-US" dirty="0" err="1" smtClean="0"/>
              <a:t>Bölgesel</a:t>
            </a:r>
            <a:r>
              <a:rPr lang="en-US" dirty="0" smtClean="0"/>
              <a:t> </a:t>
            </a:r>
            <a:r>
              <a:rPr lang="en-US" dirty="0" err="1" smtClean="0"/>
              <a:t>Bütünleşme</a:t>
            </a:r>
            <a:r>
              <a:rPr lang="en-US" dirty="0" smtClean="0"/>
              <a:t> </a:t>
            </a:r>
            <a:r>
              <a:rPr lang="en-US" dirty="0" err="1" smtClean="0"/>
              <a:t>Amacı</a:t>
            </a:r>
            <a:r>
              <a:rPr lang="en-US" dirty="0" smtClean="0"/>
              <a:t>: </a:t>
            </a:r>
            <a:r>
              <a:rPr lang="en-US" dirty="0" err="1" smtClean="0"/>
              <a:t>Körfez</a:t>
            </a:r>
            <a:r>
              <a:rPr lang="en-US" dirty="0" smtClean="0"/>
              <a:t> </a:t>
            </a:r>
            <a:r>
              <a:rPr lang="en-US" dirty="0" err="1" smtClean="0"/>
              <a:t>İşbirliği</a:t>
            </a:r>
            <a:r>
              <a:rPr lang="en-US" dirty="0" smtClean="0"/>
              <a:t> </a:t>
            </a:r>
            <a:r>
              <a:rPr lang="en-US" dirty="0" err="1" smtClean="0"/>
              <a:t>Konseyi</a:t>
            </a:r>
            <a:r>
              <a:rPr lang="en-US" dirty="0" smtClean="0"/>
              <a:t> (KİK)</a:t>
            </a:r>
          </a:p>
          <a:p>
            <a:pPr marL="82296" indent="0">
              <a:buNone/>
            </a:pPr>
            <a:r>
              <a:rPr lang="en-US" dirty="0" smtClean="0"/>
              <a:t>1981 </a:t>
            </a:r>
            <a:r>
              <a:rPr lang="en-US" dirty="0" err="1" smtClean="0"/>
              <a:t>yılında</a:t>
            </a:r>
            <a:r>
              <a:rPr lang="en-US" dirty="0" smtClean="0"/>
              <a:t> </a:t>
            </a:r>
            <a:r>
              <a:rPr lang="en-US" dirty="0" err="1" smtClean="0"/>
              <a:t>kuruldu</a:t>
            </a:r>
            <a:r>
              <a:rPr lang="en-US" dirty="0" smtClean="0"/>
              <a:t>.</a:t>
            </a:r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KİK’</a:t>
            </a:r>
            <a:r>
              <a:rPr lang="en-US" dirty="0" err="1"/>
              <a:t>i</a:t>
            </a:r>
            <a:r>
              <a:rPr lang="en-US" dirty="0" smtClean="0"/>
              <a:t> </a:t>
            </a:r>
            <a:r>
              <a:rPr lang="en-US" dirty="0" err="1" smtClean="0"/>
              <a:t>doğuran</a:t>
            </a:r>
            <a:r>
              <a:rPr lang="en-US" dirty="0" smtClean="0"/>
              <a:t> </a:t>
            </a:r>
            <a:r>
              <a:rPr lang="en-US" dirty="0" err="1" smtClean="0"/>
              <a:t>faktörler</a:t>
            </a:r>
            <a:r>
              <a:rPr lang="en-US" dirty="0" smtClean="0"/>
              <a:t>:</a:t>
            </a:r>
          </a:p>
          <a:p>
            <a:pPr marL="82296" indent="0">
              <a:buNone/>
            </a:pPr>
            <a:r>
              <a:rPr lang="en-US" dirty="0" smtClean="0"/>
              <a:t>İran İslam </a:t>
            </a:r>
            <a:r>
              <a:rPr lang="en-US" dirty="0" err="1" smtClean="0"/>
              <a:t>Devrimi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devrim</a:t>
            </a:r>
            <a:r>
              <a:rPr lang="en-US" dirty="0" smtClean="0"/>
              <a:t> </a:t>
            </a:r>
            <a:r>
              <a:rPr lang="en-US" dirty="0" err="1" smtClean="0"/>
              <a:t>ihracı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Şii-Sünni</a:t>
            </a:r>
            <a:r>
              <a:rPr lang="en-US" dirty="0" smtClean="0"/>
              <a:t> </a:t>
            </a:r>
            <a:r>
              <a:rPr lang="en-US" dirty="0" err="1" smtClean="0"/>
              <a:t>ekseni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İran’a</a:t>
            </a:r>
            <a:r>
              <a:rPr lang="en-US" dirty="0" smtClean="0"/>
              <a:t> </a:t>
            </a:r>
            <a:r>
              <a:rPr lang="en-US" dirty="0" err="1" smtClean="0"/>
              <a:t>karşı</a:t>
            </a:r>
            <a:r>
              <a:rPr lang="en-US" dirty="0" smtClean="0"/>
              <a:t> ABD </a:t>
            </a:r>
            <a:r>
              <a:rPr lang="en-US" dirty="0" err="1" smtClean="0"/>
              <a:t>faktörü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Bölgesel</a:t>
            </a:r>
            <a:r>
              <a:rPr lang="en-US" dirty="0" smtClean="0"/>
              <a:t> </a:t>
            </a:r>
            <a:r>
              <a:rPr lang="en-US" dirty="0" err="1" smtClean="0"/>
              <a:t>sermayenin</a:t>
            </a:r>
            <a:r>
              <a:rPr lang="en-US" dirty="0" smtClean="0"/>
              <a:t> </a:t>
            </a:r>
            <a:r>
              <a:rPr lang="en-US" dirty="0" err="1" smtClean="0"/>
              <a:t>küresel</a:t>
            </a:r>
            <a:r>
              <a:rPr lang="en-US" dirty="0" smtClean="0"/>
              <a:t> </a:t>
            </a:r>
            <a:r>
              <a:rPr lang="en-US" dirty="0" err="1" smtClean="0"/>
              <a:t>kapitalizmle</a:t>
            </a:r>
            <a:r>
              <a:rPr lang="en-US" dirty="0" smtClean="0"/>
              <a:t> </a:t>
            </a:r>
            <a:r>
              <a:rPr lang="en-US" dirty="0" err="1" smtClean="0"/>
              <a:t>eşgüdümlü</a:t>
            </a:r>
            <a:r>
              <a:rPr lang="en-US" dirty="0" smtClean="0"/>
              <a:t> </a:t>
            </a:r>
            <a:r>
              <a:rPr lang="en-US" dirty="0" err="1" smtClean="0"/>
              <a:t>hareket</a:t>
            </a:r>
            <a:r>
              <a:rPr lang="en-US" dirty="0" smtClean="0"/>
              <a:t> </a:t>
            </a:r>
            <a:r>
              <a:rPr lang="en-US" dirty="0" err="1" smtClean="0"/>
              <a:t>edebilmesi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723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660066"/>
                </a:solidFill>
              </a:rPr>
              <a:t>KÖRFEZ ÜLKELERİ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Körfez</a:t>
            </a:r>
            <a:r>
              <a:rPr lang="en-US" dirty="0" smtClean="0"/>
              <a:t> </a:t>
            </a:r>
            <a:r>
              <a:rPr lang="en-US" dirty="0" err="1" smtClean="0"/>
              <a:t>Bölgesinde</a:t>
            </a:r>
            <a:r>
              <a:rPr lang="en-US" dirty="0" smtClean="0"/>
              <a:t> </a:t>
            </a:r>
            <a:r>
              <a:rPr lang="en-US" dirty="0" err="1"/>
              <a:t>G</a:t>
            </a:r>
            <a:r>
              <a:rPr lang="en-US" dirty="0" err="1" smtClean="0"/>
              <a:t>üncel</a:t>
            </a:r>
            <a:r>
              <a:rPr lang="en-US" dirty="0" smtClean="0"/>
              <a:t> </a:t>
            </a:r>
            <a:r>
              <a:rPr lang="en-US" dirty="0" err="1" smtClean="0"/>
              <a:t>Siyaset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-2011 </a:t>
            </a:r>
            <a:r>
              <a:rPr lang="en-US" dirty="0" err="1" smtClean="0"/>
              <a:t>Arap</a:t>
            </a:r>
            <a:r>
              <a:rPr lang="en-US" dirty="0" smtClean="0"/>
              <a:t> </a:t>
            </a:r>
            <a:r>
              <a:rPr lang="en-US" dirty="0" err="1" smtClean="0"/>
              <a:t>Baharı’nın</a:t>
            </a:r>
            <a:r>
              <a:rPr lang="en-US" dirty="0" smtClean="0"/>
              <a:t> </a:t>
            </a:r>
            <a:r>
              <a:rPr lang="en-US" dirty="0" err="1" smtClean="0"/>
              <a:t>Körfez’e</a:t>
            </a:r>
            <a:r>
              <a:rPr lang="en-US" dirty="0" smtClean="0"/>
              <a:t> </a:t>
            </a:r>
            <a:r>
              <a:rPr lang="en-US" smtClean="0"/>
              <a:t>etkisi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ABD’yle</a:t>
            </a:r>
            <a:r>
              <a:rPr lang="en-US" dirty="0" smtClean="0"/>
              <a:t> </a:t>
            </a:r>
            <a:r>
              <a:rPr lang="en-US" dirty="0" err="1" smtClean="0"/>
              <a:t>ilişkiler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-İran </a:t>
            </a:r>
            <a:r>
              <a:rPr lang="en-US" dirty="0" err="1" smtClean="0"/>
              <a:t>faktörü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Katar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Suudi-Emirlik</a:t>
            </a:r>
            <a:r>
              <a:rPr lang="en-US" dirty="0" smtClean="0"/>
              <a:t> </a:t>
            </a:r>
            <a:r>
              <a:rPr lang="en-US" dirty="0" err="1" smtClean="0"/>
              <a:t>itifakı</a:t>
            </a:r>
            <a:r>
              <a:rPr lang="en-US" dirty="0" smtClean="0"/>
              <a:t> </a:t>
            </a:r>
            <a:r>
              <a:rPr lang="en-US" dirty="0" err="1" smtClean="0"/>
              <a:t>çekişmesi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iki</a:t>
            </a:r>
            <a:r>
              <a:rPr lang="en-US" dirty="0" smtClean="0"/>
              <a:t> hat </a:t>
            </a:r>
            <a:r>
              <a:rPr lang="en-US" dirty="0" err="1" smtClean="0"/>
              <a:t>arasındaki</a:t>
            </a:r>
            <a:r>
              <a:rPr lang="en-US" dirty="0" smtClean="0"/>
              <a:t> </a:t>
            </a:r>
            <a:r>
              <a:rPr lang="en-US" dirty="0" err="1" smtClean="0"/>
              <a:t>bölgesel</a:t>
            </a:r>
            <a:r>
              <a:rPr lang="en-US" dirty="0" smtClean="0"/>
              <a:t> </a:t>
            </a:r>
            <a:r>
              <a:rPr lang="en-US" dirty="0" err="1" smtClean="0"/>
              <a:t>rekabet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9100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173</TotalTime>
  <Words>286</Words>
  <Application>Microsoft Macintosh PowerPoint</Application>
  <PresentationFormat>On-screen Show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Solstice</vt:lpstr>
      <vt:lpstr>BÖLGESEL POLİTİKA: ORTADOĞU (Bahar 2019-2020)</vt:lpstr>
      <vt:lpstr>KÖRFEZ ÜLKELERİ</vt:lpstr>
      <vt:lpstr>KÖRFEZ ÜLKELERİ</vt:lpstr>
      <vt:lpstr>KÖRFEZ ÜLKELERİ</vt:lpstr>
      <vt:lpstr>KÖRFEZ ÜLKELERİ</vt:lpstr>
      <vt:lpstr>KÖRFEZ ÜLKELERİ</vt:lpstr>
      <vt:lpstr>KÖRFEZ ÜLKELERİ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BÖLGESEL POLİTİKA: ORTADOĞU (Bahar 2019)</dc:title>
  <dc:creator>Ozge</dc:creator>
  <cp:lastModifiedBy>Ozge</cp:lastModifiedBy>
  <cp:revision>38</cp:revision>
  <dcterms:created xsi:type="dcterms:W3CDTF">2019-01-06T22:25:16Z</dcterms:created>
  <dcterms:modified xsi:type="dcterms:W3CDTF">2019-09-22T14:31:01Z</dcterms:modified>
</cp:coreProperties>
</file>