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64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7126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151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348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6217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5888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2510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1219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5220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785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90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0633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2204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3847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129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3897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638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43833-A3C6-4932-85D1-39A8E63240DE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7174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8A06D7-83EF-4E60-B870-B42173897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42123"/>
            <a:ext cx="8596668" cy="52992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4400" b="1" dirty="0"/>
              <a:t>	</a:t>
            </a:r>
            <a:r>
              <a:rPr lang="tr-TR" sz="4400" b="1" u="sng" dirty="0"/>
              <a:t>Aydınlatma ve Rıza</a:t>
            </a:r>
          </a:p>
          <a:p>
            <a:pPr marL="0" indent="0">
              <a:buNone/>
            </a:pPr>
            <a:r>
              <a:rPr lang="tr-TR" sz="4400" b="1" dirty="0"/>
              <a:t>	Hastanın kendi vücudu üzerindeki hakları, vücut üzerinde yapılmak durumunda olan tıbbi müdahalenin, ancak hastanın rızasıyla yapılabilmesini gerekli kılmaktadır.</a:t>
            </a:r>
          </a:p>
        </p:txBody>
      </p:sp>
    </p:spTree>
    <p:extLst>
      <p:ext uri="{BB962C8B-B14F-4D97-AF65-F5344CB8AC3E}">
        <p14:creationId xmlns:p14="http://schemas.microsoft.com/office/powerpoint/2010/main" val="742005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6F3490-CCAC-458B-B02D-4E8FF6589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01149"/>
            <a:ext cx="8596668" cy="5140214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5400" b="1" dirty="0"/>
              <a:t>Hastanın açık ve doğrudan rızası olmasa dahi muhtemel rızası, kanuni temsilcisinin veya mahkemenin rızası bulunmalıdır.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819146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1368D9-5C5B-4388-A657-93AA0089C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62609"/>
            <a:ext cx="8596668" cy="53787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4800" b="1" dirty="0"/>
              <a:t>Hastanın rızasının geçerli olabilmesi için , hastanın neye rıza gösterdiğini bilmesi gerekir, bu konuda yanıltılmaması gerekir. Bunun sağlanabilmesi de ancak hastanın aydınlatılması suretiyle mümkün olur.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15095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2BC6F7-5367-4472-847B-91017F479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42123"/>
            <a:ext cx="8596668" cy="52992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4400" b="1" dirty="0"/>
              <a:t>Aydınlatma ve rızanın bulunmaması durumunda, hekim hastayı iyileştirme amacıyla tıbbi müdahalede bulunmuş olsa bile, sırf hastanın ameliyata katlanmış olması bile maddi ve manevi zarar olarak kabul edilebilir.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85252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8A02F0-981B-418E-B8B2-205BA7453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3339"/>
            <a:ext cx="8596668" cy="549802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3600" b="1" dirty="0"/>
              <a:t>Aydınlatma yükümlülüğünün iki işlevi vardır: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600" b="1" dirty="0"/>
              <a:t>Teşhis ve tedavinin gereği gibi yerine getirilmesine ilişkin olarak hastanın bilgilendirilmesidir. Buna tedavi (güvenlik) aydınlatması adı verilmektedir.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600" b="1" dirty="0"/>
              <a:t>Tıbbi müdahalenin hukuka uygunluğunu sağlamaktır ki, bu da otonomi (karar) aydınlatması ile sağlanır.</a:t>
            </a:r>
          </a:p>
        </p:txBody>
      </p:sp>
    </p:spTree>
    <p:extLst>
      <p:ext uri="{BB962C8B-B14F-4D97-AF65-F5344CB8AC3E}">
        <p14:creationId xmlns:p14="http://schemas.microsoft.com/office/powerpoint/2010/main" val="1753674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74DFF3-6A02-4BE2-9AFF-B4B2C99E0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62609"/>
            <a:ext cx="8596668" cy="5378753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4400" b="1" dirty="0"/>
              <a:t>	Aydınlatma Çeşitleri: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4400" b="1" dirty="0"/>
              <a:t>Otonomi (karar) aydınlatması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3600" b="1" dirty="0"/>
              <a:t>Teşhis aydınlatması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3600" b="1" dirty="0"/>
              <a:t>Süreç aydınlatması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3600" b="1" dirty="0"/>
              <a:t>Alternatifler konusunda aydınlatma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3600" b="1" dirty="0"/>
              <a:t>Müdahale yapılmamasının sonuçları konusunda aydınlatma</a:t>
            </a:r>
          </a:p>
          <a:p>
            <a:pPr marL="914400" lvl="2" indent="0">
              <a:buNone/>
            </a:pPr>
            <a:endParaRPr lang="tr-TR" sz="3600" b="1" dirty="0"/>
          </a:p>
          <a:p>
            <a:pPr marL="914400" lvl="2" indent="0">
              <a:buNone/>
            </a:pPr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2085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76C014-C019-4641-90AB-7B854023E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61" y="1192695"/>
            <a:ext cx="8545131" cy="4055165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sz="4400" b="1" dirty="0"/>
              <a:t>Tedavi ( güvenlik) aydınlatması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tr-TR" sz="3200" b="1" dirty="0"/>
              <a:t>Teşhise yönelik aydınlatma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tr-TR" sz="3200" b="1" dirty="0"/>
              <a:t> İlaç ve tıbbi malzeme </a:t>
            </a:r>
          </a:p>
          <a:p>
            <a:pPr marL="1828800" lvl="4" indent="0">
              <a:buNone/>
            </a:pPr>
            <a:r>
              <a:rPr lang="tr-TR" sz="3200" b="1" dirty="0"/>
              <a:t>			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327748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5F7A3E-EE8E-412A-8379-DE3D19E66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03583"/>
            <a:ext cx="8596668" cy="5537779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600" b="1" dirty="0"/>
              <a:t>Risk aydınlatması</a:t>
            </a:r>
          </a:p>
          <a:p>
            <a:pPr marL="0" indent="0">
              <a:buNone/>
            </a:pPr>
            <a:r>
              <a:rPr lang="tr-TR" sz="3600" b="1" dirty="0"/>
              <a:t>Risk aydınlatmasına ilişkin temel ölçütler: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b="1" dirty="0"/>
              <a:t>Risklerin türü konusunda aydınlatma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b="1" dirty="0"/>
              <a:t>Tıbbi müdahalenin amacına ve gerekliliğine ilişkin aydınlatma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b="1" dirty="0"/>
              <a:t>Müdahalenin ağırlığına ilişkin aydınlatma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b="1" dirty="0"/>
              <a:t>Hastanın kişiliğine, davranışına ve bünyesinin durumuna göre aydınlatma</a:t>
            </a:r>
          </a:p>
        </p:txBody>
      </p:sp>
    </p:spTree>
    <p:extLst>
      <p:ext uri="{BB962C8B-B14F-4D97-AF65-F5344CB8AC3E}">
        <p14:creationId xmlns:p14="http://schemas.microsoft.com/office/powerpoint/2010/main" val="917457734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</TotalTime>
  <Words>224</Words>
  <Application>Microsoft Office PowerPoint</Application>
  <PresentationFormat>Geniş ekran</PresentationFormat>
  <Paragraphs>25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Trebuchet MS</vt:lpstr>
      <vt:lpstr>Wingdings</vt:lpstr>
      <vt:lpstr>Wingdings 3</vt:lpstr>
      <vt:lpstr>Yüzeyler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13</cp:revision>
  <dcterms:created xsi:type="dcterms:W3CDTF">2020-05-12T10:57:22Z</dcterms:created>
  <dcterms:modified xsi:type="dcterms:W3CDTF">2020-05-21T16:39:42Z</dcterms:modified>
</cp:coreProperties>
</file>