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0" r:id="rId5"/>
    <p:sldId id="261" r:id="rId6"/>
    <p:sldId id="262" r:id="rId7"/>
    <p:sldId id="263" r:id="rId8"/>
    <p:sldId id="264"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796027F-7875-4030-9381-8BD8C4F21935}"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1/20/2018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2000" i="1" dirty="0"/>
              <a:t> </a:t>
            </a:r>
            <a:r>
              <a:rPr lang="tr-TR" sz="2000" dirty="0"/>
              <a:t/>
            </a:r>
            <a:br>
              <a:rPr lang="tr-TR" sz="2000" dirty="0"/>
            </a:br>
            <a:r>
              <a:rPr lang="tr-TR" sz="2000" dirty="0"/>
              <a:t>VAKIFLAR: Özel hukuk kişileri. Varlıklarını ekonomik kuralları ve riskleri gözetmek suretiyle değerlendirir. Ülkemizde eğitim, kültür, hayır, sağlık ve sosyal yardım amaçlarıyla kurulur. Vakıfları örnekler şöyledir; </a:t>
            </a:r>
            <a:br>
              <a:rPr lang="tr-TR" sz="2000" dirty="0"/>
            </a:br>
            <a:r>
              <a:rPr lang="tr-TR" sz="2000" dirty="0"/>
              <a:t>Anne çocuk eğitim vakfı (AÇEV) </a:t>
            </a:r>
            <a:br>
              <a:rPr lang="tr-TR" sz="2000" dirty="0"/>
            </a:br>
            <a:r>
              <a:rPr lang="tr-TR" sz="2000" dirty="0"/>
              <a:t>İktisadi Kalkınma Vakfı</a:t>
            </a:r>
            <a:br>
              <a:rPr lang="tr-TR" sz="2000" dirty="0"/>
            </a:br>
            <a:r>
              <a:rPr lang="tr-TR" sz="2000" dirty="0"/>
              <a:t>Lösemili Çocuklar Vakfı</a:t>
            </a:r>
            <a:br>
              <a:rPr lang="tr-TR" sz="2000" dirty="0"/>
            </a:br>
            <a:r>
              <a:rPr lang="tr-TR" sz="2000" dirty="0"/>
              <a:t>Sosyal Yardımlaşma ve Dayanışma Vakıfları</a:t>
            </a:r>
            <a:br>
              <a:rPr lang="tr-TR" sz="2000" dirty="0"/>
            </a:br>
            <a:r>
              <a:rPr lang="tr-TR" sz="2000" dirty="0"/>
              <a:t>Türk Eğitim Vakfı (TEV) </a:t>
            </a:r>
            <a:br>
              <a:rPr lang="tr-TR" sz="2000" dirty="0"/>
            </a:br>
            <a:r>
              <a:rPr lang="tr-TR" sz="2000" dirty="0"/>
              <a:t>Türk Silahlı Kuvvetleri Mehmetçik Vakfı</a:t>
            </a:r>
            <a:r>
              <a:rPr lang="tr-TR" dirty="0"/>
              <a:t/>
            </a:r>
            <a:br>
              <a:rPr lang="tr-TR" dirty="0"/>
            </a:b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0019158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HİZMET BİRLİKLERİ</a:t>
            </a:r>
          </a:p>
          <a:p>
            <a:r>
              <a:rPr lang="tr-TR" dirty="0"/>
              <a:t> </a:t>
            </a:r>
          </a:p>
          <a:p>
            <a:pPr lvl="0"/>
            <a:r>
              <a:rPr lang="tr-TR" dirty="0" smtClean="0"/>
              <a:t>1-TÜRKİYE </a:t>
            </a:r>
            <a:r>
              <a:rPr lang="tr-TR" dirty="0"/>
              <a:t>SEYAHAT ACENTALARI BİRLİĞİ (TÜRSAB) </a:t>
            </a:r>
          </a:p>
          <a:p>
            <a:r>
              <a:rPr lang="tr-TR" dirty="0"/>
              <a:t>Seyahat acenteleri ile ilgili incelemeler yapar. Birliğe üye olanlar arasındaki haksız rekabeti önler. Seyahat acente personellerinin yetiştirilmesi için seminerler düzenler. </a:t>
            </a:r>
          </a:p>
          <a:p>
            <a:r>
              <a:rPr lang="tr-TR" dirty="0"/>
              <a:t> </a:t>
            </a:r>
          </a:p>
          <a:p>
            <a:r>
              <a:rPr lang="tr-TR" dirty="0"/>
              <a:t>2-TÜRKİYE BELEDİYELER BİRLİĞİ</a:t>
            </a:r>
          </a:p>
          <a:p>
            <a:r>
              <a:rPr lang="tr-TR" dirty="0"/>
              <a:t> </a:t>
            </a:r>
          </a:p>
          <a:p>
            <a:r>
              <a:rPr lang="tr-TR" dirty="0"/>
              <a:t>Ulusal ve uluslararası düzeyde belediyeleri temsil eder. Türkiye’deki belediyeleri birlik çatısı altında toplar. </a:t>
            </a:r>
          </a:p>
          <a:p>
            <a:r>
              <a:rPr lang="tr-TR" dirty="0" smtClean="0"/>
              <a:t>3-TÜRKİYE </a:t>
            </a:r>
            <a:r>
              <a:rPr lang="tr-TR" dirty="0"/>
              <a:t>MÜTEAHHİTLER BİRLİĞİ</a:t>
            </a:r>
          </a:p>
          <a:p>
            <a:r>
              <a:rPr lang="tr-TR" dirty="0"/>
              <a:t> </a:t>
            </a:r>
          </a:p>
          <a:p>
            <a:r>
              <a:rPr lang="tr-TR" dirty="0"/>
              <a:t>İnşaat sektöründe ekonomik yönden verimli, topluma karşı </a:t>
            </a:r>
            <a:r>
              <a:rPr lang="tr-TR" dirty="0" err="1"/>
              <a:t>sorumlu,doğal</a:t>
            </a:r>
            <a:r>
              <a:rPr lang="tr-TR" dirty="0"/>
              <a:t>, tarihi ve kültürel çevreye saygılı bir gelişmenin gerçekleştirilmesine katkı sağlar. </a:t>
            </a:r>
          </a:p>
          <a:p>
            <a:r>
              <a:rPr lang="tr-TR" dirty="0"/>
              <a:t> </a:t>
            </a:r>
          </a:p>
          <a:p>
            <a:endParaRPr lang="tr-TR" dirty="0"/>
          </a:p>
        </p:txBody>
      </p:sp>
    </p:spTree>
    <p:extLst>
      <p:ext uri="{BB962C8B-B14F-4D97-AF65-F5344CB8AC3E}">
        <p14:creationId xmlns:p14="http://schemas.microsoft.com/office/powerpoint/2010/main" val="3839284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dirty="0"/>
              <a:t>DERNEKLER: Gerçek veya tüzel en az 7 kişinin kazanç paylaşma dışında belirli ve ortak bir amacı gerçekleştirmek üzere, bilgi ve çalışmalarını sürekli olarak birleştirmek suretiyle oluşturulan tüzel kişiliğe sahip bir kişi topluluğudur. Türk, Türkiye, Milli, Cumhuriyet, Atatürk, Mustafa Kemal kelimelerinin dernekte kullanılması için İçişleri Bakanlığı’nın izni kullanılabilir. Kamuya yararlı dernekler; Bakanlar kurulu kararı ile izin almadan yardım toplayabilir. </a:t>
            </a:r>
            <a:r>
              <a:rPr lang="tr-TR" dirty="0" err="1"/>
              <a:t>Örn</a:t>
            </a:r>
            <a:r>
              <a:rPr lang="tr-TR" dirty="0"/>
              <a:t>: Türkiye Kızılay Derneği, Verem Savaş Derneği, Yeşilay Derneği ve Türk Hava Kurumu Derneği.. </a:t>
            </a:r>
          </a:p>
          <a:p>
            <a:endParaRPr lang="tr-TR" dirty="0"/>
          </a:p>
        </p:txBody>
      </p:sp>
    </p:spTree>
    <p:extLst>
      <p:ext uri="{BB962C8B-B14F-4D97-AF65-F5344CB8AC3E}">
        <p14:creationId xmlns:p14="http://schemas.microsoft.com/office/powerpoint/2010/main" val="4284863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dirty="0"/>
              <a:t>SENDİKALAR: İşçilerin veya işverenlerin çalışma ilişkileri içerisinde ortak ekonomik, sosyal hak ve menfaatlerini koruyan tüzel kişiliği olan bir kuruluştur. </a:t>
            </a:r>
          </a:p>
          <a:p>
            <a:endParaRPr lang="tr-TR" dirty="0"/>
          </a:p>
        </p:txBody>
      </p:sp>
    </p:spTree>
    <p:extLst>
      <p:ext uri="{BB962C8B-B14F-4D97-AF65-F5344CB8AC3E}">
        <p14:creationId xmlns:p14="http://schemas.microsoft.com/office/powerpoint/2010/main" val="3345077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a:t>
            </a:r>
          </a:p>
          <a:p>
            <a:r>
              <a:rPr lang="tr-TR" dirty="0" smtClean="0"/>
              <a:t>TÜRKİYE </a:t>
            </a:r>
            <a:r>
              <a:rPr lang="tr-TR" dirty="0"/>
              <a:t>ODALAR VE BORSALAR BİRLİĞİ (TOBB) </a:t>
            </a:r>
          </a:p>
          <a:p>
            <a:r>
              <a:rPr lang="tr-TR" dirty="0"/>
              <a:t>Türk girişimcisinin çalışmasına öncülük eder. Ticaret sicil gazetesini yayınlar, oda ve borsalara ilişkin tedbirleri alır. Odalar ve borsalar arasında birlik ve dayanışmayı sağlar. </a:t>
            </a:r>
          </a:p>
          <a:p>
            <a:r>
              <a:rPr lang="tr-TR" dirty="0" smtClean="0"/>
              <a:t>TÜRKİYE </a:t>
            </a:r>
            <a:r>
              <a:rPr lang="tr-TR" dirty="0"/>
              <a:t>ESNAF VE SANATKARLARI KONFEDERASYONU (TESK) </a:t>
            </a:r>
          </a:p>
          <a:p>
            <a:r>
              <a:rPr lang="tr-TR" dirty="0"/>
              <a:t>Esnaf ve sanatkarlar odaları, birlikleri ve federasyonları arasında birliği temin eder, gelişme ve ilerlemeyi sağlar. </a:t>
            </a:r>
          </a:p>
          <a:p>
            <a:endParaRPr lang="tr-TR" dirty="0"/>
          </a:p>
        </p:txBody>
      </p:sp>
    </p:spTree>
    <p:extLst>
      <p:ext uri="{BB962C8B-B14F-4D97-AF65-F5344CB8AC3E}">
        <p14:creationId xmlns:p14="http://schemas.microsoft.com/office/powerpoint/2010/main" val="354771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TÜRKİYE ZİRAAT ODALARI BİRLİĞİ (TZOB) </a:t>
            </a:r>
          </a:p>
          <a:p>
            <a:r>
              <a:rPr lang="tr-TR" dirty="0"/>
              <a:t>Tarımsal politikaların genel menfaatlerine yönelik çalışmalar yapar. Çiftçileri, çiftçi danışmanlarını, oda personelini ve yöneticilerini eğitmek amacıyla eğitim merkezleri oluşturmak. </a:t>
            </a:r>
          </a:p>
          <a:p>
            <a:endParaRPr lang="tr-TR" dirty="0"/>
          </a:p>
        </p:txBody>
      </p:sp>
    </p:spTree>
    <p:extLst>
      <p:ext uri="{BB962C8B-B14F-4D97-AF65-F5344CB8AC3E}">
        <p14:creationId xmlns:p14="http://schemas.microsoft.com/office/powerpoint/2010/main" val="380709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dirty="0"/>
              <a:t>TÜRKİYE BANKALAR BİRLİĞİ</a:t>
            </a:r>
          </a:p>
          <a:p>
            <a:r>
              <a:rPr lang="tr-TR" dirty="0"/>
              <a:t>Tüzel kişiliği vardır. Merkezi İstanbul’dur. Türkiye’de faaliyet gösteren katılım bankaları dışındaki bankalar bu birliğe üye olmalıdır. Bankacılık sisteminin sağlıklı olarak çalışmasını sağlar. Rekabet gücünün artırılmasına ilişkin çalışmalar yapar. </a:t>
            </a:r>
          </a:p>
        </p:txBody>
      </p:sp>
    </p:spTree>
    <p:extLst>
      <p:ext uri="{BB962C8B-B14F-4D97-AF65-F5344CB8AC3E}">
        <p14:creationId xmlns:p14="http://schemas.microsoft.com/office/powerpoint/2010/main" val="1088796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dirty="0"/>
              <a:t>TÜRKİYE SERMAYE PİYASASI ARACI KURULUŞLARI BİRLİĞİ (TSPAKB)</a:t>
            </a:r>
          </a:p>
          <a:p>
            <a:r>
              <a:rPr lang="tr-TR" dirty="0"/>
              <a:t>Sermaye piyasasının ve aracılık faaliyetlerinin gelişmesini sağlamak üzere araştırmalar yapar. </a:t>
            </a:r>
          </a:p>
          <a:p>
            <a:pPr lvl="0"/>
            <a:r>
              <a:rPr lang="tr-TR" dirty="0"/>
              <a:t>TÜRKİYE SİGORTA VE REASÜRANS ŞİRKETLERİ BİRLİĞİ</a:t>
            </a:r>
          </a:p>
          <a:p>
            <a:r>
              <a:rPr lang="tr-TR" dirty="0"/>
              <a:t>Sigortacılık mesleğinin ve sigortacılık hizmetlerinin gelişmesi ve yaygınlaşmasını sağlar. Eğitim faaliyetlerini gerçekleştirmek.</a:t>
            </a:r>
          </a:p>
        </p:txBody>
      </p:sp>
    </p:spTree>
    <p:extLst>
      <p:ext uri="{BB962C8B-B14F-4D97-AF65-F5344CB8AC3E}">
        <p14:creationId xmlns:p14="http://schemas.microsoft.com/office/powerpoint/2010/main" val="2448434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lgn="just">
              <a:buFont typeface="+mj-lt"/>
              <a:buAutoNum type="arabicPeriod"/>
            </a:pPr>
            <a:r>
              <a:rPr lang="tr-TR" dirty="0">
                <a:latin typeface="Arial" panose="020B0604020202020204" pitchFamily="34" charset="0"/>
                <a:ea typeface="Times New Roman" panose="02020603050405020304" pitchFamily="18" charset="0"/>
              </a:rPr>
              <a:t>TÜRKİYE SERBEST MUHASEBECİ MALİ MÜŞAVİRLER VE YEMİNLİ MALİ MÜŞAVİRLER ODALARI BİRLİĞİ (TÜRMOB) </a:t>
            </a:r>
            <a:endParaRPr lang="tr-TR" sz="1800" dirty="0">
              <a:latin typeface="Times New Roman" panose="02020603050405020304" pitchFamily="18" charset="0"/>
              <a:ea typeface="Times New Roman" panose="02020603050405020304" pitchFamily="18" charset="0"/>
            </a:endParaRPr>
          </a:p>
          <a:p>
            <a:pPr marL="449580" algn="just"/>
            <a:r>
              <a:rPr lang="tr-TR" dirty="0">
                <a:latin typeface="Arial" panose="020B0604020202020204" pitchFamily="34" charset="0"/>
                <a:ea typeface="Times New Roman" panose="02020603050405020304" pitchFamily="18" charset="0"/>
              </a:rPr>
              <a:t>Kamu kurumu niteliğinde bir meslek kuruluşudur. Meslek mensuplarının menfaatlerini, mesleki ahlak, düzen ve geleneklerini korur. Milli ve milletlerarası mesleki kuruluşlara üye olur. Muhasebe mesleğinin bağımsızlığının ve tarafsızlığının korunmasına katkı sağlar. </a:t>
            </a:r>
            <a:endParaRPr lang="tr-TR" sz="1800" dirty="0">
              <a:latin typeface="Times New Roman" panose="02020603050405020304" pitchFamily="18" charset="0"/>
              <a:ea typeface="Times New Roman" panose="02020603050405020304" pitchFamily="18" charset="0"/>
            </a:endParaRPr>
          </a:p>
          <a:p>
            <a:pPr marL="449580" algn="just"/>
            <a:r>
              <a:rPr lang="tr-TR" dirty="0">
                <a:latin typeface="Arial" panose="020B0604020202020204" pitchFamily="34" charset="0"/>
                <a:ea typeface="Times New Roman" panose="02020603050405020304" pitchFamily="18" charset="0"/>
              </a:rPr>
              <a:t> </a:t>
            </a:r>
            <a:endParaRPr lang="tr-TR" sz="1800" dirty="0">
              <a:latin typeface="Times New Roman" panose="02020603050405020304" pitchFamily="18" charset="0"/>
              <a:ea typeface="Times New Roman" panose="02020603050405020304" pitchFamily="18" charset="0"/>
            </a:endParaRPr>
          </a:p>
          <a:p>
            <a:pPr lvl="0" algn="just">
              <a:buFont typeface="+mj-lt"/>
              <a:buAutoNum type="arabicPeriod"/>
            </a:pPr>
            <a:r>
              <a:rPr lang="tr-TR" dirty="0">
                <a:latin typeface="Arial" panose="020B0604020202020204" pitchFamily="34" charset="0"/>
                <a:ea typeface="Times New Roman" panose="02020603050405020304" pitchFamily="18" charset="0"/>
              </a:rPr>
              <a:t>TÜRKİYE BAROLAR BİRLİĞİ</a:t>
            </a:r>
            <a:endParaRPr lang="tr-TR" sz="1800" dirty="0">
              <a:latin typeface="Times New Roman" panose="02020603050405020304" pitchFamily="18" charset="0"/>
              <a:ea typeface="Times New Roman" panose="02020603050405020304" pitchFamily="18" charset="0"/>
            </a:endParaRPr>
          </a:p>
          <a:p>
            <a:pPr marL="449580" algn="just"/>
            <a:r>
              <a:rPr lang="tr-TR" dirty="0">
                <a:latin typeface="Arial" panose="020B0604020202020204" pitchFamily="34" charset="0"/>
                <a:ea typeface="Times New Roman" panose="02020603050405020304" pitchFamily="18" charset="0"/>
              </a:rPr>
              <a:t>Baroların çalışmalarında mesleğin gelişimine katkı sağlar. Avukatların meslekte gelişmelerini teşvik edecek kararları almak, dergi çıkartmak, kitaplık açmak gibi. Avukatların ruhsatnamelerini düzenler.</a:t>
            </a:r>
            <a:endParaRPr lang="tr-TR"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183055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stretch>
            <a:fillRect/>
          </a:stretch>
        </p:blipFill>
        <p:spPr>
          <a:xfrm>
            <a:off x="2827615" y="2949665"/>
            <a:ext cx="6090974" cy="2659285"/>
          </a:xfrm>
          <a:prstGeom prst="rect">
            <a:avLst/>
          </a:prstGeom>
        </p:spPr>
      </p:pic>
    </p:spTree>
    <p:extLst>
      <p:ext uri="{BB962C8B-B14F-4D97-AF65-F5344CB8AC3E}">
        <p14:creationId xmlns:p14="http://schemas.microsoft.com/office/powerpoint/2010/main" val="27736296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TotalTime>
  <Words>267</Words>
  <Application>Microsoft Office PowerPoint</Application>
  <PresentationFormat>Geniş ekran</PresentationFormat>
  <Paragraphs>33</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Century Gothic</vt:lpstr>
      <vt:lpstr>Times New Roman</vt:lpstr>
      <vt:lpstr>Wingdings 3</vt:lpstr>
      <vt:lpstr>İyon</vt:lpstr>
      <vt:lpstr>  VAKIFLAR: Özel hukuk kişileri. Varlıklarını ekonomik kuralları ve riskleri gözetmek suretiyle değerlendirir. Ülkemizde eğitim, kültür, hayır, sağlık ve sosyal yardım amaçlarıyla kurulur. Vakıfları örnekler şöyledir;  Anne çocuk eğitim vakfı (AÇEV)  İktisadi Kalkınma Vakfı Lösemili Çocuklar Vakfı Sosyal Yardımlaşma ve Dayanışma Vakıfları Türk Eğitim Vakfı (TEV)  Türk Silahlı Kuvvetleri Mehmetçik Vakfı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VAKIFLAR: Özel hukuk kişileri. Varlıklarını ekonomik kuralları ve riskleri gözetmek suretiyle değerlendirir. Ülkemizde eğitim, kültür, hayır, sağlık ve sosyal yardım amaçlarıyla kurulur. Vakıfları örnekler şöyledir;  Anne çocuk eğitim vakfı (AÇEV)  İktisadi Kalkınma Vakfı Lösemili Çocuklar Vakfı Sosyal Yardımlaşma ve Dayanışma Vakıfları Türk Eğitim Vakfı (TEV)  Türk Silahlı Kuvvetleri Mehmetçik Vakfı </dc:title>
  <dc:creator>Pelin Atila Yoruk</dc:creator>
  <cp:lastModifiedBy>Pelin Atila Yoruk</cp:lastModifiedBy>
  <cp:revision>1</cp:revision>
  <dcterms:created xsi:type="dcterms:W3CDTF">2018-01-20T02:21:17Z</dcterms:created>
  <dcterms:modified xsi:type="dcterms:W3CDTF">2018-01-20T02:25:24Z</dcterms:modified>
</cp:coreProperties>
</file>