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B40B9A-DEB2-487E-84D3-6A8FCEE77323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212941-A024-42A8-A22C-963776DB83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0517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E6299-1A7C-454E-8D56-4F40F4DF65CB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03033BC0-6330-4C34-81CE-6D1E3D5317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2899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E6299-1A7C-454E-8D56-4F40F4DF65CB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33BC0-6330-4C34-81CE-6D1E3D5317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4661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E6299-1A7C-454E-8D56-4F40F4DF65CB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33BC0-6330-4C34-81CE-6D1E3D5317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3392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E6299-1A7C-454E-8D56-4F40F4DF65CB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33BC0-6330-4C34-81CE-6D1E3D5317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7231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E63E6299-1A7C-454E-8D56-4F40F4DF65CB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03033BC0-6330-4C34-81CE-6D1E3D5317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4034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E6299-1A7C-454E-8D56-4F40F4DF65CB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33BC0-6330-4C34-81CE-6D1E3D5317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6939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E6299-1A7C-454E-8D56-4F40F4DF65CB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33BC0-6330-4C34-81CE-6D1E3D5317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773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E6299-1A7C-454E-8D56-4F40F4DF65CB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33BC0-6330-4C34-81CE-6D1E3D5317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3948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E6299-1A7C-454E-8D56-4F40F4DF65CB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33BC0-6330-4C34-81CE-6D1E3D5317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0667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E6299-1A7C-454E-8D56-4F40F4DF65CB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33BC0-6330-4C34-81CE-6D1E3D5317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8959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E6299-1A7C-454E-8D56-4F40F4DF65CB}" type="datetimeFigureOut">
              <a:rPr lang="tr-TR" smtClean="0"/>
              <a:t>28.12.2017</a:t>
            </a:fld>
            <a:endParaRPr lang="tr-T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33BC0-6330-4C34-81CE-6D1E3D5317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713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E63E6299-1A7C-454E-8D56-4F40F4DF65CB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03033BC0-6330-4C34-81CE-6D1E3D53177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182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E.Colı</a:t>
            </a:r>
            <a:r>
              <a:rPr lang="tr-TR" dirty="0" smtClean="0"/>
              <a:t> </a:t>
            </a:r>
            <a:r>
              <a:rPr lang="tr-TR" dirty="0" err="1" smtClean="0"/>
              <a:t>Infectıons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colıbacıllosıs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00223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COLIFORM SALPINGITIS/PERITONITIS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Accumulations of </a:t>
            </a:r>
            <a:r>
              <a:rPr lang="en-US" dirty="0" err="1"/>
              <a:t>caseating</a:t>
            </a:r>
            <a:r>
              <a:rPr lang="en-US" dirty="0"/>
              <a:t> exudate in the body cavity </a:t>
            </a:r>
            <a:r>
              <a:rPr lang="en-US" dirty="0" smtClean="0"/>
              <a:t>resemble</a:t>
            </a:r>
            <a:r>
              <a:rPr lang="tr-TR" dirty="0" smtClean="0"/>
              <a:t> </a:t>
            </a:r>
            <a:r>
              <a:rPr lang="en-US" dirty="0" smtClean="0"/>
              <a:t>coagulated </a:t>
            </a:r>
            <a:r>
              <a:rPr lang="en-US" dirty="0"/>
              <a:t>yolk, which is the reason for the common </a:t>
            </a:r>
            <a:r>
              <a:rPr lang="en-US" dirty="0" smtClean="0"/>
              <a:t>name</a:t>
            </a:r>
            <a:r>
              <a:rPr lang="tr-TR" dirty="0" smtClean="0"/>
              <a:t> </a:t>
            </a:r>
            <a:r>
              <a:rPr lang="tr-TR" dirty="0" err="1" smtClean="0"/>
              <a:t>egg</a:t>
            </a:r>
            <a:r>
              <a:rPr lang="tr-TR" dirty="0" smtClean="0"/>
              <a:t> </a:t>
            </a:r>
            <a:r>
              <a:rPr lang="tr-TR" dirty="0" err="1" smtClean="0"/>
              <a:t>peritonitis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6150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COLISEPTICEMIA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Presence of virulent </a:t>
            </a:r>
            <a:r>
              <a:rPr lang="en-US" i="1" dirty="0"/>
              <a:t>E. coli </a:t>
            </a:r>
            <a:r>
              <a:rPr lang="en-US" dirty="0"/>
              <a:t>in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bloodstream</a:t>
            </a:r>
            <a:r>
              <a:rPr lang="tr-TR" dirty="0" smtClean="0"/>
              <a:t> </a:t>
            </a:r>
            <a:r>
              <a:rPr lang="tr-TR" dirty="0" err="1" smtClean="0"/>
              <a:t>defines</a:t>
            </a:r>
            <a:r>
              <a:rPr lang="tr-TR" dirty="0" smtClean="0"/>
              <a:t> </a:t>
            </a:r>
            <a:r>
              <a:rPr lang="tr-TR" dirty="0" err="1" smtClean="0"/>
              <a:t>colisepticemia</a:t>
            </a:r>
            <a:endParaRPr lang="tr-TR" dirty="0" smtClean="0"/>
          </a:p>
          <a:p>
            <a:r>
              <a:rPr lang="tr-TR" dirty="0" err="1"/>
              <a:t>Colisepticemia</a:t>
            </a:r>
            <a:r>
              <a:rPr lang="tr-TR" dirty="0"/>
              <a:t> </a:t>
            </a:r>
            <a:r>
              <a:rPr lang="tr-TR" dirty="0" err="1" smtClean="0"/>
              <a:t>progresses</a:t>
            </a:r>
            <a:r>
              <a:rPr lang="tr-TR" dirty="0" smtClean="0"/>
              <a:t>: </a:t>
            </a:r>
            <a:r>
              <a:rPr lang="tr-TR" dirty="0" err="1" smtClean="0"/>
              <a:t>acute</a:t>
            </a:r>
            <a:r>
              <a:rPr lang="tr-TR" dirty="0" smtClean="0"/>
              <a:t> </a:t>
            </a:r>
            <a:r>
              <a:rPr lang="tr-TR" dirty="0" err="1" smtClean="0"/>
              <a:t>septicemia</a:t>
            </a:r>
            <a:r>
              <a:rPr lang="tr-TR" dirty="0"/>
              <a:t>, </a:t>
            </a:r>
            <a:r>
              <a:rPr lang="tr-TR" dirty="0" err="1"/>
              <a:t>subacute</a:t>
            </a:r>
            <a:r>
              <a:rPr lang="tr-TR" dirty="0"/>
              <a:t> </a:t>
            </a:r>
            <a:r>
              <a:rPr lang="tr-TR" dirty="0" err="1"/>
              <a:t>polyserositis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chronic</a:t>
            </a:r>
            <a:r>
              <a:rPr lang="tr-TR" dirty="0"/>
              <a:t> </a:t>
            </a:r>
            <a:r>
              <a:rPr lang="tr-TR" dirty="0" err="1" smtClean="0"/>
              <a:t>granulomatous</a:t>
            </a:r>
            <a:r>
              <a:rPr lang="tr-TR" dirty="0" smtClean="0"/>
              <a:t> </a:t>
            </a:r>
            <a:r>
              <a:rPr lang="tr-TR" dirty="0" err="1" smtClean="0"/>
              <a:t>inflammation</a:t>
            </a:r>
            <a:endParaRPr lang="tr-TR" dirty="0" smtClean="0"/>
          </a:p>
          <a:p>
            <a:r>
              <a:rPr lang="tr-TR" dirty="0" smtClean="0"/>
              <a:t>T</a:t>
            </a:r>
            <a:r>
              <a:rPr lang="en-US" dirty="0" smtClean="0"/>
              <a:t>issues </a:t>
            </a:r>
            <a:r>
              <a:rPr lang="en-US" dirty="0"/>
              <a:t>that develop a green </a:t>
            </a:r>
            <a:r>
              <a:rPr lang="en-US" dirty="0" smtClean="0"/>
              <a:t>discoloration</a:t>
            </a:r>
            <a:r>
              <a:rPr lang="tr-TR" dirty="0" smtClean="0"/>
              <a:t> </a:t>
            </a:r>
            <a:r>
              <a:rPr lang="tr-TR" dirty="0" err="1" smtClean="0"/>
              <a:t>following</a:t>
            </a:r>
            <a:r>
              <a:rPr lang="tr-TR" dirty="0" smtClean="0"/>
              <a:t> </a:t>
            </a:r>
            <a:r>
              <a:rPr lang="en-US" dirty="0" smtClean="0"/>
              <a:t>exposure </a:t>
            </a:r>
            <a:r>
              <a:rPr lang="en-US" dirty="0"/>
              <a:t>to air and a characteristic </a:t>
            </a:r>
            <a:r>
              <a:rPr lang="en-US" dirty="0" smtClean="0"/>
              <a:t>odor</a:t>
            </a:r>
            <a:endParaRPr lang="tr-TR" dirty="0" smtClean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smtClean="0"/>
              <a:t>bursa </a:t>
            </a:r>
            <a:r>
              <a:rPr lang="en-US" dirty="0" err="1" smtClean="0"/>
              <a:t>Fabricius</a:t>
            </a:r>
            <a:r>
              <a:rPr lang="en-US" dirty="0" smtClean="0"/>
              <a:t> </a:t>
            </a:r>
            <a:r>
              <a:rPr lang="en-US" dirty="0"/>
              <a:t>is often atrophic or </a:t>
            </a:r>
            <a:r>
              <a:rPr lang="en-US" dirty="0" smtClean="0"/>
              <a:t>inflamed</a:t>
            </a:r>
            <a:endParaRPr lang="tr-TR" dirty="0" smtClean="0"/>
          </a:p>
          <a:p>
            <a:r>
              <a:rPr lang="tr-TR" dirty="0" err="1" smtClean="0"/>
              <a:t>Pericarditis</a:t>
            </a:r>
            <a:endParaRPr lang="tr-TR" dirty="0" smtClean="0"/>
          </a:p>
          <a:p>
            <a:r>
              <a:rPr lang="tr-TR" dirty="0" err="1" smtClean="0"/>
              <a:t>Initially</a:t>
            </a:r>
            <a:r>
              <a:rPr lang="tr-TR" dirty="0" smtClean="0"/>
              <a:t> </a:t>
            </a:r>
            <a:r>
              <a:rPr lang="en-US" dirty="0" smtClean="0"/>
              <a:t>fluid </a:t>
            </a:r>
            <a:r>
              <a:rPr lang="en-US" dirty="0"/>
              <a:t>and soft masses of pale exudate accumulate within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pericardial</a:t>
            </a:r>
            <a:r>
              <a:rPr lang="tr-TR" dirty="0" smtClean="0"/>
              <a:t> sac</a:t>
            </a:r>
          </a:p>
          <a:p>
            <a:r>
              <a:rPr lang="tr-TR" dirty="0" err="1" smtClean="0"/>
              <a:t>Exudate</a:t>
            </a:r>
            <a:r>
              <a:rPr lang="tr-TR" dirty="0" smtClean="0"/>
              <a:t> </a:t>
            </a:r>
            <a:r>
              <a:rPr lang="en-US" dirty="0" smtClean="0"/>
              <a:t>increases</a:t>
            </a:r>
            <a:r>
              <a:rPr lang="en-US" dirty="0"/>
              <a:t>, becomes more cellular (</a:t>
            </a:r>
            <a:r>
              <a:rPr lang="en-US" dirty="0" err="1"/>
              <a:t>fibrinoheterophilic</a:t>
            </a:r>
            <a:r>
              <a:rPr lang="en-US" dirty="0"/>
              <a:t>),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undergoes</a:t>
            </a:r>
            <a:r>
              <a:rPr lang="tr-TR" dirty="0" smtClean="0"/>
              <a:t> </a:t>
            </a:r>
            <a:r>
              <a:rPr lang="tr-TR" dirty="0" err="1" smtClean="0"/>
              <a:t>caseation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01323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RESPIRATORY – ORGIN COLISEPTICEMIA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Affects</a:t>
            </a:r>
            <a:r>
              <a:rPr lang="tr-TR" dirty="0" smtClean="0"/>
              <a:t> </a:t>
            </a:r>
            <a:r>
              <a:rPr lang="tr-TR" dirty="0" err="1"/>
              <a:t>both</a:t>
            </a:r>
            <a:r>
              <a:rPr lang="tr-TR" dirty="0"/>
              <a:t> </a:t>
            </a:r>
            <a:r>
              <a:rPr lang="tr-TR" dirty="0" err="1"/>
              <a:t>chickens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 smtClean="0"/>
              <a:t>turkeys</a:t>
            </a:r>
            <a:endParaRPr lang="tr-TR" dirty="0" smtClean="0"/>
          </a:p>
          <a:p>
            <a:r>
              <a:rPr lang="tr-TR" dirty="0" smtClean="0"/>
              <a:t>E. </a:t>
            </a:r>
            <a:r>
              <a:rPr lang="tr-TR" dirty="0" err="1" smtClean="0"/>
              <a:t>coli</a:t>
            </a:r>
            <a:r>
              <a:rPr lang="tr-TR" dirty="0" smtClean="0"/>
              <a:t> </a:t>
            </a:r>
            <a:r>
              <a:rPr lang="tr-TR" dirty="0" err="1" smtClean="0"/>
              <a:t>damage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respiratory</a:t>
            </a:r>
            <a:r>
              <a:rPr lang="tr-TR" dirty="0" smtClean="0"/>
              <a:t> </a:t>
            </a:r>
            <a:r>
              <a:rPr lang="tr-TR" dirty="0" err="1" smtClean="0"/>
              <a:t>mucosa</a:t>
            </a:r>
            <a:endParaRPr lang="tr-TR" dirty="0" smtClean="0"/>
          </a:p>
          <a:p>
            <a:r>
              <a:rPr lang="tr-TR" dirty="0" err="1" smtClean="0"/>
              <a:t>Lesions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in </a:t>
            </a:r>
            <a:r>
              <a:rPr lang="tr-TR" dirty="0" err="1" smtClean="0"/>
              <a:t>trachea</a:t>
            </a:r>
            <a:r>
              <a:rPr lang="tr-TR" dirty="0" smtClean="0"/>
              <a:t>, </a:t>
            </a:r>
            <a:r>
              <a:rPr lang="tr-TR" dirty="0" err="1" smtClean="0"/>
              <a:t>lungs</a:t>
            </a:r>
            <a:r>
              <a:rPr lang="tr-TR" dirty="0" smtClean="0"/>
              <a:t>, </a:t>
            </a:r>
            <a:r>
              <a:rPr lang="tr-TR" dirty="0" err="1" smtClean="0"/>
              <a:t>air</a:t>
            </a:r>
            <a:r>
              <a:rPr lang="tr-TR" dirty="0" smtClean="0"/>
              <a:t> </a:t>
            </a:r>
            <a:r>
              <a:rPr lang="tr-TR" dirty="0" err="1" smtClean="0"/>
              <a:t>sacs</a:t>
            </a:r>
            <a:r>
              <a:rPr lang="tr-TR" dirty="0" smtClean="0"/>
              <a:t>, </a:t>
            </a:r>
            <a:r>
              <a:rPr lang="tr-TR" dirty="0" err="1" smtClean="0"/>
              <a:t>pericardial</a:t>
            </a:r>
            <a:r>
              <a:rPr lang="tr-TR" dirty="0" smtClean="0"/>
              <a:t> sac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peritonal</a:t>
            </a:r>
            <a:r>
              <a:rPr lang="tr-TR" dirty="0" smtClean="0"/>
              <a:t> </a:t>
            </a:r>
            <a:r>
              <a:rPr lang="tr-TR" dirty="0" err="1" smtClean="0"/>
              <a:t>cavities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Infected</a:t>
            </a:r>
            <a:r>
              <a:rPr lang="tr-TR" dirty="0" smtClean="0"/>
              <a:t> </a:t>
            </a:r>
            <a:r>
              <a:rPr lang="tr-TR" dirty="0" err="1" smtClean="0"/>
              <a:t>air</a:t>
            </a:r>
            <a:r>
              <a:rPr lang="tr-TR" dirty="0" smtClean="0"/>
              <a:t> </a:t>
            </a:r>
            <a:r>
              <a:rPr lang="tr-TR" dirty="0" err="1" smtClean="0"/>
              <a:t>sacs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thickened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caseous</a:t>
            </a:r>
            <a:r>
              <a:rPr lang="tr-TR" dirty="0" smtClean="0"/>
              <a:t> </a:t>
            </a:r>
            <a:r>
              <a:rPr lang="tr-TR" dirty="0" err="1" smtClean="0"/>
              <a:t>exudate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respiratory</a:t>
            </a:r>
            <a:r>
              <a:rPr lang="tr-TR" dirty="0" smtClean="0"/>
              <a:t> </a:t>
            </a:r>
            <a:r>
              <a:rPr lang="tr-TR" dirty="0" err="1" smtClean="0"/>
              <a:t>surface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2780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Between</a:t>
            </a:r>
            <a:r>
              <a:rPr lang="tr-TR" dirty="0" smtClean="0"/>
              <a:t> 1938 </a:t>
            </a:r>
            <a:r>
              <a:rPr lang="tr-TR" dirty="0" err="1" smtClean="0"/>
              <a:t>and</a:t>
            </a:r>
            <a:r>
              <a:rPr lang="tr-TR" dirty="0" smtClean="0"/>
              <a:t> 1965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Coligranuloma</a:t>
            </a:r>
            <a:r>
              <a:rPr lang="tr-TR" dirty="0" smtClean="0"/>
              <a:t> (</a:t>
            </a:r>
            <a:r>
              <a:rPr lang="tr-TR" dirty="0" err="1" smtClean="0"/>
              <a:t>Hjarre’s</a:t>
            </a:r>
            <a:r>
              <a:rPr lang="tr-TR" dirty="0" smtClean="0"/>
              <a:t> </a:t>
            </a:r>
            <a:r>
              <a:rPr lang="tr-TR" dirty="0" err="1" smtClean="0"/>
              <a:t>disease</a:t>
            </a:r>
            <a:r>
              <a:rPr lang="tr-TR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Air</a:t>
            </a:r>
            <a:r>
              <a:rPr lang="tr-TR" dirty="0" smtClean="0"/>
              <a:t> sac </a:t>
            </a:r>
            <a:r>
              <a:rPr lang="tr-TR" dirty="0" err="1" smtClean="0"/>
              <a:t>disease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Arthritis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Plantar</a:t>
            </a:r>
            <a:r>
              <a:rPr lang="tr-TR" dirty="0" smtClean="0"/>
              <a:t> </a:t>
            </a:r>
            <a:r>
              <a:rPr lang="tr-TR" dirty="0" err="1" smtClean="0"/>
              <a:t>abscesses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Omphalitis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Panophthalmitis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Peritonitis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r>
              <a:rPr lang="tr-TR" dirty="0" err="1" smtClean="0"/>
              <a:t>Salpingitis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tr-TR" dirty="0" err="1" smtClean="0"/>
              <a:t>were</a:t>
            </a:r>
            <a:r>
              <a:rPr lang="tr-TR" dirty="0" smtClean="0"/>
              <a:t> </a:t>
            </a:r>
            <a:r>
              <a:rPr lang="tr-TR" dirty="0" err="1" smtClean="0"/>
              <a:t>identified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described</a:t>
            </a:r>
            <a:r>
              <a:rPr lang="tr-TR" dirty="0" smtClean="0"/>
              <a:t> as </a:t>
            </a:r>
            <a:r>
              <a:rPr lang="tr-TR" dirty="0" err="1" smtClean="0"/>
              <a:t>the</a:t>
            </a:r>
            <a:r>
              <a:rPr lang="tr-TR" dirty="0" smtClean="0"/>
              <a:t> role of E. </a:t>
            </a:r>
            <a:r>
              <a:rPr lang="tr-TR" dirty="0" err="1" smtClean="0"/>
              <a:t>coli</a:t>
            </a:r>
            <a:r>
              <a:rPr lang="tr-TR" dirty="0" smtClean="0"/>
              <a:t> </a:t>
            </a:r>
            <a:r>
              <a:rPr lang="tr-TR" dirty="0" err="1" smtClean="0"/>
              <a:t>lesions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47282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colıgranuloma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characterized by multiple </a:t>
            </a:r>
            <a:r>
              <a:rPr lang="en-US" dirty="0" smtClean="0"/>
              <a:t>granulomas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liver, ceca, duodenum, and mesentery, but not </a:t>
            </a:r>
            <a:r>
              <a:rPr lang="en-US" dirty="0" smtClean="0"/>
              <a:t>spleen</a:t>
            </a:r>
            <a:endParaRPr lang="tr-TR" dirty="0" smtClean="0"/>
          </a:p>
          <a:p>
            <a:r>
              <a:rPr lang="en-US" dirty="0"/>
              <a:t>an uncommon form of </a:t>
            </a:r>
            <a:r>
              <a:rPr lang="en-US" dirty="0" smtClean="0"/>
              <a:t>systemic</a:t>
            </a:r>
            <a:r>
              <a:rPr lang="tr-TR" dirty="0" smtClean="0"/>
              <a:t> </a:t>
            </a:r>
            <a:r>
              <a:rPr lang="tr-TR" dirty="0" err="1" smtClean="0"/>
              <a:t>colibacillosis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usually occurs sporadically in </a:t>
            </a:r>
            <a:r>
              <a:rPr lang="en-US" dirty="0" smtClean="0"/>
              <a:t>individual</a:t>
            </a:r>
            <a:r>
              <a:rPr lang="tr-TR" dirty="0" smtClean="0"/>
              <a:t> </a:t>
            </a:r>
            <a:r>
              <a:rPr lang="en-US" dirty="0" smtClean="0"/>
              <a:t>birds</a:t>
            </a:r>
            <a:r>
              <a:rPr lang="en-US" dirty="0"/>
              <a:t>, but can cause mortality as high as 75% when a flock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tr-TR" dirty="0" err="1" smtClean="0"/>
              <a:t>affected</a:t>
            </a:r>
            <a:endParaRPr lang="tr-TR" dirty="0"/>
          </a:p>
          <a:p>
            <a:r>
              <a:rPr lang="en-US" dirty="0"/>
              <a:t>typical </a:t>
            </a:r>
            <a:r>
              <a:rPr lang="en-US" dirty="0" err="1"/>
              <a:t>heterophilic</a:t>
            </a:r>
            <a:r>
              <a:rPr lang="en-US" dirty="0"/>
              <a:t> granulomas are present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affected</a:t>
            </a:r>
            <a:r>
              <a:rPr lang="tr-TR" dirty="0"/>
              <a:t> </a:t>
            </a:r>
            <a:r>
              <a:rPr lang="tr-TR" dirty="0" err="1" smtClean="0"/>
              <a:t>tissues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82665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Management </a:t>
            </a:r>
            <a:r>
              <a:rPr lang="tr-TR" dirty="0" err="1" smtClean="0"/>
              <a:t>procedures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Biosecurity is essential to the control of </a:t>
            </a:r>
            <a:r>
              <a:rPr lang="en-US" dirty="0" err="1" smtClean="0"/>
              <a:t>colibacillosis</a:t>
            </a:r>
            <a:endParaRPr lang="tr-TR" dirty="0" smtClean="0"/>
          </a:p>
          <a:p>
            <a:r>
              <a:rPr lang="tr-TR" dirty="0" err="1" smtClean="0"/>
              <a:t>Keeping</a:t>
            </a:r>
            <a:r>
              <a:rPr lang="tr-TR" dirty="0" smtClean="0"/>
              <a:t> </a:t>
            </a:r>
            <a:r>
              <a:rPr lang="en-US" i="1" dirty="0" smtClean="0"/>
              <a:t>E</a:t>
            </a:r>
            <a:r>
              <a:rPr lang="en-US" i="1" dirty="0"/>
              <a:t>. coli </a:t>
            </a:r>
            <a:r>
              <a:rPr lang="en-US" dirty="0"/>
              <a:t>out of the flock is not the goal because </a:t>
            </a:r>
            <a:r>
              <a:rPr lang="en-US" dirty="0" smtClean="0"/>
              <a:t>intestinal</a:t>
            </a:r>
            <a:r>
              <a:rPr lang="tr-TR" dirty="0" smtClean="0"/>
              <a:t> </a:t>
            </a:r>
            <a:r>
              <a:rPr lang="tr-TR" dirty="0" err="1" smtClean="0"/>
              <a:t>colonization</a:t>
            </a:r>
            <a:r>
              <a:rPr lang="tr-TR" dirty="0" smtClean="0"/>
              <a:t> is </a:t>
            </a:r>
            <a:r>
              <a:rPr lang="tr-TR" dirty="0" err="1" smtClean="0"/>
              <a:t>universal</a:t>
            </a:r>
            <a:endParaRPr lang="tr-TR" dirty="0"/>
          </a:p>
          <a:p>
            <a:r>
              <a:rPr lang="en-US" dirty="0"/>
              <a:t>Fecal contamination of hatching eggs is the most </a:t>
            </a:r>
            <a:r>
              <a:rPr lang="en-US" dirty="0" smtClean="0"/>
              <a:t>important</a:t>
            </a:r>
            <a:r>
              <a:rPr lang="tr-TR" dirty="0" smtClean="0"/>
              <a:t> </a:t>
            </a:r>
            <a:r>
              <a:rPr lang="en-US" dirty="0" smtClean="0"/>
              <a:t>way </a:t>
            </a:r>
            <a:r>
              <a:rPr lang="en-US" dirty="0"/>
              <a:t>that </a:t>
            </a:r>
            <a:r>
              <a:rPr lang="en-US" i="1" dirty="0"/>
              <a:t>E. coli </a:t>
            </a:r>
            <a:r>
              <a:rPr lang="en-US" dirty="0"/>
              <a:t>are transmitted between flocks. </a:t>
            </a:r>
            <a:r>
              <a:rPr lang="en-US" dirty="0" smtClean="0"/>
              <a:t>Collecting</a:t>
            </a:r>
            <a:r>
              <a:rPr lang="tr-TR" dirty="0" smtClean="0"/>
              <a:t> </a:t>
            </a:r>
            <a:r>
              <a:rPr lang="en-US" dirty="0" smtClean="0"/>
              <a:t>eggs </a:t>
            </a:r>
            <a:r>
              <a:rPr lang="en-US" dirty="0"/>
              <a:t>frequently, keeping nest material clean, not using </a:t>
            </a:r>
            <a:r>
              <a:rPr lang="en-US" dirty="0" smtClean="0"/>
              <a:t>floor</a:t>
            </a:r>
            <a:r>
              <a:rPr lang="tr-TR" dirty="0" smtClean="0"/>
              <a:t> </a:t>
            </a:r>
            <a:r>
              <a:rPr lang="en-US" dirty="0" smtClean="0"/>
              <a:t>eggs</a:t>
            </a:r>
            <a:r>
              <a:rPr lang="en-US" dirty="0"/>
              <a:t>, discarding cracked eggs or those with obvious </a:t>
            </a:r>
            <a:r>
              <a:rPr lang="en-US" dirty="0" smtClean="0"/>
              <a:t>fecal</a:t>
            </a:r>
            <a:r>
              <a:rPr lang="tr-TR" dirty="0" smtClean="0"/>
              <a:t> </a:t>
            </a:r>
            <a:r>
              <a:rPr lang="tr-TR" dirty="0" err="1" smtClean="0"/>
              <a:t>contamination</a:t>
            </a:r>
            <a:r>
              <a:rPr lang="tr-TR" dirty="0" smtClean="0"/>
              <a:t>, </a:t>
            </a:r>
            <a:r>
              <a:rPr lang="en-US" dirty="0" smtClean="0"/>
              <a:t>and </a:t>
            </a:r>
            <a:r>
              <a:rPr lang="en-US" dirty="0"/>
              <a:t>fumigating or disinfecting eggs within </a:t>
            </a:r>
            <a:r>
              <a:rPr lang="en-US" dirty="0" smtClean="0"/>
              <a:t>2</a:t>
            </a:r>
            <a:r>
              <a:rPr lang="tr-TR" dirty="0" smtClean="0"/>
              <a:t> </a:t>
            </a:r>
            <a:r>
              <a:rPr lang="en-US" dirty="0" smtClean="0"/>
              <a:t>hours </a:t>
            </a:r>
            <a:r>
              <a:rPr lang="en-US" dirty="0"/>
              <a:t>after they are laid can reduce transmission. </a:t>
            </a:r>
            <a:r>
              <a:rPr lang="en-US" i="1" dirty="0"/>
              <a:t>E. coli </a:t>
            </a:r>
            <a:r>
              <a:rPr lang="en-US" dirty="0" smtClean="0"/>
              <a:t>on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shell surface can be reduced or eliminated with </a:t>
            </a:r>
            <a:r>
              <a:rPr lang="en-US" dirty="0" smtClean="0"/>
              <a:t>sanitizers</a:t>
            </a:r>
            <a:endParaRPr lang="tr-TR" dirty="0" smtClean="0"/>
          </a:p>
          <a:p>
            <a:r>
              <a:rPr lang="en-US" dirty="0"/>
              <a:t>Ultraviolet irradiation can reduce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eliminate</a:t>
            </a:r>
            <a:r>
              <a:rPr lang="tr-TR" dirty="0" smtClean="0"/>
              <a:t> </a:t>
            </a:r>
            <a:r>
              <a:rPr lang="tr-TR" i="1" dirty="0"/>
              <a:t>E. </a:t>
            </a:r>
            <a:r>
              <a:rPr lang="tr-TR" i="1" dirty="0" err="1" smtClean="0"/>
              <a:t>coli</a:t>
            </a:r>
            <a:endParaRPr lang="tr-TR" i="1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69335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treatment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Antimicrobial drugs have been used extensively for </a:t>
            </a:r>
            <a:r>
              <a:rPr lang="en-US" dirty="0" smtClean="0"/>
              <a:t>reducing</a:t>
            </a:r>
            <a:r>
              <a:rPr lang="tr-TR" dirty="0" smtClean="0"/>
              <a:t> </a:t>
            </a:r>
            <a:r>
              <a:rPr lang="en-US" dirty="0" smtClean="0"/>
              <a:t>losses </a:t>
            </a:r>
            <a:r>
              <a:rPr lang="en-US" dirty="0"/>
              <a:t>from </a:t>
            </a:r>
            <a:r>
              <a:rPr lang="en-US" dirty="0" err="1"/>
              <a:t>colibacillosis</a:t>
            </a:r>
            <a:r>
              <a:rPr lang="en-US" dirty="0"/>
              <a:t> since their first introduction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treatment </a:t>
            </a:r>
            <a:r>
              <a:rPr lang="en-US" dirty="0"/>
              <a:t>of poultry in the mid </a:t>
            </a:r>
            <a:r>
              <a:rPr lang="en-US" dirty="0" smtClean="0"/>
              <a:t>1950s</a:t>
            </a:r>
            <a:endParaRPr lang="tr-TR" dirty="0" smtClean="0"/>
          </a:p>
          <a:p>
            <a:r>
              <a:rPr lang="en-US" dirty="0"/>
              <a:t>Adding tetracycline to the </a:t>
            </a:r>
            <a:r>
              <a:rPr lang="en-US" dirty="0" smtClean="0"/>
              <a:t>chick’s</a:t>
            </a:r>
            <a:r>
              <a:rPr lang="tr-TR" dirty="0" smtClean="0"/>
              <a:t> </a:t>
            </a:r>
            <a:r>
              <a:rPr lang="en-US" dirty="0" smtClean="0"/>
              <a:t>drinking </a:t>
            </a:r>
            <a:r>
              <a:rPr lang="en-US" dirty="0"/>
              <a:t>water accelerates the </a:t>
            </a:r>
            <a:r>
              <a:rPr lang="en-US" dirty="0" smtClean="0"/>
              <a:t>process</a:t>
            </a:r>
            <a:endParaRPr lang="tr-TR" dirty="0" smtClean="0"/>
          </a:p>
          <a:p>
            <a:r>
              <a:rPr lang="en-US" dirty="0"/>
              <a:t>Water administration of </a:t>
            </a:r>
            <a:r>
              <a:rPr lang="en-US" dirty="0" err="1"/>
              <a:t>apramycin</a:t>
            </a:r>
            <a:r>
              <a:rPr lang="en-US" dirty="0"/>
              <a:t> proved effective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reducing </a:t>
            </a:r>
            <a:r>
              <a:rPr lang="en-US" dirty="0"/>
              <a:t>the numbers of organisms in the digestive tract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preventing</a:t>
            </a:r>
            <a:r>
              <a:rPr lang="tr-TR" dirty="0" smtClean="0"/>
              <a:t> </a:t>
            </a:r>
            <a:r>
              <a:rPr lang="tr-TR" dirty="0" err="1"/>
              <a:t>bacteremia</a:t>
            </a:r>
            <a:r>
              <a:rPr lang="tr-TR" dirty="0"/>
              <a:t> in </a:t>
            </a:r>
            <a:r>
              <a:rPr lang="tr-TR" dirty="0" err="1" smtClean="0"/>
              <a:t>chickens</a:t>
            </a:r>
            <a:endParaRPr lang="tr-TR" dirty="0" smtClean="0"/>
          </a:p>
          <a:p>
            <a:r>
              <a:rPr lang="tr-TR" dirty="0" err="1"/>
              <a:t>Neomycin</a:t>
            </a:r>
            <a:r>
              <a:rPr lang="tr-TR" dirty="0"/>
              <a:t> </a:t>
            </a:r>
            <a:r>
              <a:rPr lang="tr-TR" dirty="0" err="1" smtClean="0"/>
              <a:t>reduced</a:t>
            </a:r>
            <a:r>
              <a:rPr lang="tr-TR" dirty="0" smtClean="0"/>
              <a:t> </a:t>
            </a:r>
            <a:r>
              <a:rPr lang="tr-TR" dirty="0" err="1" smtClean="0"/>
              <a:t>mortality</a:t>
            </a:r>
            <a:r>
              <a:rPr lang="tr-TR" dirty="0" smtClean="0"/>
              <a:t> </a:t>
            </a:r>
            <a:r>
              <a:rPr lang="tr-TR" dirty="0"/>
              <a:t>in </a:t>
            </a:r>
            <a:r>
              <a:rPr lang="tr-TR" dirty="0" err="1" smtClean="0"/>
              <a:t>turkey</a:t>
            </a:r>
            <a:endParaRPr lang="tr-TR" dirty="0" smtClean="0"/>
          </a:p>
          <a:p>
            <a:r>
              <a:rPr lang="en-US" dirty="0" err="1"/>
              <a:t>Anticoccidials</a:t>
            </a:r>
            <a:r>
              <a:rPr lang="en-US" dirty="0"/>
              <a:t> also have antimicrobial activity that may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smtClean="0"/>
              <a:t>beneficial </a:t>
            </a:r>
            <a:r>
              <a:rPr lang="en-US" dirty="0"/>
              <a:t>in the prevention and treatment of coliforms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6801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Etıology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Avian</a:t>
            </a:r>
            <a:r>
              <a:rPr lang="tr-TR" dirty="0" smtClean="0"/>
              <a:t> </a:t>
            </a:r>
            <a:r>
              <a:rPr lang="tr-TR" dirty="0" err="1" smtClean="0"/>
              <a:t>pathogenic</a:t>
            </a:r>
            <a:r>
              <a:rPr lang="tr-TR" dirty="0" smtClean="0"/>
              <a:t> E. </a:t>
            </a:r>
            <a:r>
              <a:rPr lang="tr-TR" dirty="0" err="1" smtClean="0"/>
              <a:t>coli</a:t>
            </a:r>
            <a:r>
              <a:rPr lang="tr-TR" dirty="0" smtClean="0"/>
              <a:t> (APEC)</a:t>
            </a:r>
          </a:p>
          <a:p>
            <a:r>
              <a:rPr lang="tr-TR" dirty="0" smtClean="0"/>
              <a:t>Gram </a:t>
            </a:r>
            <a:r>
              <a:rPr lang="tr-TR" dirty="0" err="1"/>
              <a:t>n</a:t>
            </a:r>
            <a:r>
              <a:rPr lang="tr-TR" dirty="0" err="1" smtClean="0"/>
              <a:t>egative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Rod</a:t>
            </a:r>
            <a:r>
              <a:rPr lang="tr-TR" dirty="0" smtClean="0"/>
              <a:t> (</a:t>
            </a:r>
            <a:r>
              <a:rPr lang="tr-TR" dirty="0" err="1" smtClean="0"/>
              <a:t>bacillus</a:t>
            </a:r>
            <a:r>
              <a:rPr lang="tr-TR" dirty="0" smtClean="0"/>
              <a:t>) </a:t>
            </a:r>
            <a:r>
              <a:rPr lang="tr-TR" dirty="0" err="1" smtClean="0"/>
              <a:t>shape</a:t>
            </a:r>
            <a:endParaRPr lang="tr-TR" dirty="0" smtClean="0"/>
          </a:p>
          <a:p>
            <a:r>
              <a:rPr lang="tr-TR" dirty="0" err="1" smtClean="0"/>
              <a:t>Nonspore</a:t>
            </a:r>
            <a:r>
              <a:rPr lang="tr-TR" dirty="0" smtClean="0"/>
              <a:t> </a:t>
            </a:r>
            <a:r>
              <a:rPr lang="tr-TR" dirty="0" err="1" smtClean="0"/>
              <a:t>forming</a:t>
            </a:r>
            <a:endParaRPr lang="tr-TR" dirty="0" smtClean="0"/>
          </a:p>
          <a:p>
            <a:r>
              <a:rPr lang="tr-TR" dirty="0" err="1" smtClean="0"/>
              <a:t>Oxidase</a:t>
            </a:r>
            <a:r>
              <a:rPr lang="tr-TR" dirty="0" smtClean="0"/>
              <a:t> </a:t>
            </a:r>
            <a:r>
              <a:rPr lang="tr-TR" dirty="0" err="1" smtClean="0"/>
              <a:t>negative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Facultative</a:t>
            </a:r>
            <a:r>
              <a:rPr lang="tr-TR" dirty="0" smtClean="0"/>
              <a:t> </a:t>
            </a:r>
            <a:r>
              <a:rPr lang="tr-TR" dirty="0" err="1" smtClean="0"/>
              <a:t>anaerobe</a:t>
            </a:r>
            <a:endParaRPr lang="tr-TR" dirty="0" smtClean="0"/>
          </a:p>
          <a:p>
            <a:r>
              <a:rPr lang="tr-TR" dirty="0" err="1" smtClean="0"/>
              <a:t>MacConkey</a:t>
            </a:r>
            <a:r>
              <a:rPr lang="tr-TR" dirty="0" smtClean="0"/>
              <a:t> </a:t>
            </a:r>
            <a:r>
              <a:rPr lang="tr-TR" dirty="0" err="1" smtClean="0"/>
              <a:t>agar</a:t>
            </a:r>
            <a:r>
              <a:rPr lang="tr-TR" dirty="0" smtClean="0"/>
              <a:t>  		</a:t>
            </a:r>
            <a:r>
              <a:rPr lang="tr-TR" dirty="0" err="1" smtClean="0"/>
              <a:t>pink</a:t>
            </a:r>
            <a:r>
              <a:rPr lang="tr-TR" dirty="0" smtClean="0"/>
              <a:t> </a:t>
            </a:r>
            <a:r>
              <a:rPr lang="tr-TR" dirty="0" err="1" smtClean="0"/>
              <a:t>colonies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Grow</a:t>
            </a:r>
            <a:r>
              <a:rPr lang="tr-TR" dirty="0" smtClean="0"/>
              <a:t> 18-44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ºC</a:t>
            </a: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Clonies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low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convex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smooth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colorless</a:t>
            </a:r>
            <a:endParaRPr lang="tr-TR" dirty="0"/>
          </a:p>
        </p:txBody>
      </p:sp>
      <p:sp>
        <p:nvSpPr>
          <p:cNvPr id="4" name="Sağ Ok 3"/>
          <p:cNvSpPr/>
          <p:nvPr/>
        </p:nvSpPr>
        <p:spPr>
          <a:xfrm>
            <a:off x="3543300" y="4904509"/>
            <a:ext cx="100791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1304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Antıgenıc</a:t>
            </a:r>
            <a:r>
              <a:rPr lang="tr-TR" dirty="0" smtClean="0"/>
              <a:t> </a:t>
            </a:r>
            <a:r>
              <a:rPr lang="tr-TR" dirty="0" err="1" smtClean="0"/>
              <a:t>structure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9848" y="1818409"/>
            <a:ext cx="10058400" cy="4353791"/>
          </a:xfrm>
        </p:spPr>
        <p:txBody>
          <a:bodyPr>
            <a:normAutofit fontScale="85000" lnSpcReduction="20000"/>
          </a:bodyPr>
          <a:lstStyle/>
          <a:p>
            <a:r>
              <a:rPr lang="tr-TR" dirty="0" err="1" smtClean="0"/>
              <a:t>Approximately</a:t>
            </a:r>
            <a:r>
              <a:rPr lang="tr-TR" dirty="0" smtClean="0"/>
              <a:t> 180 O, 60 H </a:t>
            </a:r>
            <a:r>
              <a:rPr lang="tr-TR" dirty="0" err="1" smtClean="0"/>
              <a:t>and</a:t>
            </a:r>
            <a:r>
              <a:rPr lang="tr-TR" dirty="0" smtClean="0"/>
              <a:t> 80 K </a:t>
            </a:r>
            <a:r>
              <a:rPr lang="tr-TR" dirty="0" err="1" smtClean="0"/>
              <a:t>antigens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>
                <a:solidFill>
                  <a:schemeClr val="accent2"/>
                </a:solidFill>
              </a:rPr>
              <a:t>O (</a:t>
            </a:r>
            <a:r>
              <a:rPr lang="tr-TR" dirty="0" err="1" smtClean="0">
                <a:solidFill>
                  <a:schemeClr val="accent2"/>
                </a:solidFill>
              </a:rPr>
              <a:t>somatic</a:t>
            </a:r>
            <a:r>
              <a:rPr lang="tr-TR" dirty="0" smtClean="0">
                <a:solidFill>
                  <a:schemeClr val="accent2"/>
                </a:solidFill>
              </a:rPr>
              <a:t>) </a:t>
            </a:r>
            <a:r>
              <a:rPr lang="tr-TR" dirty="0" err="1">
                <a:solidFill>
                  <a:schemeClr val="accent2"/>
                </a:solidFill>
              </a:rPr>
              <a:t>A</a:t>
            </a:r>
            <a:r>
              <a:rPr lang="tr-TR" dirty="0" err="1" smtClean="0">
                <a:solidFill>
                  <a:schemeClr val="accent2"/>
                </a:solidFill>
              </a:rPr>
              <a:t>ntigen</a:t>
            </a:r>
            <a:r>
              <a:rPr lang="tr-TR" dirty="0" smtClean="0">
                <a:solidFill>
                  <a:schemeClr val="accent2"/>
                </a:solidFill>
              </a:rPr>
              <a:t>: </a:t>
            </a:r>
            <a:r>
              <a:rPr lang="tr-TR" dirty="0" err="1" smtClean="0"/>
              <a:t>Lipopolysaccharide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cell</a:t>
            </a:r>
            <a:r>
              <a:rPr lang="tr-TR" dirty="0" smtClean="0"/>
              <a:t> Wall, </a:t>
            </a:r>
          </a:p>
          <a:p>
            <a:pPr marL="0" indent="0">
              <a:buNone/>
            </a:pPr>
            <a:r>
              <a:rPr lang="tr-TR" dirty="0" smtClean="0"/>
              <a:t>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antigenic</a:t>
            </a:r>
            <a:r>
              <a:rPr lang="tr-TR" dirty="0" smtClean="0"/>
              <a:t> </a:t>
            </a:r>
            <a:r>
              <a:rPr lang="tr-TR" dirty="0" err="1" smtClean="0"/>
              <a:t>portion</a:t>
            </a:r>
            <a:r>
              <a:rPr lang="tr-TR" dirty="0" smtClean="0"/>
              <a:t> of LPS, </a:t>
            </a:r>
          </a:p>
          <a:p>
            <a:pPr marL="0" indent="0">
              <a:buNone/>
            </a:pPr>
            <a:r>
              <a:rPr lang="tr-TR" dirty="0"/>
              <a:t>i</a:t>
            </a:r>
            <a:r>
              <a:rPr lang="tr-TR" dirty="0" smtClean="0"/>
              <a:t>s </a:t>
            </a:r>
            <a:r>
              <a:rPr lang="tr-TR" dirty="0" err="1" smtClean="0"/>
              <a:t>resistant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boliling</a:t>
            </a:r>
            <a:r>
              <a:rPr lang="tr-TR" dirty="0" smtClean="0"/>
              <a:t>,</a:t>
            </a:r>
          </a:p>
          <a:p>
            <a:pPr marL="0" indent="0">
              <a:buNone/>
            </a:pPr>
            <a:r>
              <a:rPr lang="tr-TR" dirty="0" smtClean="0">
                <a:solidFill>
                  <a:schemeClr val="accent2"/>
                </a:solidFill>
              </a:rPr>
              <a:t>H (</a:t>
            </a:r>
            <a:r>
              <a:rPr lang="tr-TR" dirty="0" err="1" smtClean="0">
                <a:solidFill>
                  <a:schemeClr val="accent2"/>
                </a:solidFill>
              </a:rPr>
              <a:t>flagellar</a:t>
            </a:r>
            <a:r>
              <a:rPr lang="tr-TR" dirty="0" smtClean="0">
                <a:solidFill>
                  <a:schemeClr val="accent2"/>
                </a:solidFill>
              </a:rPr>
              <a:t>) </a:t>
            </a:r>
            <a:r>
              <a:rPr lang="tr-TR" dirty="0" err="1" smtClean="0">
                <a:solidFill>
                  <a:schemeClr val="accent2"/>
                </a:solidFill>
              </a:rPr>
              <a:t>Antigen</a:t>
            </a:r>
            <a:r>
              <a:rPr lang="tr-TR" dirty="0" smtClean="0">
                <a:solidFill>
                  <a:schemeClr val="accent2"/>
                </a:solidFill>
              </a:rPr>
              <a:t>: </a:t>
            </a:r>
            <a:r>
              <a:rPr lang="tr-TR" dirty="0" err="1" smtClean="0"/>
              <a:t>Proteins</a:t>
            </a:r>
            <a:r>
              <a:rPr lang="tr-TR" dirty="0" smtClean="0"/>
              <a:t> </a:t>
            </a:r>
            <a:r>
              <a:rPr lang="tr-TR" dirty="0" err="1" smtClean="0"/>
              <a:t>found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types</a:t>
            </a:r>
            <a:r>
              <a:rPr lang="tr-TR" dirty="0" smtClean="0"/>
              <a:t> of </a:t>
            </a:r>
            <a:r>
              <a:rPr lang="tr-TR" dirty="0" err="1" smtClean="0"/>
              <a:t>flagellin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i</a:t>
            </a:r>
            <a:r>
              <a:rPr lang="tr-TR" dirty="0" smtClean="0"/>
              <a:t>s </a:t>
            </a:r>
            <a:r>
              <a:rPr lang="tr-TR" dirty="0" err="1" smtClean="0"/>
              <a:t>resistant</a:t>
            </a:r>
            <a:r>
              <a:rPr lang="tr-TR" dirty="0" smtClean="0"/>
              <a:t> </a:t>
            </a:r>
            <a:r>
              <a:rPr lang="tr-TR" dirty="0" err="1" smtClean="0"/>
              <a:t>till</a:t>
            </a:r>
            <a:r>
              <a:rPr lang="tr-TR" dirty="0" smtClean="0"/>
              <a:t> 100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º</a:t>
            </a:r>
            <a:r>
              <a:rPr lang="tr-TR" dirty="0" smtClean="0"/>
              <a:t>C</a:t>
            </a:r>
          </a:p>
          <a:p>
            <a:pPr marL="0" indent="0">
              <a:buNone/>
            </a:pPr>
            <a:r>
              <a:rPr lang="tr-TR" dirty="0" smtClean="0">
                <a:solidFill>
                  <a:schemeClr val="accent2"/>
                </a:solidFill>
              </a:rPr>
              <a:t>K (</a:t>
            </a:r>
            <a:r>
              <a:rPr lang="tr-TR" dirty="0" err="1" smtClean="0">
                <a:solidFill>
                  <a:schemeClr val="accent2"/>
                </a:solidFill>
              </a:rPr>
              <a:t>Capsular</a:t>
            </a:r>
            <a:r>
              <a:rPr lang="tr-TR" dirty="0" smtClean="0">
                <a:solidFill>
                  <a:schemeClr val="accent2"/>
                </a:solidFill>
              </a:rPr>
              <a:t>) </a:t>
            </a:r>
            <a:r>
              <a:rPr lang="tr-TR" dirty="0" err="1" smtClean="0">
                <a:solidFill>
                  <a:schemeClr val="accent2"/>
                </a:solidFill>
              </a:rPr>
              <a:t>Antigen</a:t>
            </a:r>
            <a:r>
              <a:rPr lang="tr-TR" dirty="0" smtClean="0">
                <a:solidFill>
                  <a:schemeClr val="accent2"/>
                </a:solidFill>
              </a:rPr>
              <a:t>: </a:t>
            </a:r>
            <a:r>
              <a:rPr lang="tr-TR" dirty="0" err="1" smtClean="0"/>
              <a:t>Polymeric</a:t>
            </a:r>
            <a:r>
              <a:rPr lang="tr-TR" dirty="0" smtClean="0"/>
              <a:t> </a:t>
            </a:r>
            <a:r>
              <a:rPr lang="tr-TR" dirty="0" err="1" smtClean="0"/>
              <a:t>acids</a:t>
            </a:r>
            <a:r>
              <a:rPr lang="tr-TR" dirty="0" smtClean="0"/>
              <a:t> </a:t>
            </a:r>
            <a:r>
              <a:rPr lang="tr-TR" dirty="0" err="1" smtClean="0"/>
              <a:t>containing</a:t>
            </a:r>
            <a:r>
              <a:rPr lang="tr-TR" dirty="0" smtClean="0"/>
              <a:t> 2% </a:t>
            </a:r>
            <a:r>
              <a:rPr lang="tr-TR" dirty="0" err="1" smtClean="0"/>
              <a:t>reducing</a:t>
            </a:r>
            <a:r>
              <a:rPr lang="tr-TR" dirty="0" smtClean="0"/>
              <a:t> </a:t>
            </a:r>
            <a:r>
              <a:rPr lang="tr-TR" dirty="0" err="1" smtClean="0"/>
              <a:t>sugars</a:t>
            </a:r>
            <a:r>
              <a:rPr lang="tr-TR" dirty="0" smtClean="0"/>
              <a:t>,</a:t>
            </a:r>
          </a:p>
          <a:p>
            <a:pPr marL="0" indent="0">
              <a:buNone/>
            </a:pPr>
            <a:r>
              <a:rPr lang="tr-TR" dirty="0" err="1"/>
              <a:t>a</a:t>
            </a:r>
            <a:r>
              <a:rPr lang="tr-TR" dirty="0" err="1" smtClean="0"/>
              <a:t>ssociated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virulence</a:t>
            </a:r>
            <a:r>
              <a:rPr lang="tr-TR" dirty="0" smtClean="0"/>
              <a:t>,</a:t>
            </a:r>
          </a:p>
          <a:p>
            <a:pPr marL="0" indent="0">
              <a:buNone/>
            </a:pPr>
            <a:r>
              <a:rPr lang="tr-TR" dirty="0" smtClean="0"/>
              <a:t>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surface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cell</a:t>
            </a:r>
            <a:r>
              <a:rPr lang="tr-TR" dirty="0" smtClean="0"/>
              <a:t>,</a:t>
            </a:r>
          </a:p>
          <a:p>
            <a:pPr marL="0" indent="0">
              <a:buNone/>
            </a:pPr>
            <a:r>
              <a:rPr lang="tr-TR" dirty="0" smtClean="0"/>
              <a:t>can be </a:t>
            </a:r>
            <a:r>
              <a:rPr lang="tr-TR" dirty="0" err="1" smtClean="0"/>
              <a:t>removed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heating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1 </a:t>
            </a:r>
            <a:r>
              <a:rPr lang="tr-TR" dirty="0" err="1" smtClean="0"/>
              <a:t>hour</a:t>
            </a:r>
            <a:r>
              <a:rPr lang="tr-TR" dirty="0" smtClean="0"/>
              <a:t> 100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º</a:t>
            </a:r>
            <a:r>
              <a:rPr lang="tr-TR" dirty="0" smtClean="0"/>
              <a:t>C</a:t>
            </a:r>
          </a:p>
          <a:p>
            <a:pPr marL="0" indent="0">
              <a:buNone/>
            </a:pPr>
            <a:r>
              <a:rPr lang="tr-TR" dirty="0" smtClean="0">
                <a:solidFill>
                  <a:schemeClr val="accent2"/>
                </a:solidFill>
              </a:rPr>
              <a:t>F (</a:t>
            </a:r>
            <a:r>
              <a:rPr lang="tr-TR" dirty="0" err="1" smtClean="0">
                <a:solidFill>
                  <a:schemeClr val="accent2"/>
                </a:solidFill>
              </a:rPr>
              <a:t>pilus</a:t>
            </a:r>
            <a:r>
              <a:rPr lang="tr-TR" dirty="0" smtClean="0">
                <a:solidFill>
                  <a:schemeClr val="accent2"/>
                </a:solidFill>
              </a:rPr>
              <a:t>) </a:t>
            </a:r>
            <a:r>
              <a:rPr lang="tr-TR" dirty="0" err="1" smtClean="0">
                <a:solidFill>
                  <a:schemeClr val="accent2"/>
                </a:solidFill>
              </a:rPr>
              <a:t>Antigen</a:t>
            </a:r>
            <a:r>
              <a:rPr lang="tr-TR" dirty="0" smtClean="0">
                <a:solidFill>
                  <a:schemeClr val="accent2"/>
                </a:solidFill>
              </a:rPr>
              <a:t>: </a:t>
            </a:r>
            <a:r>
              <a:rPr lang="tr-TR" dirty="0" err="1" smtClean="0"/>
              <a:t>involved</a:t>
            </a:r>
            <a:r>
              <a:rPr lang="tr-TR" dirty="0" smtClean="0"/>
              <a:t> in </a:t>
            </a:r>
            <a:r>
              <a:rPr lang="tr-TR" dirty="0" err="1" smtClean="0"/>
              <a:t>attachment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cells</a:t>
            </a:r>
            <a:r>
              <a:rPr lang="tr-TR" dirty="0"/>
              <a:t>,</a:t>
            </a:r>
            <a:endParaRPr lang="tr-TR" dirty="0" smtClean="0"/>
          </a:p>
          <a:p>
            <a:pPr marL="0" indent="0">
              <a:buNone/>
            </a:pPr>
            <a:r>
              <a:rPr lang="tr-TR" dirty="0" err="1"/>
              <a:t>v</a:t>
            </a:r>
            <a:r>
              <a:rPr lang="tr-TR" dirty="0" err="1" smtClean="0"/>
              <a:t>ariably</a:t>
            </a:r>
            <a:r>
              <a:rPr lang="tr-TR" dirty="0" smtClean="0"/>
              <a:t> </a:t>
            </a:r>
            <a:r>
              <a:rPr lang="tr-TR" dirty="0" err="1" smtClean="0"/>
              <a:t>expressed</a:t>
            </a:r>
            <a:r>
              <a:rPr lang="tr-TR" dirty="0" smtClean="0"/>
              <a:t> </a:t>
            </a:r>
            <a:r>
              <a:rPr lang="tr-TR" dirty="0" err="1" smtClean="0"/>
              <a:t>depending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environment</a:t>
            </a:r>
            <a:r>
              <a:rPr lang="tr-TR" dirty="0" smtClean="0"/>
              <a:t>,</a:t>
            </a:r>
          </a:p>
          <a:p>
            <a:pPr marL="0" indent="0">
              <a:buNone/>
            </a:pPr>
            <a:r>
              <a:rPr lang="tr-TR" dirty="0" err="1"/>
              <a:t>c</a:t>
            </a:r>
            <a:r>
              <a:rPr lang="tr-TR" dirty="0" err="1" smtClean="0"/>
              <a:t>lassified</a:t>
            </a:r>
            <a:r>
              <a:rPr lang="tr-TR" dirty="0" smtClean="0"/>
              <a:t> as </a:t>
            </a:r>
            <a:r>
              <a:rPr lang="tr-TR" dirty="0" err="1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mannose</a:t>
            </a:r>
            <a:r>
              <a:rPr lang="tr-TR" dirty="0" smtClean="0"/>
              <a:t> </a:t>
            </a:r>
            <a:r>
              <a:rPr lang="tr-TR" dirty="0" err="1" smtClean="0"/>
              <a:t>sensitive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mannose</a:t>
            </a:r>
            <a:r>
              <a:rPr lang="tr-TR" dirty="0" smtClean="0"/>
              <a:t> </a:t>
            </a:r>
            <a:r>
              <a:rPr lang="tr-TR" dirty="0" err="1" smtClean="0"/>
              <a:t>resistant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984826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toxıns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APEC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much</a:t>
            </a:r>
            <a:r>
              <a:rPr lang="tr-TR" dirty="0" smtClean="0"/>
              <a:t> </a:t>
            </a:r>
            <a:r>
              <a:rPr lang="tr-TR" dirty="0" err="1" smtClean="0"/>
              <a:t>less</a:t>
            </a:r>
            <a:r>
              <a:rPr lang="tr-TR" dirty="0" smtClean="0"/>
              <a:t> </a:t>
            </a:r>
            <a:r>
              <a:rPr lang="tr-TR" dirty="0" err="1" smtClean="0"/>
              <a:t>toxigenic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pathogenic</a:t>
            </a:r>
            <a:r>
              <a:rPr lang="tr-TR" dirty="0" smtClean="0"/>
              <a:t> </a:t>
            </a:r>
            <a:r>
              <a:rPr lang="tr-TR" i="1" dirty="0" smtClean="0"/>
              <a:t>E. </a:t>
            </a:r>
            <a:r>
              <a:rPr lang="tr-TR" i="1" dirty="0" err="1" smtClean="0"/>
              <a:t>coli</a:t>
            </a:r>
            <a:r>
              <a:rPr lang="tr-TR" i="1" dirty="0" smtClean="0"/>
              <a:t> </a:t>
            </a:r>
            <a:r>
              <a:rPr lang="tr-TR" dirty="0" smtClean="0"/>
              <a:t>in </a:t>
            </a:r>
            <a:r>
              <a:rPr lang="tr-TR" dirty="0" err="1" smtClean="0"/>
              <a:t>mammals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humans</a:t>
            </a:r>
            <a:endParaRPr lang="tr-TR" dirty="0" smtClean="0"/>
          </a:p>
          <a:p>
            <a:r>
              <a:rPr lang="tr-TR" dirty="0" smtClean="0"/>
              <a:t>APEC </a:t>
            </a:r>
            <a:r>
              <a:rPr lang="tr-TR" dirty="0" err="1" smtClean="0"/>
              <a:t>don’t</a:t>
            </a:r>
            <a:r>
              <a:rPr lang="tr-TR" dirty="0" smtClean="0"/>
              <a:t> </a:t>
            </a:r>
            <a:r>
              <a:rPr lang="tr-TR" dirty="0" err="1" smtClean="0"/>
              <a:t>produce</a:t>
            </a:r>
            <a:r>
              <a:rPr lang="tr-TR" dirty="0" smtClean="0"/>
              <a:t> </a:t>
            </a:r>
            <a:r>
              <a:rPr lang="tr-TR" dirty="0" err="1" smtClean="0"/>
              <a:t>enterotoxins</a:t>
            </a:r>
            <a:r>
              <a:rPr lang="tr-TR" dirty="0" smtClean="0"/>
              <a:t>,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toxins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elaborated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4852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epıdemıology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E. </a:t>
            </a:r>
            <a:r>
              <a:rPr lang="tr-TR" dirty="0" err="1" smtClean="0"/>
              <a:t>coli</a:t>
            </a:r>
            <a:r>
              <a:rPr lang="tr-TR" dirty="0" smtClean="0"/>
              <a:t> </a:t>
            </a:r>
            <a:r>
              <a:rPr lang="tr-TR" dirty="0" err="1" smtClean="0"/>
              <a:t>serotypes</a:t>
            </a:r>
            <a:r>
              <a:rPr lang="tr-TR" dirty="0" smtClean="0"/>
              <a:t> </a:t>
            </a:r>
            <a:r>
              <a:rPr lang="tr-TR" dirty="0" err="1" smtClean="0"/>
              <a:t>colonize</a:t>
            </a:r>
            <a:r>
              <a:rPr lang="tr-TR" dirty="0" smtClean="0"/>
              <a:t> </a:t>
            </a:r>
            <a:r>
              <a:rPr lang="tr-TR" dirty="0" err="1" smtClean="0"/>
              <a:t>cecal</a:t>
            </a:r>
            <a:r>
              <a:rPr lang="tr-TR" dirty="0" smtClean="0"/>
              <a:t> </a:t>
            </a:r>
            <a:r>
              <a:rPr lang="tr-TR" dirty="0" err="1" smtClean="0"/>
              <a:t>mucosa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Egg</a:t>
            </a:r>
            <a:r>
              <a:rPr lang="tr-TR" dirty="0" smtClean="0"/>
              <a:t> </a:t>
            </a:r>
            <a:r>
              <a:rPr lang="tr-TR" dirty="0" err="1" smtClean="0"/>
              <a:t>transmission</a:t>
            </a:r>
            <a:r>
              <a:rPr lang="tr-TR" dirty="0" smtClean="0"/>
              <a:t> of </a:t>
            </a:r>
            <a:r>
              <a:rPr lang="tr-TR" dirty="0" err="1" smtClean="0"/>
              <a:t>pathogenic</a:t>
            </a:r>
            <a:r>
              <a:rPr lang="tr-TR" dirty="0" smtClean="0"/>
              <a:t> E. </a:t>
            </a:r>
            <a:r>
              <a:rPr lang="tr-TR" dirty="0" err="1" smtClean="0"/>
              <a:t>coli</a:t>
            </a:r>
            <a:r>
              <a:rPr lang="tr-TR" dirty="0" smtClean="0"/>
              <a:t> is </a:t>
            </a:r>
            <a:r>
              <a:rPr lang="tr-TR" dirty="0" err="1" smtClean="0"/>
              <a:t>common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can be </a:t>
            </a:r>
            <a:r>
              <a:rPr lang="tr-TR" dirty="0" err="1" smtClean="0"/>
              <a:t>responsible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high</a:t>
            </a:r>
            <a:r>
              <a:rPr lang="tr-TR" dirty="0" smtClean="0"/>
              <a:t> </a:t>
            </a:r>
            <a:r>
              <a:rPr lang="tr-TR" dirty="0" err="1" smtClean="0"/>
              <a:t>chick</a:t>
            </a:r>
            <a:r>
              <a:rPr lang="tr-TR" dirty="0" smtClean="0"/>
              <a:t> </a:t>
            </a:r>
            <a:r>
              <a:rPr lang="tr-TR" dirty="0" err="1" smtClean="0"/>
              <a:t>mortality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sourca</a:t>
            </a:r>
            <a:r>
              <a:rPr lang="tr-TR" dirty="0" smtClean="0"/>
              <a:t> of </a:t>
            </a:r>
            <a:r>
              <a:rPr lang="tr-TR" dirty="0" err="1" smtClean="0"/>
              <a:t>egg</a:t>
            </a:r>
            <a:r>
              <a:rPr lang="tr-TR" dirty="0" smtClean="0"/>
              <a:t> </a:t>
            </a:r>
            <a:r>
              <a:rPr lang="tr-TR" dirty="0" err="1" smtClean="0"/>
              <a:t>infection</a:t>
            </a:r>
            <a:r>
              <a:rPr lang="tr-TR" dirty="0" smtClean="0"/>
              <a:t> is </a:t>
            </a:r>
            <a:r>
              <a:rPr lang="tr-TR" dirty="0" err="1" smtClean="0"/>
              <a:t>fecal</a:t>
            </a:r>
            <a:r>
              <a:rPr lang="tr-TR" dirty="0" smtClean="0"/>
              <a:t> </a:t>
            </a:r>
            <a:r>
              <a:rPr lang="tr-TR" dirty="0" err="1" smtClean="0"/>
              <a:t>contamination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egg</a:t>
            </a:r>
            <a:r>
              <a:rPr lang="tr-TR" dirty="0" smtClean="0"/>
              <a:t> </a:t>
            </a:r>
            <a:r>
              <a:rPr lang="tr-TR" dirty="0" err="1" smtClean="0"/>
              <a:t>surface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subsequent</a:t>
            </a:r>
            <a:r>
              <a:rPr lang="tr-TR" dirty="0" smtClean="0"/>
              <a:t> </a:t>
            </a:r>
            <a:r>
              <a:rPr lang="tr-TR" dirty="0" err="1" smtClean="0"/>
              <a:t>penetration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Shell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membranes</a:t>
            </a:r>
            <a:endParaRPr lang="tr-TR" dirty="0" smtClean="0"/>
          </a:p>
          <a:p>
            <a:r>
              <a:rPr lang="tr-TR" dirty="0" err="1" smtClean="0"/>
              <a:t>Coliform</a:t>
            </a:r>
            <a:r>
              <a:rPr lang="tr-TR" dirty="0" smtClean="0"/>
              <a:t> </a:t>
            </a:r>
            <a:r>
              <a:rPr lang="tr-TR" dirty="0" err="1" smtClean="0"/>
              <a:t>bacteria</a:t>
            </a:r>
            <a:r>
              <a:rPr lang="tr-TR" dirty="0" smtClean="0"/>
              <a:t> can be </a:t>
            </a:r>
            <a:r>
              <a:rPr lang="tr-TR" dirty="0" err="1" smtClean="0"/>
              <a:t>found</a:t>
            </a:r>
            <a:r>
              <a:rPr lang="tr-TR" dirty="0" smtClean="0"/>
              <a:t> in </a:t>
            </a:r>
            <a:r>
              <a:rPr lang="tr-TR" dirty="0" err="1" smtClean="0"/>
              <a:t>litter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fecal</a:t>
            </a:r>
            <a:r>
              <a:rPr lang="tr-TR" dirty="0" smtClean="0"/>
              <a:t> </a:t>
            </a:r>
            <a:r>
              <a:rPr lang="tr-TR" dirty="0" err="1" smtClean="0"/>
              <a:t>matter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1422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Transmıssıon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E.coli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present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intestinal</a:t>
            </a:r>
            <a:r>
              <a:rPr lang="tr-TR" dirty="0" smtClean="0"/>
              <a:t> </a:t>
            </a:r>
            <a:r>
              <a:rPr lang="tr-TR" dirty="0" err="1" smtClean="0"/>
              <a:t>tracts</a:t>
            </a:r>
            <a:r>
              <a:rPr lang="tr-TR" dirty="0" smtClean="0"/>
              <a:t> of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animals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shed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feces</a:t>
            </a:r>
            <a:r>
              <a:rPr lang="tr-TR" dirty="0" smtClean="0"/>
              <a:t> </a:t>
            </a:r>
            <a:r>
              <a:rPr lang="tr-TR" dirty="0" err="1" smtClean="0"/>
              <a:t>often</a:t>
            </a:r>
            <a:r>
              <a:rPr lang="tr-TR" dirty="0" smtClean="0"/>
              <a:t> </a:t>
            </a:r>
            <a:r>
              <a:rPr lang="tr-TR" dirty="0" err="1" smtClean="0"/>
              <a:t>high</a:t>
            </a:r>
            <a:r>
              <a:rPr lang="tr-TR" dirty="0" smtClean="0"/>
              <a:t> </a:t>
            </a:r>
            <a:r>
              <a:rPr lang="tr-TR" dirty="0" err="1" smtClean="0"/>
              <a:t>numbers</a:t>
            </a:r>
            <a:r>
              <a:rPr lang="tr-TR" dirty="0" smtClean="0"/>
              <a:t>. Direct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indirect</a:t>
            </a:r>
            <a:r>
              <a:rPr lang="tr-TR" dirty="0" smtClean="0"/>
              <a:t> </a:t>
            </a:r>
            <a:r>
              <a:rPr lang="tr-TR" dirty="0" err="1" smtClean="0"/>
              <a:t>contact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animals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feces</a:t>
            </a:r>
            <a:r>
              <a:rPr lang="tr-TR" dirty="0" smtClean="0"/>
              <a:t> can </a:t>
            </a:r>
            <a:r>
              <a:rPr lang="tr-TR" dirty="0" err="1" smtClean="0"/>
              <a:t>introduce</a:t>
            </a:r>
            <a:r>
              <a:rPr lang="tr-TR" dirty="0" smtClean="0"/>
              <a:t> </a:t>
            </a:r>
            <a:r>
              <a:rPr lang="tr-TR" dirty="0" err="1" smtClean="0"/>
              <a:t>new</a:t>
            </a:r>
            <a:r>
              <a:rPr lang="tr-TR" dirty="0" smtClean="0"/>
              <a:t> </a:t>
            </a:r>
            <a:r>
              <a:rPr lang="tr-TR" dirty="0" err="1" smtClean="0"/>
              <a:t>strains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poultry</a:t>
            </a:r>
            <a:r>
              <a:rPr lang="tr-TR" dirty="0" smtClean="0"/>
              <a:t> </a:t>
            </a:r>
            <a:r>
              <a:rPr lang="tr-TR" dirty="0" err="1" smtClean="0"/>
              <a:t>flock</a:t>
            </a:r>
            <a:endParaRPr lang="tr-TR" dirty="0" smtClean="0"/>
          </a:p>
          <a:p>
            <a:r>
              <a:rPr lang="tr-TR" dirty="0" err="1" smtClean="0"/>
              <a:t>Trachea</a:t>
            </a:r>
            <a:r>
              <a:rPr lang="tr-TR" dirty="0" smtClean="0"/>
              <a:t>, </a:t>
            </a:r>
            <a:r>
              <a:rPr lang="tr-TR" dirty="0" err="1" smtClean="0"/>
              <a:t>ceca</a:t>
            </a:r>
            <a:r>
              <a:rPr lang="tr-TR" dirty="0" smtClean="0"/>
              <a:t>, </a:t>
            </a:r>
            <a:r>
              <a:rPr lang="tr-TR" dirty="0" err="1" smtClean="0"/>
              <a:t>oviduct</a:t>
            </a:r>
            <a:r>
              <a:rPr lang="tr-TR" dirty="0" smtClean="0"/>
              <a:t> of </a:t>
            </a:r>
            <a:r>
              <a:rPr lang="tr-TR" dirty="0" err="1" smtClean="0"/>
              <a:t>laying</a:t>
            </a:r>
            <a:r>
              <a:rPr lang="tr-TR" dirty="0" smtClean="0"/>
              <a:t> </a:t>
            </a:r>
            <a:r>
              <a:rPr lang="tr-TR" dirty="0" err="1" smtClean="0"/>
              <a:t>hens</a:t>
            </a:r>
            <a:r>
              <a:rPr lang="tr-TR" dirty="0" smtClean="0"/>
              <a:t> </a:t>
            </a:r>
            <a:r>
              <a:rPr lang="tr-TR" dirty="0" err="1" smtClean="0"/>
              <a:t>remainded</a:t>
            </a:r>
            <a:r>
              <a:rPr lang="tr-TR" dirty="0" smtClean="0"/>
              <a:t> </a:t>
            </a:r>
            <a:r>
              <a:rPr lang="tr-TR" dirty="0" err="1" smtClean="0"/>
              <a:t>persistently</a:t>
            </a:r>
            <a:r>
              <a:rPr lang="tr-TR" dirty="0" smtClean="0"/>
              <a:t> </a:t>
            </a:r>
            <a:r>
              <a:rPr lang="tr-TR" dirty="0" err="1" smtClean="0"/>
              <a:t>colonized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at </a:t>
            </a:r>
            <a:r>
              <a:rPr lang="tr-TR" dirty="0" err="1" smtClean="0"/>
              <a:t>least</a:t>
            </a:r>
            <a:r>
              <a:rPr lang="tr-TR" dirty="0" smtClean="0"/>
              <a:t> 21 </a:t>
            </a:r>
            <a:r>
              <a:rPr lang="tr-TR" dirty="0" err="1" smtClean="0"/>
              <a:t>weeks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oral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intra-air</a:t>
            </a:r>
            <a:r>
              <a:rPr lang="tr-TR" dirty="0" smtClean="0"/>
              <a:t> sac </a:t>
            </a:r>
            <a:r>
              <a:rPr lang="tr-TR" dirty="0" err="1" smtClean="0"/>
              <a:t>inoculation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pathogenic</a:t>
            </a:r>
            <a:r>
              <a:rPr lang="tr-TR" dirty="0" smtClean="0"/>
              <a:t> E. </a:t>
            </a:r>
            <a:r>
              <a:rPr lang="tr-TR" dirty="0" err="1" smtClean="0"/>
              <a:t>coli</a:t>
            </a:r>
            <a:endParaRPr lang="tr-TR" dirty="0" smtClean="0"/>
          </a:p>
          <a:p>
            <a:r>
              <a:rPr lang="tr-TR" dirty="0" err="1" smtClean="0"/>
              <a:t>Mechanical</a:t>
            </a:r>
            <a:r>
              <a:rPr lang="tr-TR" dirty="0" smtClean="0"/>
              <a:t> </a:t>
            </a:r>
            <a:r>
              <a:rPr lang="tr-TR" dirty="0" err="1" smtClean="0"/>
              <a:t>vectors</a:t>
            </a:r>
            <a:r>
              <a:rPr lang="tr-TR" dirty="0" smtClean="0"/>
              <a:t> of E. </a:t>
            </a:r>
            <a:r>
              <a:rPr lang="tr-TR" dirty="0" err="1" smtClean="0"/>
              <a:t>coli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fly</a:t>
            </a:r>
            <a:r>
              <a:rPr lang="tr-TR" dirty="0" smtClean="0"/>
              <a:t> </a:t>
            </a:r>
            <a:r>
              <a:rPr lang="tr-TR" dirty="0" err="1" smtClean="0"/>
              <a:t>larvae</a:t>
            </a:r>
            <a:r>
              <a:rPr lang="tr-TR" dirty="0" smtClean="0"/>
              <a:t> </a:t>
            </a:r>
            <a:r>
              <a:rPr lang="tr-TR" dirty="0" err="1" smtClean="0"/>
              <a:t>develop</a:t>
            </a:r>
            <a:r>
              <a:rPr lang="tr-TR" dirty="0" smtClean="0"/>
              <a:t> </a:t>
            </a:r>
            <a:r>
              <a:rPr lang="tr-TR" dirty="0" err="1" smtClean="0"/>
              <a:t>digestive</a:t>
            </a:r>
            <a:r>
              <a:rPr lang="tr-TR" dirty="0" smtClean="0"/>
              <a:t> </a:t>
            </a:r>
            <a:r>
              <a:rPr lang="tr-TR" dirty="0" err="1" smtClean="0"/>
              <a:t>tract</a:t>
            </a:r>
            <a:r>
              <a:rPr lang="tr-TR" dirty="0" smtClean="0"/>
              <a:t> </a:t>
            </a:r>
            <a:r>
              <a:rPr lang="tr-TR" dirty="0" err="1" smtClean="0"/>
              <a:t>infections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E.coli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7944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Clınıcal</a:t>
            </a:r>
            <a:r>
              <a:rPr lang="tr-TR" dirty="0" smtClean="0"/>
              <a:t> </a:t>
            </a:r>
            <a:r>
              <a:rPr lang="tr-TR" dirty="0" err="1" smtClean="0"/>
              <a:t>sıgns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Localized</a:t>
            </a:r>
            <a:r>
              <a:rPr lang="tr-TR" dirty="0" smtClean="0"/>
              <a:t> </a:t>
            </a:r>
            <a:r>
              <a:rPr lang="tr-TR" dirty="0" err="1" smtClean="0"/>
              <a:t>infections</a:t>
            </a:r>
            <a:r>
              <a:rPr lang="tr-TR" dirty="0" smtClean="0"/>
              <a:t> </a:t>
            </a:r>
            <a:r>
              <a:rPr lang="tr-TR" dirty="0" err="1" smtClean="0"/>
              <a:t>generally</a:t>
            </a:r>
            <a:r>
              <a:rPr lang="tr-TR" dirty="0" smtClean="0"/>
              <a:t> </a:t>
            </a:r>
            <a:r>
              <a:rPr lang="tr-TR" dirty="0" err="1" smtClean="0"/>
              <a:t>result</a:t>
            </a:r>
            <a:r>
              <a:rPr lang="tr-TR" dirty="0" smtClean="0"/>
              <a:t> in </a:t>
            </a:r>
            <a:r>
              <a:rPr lang="tr-TR" dirty="0" err="1" smtClean="0"/>
              <a:t>fewer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milder</a:t>
            </a:r>
            <a:r>
              <a:rPr lang="tr-TR" dirty="0" smtClean="0"/>
              <a:t> </a:t>
            </a:r>
            <a:r>
              <a:rPr lang="tr-TR" dirty="0" err="1" smtClean="0"/>
              <a:t>clinal</a:t>
            </a:r>
            <a:r>
              <a:rPr lang="tr-TR" dirty="0" smtClean="0"/>
              <a:t> </a:t>
            </a:r>
            <a:r>
              <a:rPr lang="tr-TR" dirty="0" err="1" smtClean="0"/>
              <a:t>signs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</a:t>
            </a:r>
            <a:r>
              <a:rPr lang="tr-TR" dirty="0" err="1" smtClean="0"/>
              <a:t>systemic</a:t>
            </a:r>
            <a:r>
              <a:rPr lang="tr-TR" dirty="0"/>
              <a:t> </a:t>
            </a:r>
            <a:r>
              <a:rPr lang="tr-TR" dirty="0" err="1" smtClean="0"/>
              <a:t>diseases</a:t>
            </a:r>
            <a:endParaRPr lang="tr-TR" dirty="0" smtClean="0"/>
          </a:p>
          <a:p>
            <a:r>
              <a:rPr lang="tr-TR" dirty="0" err="1" smtClean="0"/>
              <a:t>Lameness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retarded</a:t>
            </a:r>
            <a:r>
              <a:rPr lang="tr-TR" dirty="0" smtClean="0"/>
              <a:t> </a:t>
            </a:r>
            <a:r>
              <a:rPr lang="tr-TR" dirty="0" err="1" smtClean="0"/>
              <a:t>growth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seen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Affected</a:t>
            </a:r>
            <a:r>
              <a:rPr lang="tr-TR" dirty="0" smtClean="0"/>
              <a:t> </a:t>
            </a:r>
            <a:r>
              <a:rPr lang="tr-TR" dirty="0" err="1" smtClean="0"/>
              <a:t>birds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typically</a:t>
            </a:r>
            <a:r>
              <a:rPr lang="tr-TR" dirty="0" smtClean="0"/>
              <a:t> </a:t>
            </a:r>
            <a:r>
              <a:rPr lang="tr-TR" dirty="0" err="1" smtClean="0"/>
              <a:t>undersized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flock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found</a:t>
            </a:r>
            <a:r>
              <a:rPr lang="tr-TR" dirty="0" smtClean="0"/>
              <a:t> at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end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house</a:t>
            </a:r>
            <a:r>
              <a:rPr lang="tr-TR" dirty="0" smtClean="0"/>
              <a:t>, </a:t>
            </a:r>
            <a:r>
              <a:rPr lang="tr-TR" dirty="0" err="1" smtClean="0"/>
              <a:t>along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side</a:t>
            </a:r>
            <a:r>
              <a:rPr lang="tr-TR" dirty="0" smtClean="0"/>
              <a:t> </a:t>
            </a:r>
            <a:r>
              <a:rPr lang="tr-TR" dirty="0" err="1" smtClean="0"/>
              <a:t>walls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under</a:t>
            </a:r>
            <a:r>
              <a:rPr lang="tr-TR" dirty="0" smtClean="0"/>
              <a:t> </a:t>
            </a:r>
            <a:r>
              <a:rPr lang="tr-TR" dirty="0" err="1" smtClean="0"/>
              <a:t>feeders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waterers</a:t>
            </a:r>
            <a:endParaRPr lang="tr-TR" dirty="0" smtClean="0"/>
          </a:p>
          <a:p>
            <a:r>
              <a:rPr lang="tr-TR" dirty="0" err="1" smtClean="0"/>
              <a:t>Birds</a:t>
            </a:r>
            <a:r>
              <a:rPr lang="tr-TR" dirty="0" smtClean="0"/>
              <a:t> </a:t>
            </a:r>
            <a:r>
              <a:rPr lang="tr-TR" dirty="0" err="1" smtClean="0"/>
              <a:t>walk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characteristic</a:t>
            </a:r>
            <a:r>
              <a:rPr lang="tr-TR" dirty="0" smtClean="0"/>
              <a:t> </a:t>
            </a:r>
            <a:r>
              <a:rPr lang="tr-TR" dirty="0" err="1" smtClean="0"/>
              <a:t>hopping</a:t>
            </a:r>
            <a:r>
              <a:rPr lang="tr-TR" dirty="0" smtClean="0"/>
              <a:t> </a:t>
            </a:r>
            <a:r>
              <a:rPr lang="tr-TR" dirty="0" err="1" smtClean="0"/>
              <a:t>motion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1 </a:t>
            </a:r>
            <a:r>
              <a:rPr lang="tr-TR" dirty="0" err="1" smtClean="0"/>
              <a:t>leg</a:t>
            </a:r>
            <a:r>
              <a:rPr lang="tr-TR" dirty="0" smtClean="0"/>
              <a:t> is </a:t>
            </a:r>
            <a:r>
              <a:rPr lang="tr-TR" dirty="0" err="1" smtClean="0"/>
              <a:t>affected</a:t>
            </a:r>
            <a:endParaRPr lang="tr-TR" dirty="0" smtClean="0"/>
          </a:p>
          <a:p>
            <a:r>
              <a:rPr lang="en-US" dirty="0"/>
              <a:t>When the thoracolumbar spine is affected, the </a:t>
            </a:r>
            <a:r>
              <a:rPr lang="en-US" dirty="0" smtClean="0"/>
              <a:t>birds</a:t>
            </a:r>
            <a:r>
              <a:rPr lang="tr-TR" dirty="0" smtClean="0"/>
              <a:t> </a:t>
            </a:r>
            <a:r>
              <a:rPr lang="en-US" dirty="0"/>
              <a:t>have an arched back, sit on their hocks, and bear little or </a:t>
            </a:r>
            <a:r>
              <a:rPr lang="en-US" dirty="0" smtClean="0"/>
              <a:t>no</a:t>
            </a:r>
            <a:r>
              <a:rPr lang="tr-TR" dirty="0" smtClean="0"/>
              <a:t> </a:t>
            </a:r>
            <a:r>
              <a:rPr lang="tr-TR" dirty="0" err="1"/>
              <a:t>weight</a:t>
            </a:r>
            <a:r>
              <a:rPr lang="tr-TR" dirty="0"/>
              <a:t> on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 smtClean="0"/>
              <a:t>feet</a:t>
            </a:r>
            <a:endParaRPr lang="tr-TR" dirty="0"/>
          </a:p>
          <a:p>
            <a:r>
              <a:rPr lang="en-US" dirty="0"/>
              <a:t>Feces are green with white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tr-TR" dirty="0" err="1"/>
              <a:t>yellow</a:t>
            </a:r>
            <a:r>
              <a:rPr lang="tr-TR" dirty="0"/>
              <a:t> </a:t>
            </a:r>
            <a:r>
              <a:rPr lang="tr-TR" dirty="0" err="1" smtClean="0"/>
              <a:t>urates</a:t>
            </a:r>
            <a:endParaRPr lang="tr-TR" dirty="0" smtClean="0"/>
          </a:p>
          <a:p>
            <a:r>
              <a:rPr lang="tr-TR" dirty="0" err="1" smtClean="0"/>
              <a:t>Omphalitis</a:t>
            </a:r>
            <a:r>
              <a:rPr lang="tr-TR" dirty="0" smtClean="0"/>
              <a:t>, </a:t>
            </a:r>
            <a:r>
              <a:rPr lang="tr-TR" dirty="0" err="1"/>
              <a:t>yolk</a:t>
            </a:r>
            <a:r>
              <a:rPr lang="tr-TR" dirty="0"/>
              <a:t> </a:t>
            </a:r>
            <a:r>
              <a:rPr lang="tr-TR" dirty="0" err="1" smtClean="0"/>
              <a:t>sacs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seen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0367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Clınıcal</a:t>
            </a:r>
            <a:r>
              <a:rPr lang="tr-TR" dirty="0" smtClean="0"/>
              <a:t> sıgns-2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Decreased</a:t>
            </a:r>
            <a:r>
              <a:rPr lang="tr-TR" dirty="0"/>
              <a:t> </a:t>
            </a:r>
            <a:r>
              <a:rPr lang="tr-TR" dirty="0" err="1"/>
              <a:t>water</a:t>
            </a:r>
            <a:r>
              <a:rPr lang="tr-TR" dirty="0"/>
              <a:t> </a:t>
            </a:r>
            <a:r>
              <a:rPr lang="tr-TR" dirty="0" err="1" smtClean="0"/>
              <a:t>consumption</a:t>
            </a:r>
            <a:endParaRPr lang="tr-TR" dirty="0" smtClean="0"/>
          </a:p>
          <a:p>
            <a:r>
              <a:rPr lang="en-US" dirty="0"/>
              <a:t>They sit with their eyes </a:t>
            </a:r>
            <a:r>
              <a:rPr lang="en-US" dirty="0" smtClean="0"/>
              <a:t>closed</a:t>
            </a:r>
            <a:r>
              <a:rPr lang="tr-TR" dirty="0" smtClean="0"/>
              <a:t> </a:t>
            </a:r>
            <a:r>
              <a:rPr lang="en-US" dirty="0"/>
              <a:t>in a hunched position with drooping of the head, neck,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wings</a:t>
            </a:r>
            <a:endParaRPr lang="tr-TR" dirty="0"/>
          </a:p>
          <a:p>
            <a:r>
              <a:rPr lang="tr-TR" dirty="0"/>
              <a:t>M</a:t>
            </a:r>
            <a:r>
              <a:rPr lang="en-US" dirty="0" err="1" smtClean="0"/>
              <a:t>orbidity</a:t>
            </a:r>
            <a:r>
              <a:rPr lang="en-US" dirty="0" smtClean="0"/>
              <a:t> </a:t>
            </a:r>
            <a:r>
              <a:rPr lang="en-US" dirty="0"/>
              <a:t>and mortality are highly </a:t>
            </a:r>
            <a:r>
              <a:rPr lang="en-US" dirty="0" smtClean="0"/>
              <a:t>variable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4781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Omphalıtıs</a:t>
            </a:r>
            <a:r>
              <a:rPr lang="tr-TR" dirty="0" smtClean="0"/>
              <a:t>/ </a:t>
            </a:r>
            <a:r>
              <a:rPr lang="tr-TR" dirty="0" err="1" smtClean="0"/>
              <a:t>yolk</a:t>
            </a:r>
            <a:r>
              <a:rPr lang="tr-TR" dirty="0" smtClean="0"/>
              <a:t> sac </a:t>
            </a:r>
            <a:r>
              <a:rPr lang="tr-TR" dirty="0" err="1" smtClean="0"/>
              <a:t>ınfectıon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Omphalitis</a:t>
            </a:r>
            <a:r>
              <a:rPr lang="tr-TR" dirty="0"/>
              <a:t> is </a:t>
            </a:r>
            <a:r>
              <a:rPr lang="tr-TR" dirty="0" smtClean="0"/>
              <a:t>an </a:t>
            </a:r>
            <a:r>
              <a:rPr lang="en-US" dirty="0" smtClean="0"/>
              <a:t>inflammation </a:t>
            </a:r>
            <a:r>
              <a:rPr lang="en-US" dirty="0"/>
              <a:t>of the navel (umbilicus</a:t>
            </a:r>
            <a:r>
              <a:rPr lang="en-US" dirty="0" smtClean="0"/>
              <a:t>)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yolk</a:t>
            </a:r>
            <a:r>
              <a:rPr lang="tr-TR" dirty="0"/>
              <a:t> sac </a:t>
            </a:r>
            <a:r>
              <a:rPr lang="tr-TR" dirty="0" smtClean="0"/>
              <a:t>is </a:t>
            </a:r>
            <a:r>
              <a:rPr lang="en-US" dirty="0"/>
              <a:t>also usually involved (</a:t>
            </a:r>
            <a:r>
              <a:rPr lang="en-US" dirty="0" err="1"/>
              <a:t>yolksacculitis</a:t>
            </a:r>
            <a:r>
              <a:rPr lang="en-US" dirty="0" smtClean="0"/>
              <a:t>)</a:t>
            </a:r>
            <a:endParaRPr lang="tr-TR" dirty="0" smtClean="0"/>
          </a:p>
          <a:p>
            <a:r>
              <a:rPr lang="tr-TR" dirty="0" err="1" smtClean="0"/>
              <a:t>Fecal</a:t>
            </a:r>
            <a:r>
              <a:rPr lang="tr-TR" dirty="0" smtClean="0"/>
              <a:t> </a:t>
            </a:r>
            <a:r>
              <a:rPr lang="tr-TR" dirty="0" err="1" smtClean="0"/>
              <a:t>contamination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egg shell and unsanitary conditions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hatchery are considered the most important sources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tr-TR" dirty="0" err="1" smtClean="0"/>
              <a:t>infection</a:t>
            </a:r>
            <a:endParaRPr lang="tr-TR" dirty="0" smtClean="0"/>
          </a:p>
          <a:p>
            <a:r>
              <a:rPr lang="en-US" dirty="0" err="1"/>
              <a:t>Yolksacculitis</a:t>
            </a:r>
            <a:r>
              <a:rPr lang="en-US" dirty="0"/>
              <a:t> also can result </a:t>
            </a:r>
            <a:r>
              <a:rPr lang="en-US" dirty="0" smtClean="0"/>
              <a:t>from</a:t>
            </a:r>
            <a:r>
              <a:rPr lang="tr-TR" dirty="0" smtClean="0"/>
              <a:t> </a:t>
            </a:r>
            <a:r>
              <a:rPr lang="en-US" dirty="0" smtClean="0"/>
              <a:t>translocation </a:t>
            </a:r>
            <a:r>
              <a:rPr lang="en-US" dirty="0"/>
              <a:t>of bacteria from the chick’s intestine or from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bloodstream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57195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 Yazı Tip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 Yazı Tipi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 Yazı Tipi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Ahşap Türü</Template>
  <TotalTime>248</TotalTime>
  <Words>912</Words>
  <Application>Microsoft Office PowerPoint</Application>
  <PresentationFormat>Geniş ekran</PresentationFormat>
  <Paragraphs>94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2" baseType="lpstr">
      <vt:lpstr>Arial</vt:lpstr>
      <vt:lpstr>Calibri</vt:lpstr>
      <vt:lpstr>Rockwell</vt:lpstr>
      <vt:lpstr>Rockwell Condensed</vt:lpstr>
      <vt:lpstr>Wingdings</vt:lpstr>
      <vt:lpstr>Wood Type Yazı Tipi</vt:lpstr>
      <vt:lpstr>E.Colı Infectıons colıbacıllosıs</vt:lpstr>
      <vt:lpstr>Etıology</vt:lpstr>
      <vt:lpstr>Antıgenıc structure</vt:lpstr>
      <vt:lpstr>toxıns</vt:lpstr>
      <vt:lpstr>epıdemıology</vt:lpstr>
      <vt:lpstr>Transmıssıon </vt:lpstr>
      <vt:lpstr>Clınıcal sıgns</vt:lpstr>
      <vt:lpstr>Clınıcal sıgns-2</vt:lpstr>
      <vt:lpstr>Omphalıtıs/ yolk sac ınfectıon</vt:lpstr>
      <vt:lpstr>COLIFORM SALPINGITIS/PERITONITIS</vt:lpstr>
      <vt:lpstr>COLISEPTICEMIA</vt:lpstr>
      <vt:lpstr>RESPIRATORY – ORGIN COLISEPTICEMIA</vt:lpstr>
      <vt:lpstr>Between 1938 and 1965</vt:lpstr>
      <vt:lpstr>colıgranuloma</vt:lpstr>
      <vt:lpstr>Management procedures</vt:lpstr>
      <vt:lpstr>treatment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E.Colı Infectıons</dc:title>
  <dc:creator>Inci Basak Kaya</dc:creator>
  <cp:lastModifiedBy>Inci Basak Kaya</cp:lastModifiedBy>
  <cp:revision>12</cp:revision>
  <dcterms:created xsi:type="dcterms:W3CDTF">2017-10-27T07:31:59Z</dcterms:created>
  <dcterms:modified xsi:type="dcterms:W3CDTF">2017-12-28T09:06:24Z</dcterms:modified>
</cp:coreProperties>
</file>