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9" r:id="rId4"/>
    <p:sldId id="258"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62" autoAdjust="0"/>
    <p:restoredTop sz="94660"/>
  </p:normalViewPr>
  <p:slideViewPr>
    <p:cSldViewPr snapToGrid="0">
      <p:cViewPr varScale="1">
        <p:scale>
          <a:sx n="92" d="100"/>
          <a:sy n="92" d="100"/>
        </p:scale>
        <p:origin x="22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941EC17-6E99-4E76-A632-AA592E46F3D0}" type="datetimeFigureOut">
              <a:rPr lang="tr-TR" smtClean="0"/>
              <a:t>4.12.2019</a:t>
            </a:fld>
            <a:endParaRPr lang="tr-TR"/>
          </a:p>
        </p:txBody>
      </p:sp>
      <p:sp>
        <p:nvSpPr>
          <p:cNvPr id="5" name="Footer Placeholder 4"/>
          <p:cNvSpPr>
            <a:spLocks noGrp="1"/>
          </p:cNvSpPr>
          <p:nvPr>
            <p:ph type="ftr" sz="quarter" idx="11"/>
          </p:nvPr>
        </p:nvSpPr>
        <p:spPr>
          <a:xfrm>
            <a:off x="1451579" y="329307"/>
            <a:ext cx="5626774" cy="309201"/>
          </a:xfrm>
        </p:spPr>
        <p:txBody>
          <a:bodyPr/>
          <a:lstStyle/>
          <a:p>
            <a:endParaRPr lang="tr-TR"/>
          </a:p>
        </p:txBody>
      </p:sp>
      <p:sp>
        <p:nvSpPr>
          <p:cNvPr id="6" name="Slide Number Placeholder 5"/>
          <p:cNvSpPr>
            <a:spLocks noGrp="1"/>
          </p:cNvSpPr>
          <p:nvPr>
            <p:ph type="sldNum" sz="quarter" idx="12"/>
          </p:nvPr>
        </p:nvSpPr>
        <p:spPr>
          <a:xfrm>
            <a:off x="476834" y="798973"/>
            <a:ext cx="811019" cy="503578"/>
          </a:xfrm>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1174738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941EC17-6E99-4E76-A632-AA592E46F3D0}" type="datetimeFigureOut">
              <a:rPr lang="tr-TR" smtClean="0"/>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1375185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941EC17-6E99-4E76-A632-AA592E46F3D0}" type="datetimeFigureOut">
              <a:rPr lang="tr-TR" smtClean="0"/>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659369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941EC17-6E99-4E76-A632-AA592E46F3D0}" type="datetimeFigureOut">
              <a:rPr lang="tr-TR" smtClean="0"/>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3094459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941EC17-6E99-4E76-A632-AA592E46F3D0}" type="datetimeFigureOut">
              <a:rPr lang="tr-TR" smtClean="0"/>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3569674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941EC17-6E99-4E76-A632-AA592E46F3D0}" type="datetimeFigureOut">
              <a:rPr lang="tr-TR" smtClean="0"/>
              <a:t>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1130618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447191" y="2824269"/>
            <a:ext cx="4488794"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56025" y="2821491"/>
            <a:ext cx="4488794"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941EC17-6E99-4E76-A632-AA592E46F3D0}" type="datetimeFigureOut">
              <a:rPr lang="tr-TR" smtClean="0"/>
              <a:t>4.12.2019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2485038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941EC17-6E99-4E76-A632-AA592E46F3D0}" type="datetimeFigureOut">
              <a:rPr lang="tr-TR" smtClean="0"/>
              <a:t>4.12.2019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272485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41EC17-6E99-4E76-A632-AA592E46F3D0}" type="datetimeFigureOut">
              <a:rPr lang="tr-TR" smtClean="0"/>
              <a:t>4.12.2019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29785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5941EC17-6E99-4E76-A632-AA592E46F3D0}" type="datetimeFigureOut">
              <a:rPr lang="tr-TR" smtClean="0"/>
              <a:t>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3494576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tr-TR"/>
              <a:t>Resim eklemek için simgeye tıklayın</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941EC17-6E99-4E76-A632-AA592E46F3D0}" type="datetimeFigureOut">
              <a:rPr lang="tr-TR" smtClean="0"/>
              <a:t>4.12.2019</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164183E5-4FF2-4E38-AAF3-78DAD5639EE8}" type="slidenum">
              <a:rPr lang="tr-TR" smtClean="0"/>
              <a:t>‹#›</a:t>
            </a:fld>
            <a:endParaRPr lang="tr-TR"/>
          </a:p>
        </p:txBody>
      </p:sp>
    </p:spTree>
    <p:extLst>
      <p:ext uri="{BB962C8B-B14F-4D97-AF65-F5344CB8AC3E}">
        <p14:creationId xmlns:p14="http://schemas.microsoft.com/office/powerpoint/2010/main" val="1630131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941EC17-6E99-4E76-A632-AA592E46F3D0}" type="datetimeFigureOut">
              <a:rPr lang="tr-TR" smtClean="0"/>
              <a:t>4.12.2019</a:t>
            </a:fld>
            <a:endParaRPr lang="tr-TR"/>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64183E5-4FF2-4E38-AAF3-78DAD5639EE8}" type="slidenum">
              <a:rPr lang="tr-TR" smtClean="0"/>
              <a:t>‹#›</a:t>
            </a:fld>
            <a:endParaRPr lang="tr-TR"/>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1995535"/>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google.com.tr/search?safe=strict&amp;sa=X&amp;q=gp+putnam's+sons&amp;stick=H4sIAAAAAAAAAOPgE-LSz9U3MCooybGoUgKzTQuzUlKStNQyyq30k_NzclKTSzLz8_TLizJLSlLz4svzi7KLrQpKk3IyizNSiwDyKbj0QgAAAA&amp;ved=2ahUKEwitjfKO6YjfAhXylIsKHYOnCisQmxMoATARegQICxAn" TargetMode="External"/><Relationship Id="rId3" Type="http://schemas.openxmlformats.org/officeDocument/2006/relationships/hyperlink" Target="https://www.google.com.tr/search?safe=strict&amp;sa=X&amp;q=ya%C5%9Fama+%C3%A7evrilen+pedal+yazarlar&amp;stick=H4sIAAAAAAAAAOPgE-LSz9U3MCooybGo0pLJTrbST8rPz9YvL8osKUnNiy_PL8q2SiwtycgvAgCOWcxqLAAAAA&amp;ved=2ahUKEwitjfKO6YjfAhXylIsKHYOnCisQ6BMoADAPegQICxAe" TargetMode="External"/><Relationship Id="rId7" Type="http://schemas.openxmlformats.org/officeDocument/2006/relationships/hyperlink" Target="https://www.google.com.tr/search?safe=strict&amp;sa=X&amp;q=ya%C5%9Fama+%C3%A7evrilen+pedal+yay%C4%B1nc%C4%B1&amp;stick=H4sIAAAAAAAAAOPgE-LSz9U3MCooybGo0lLLKLfST87PyUlNLsnMz9MvL8osKUnNiy_PL8outiooTcrJLM5ILQIAHiH91TYAAAA&amp;ved=2ahUKEwitjfKO6YjfAhXylIsKHYOnCisQ6BMoADARegQICxAm" TargetMode="External"/><Relationship Id="rId2" Type="http://schemas.openxmlformats.org/officeDocument/2006/relationships/hyperlink" Target="https://www.google.com.tr/search?safe=strict&amp;sa=X&amp;q=ya%C5%9Fama+%C3%A7evrilen+pedal+i%CC%87lk+yay%C4%B1nlanma+tarihi&amp;stick=H4sIAAAAAAAAAOPgE-LSz9U3MCooybGo0pLPTrbST8rPz9YvL8osKUnNiy_PL8q2KihNyskszkhNAQDlABcjLwAAAA&amp;ved=2ahUKEwitjfKO6YjfAhXylIsKHYOnCisQ6BMoADAOegQICxAb" TargetMode="External"/><Relationship Id="rId1" Type="http://schemas.openxmlformats.org/officeDocument/2006/relationships/slideLayout" Target="../slideLayouts/slideLayout2.xml"/><Relationship Id="rId6" Type="http://schemas.openxmlformats.org/officeDocument/2006/relationships/hyperlink" Target="https://www.google.com.tr/search?safe=strict&amp;sa=X&amp;q=ya%C5%9Fama+%C3%A7evrilen+pedal+t%C3%BCr&amp;stick=H4sIAAAAAAAAAOPgE-LSz9U3MCooybGo0pLKKLfST87PyUlNLsnMz9NPys_PLrZKT80rSgUAfRZK2ioAAAA&amp;ved=2ahUKEwitjfKO6YjfAhXylIsKHYOnCisQ6BMoADAQegQICxAj" TargetMode="External"/><Relationship Id="rId5" Type="http://schemas.openxmlformats.org/officeDocument/2006/relationships/hyperlink" Target="https://www.google.com.tr/search?safe=strict&amp;sa=X&amp;q=sally+jenkins&amp;stick=H4sIAAAAAAAAAOPgE-LSz9U3MCooybGoUoKwi4wMCwq0ZLKTrfST8vOz9cuLMktKUvPiy_OLsq0SS0sy8osAaREX7zgAAAA&amp;ved=2ahUKEwitjfKO6YjfAhXylIsKHYOnCisQmxMoAjAPegQICxAg" TargetMode="External"/><Relationship Id="rId10" Type="http://schemas.openxmlformats.org/officeDocument/2006/relationships/image" Target="../media/image7.jpg"/><Relationship Id="rId4" Type="http://schemas.openxmlformats.org/officeDocument/2006/relationships/hyperlink" Target="https://www.google.com.tr/search?safe=strict&amp;sa=X&amp;q=Lance+Armstrong&amp;stick=H4sIAAAAAAAAAOPgE-LSz9U3MCooybGoUuIAsTPSypO0ZLKTrfST8vOz9cuLMktKUvPiy_OLsq0SS0sy8osAx5AIJzYAAAA&amp;ved=2ahUKEwitjfKO6YjfAhXylIsKHYOnCisQmxMoATAPegQICxAf" TargetMode="External"/><Relationship Id="rId9" Type="http://schemas.openxmlformats.org/officeDocument/2006/relationships/hyperlink" Target="https://www.google.com.tr/search?safe=strict&amp;sa=X&amp;q=ya%C5%9Fama+%C3%A7evrilen+pedal+oclc&amp;stick=H4sIAAAAAAAAAOPgE-LSz9U3MCooybGo0pLMKLfST87PyUlNLsnMz9NPys_PLrbKT85JBgD9JixOKQAAAA&amp;ved=2ahUKEwitjfKO6YjfAhXylIsKHYOnCisQ6BMoADASegQICxAq"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70">
            <a:extLst>
              <a:ext uri="{FF2B5EF4-FFF2-40B4-BE49-F238E27FC236}">
                <a16:creationId xmlns="" xmlns:a16="http://schemas.microsoft.com/office/drawing/2014/main" id="{130B326A-C054-4820-AFCA-FCB009ABC69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9" name="Picture 72">
            <a:extLst>
              <a:ext uri="{FF2B5EF4-FFF2-40B4-BE49-F238E27FC236}">
                <a16:creationId xmlns="" xmlns:a16="http://schemas.microsoft.com/office/drawing/2014/main" id="{E265DFC7-1B2A-4A32-9C43-C48EA6FF6140}"/>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75" name="Straight Connector 74">
            <a:extLst>
              <a:ext uri="{FF2B5EF4-FFF2-40B4-BE49-F238E27FC236}">
                <a16:creationId xmlns="" xmlns:a16="http://schemas.microsoft.com/office/drawing/2014/main" id="{853B328C-A402-44DE-AABB-9BFBB6617629}"/>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useBgFill="1">
        <p:nvSpPr>
          <p:cNvPr id="77" name="Rectangle 76">
            <a:extLst>
              <a:ext uri="{FF2B5EF4-FFF2-40B4-BE49-F238E27FC236}">
                <a16:creationId xmlns="" xmlns:a16="http://schemas.microsoft.com/office/drawing/2014/main" id="{C6870151-9189-4C3A-8379-EF3D95827A0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lgili resim">
            <a:extLst>
              <a:ext uri="{FF2B5EF4-FFF2-40B4-BE49-F238E27FC236}">
                <a16:creationId xmlns="" xmlns:a16="http://schemas.microsoft.com/office/drawing/2014/main" id="{086AA4ED-F87F-4B96-B258-FA4E813E540A}"/>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t="20091" r="-1" b="21161"/>
          <a:stretch/>
        </p:blipFill>
        <p:spPr bwMode="auto">
          <a:xfrm>
            <a:off x="305" y="10"/>
            <a:ext cx="12191695" cy="6857990"/>
          </a:xfrm>
          <a:prstGeom prst="rect">
            <a:avLst/>
          </a:prstGeom>
          <a:noFill/>
          <a:extLst>
            <a:ext uri="{909E8E84-426E-40DD-AFC4-6F175D3DCCD1}">
              <a14:hiddenFill xmlns:a14="http://schemas.microsoft.com/office/drawing/2010/main">
                <a:solidFill>
                  <a:srgbClr val="FFFFFF"/>
                </a:solidFill>
              </a14:hiddenFill>
            </a:ext>
          </a:extLst>
        </p:spPr>
      </p:pic>
      <p:sp>
        <p:nvSpPr>
          <p:cNvPr id="79" name="Slide Number Placeholder 7">
            <a:extLst>
              <a:ext uri="{FF2B5EF4-FFF2-40B4-BE49-F238E27FC236}">
                <a16:creationId xmlns="" xmlns:a16="http://schemas.microsoft.com/office/drawing/2014/main" id="{123EA69C-102A-4DD0-9547-05DCD271D159}"/>
              </a:ext>
              <a:ext uri="{C183D7F6-B498-43B3-948B-1728B52AA6E4}">
                <adec:decorative xmlns=""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81" name="Footer Placeholder 6">
            <a:extLst>
              <a:ext uri="{FF2B5EF4-FFF2-40B4-BE49-F238E27FC236}">
                <a16:creationId xmlns="" xmlns:a16="http://schemas.microsoft.com/office/drawing/2014/main" id="{6A862265-5CA3-4C40-8582-7534C3B03C2A}"/>
              </a:ext>
              <a:ext uri="{C183D7F6-B498-43B3-948B-1728B52AA6E4}">
                <adec:decorative xmlns=""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83" name="Rectangle 82">
            <a:extLst>
              <a:ext uri="{FF2B5EF4-FFF2-40B4-BE49-F238E27FC236}">
                <a16:creationId xmlns="" xmlns:a16="http://schemas.microsoft.com/office/drawing/2014/main" id="{600EF80B-0391-4082-9AF5-F15B091B4CE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Unvan 1">
            <a:extLst>
              <a:ext uri="{FF2B5EF4-FFF2-40B4-BE49-F238E27FC236}">
                <a16:creationId xmlns="" xmlns:a16="http://schemas.microsoft.com/office/drawing/2014/main" id="{997FE046-9BED-440E-BC06-DA70C1A55282}"/>
              </a:ext>
            </a:extLst>
          </p:cNvPr>
          <p:cNvSpPr>
            <a:spLocks noGrp="1"/>
          </p:cNvSpPr>
          <p:nvPr>
            <p:ph type="ctrTitle"/>
          </p:nvPr>
        </p:nvSpPr>
        <p:spPr>
          <a:xfrm>
            <a:off x="1130271" y="1193800"/>
            <a:ext cx="3193050" cy="4699000"/>
          </a:xfrm>
        </p:spPr>
        <p:txBody>
          <a:bodyPr vert="horz" lIns="91440" tIns="45720" rIns="91440" bIns="45720" rtlCol="0" anchor="ctr">
            <a:normAutofit/>
          </a:bodyPr>
          <a:lstStyle/>
          <a:p>
            <a:r>
              <a:rPr lang="en-US" sz="3200" dirty="0">
                <a:solidFill>
                  <a:schemeClr val="tx1"/>
                </a:solidFill>
              </a:rPr>
              <a:t/>
            </a:r>
            <a:br>
              <a:rPr lang="en-US" sz="3200" dirty="0">
                <a:solidFill>
                  <a:schemeClr val="tx1"/>
                </a:solidFill>
              </a:rPr>
            </a:br>
            <a:endParaRPr lang="en-US" sz="3200" dirty="0">
              <a:solidFill>
                <a:schemeClr val="tx1"/>
              </a:solidFill>
            </a:endParaRPr>
          </a:p>
        </p:txBody>
      </p:sp>
      <p:cxnSp>
        <p:nvCxnSpPr>
          <p:cNvPr id="85" name="Straight Connector 84">
            <a:extLst>
              <a:ext uri="{FF2B5EF4-FFF2-40B4-BE49-F238E27FC236}">
                <a16:creationId xmlns="" xmlns:a16="http://schemas.microsoft.com/office/drawing/2014/main" id="{D33AC32D-5F44-45F7-A0BD-7C11A86BED5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 name="Alt Başlık 2">
            <a:extLst>
              <a:ext uri="{FF2B5EF4-FFF2-40B4-BE49-F238E27FC236}">
                <a16:creationId xmlns="" xmlns:a16="http://schemas.microsoft.com/office/drawing/2014/main" id="{FB5001B2-F088-481E-8501-5ED0EFC4CE34}"/>
              </a:ext>
            </a:extLst>
          </p:cNvPr>
          <p:cNvSpPr>
            <a:spLocks noGrp="1"/>
          </p:cNvSpPr>
          <p:nvPr>
            <p:ph type="subTitle" idx="1"/>
          </p:nvPr>
        </p:nvSpPr>
        <p:spPr>
          <a:xfrm>
            <a:off x="4976636" y="1193800"/>
            <a:ext cx="6085091" cy="4699000"/>
          </a:xfrm>
        </p:spPr>
        <p:txBody>
          <a:bodyPr vert="horz" lIns="91440" tIns="45720" rIns="91440" bIns="45720" rtlCol="0" anchor="ctr">
            <a:normAutofit/>
          </a:bodyPr>
          <a:lstStyle/>
          <a:p>
            <a:pPr indent="-228600" algn="l">
              <a:buFont typeface="Arial" panose="020B0604020202020204" pitchFamily="34" charset="0"/>
              <a:buChar char="•"/>
            </a:pPr>
            <a:r>
              <a:rPr lang="en-US" dirty="0"/>
              <a:t>LANCE ARMSTRONG’UN HAYATI</a:t>
            </a:r>
          </a:p>
          <a:p>
            <a:pPr indent="-228600" algn="l">
              <a:buFont typeface="Arial" panose="020B0604020202020204" pitchFamily="34" charset="0"/>
              <a:buChar char="•"/>
            </a:pPr>
            <a:endParaRPr lang="en-US" dirty="0"/>
          </a:p>
          <a:p>
            <a:pPr indent="-228600" algn="l">
              <a:buFont typeface="Arial" panose="020B0604020202020204" pitchFamily="34" charset="0"/>
              <a:buChar char="•"/>
            </a:pPr>
            <a:endParaRPr lang="en-US" dirty="0"/>
          </a:p>
        </p:txBody>
      </p:sp>
      <p:sp>
        <p:nvSpPr>
          <p:cNvPr id="87" name="Date Placeholder 1">
            <a:extLst>
              <a:ext uri="{FF2B5EF4-FFF2-40B4-BE49-F238E27FC236}">
                <a16:creationId xmlns="" xmlns:a16="http://schemas.microsoft.com/office/drawing/2014/main" id="{3FBF03E8-C602-4192-9C52-F84B29FDCC88}"/>
              </a:ext>
              <a:ext uri="{C183D7F6-B498-43B3-948B-1728B52AA6E4}">
                <adec:decorative xmlns=""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3349283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FE350B9-0C8D-4C79-A959-A68C7797E572}"/>
              </a:ext>
            </a:extLst>
          </p:cNvPr>
          <p:cNvSpPr>
            <a:spLocks noGrp="1"/>
          </p:cNvSpPr>
          <p:nvPr>
            <p:ph type="title"/>
          </p:nvPr>
        </p:nvSpPr>
        <p:spPr/>
        <p:txBody>
          <a:bodyPr/>
          <a:lstStyle/>
          <a:p>
            <a:r>
              <a:rPr lang="tr-TR" dirty="0"/>
              <a:t>Okur görüşü;</a:t>
            </a:r>
          </a:p>
        </p:txBody>
      </p:sp>
      <p:sp>
        <p:nvSpPr>
          <p:cNvPr id="3" name="İçerik Yer Tutucusu 2">
            <a:extLst>
              <a:ext uri="{FF2B5EF4-FFF2-40B4-BE49-F238E27FC236}">
                <a16:creationId xmlns="" xmlns:a16="http://schemas.microsoft.com/office/drawing/2014/main" id="{1BCF22FE-095A-4E50-B40A-7C33C3CD3C62}"/>
              </a:ext>
            </a:extLst>
          </p:cNvPr>
          <p:cNvSpPr>
            <a:spLocks noGrp="1"/>
          </p:cNvSpPr>
          <p:nvPr>
            <p:ph idx="1"/>
          </p:nvPr>
        </p:nvSpPr>
        <p:spPr/>
        <p:txBody>
          <a:bodyPr>
            <a:normAutofit fontScale="92500" lnSpcReduction="20000"/>
          </a:bodyPr>
          <a:lstStyle/>
          <a:p>
            <a:r>
              <a:rPr lang="tr-TR" sz="1400" dirty="0"/>
              <a:t>Yaşama Çevrilen Pedal, bir insanın ona veda hazırlığına karşı verdiği ilham verici bir savaştır. Acıları zafere, trajedileri şölene çeviren bir insan harikasının, yaşamını geri alışının öyküsüdür. Bu, anlatılamayacak bir cesaretin, tutkunun ve yaşamla olan aşkın öyküsüdür.</a:t>
            </a:r>
            <a:r>
              <a:rPr lang="tr-TR" dirty="0"/>
              <a:t> </a:t>
            </a:r>
          </a:p>
          <a:p>
            <a:r>
              <a:rPr lang="tr-TR" sz="1400" dirty="0"/>
              <a:t>Bir insanın ne olursa olsun hayata elleriyle sımsıkı sarıldığını anlatan ve herkesin ders çıkarabileceği güzel bir anlatım. Okuyan herkesin kendisine bir şeyler katabileceği ve hayata sımsıkı sarılması gerektiğini anlatan güzel bir yaşam öyküsü. İyi ki okumuşum dediğim kitaplardan bir tanesi.</a:t>
            </a:r>
          </a:p>
          <a:p>
            <a:r>
              <a:rPr lang="tr-TR" sz="1500" dirty="0"/>
              <a:t>Beğenilmeyi </a:t>
            </a:r>
            <a:r>
              <a:rPr lang="tr-TR" sz="1500" dirty="0" err="1"/>
              <a:t>hakediyor</a:t>
            </a:r>
            <a:r>
              <a:rPr lang="tr-TR" sz="1500" dirty="0"/>
              <a:t> 'Bisikletin Değil İnancın Öyküsü'. </a:t>
            </a:r>
            <a:r>
              <a:rPr lang="tr-TR" sz="1500" dirty="0" err="1"/>
              <a:t>Lance</a:t>
            </a:r>
            <a:r>
              <a:rPr lang="tr-TR" sz="1500" dirty="0"/>
              <a:t> Armstrong gerçek hayat hikâyesini anlatıyor. Gerçek olamayacak kadar olağanüstü fakat gerçek olduğu için bir o kadar olağanüstü bir anlatı. Fransa Bisiklet Turu'nu birincilikle bitiren bir inanç abidesi. İnanan insanların hedefine ulaşmak için bulduğu enerjiyi böyle güzel anlatabilecek gerçek bir hayat hikâyesi okuyabileceğimi daha önceden söyleselerdi, inanmazdım... </a:t>
            </a:r>
          </a:p>
          <a:p>
            <a:r>
              <a:rPr lang="tr-TR" sz="1400" dirty="0"/>
              <a:t/>
            </a:r>
            <a:br>
              <a:rPr lang="tr-TR" sz="1400" dirty="0"/>
            </a:br>
            <a:endParaRPr lang="tr-TR" sz="1400" dirty="0"/>
          </a:p>
        </p:txBody>
      </p:sp>
    </p:spTree>
    <p:extLst>
      <p:ext uri="{BB962C8B-B14F-4D97-AF65-F5344CB8AC3E}">
        <p14:creationId xmlns:p14="http://schemas.microsoft.com/office/powerpoint/2010/main" val="3811259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5AD75BB3-4CE7-4698-A7BE-6D3B0B287502}"/>
              </a:ext>
            </a:extLst>
          </p:cNvPr>
          <p:cNvSpPr>
            <a:spLocks noGrp="1"/>
          </p:cNvSpPr>
          <p:nvPr>
            <p:ph type="title"/>
          </p:nvPr>
        </p:nvSpPr>
        <p:spPr>
          <a:xfrm>
            <a:off x="684212" y="485244"/>
            <a:ext cx="8534400" cy="1507067"/>
          </a:xfrm>
        </p:spPr>
        <p:txBody>
          <a:bodyPr>
            <a:normAutofit/>
          </a:bodyPr>
          <a:lstStyle/>
          <a:p>
            <a:r>
              <a:rPr lang="tr-TR" dirty="0"/>
              <a:t>DOPİNGLE YERLE BİR OLAN BİR HAYAT</a:t>
            </a:r>
          </a:p>
        </p:txBody>
      </p:sp>
      <p:sp>
        <p:nvSpPr>
          <p:cNvPr id="3" name="İçerik Yer Tutucusu 2">
            <a:extLst>
              <a:ext uri="{FF2B5EF4-FFF2-40B4-BE49-F238E27FC236}">
                <a16:creationId xmlns="" xmlns:a16="http://schemas.microsoft.com/office/drawing/2014/main" id="{131511EC-3B91-49BA-95DD-0400FC78A094}"/>
              </a:ext>
            </a:extLst>
          </p:cNvPr>
          <p:cNvSpPr>
            <a:spLocks noGrp="1"/>
          </p:cNvSpPr>
          <p:nvPr>
            <p:ph idx="1"/>
          </p:nvPr>
        </p:nvSpPr>
        <p:spPr>
          <a:xfrm>
            <a:off x="684212" y="2068511"/>
            <a:ext cx="8534400" cy="4304245"/>
          </a:xfrm>
        </p:spPr>
        <p:txBody>
          <a:bodyPr>
            <a:normAutofit fontScale="92500" lnSpcReduction="10000"/>
          </a:bodyPr>
          <a:lstStyle/>
          <a:p>
            <a:r>
              <a:rPr lang="tr-TR" dirty="0" err="1"/>
              <a:t>Lance</a:t>
            </a:r>
            <a:r>
              <a:rPr lang="tr-TR" dirty="0"/>
              <a:t> Edward Armstrong 18 Eylül 1971'de ABD'nin </a:t>
            </a:r>
            <a:r>
              <a:rPr lang="tr-TR" dirty="0" err="1"/>
              <a:t>Teksas</a:t>
            </a:r>
            <a:r>
              <a:rPr lang="tr-TR" dirty="0"/>
              <a:t> Eyaleti'nde dünyaya geldi. </a:t>
            </a:r>
          </a:p>
          <a:p>
            <a:pPr marL="0" indent="0">
              <a:buNone/>
            </a:pPr>
            <a:endParaRPr lang="tr-TR" dirty="0"/>
          </a:p>
          <a:p>
            <a:r>
              <a:rPr lang="tr-TR" dirty="0"/>
              <a:t>Armstrong'u yakından tanıyanlar onun spora çok meraklı bir çocuk olduğunu vurguluyor.</a:t>
            </a:r>
          </a:p>
          <a:p>
            <a:r>
              <a:rPr lang="tr-TR" dirty="0"/>
              <a:t>Önce </a:t>
            </a:r>
            <a:r>
              <a:rPr lang="tr-TR" dirty="0" err="1"/>
              <a:t>triatlonla</a:t>
            </a:r>
            <a:r>
              <a:rPr lang="tr-TR" dirty="0"/>
              <a:t> uğraşan Armstrong ardından da yol bisikletiyle ilgilendi.</a:t>
            </a:r>
          </a:p>
          <a:p>
            <a:pPr fontAlgn="t"/>
            <a:r>
              <a:rPr lang="tr-TR" dirty="0"/>
              <a:t>1992'de Barcelona Olimpiyatları'nda yol bisikletinde 14. olan Armstrong böylelikle profesyonelliğe adım attı. </a:t>
            </a:r>
          </a:p>
          <a:p>
            <a:pPr fontAlgn="t"/>
            <a:r>
              <a:rPr lang="tr-TR" dirty="0"/>
              <a:t>1996 yılına kadar yani kanser teşhisi konulana kadar Armstrong çok büyük bir başarı elde edemedi. Aslına bakılırsa herkes onu 'kanser' olduktan sonra tanımaya başladı. </a:t>
            </a:r>
          </a:p>
          <a:p>
            <a:pPr fontAlgn="t"/>
            <a:endParaRPr lang="tr-TR" dirty="0"/>
          </a:p>
        </p:txBody>
      </p:sp>
    </p:spTree>
    <p:extLst>
      <p:ext uri="{BB962C8B-B14F-4D97-AF65-F5344CB8AC3E}">
        <p14:creationId xmlns:p14="http://schemas.microsoft.com/office/powerpoint/2010/main" val="3957733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CFC08E94-2802-40F4-97A7-32B753A1E977}"/>
              </a:ext>
            </a:extLst>
          </p:cNvPr>
          <p:cNvSpPr>
            <a:spLocks noGrp="1"/>
          </p:cNvSpPr>
          <p:nvPr>
            <p:ph type="title"/>
          </p:nvPr>
        </p:nvSpPr>
        <p:spPr>
          <a:xfrm>
            <a:off x="684212" y="485244"/>
            <a:ext cx="8534400" cy="1507067"/>
          </a:xfrm>
        </p:spPr>
        <p:txBody>
          <a:bodyPr>
            <a:normAutofit/>
          </a:bodyPr>
          <a:lstStyle/>
          <a:p>
            <a:r>
              <a:rPr lang="tr-TR" dirty="0"/>
              <a:t>Armstrong 7 kez üst üste Fransa Bisiklet Turu'nu kazandı. </a:t>
            </a:r>
            <a:br>
              <a:rPr lang="tr-TR" dirty="0"/>
            </a:br>
            <a:endParaRPr lang="tr-TR" dirty="0"/>
          </a:p>
        </p:txBody>
      </p:sp>
      <p:pic>
        <p:nvPicPr>
          <p:cNvPr id="5" name="İçerik Yer Tutucusu 4">
            <a:extLst>
              <a:ext uri="{FF2B5EF4-FFF2-40B4-BE49-F238E27FC236}">
                <a16:creationId xmlns="" xmlns:a16="http://schemas.microsoft.com/office/drawing/2014/main" id="{59F1E15E-5E69-445E-B4E5-7ADCB34FC625}"/>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821774" y="2016125"/>
            <a:ext cx="2550040" cy="3449638"/>
          </a:xfrm>
        </p:spPr>
      </p:pic>
    </p:spTree>
    <p:extLst>
      <p:ext uri="{BB962C8B-B14F-4D97-AF65-F5344CB8AC3E}">
        <p14:creationId xmlns:p14="http://schemas.microsoft.com/office/powerpoint/2010/main" val="3652387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A61CCAFE-F37F-4630-9E31-0E9622F066C0}"/>
              </a:ext>
            </a:extLst>
          </p:cNvPr>
          <p:cNvSpPr>
            <a:spLocks noGrp="1"/>
          </p:cNvSpPr>
          <p:nvPr>
            <p:ph type="title"/>
          </p:nvPr>
        </p:nvSpPr>
        <p:spPr>
          <a:xfrm>
            <a:off x="684212" y="485244"/>
            <a:ext cx="8534400" cy="1507067"/>
          </a:xfrm>
        </p:spPr>
        <p:txBody>
          <a:bodyPr>
            <a:normAutofit/>
          </a:bodyPr>
          <a:lstStyle/>
          <a:p>
            <a:r>
              <a:rPr lang="tr-TR" dirty="0"/>
              <a:t>DOPİNGLE YERLE BİR OLAN BİR HAYAT</a:t>
            </a:r>
          </a:p>
        </p:txBody>
      </p:sp>
      <p:sp>
        <p:nvSpPr>
          <p:cNvPr id="3" name="İçerik Yer Tutucusu 2">
            <a:extLst>
              <a:ext uri="{FF2B5EF4-FFF2-40B4-BE49-F238E27FC236}">
                <a16:creationId xmlns="" xmlns:a16="http://schemas.microsoft.com/office/drawing/2014/main" id="{6494D984-174B-41B9-9C4E-EE484AA28607}"/>
              </a:ext>
            </a:extLst>
          </p:cNvPr>
          <p:cNvSpPr>
            <a:spLocks noGrp="1"/>
          </p:cNvSpPr>
          <p:nvPr>
            <p:ph idx="1"/>
          </p:nvPr>
        </p:nvSpPr>
        <p:spPr>
          <a:xfrm>
            <a:off x="537897" y="2472000"/>
            <a:ext cx="8534400" cy="3906311"/>
          </a:xfrm>
        </p:spPr>
        <p:txBody>
          <a:bodyPr>
            <a:normAutofit/>
          </a:bodyPr>
          <a:lstStyle/>
          <a:p>
            <a:pPr fontAlgn="t"/>
            <a:r>
              <a:rPr lang="tr-TR" dirty="0"/>
              <a:t>Armstrong, 2 Ekim 1996'da üçüncü aşama testis kanseri olduğunu öğrendi. Kanser kısa sürede Armstrong'un beynine sıçradı. O dönemde uzmanlar, ABD'li bisikletçinin yaşama şansının yüzde 40 olduğunu belirtiyordu. </a:t>
            </a:r>
          </a:p>
          <a:p>
            <a:pPr fontAlgn="t"/>
            <a:r>
              <a:rPr lang="tr-TR" dirty="0"/>
              <a:t>Uzun süre kemoterapi gören Armstrong, 1998'de US Postal Takımı ile anlaştı ve spora döndü.</a:t>
            </a:r>
          </a:p>
          <a:p>
            <a:pPr fontAlgn="t"/>
            <a:r>
              <a:rPr lang="tr-TR" dirty="0"/>
              <a:t>1999'da Fransız Bisiklet Turu'na katılan Armstrong, hayatının en büyük başarısını elde etti.</a:t>
            </a:r>
          </a:p>
          <a:p>
            <a:pPr marL="0" indent="0" fontAlgn="t">
              <a:buNone/>
            </a:pPr>
            <a:endParaRPr lang="tr-TR" dirty="0"/>
          </a:p>
          <a:p>
            <a:pPr marL="0" indent="0" fontAlgn="t">
              <a:buNone/>
            </a:pPr>
            <a:endParaRPr lang="tr-TR" dirty="0"/>
          </a:p>
          <a:p>
            <a:pPr fontAlgn="t"/>
            <a:endParaRPr lang="tr-TR" dirty="0"/>
          </a:p>
          <a:p>
            <a:pPr fontAlgn="t"/>
            <a:endParaRPr lang="tr-TR" dirty="0"/>
          </a:p>
        </p:txBody>
      </p:sp>
    </p:spTree>
    <p:extLst>
      <p:ext uri="{BB962C8B-B14F-4D97-AF65-F5344CB8AC3E}">
        <p14:creationId xmlns:p14="http://schemas.microsoft.com/office/powerpoint/2010/main" val="2529422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2D54A32-E09D-4B0D-B4A3-8A25B367F6A2}"/>
              </a:ext>
            </a:extLst>
          </p:cNvPr>
          <p:cNvSpPr>
            <a:spLocks noGrp="1"/>
          </p:cNvSpPr>
          <p:nvPr>
            <p:ph type="title"/>
          </p:nvPr>
        </p:nvSpPr>
        <p:spPr>
          <a:xfrm>
            <a:off x="684212" y="485244"/>
            <a:ext cx="8534400" cy="1507067"/>
          </a:xfrm>
        </p:spPr>
        <p:txBody>
          <a:bodyPr>
            <a:normAutofit/>
          </a:bodyPr>
          <a:lstStyle/>
          <a:p>
            <a:r>
              <a:rPr lang="tr-TR" sz="1600" dirty="0"/>
              <a:t>'Sarı mayo' denildiği zaman akla gelen ilk isim olan Armstrong dünya gündemine oturduğu o yıllarda kanser hastalarına destek olmayı da sürdürdü.</a:t>
            </a:r>
          </a:p>
        </p:txBody>
      </p:sp>
      <p:pic>
        <p:nvPicPr>
          <p:cNvPr id="5" name="İçerik Yer Tutucusu 4">
            <a:extLst>
              <a:ext uri="{FF2B5EF4-FFF2-40B4-BE49-F238E27FC236}">
                <a16:creationId xmlns="" xmlns:a16="http://schemas.microsoft.com/office/drawing/2014/main" id="{3353FE86-8E5E-4B4C-A37C-64503683BF9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30449" y="2016125"/>
            <a:ext cx="6132689" cy="3449638"/>
          </a:xfrm>
        </p:spPr>
      </p:pic>
    </p:spTree>
    <p:extLst>
      <p:ext uri="{BB962C8B-B14F-4D97-AF65-F5344CB8AC3E}">
        <p14:creationId xmlns:p14="http://schemas.microsoft.com/office/powerpoint/2010/main" val="3786184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A5B6347C-1F93-410D-A8FB-5EE1DA6F24C8}"/>
              </a:ext>
            </a:extLst>
          </p:cNvPr>
          <p:cNvSpPr>
            <a:spLocks noGrp="1"/>
          </p:cNvSpPr>
          <p:nvPr>
            <p:ph type="title"/>
          </p:nvPr>
        </p:nvSpPr>
        <p:spPr>
          <a:xfrm>
            <a:off x="684212" y="485244"/>
            <a:ext cx="8534400" cy="1507067"/>
          </a:xfrm>
        </p:spPr>
        <p:txBody>
          <a:bodyPr>
            <a:normAutofit/>
          </a:bodyPr>
          <a:lstStyle/>
          <a:p>
            <a:pPr fontAlgn="t"/>
            <a:r>
              <a:rPr lang="tr-TR" sz="2000" dirty="0"/>
              <a:t>Armstrong Vakfı'nı kuran ünlü sporcunun piyasaya sürdüğü sarı bileklikler kısa sürede dünyanın her köşesinde satılmaya başladı.</a:t>
            </a:r>
            <a:r>
              <a:rPr lang="tr-TR" dirty="0"/>
              <a:t/>
            </a:r>
            <a:br>
              <a:rPr lang="tr-TR" dirty="0"/>
            </a:br>
            <a:endParaRPr lang="tr-TR" dirty="0"/>
          </a:p>
        </p:txBody>
      </p:sp>
      <p:pic>
        <p:nvPicPr>
          <p:cNvPr id="5" name="İçerik Yer Tutucusu 4">
            <a:extLst>
              <a:ext uri="{FF2B5EF4-FFF2-40B4-BE49-F238E27FC236}">
                <a16:creationId xmlns="" xmlns:a16="http://schemas.microsoft.com/office/drawing/2014/main" id="{1366C753-04F9-4505-99CE-C03E7A91497E}"/>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954320" y="2016125"/>
            <a:ext cx="2284948" cy="3449638"/>
          </a:xfrm>
        </p:spPr>
      </p:pic>
    </p:spTree>
    <p:extLst>
      <p:ext uri="{BB962C8B-B14F-4D97-AF65-F5344CB8AC3E}">
        <p14:creationId xmlns:p14="http://schemas.microsoft.com/office/powerpoint/2010/main" val="3069429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D9A96B2B-7AD3-45D0-8CAD-D29C43A98DF4}"/>
              </a:ext>
            </a:extLst>
          </p:cNvPr>
          <p:cNvSpPr>
            <a:spLocks noGrp="1"/>
          </p:cNvSpPr>
          <p:nvPr>
            <p:ph type="title"/>
          </p:nvPr>
        </p:nvSpPr>
        <p:spPr>
          <a:xfrm>
            <a:off x="1451580" y="804520"/>
            <a:ext cx="5550355" cy="1049235"/>
          </a:xfrm>
        </p:spPr>
        <p:txBody>
          <a:bodyPr>
            <a:normAutofit fontScale="90000"/>
          </a:bodyPr>
          <a:lstStyle/>
          <a:p>
            <a:pPr fontAlgn="t"/>
            <a:r>
              <a:rPr lang="tr-TR" sz="1300"/>
              <a:t/>
            </a:r>
            <a:br>
              <a:rPr lang="tr-TR" sz="1300"/>
            </a:br>
            <a:r>
              <a:rPr lang="tr-TR" sz="1300"/>
              <a:t>‘Le </a:t>
            </a:r>
            <a:r>
              <a:rPr lang="tr-TR" sz="1300" err="1"/>
              <a:t>Boss</a:t>
            </a:r>
            <a:r>
              <a:rPr lang="tr-TR" sz="1300"/>
              <a:t>’ lakaplı Armstrong hayat hikayesini anlattığı iki kitap satışa sundu. Yaşama çevrilen pedal ve Her saniye değerlidir isimli kitaplar uzun yıllar çok satanlar listelerinde yer aldı.</a:t>
            </a:r>
            <a:br>
              <a:rPr lang="tr-TR" sz="1300"/>
            </a:br>
            <a:endParaRPr lang="tr-TR" sz="1300"/>
          </a:p>
        </p:txBody>
      </p:sp>
      <p:sp>
        <p:nvSpPr>
          <p:cNvPr id="20" name="Content Placeholder 19">
            <a:extLst>
              <a:ext uri="{FF2B5EF4-FFF2-40B4-BE49-F238E27FC236}">
                <a16:creationId xmlns="" xmlns:a16="http://schemas.microsoft.com/office/drawing/2014/main" id="{A0A9BB51-5A1C-471A-B4A7-15F2622150E8}"/>
              </a:ext>
            </a:extLst>
          </p:cNvPr>
          <p:cNvSpPr>
            <a:spLocks noGrp="1"/>
          </p:cNvSpPr>
          <p:nvPr>
            <p:ph idx="1"/>
          </p:nvPr>
        </p:nvSpPr>
        <p:spPr>
          <a:xfrm>
            <a:off x="1451580" y="2015732"/>
            <a:ext cx="5550355" cy="3450613"/>
          </a:xfrm>
        </p:spPr>
        <p:txBody>
          <a:bodyPr>
            <a:normAutofit/>
          </a:bodyPr>
          <a:lstStyle/>
          <a:p>
            <a:r>
              <a:rPr lang="tr-TR" b="1" dirty="0">
                <a:hlinkClick r:id="rId2"/>
              </a:rPr>
              <a:t>İlk Yayınlanma Tarihi</a:t>
            </a:r>
            <a:r>
              <a:rPr lang="tr-TR" b="1" dirty="0"/>
              <a:t>: </a:t>
            </a:r>
            <a:r>
              <a:rPr lang="tr-TR" dirty="0"/>
              <a:t>22 Mayıs 2000</a:t>
            </a:r>
          </a:p>
          <a:p>
            <a:r>
              <a:rPr lang="tr-TR" b="1" dirty="0">
                <a:hlinkClick r:id="rId3"/>
              </a:rPr>
              <a:t>Yazarlar</a:t>
            </a:r>
            <a:r>
              <a:rPr lang="tr-TR" b="1" dirty="0"/>
              <a:t>: </a:t>
            </a:r>
            <a:r>
              <a:rPr lang="tr-TR" dirty="0" err="1">
                <a:hlinkClick r:id="rId4"/>
              </a:rPr>
              <a:t>Lance</a:t>
            </a:r>
            <a:r>
              <a:rPr lang="tr-TR" dirty="0">
                <a:hlinkClick r:id="rId4"/>
              </a:rPr>
              <a:t> Armstrong</a:t>
            </a:r>
            <a:r>
              <a:rPr lang="tr-TR" dirty="0"/>
              <a:t>, </a:t>
            </a:r>
            <a:r>
              <a:rPr lang="tr-TR" dirty="0" err="1">
                <a:hlinkClick r:id="rId5"/>
              </a:rPr>
              <a:t>Sally</a:t>
            </a:r>
            <a:r>
              <a:rPr lang="tr-TR" dirty="0">
                <a:hlinkClick r:id="rId5"/>
              </a:rPr>
              <a:t> </a:t>
            </a:r>
            <a:r>
              <a:rPr lang="tr-TR" dirty="0" err="1">
                <a:hlinkClick r:id="rId5"/>
              </a:rPr>
              <a:t>Jenkins</a:t>
            </a:r>
            <a:endParaRPr lang="tr-TR" dirty="0"/>
          </a:p>
          <a:p>
            <a:r>
              <a:rPr lang="tr-TR" b="1" dirty="0">
                <a:hlinkClick r:id="rId6"/>
              </a:rPr>
              <a:t>Tür</a:t>
            </a:r>
            <a:r>
              <a:rPr lang="tr-TR" b="1" dirty="0"/>
              <a:t>: </a:t>
            </a:r>
            <a:r>
              <a:rPr lang="tr-TR" dirty="0"/>
              <a:t>Kurgu</a:t>
            </a:r>
          </a:p>
          <a:p>
            <a:r>
              <a:rPr lang="tr-TR" b="1" dirty="0">
                <a:hlinkClick r:id="rId7"/>
              </a:rPr>
              <a:t>Yayıncı</a:t>
            </a:r>
            <a:r>
              <a:rPr lang="tr-TR" b="1" dirty="0"/>
              <a:t>: </a:t>
            </a:r>
            <a:r>
              <a:rPr lang="tr-TR" dirty="0">
                <a:hlinkClick r:id="rId8"/>
              </a:rPr>
              <a:t>G. P. </a:t>
            </a:r>
            <a:r>
              <a:rPr lang="tr-TR" dirty="0" err="1">
                <a:hlinkClick r:id="rId8"/>
              </a:rPr>
              <a:t>Putnam's</a:t>
            </a:r>
            <a:r>
              <a:rPr lang="tr-TR" dirty="0">
                <a:hlinkClick r:id="rId8"/>
              </a:rPr>
              <a:t> </a:t>
            </a:r>
            <a:r>
              <a:rPr lang="tr-TR" dirty="0" err="1">
                <a:hlinkClick r:id="rId8"/>
              </a:rPr>
              <a:t>Sons</a:t>
            </a:r>
            <a:endParaRPr lang="tr-TR" dirty="0"/>
          </a:p>
          <a:p>
            <a:r>
              <a:rPr lang="tr-TR" b="1" dirty="0">
                <a:hlinkClick r:id="rId9"/>
              </a:rPr>
              <a:t>OCLC</a:t>
            </a:r>
            <a:r>
              <a:rPr lang="tr-TR" b="1" dirty="0"/>
              <a:t>: </a:t>
            </a:r>
            <a:r>
              <a:rPr lang="tr-TR" dirty="0"/>
              <a:t>43684677</a:t>
            </a:r>
          </a:p>
          <a:p>
            <a:endParaRPr lang="en-US" dirty="0"/>
          </a:p>
        </p:txBody>
      </p:sp>
      <p:pic>
        <p:nvPicPr>
          <p:cNvPr id="46" name="İçerik Yer Tutucusu 4">
            <a:extLst>
              <a:ext uri="{FF2B5EF4-FFF2-40B4-BE49-F238E27FC236}">
                <a16:creationId xmlns="" xmlns:a16="http://schemas.microsoft.com/office/drawing/2014/main" id="{FB07C80F-2270-4A91-AA3E-3391CDB10BF8}"/>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t="597" r="4" b="8937"/>
          <a:stretch/>
        </p:blipFill>
        <p:spPr>
          <a:xfrm>
            <a:off x="8116373" y="1116345"/>
            <a:ext cx="2799103" cy="3866172"/>
          </a:xfrm>
          <a:prstGeom prst="rect">
            <a:avLst/>
          </a:prstGeom>
        </p:spPr>
      </p:pic>
    </p:spTree>
    <p:extLst>
      <p:ext uri="{BB962C8B-B14F-4D97-AF65-F5344CB8AC3E}">
        <p14:creationId xmlns:p14="http://schemas.microsoft.com/office/powerpoint/2010/main" val="4266721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CCA0EF9-65F5-43D6-BEA4-07FE8F7E79B7}"/>
              </a:ext>
            </a:extLst>
          </p:cNvPr>
          <p:cNvSpPr>
            <a:spLocks noGrp="1"/>
          </p:cNvSpPr>
          <p:nvPr>
            <p:ph type="title"/>
          </p:nvPr>
        </p:nvSpPr>
        <p:spPr/>
        <p:txBody>
          <a:bodyPr/>
          <a:lstStyle/>
          <a:p>
            <a:r>
              <a:rPr lang="tr-TR" dirty="0" err="1"/>
              <a:t>Lance</a:t>
            </a:r>
            <a:r>
              <a:rPr lang="tr-TR" dirty="0"/>
              <a:t> Armstrong kendisi hakkında düşünceleri:</a:t>
            </a:r>
          </a:p>
        </p:txBody>
      </p:sp>
      <p:sp>
        <p:nvSpPr>
          <p:cNvPr id="3" name="İçerik Yer Tutucusu 2">
            <a:extLst>
              <a:ext uri="{FF2B5EF4-FFF2-40B4-BE49-F238E27FC236}">
                <a16:creationId xmlns="" xmlns:a16="http://schemas.microsoft.com/office/drawing/2014/main" id="{7CD4ECD7-FCE3-499D-9C61-F904A717345A}"/>
              </a:ext>
            </a:extLst>
          </p:cNvPr>
          <p:cNvSpPr>
            <a:spLocks noGrp="1"/>
          </p:cNvSpPr>
          <p:nvPr>
            <p:ph idx="1"/>
          </p:nvPr>
        </p:nvSpPr>
        <p:spPr/>
        <p:txBody>
          <a:bodyPr/>
          <a:lstStyle/>
          <a:p>
            <a:r>
              <a:rPr lang="tr-TR" dirty="0"/>
              <a:t>Saatte 120 km süratle giden bir bisikletle Alp dağlarının yamaçlarından inerken attığım zafer narasından sonra değil ölmek, yüz yaşına kadar yaşamak bile bana az geliyor. Ben hiçbir şeyi yavaş yapmam, nefes almayı bile. Ben her şeyi hızlı bir ritimle yaparım, hızlı düşünürüm, hızlı yerim, hızlı uyurum, hızlı kalkarım.</a:t>
            </a:r>
            <a:br>
              <a:rPr lang="tr-TR" dirty="0"/>
            </a:br>
            <a:endParaRPr lang="tr-TR" dirty="0"/>
          </a:p>
        </p:txBody>
      </p:sp>
    </p:spTree>
    <p:extLst>
      <p:ext uri="{BB962C8B-B14F-4D97-AF65-F5344CB8AC3E}">
        <p14:creationId xmlns:p14="http://schemas.microsoft.com/office/powerpoint/2010/main" val="150891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AEE503F5-2910-44A3-BF30-CE988DA5B61D}"/>
              </a:ext>
            </a:extLst>
          </p:cNvPr>
          <p:cNvSpPr>
            <a:spLocks noGrp="1"/>
          </p:cNvSpPr>
          <p:nvPr>
            <p:ph type="title"/>
          </p:nvPr>
        </p:nvSpPr>
        <p:spPr/>
        <p:txBody>
          <a:bodyPr>
            <a:normAutofit/>
          </a:bodyPr>
          <a:lstStyle/>
          <a:p>
            <a:r>
              <a:rPr lang="tr-TR" dirty="0"/>
              <a:t>Kitaptan ufak bir özet</a:t>
            </a:r>
          </a:p>
        </p:txBody>
      </p:sp>
      <p:sp>
        <p:nvSpPr>
          <p:cNvPr id="3" name="İçerik Yer Tutucusu 2">
            <a:extLst>
              <a:ext uri="{FF2B5EF4-FFF2-40B4-BE49-F238E27FC236}">
                <a16:creationId xmlns="" xmlns:a16="http://schemas.microsoft.com/office/drawing/2014/main" id="{5ECEC26E-2AB1-4A8D-9A1B-0521A73DF108}"/>
              </a:ext>
            </a:extLst>
          </p:cNvPr>
          <p:cNvSpPr>
            <a:spLocks noGrp="1"/>
          </p:cNvSpPr>
          <p:nvPr>
            <p:ph idx="1"/>
          </p:nvPr>
        </p:nvSpPr>
        <p:spPr/>
        <p:txBody>
          <a:bodyPr>
            <a:normAutofit fontScale="92500"/>
          </a:bodyPr>
          <a:lstStyle/>
          <a:p>
            <a:pPr>
              <a:lnSpc>
                <a:spcPct val="110000"/>
              </a:lnSpc>
            </a:pPr>
            <a:r>
              <a:rPr lang="tr-TR" sz="1700" dirty="0"/>
              <a:t>Henüz yirmi dört yaşındayken bir efsane olacağına kesin gözle bakılan </a:t>
            </a:r>
            <a:r>
              <a:rPr lang="tr-TR" sz="1700" dirty="0" err="1"/>
              <a:t>Lance</a:t>
            </a:r>
            <a:r>
              <a:rPr lang="tr-TR" sz="1700" dirty="0"/>
              <a:t> Armstrong’a, Ekim 1996’da doktorlar yumurtalık kanseri teşhisi ile yüzde kırk yaşama şansı verdikleri gün bütün hayatı tamamen değişmişti. Şimdi önünde uzanan yol, bisikletiyle kat edeceği kilometreler değil, bu dünyada var olmayla olmama arasında geçecek çekişme dolu günlerdi. Artık bundan sonra pedalların yaşama çevrileceği belliydi. Her zaman olduğu gibi, önderlik ruhuyla önünde uzanan yola koyuldu ve yine her zaman olduğu gibi asla kaybetmemeye kararlıydı. Bir yandan vücudunu istila eden kanserle ve ruhunu tüketmek tehdit eden kemoterapiyle savaşırken, bir yandan antrenmanlarına odaklandı ve etrafındaki, hayattan asla pes etmeyenlerden güç aldı. Hastaneden çıkışından sadece on altı ay geçmişti ki, Dünya’nın en zor parkuru olarak bilinen </a:t>
            </a:r>
            <a:r>
              <a:rPr lang="tr-TR" sz="1700" dirty="0" err="1"/>
              <a:t>Tour</a:t>
            </a:r>
            <a:r>
              <a:rPr lang="tr-TR" sz="1700" dirty="0"/>
              <a:t> de </a:t>
            </a:r>
            <a:r>
              <a:rPr lang="tr-TR" sz="1700" dirty="0" err="1"/>
              <a:t>France’i</a:t>
            </a:r>
            <a:r>
              <a:rPr lang="tr-TR" sz="1700" dirty="0"/>
              <a:t> kazandı. Hem de şimdiye kadar kimsenin yapamadığını yaparak ve hız rekoru kırarak. Üstüne üstlük bundan birkaç ay sonra da hayatında yepyeni bir çiçek açtı ve baba oldu.</a:t>
            </a:r>
          </a:p>
        </p:txBody>
      </p:sp>
    </p:spTree>
    <p:extLst>
      <p:ext uri="{BB962C8B-B14F-4D97-AF65-F5344CB8AC3E}">
        <p14:creationId xmlns:p14="http://schemas.microsoft.com/office/powerpoint/2010/main" val="210239109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eri">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otalTime>4</TotalTime>
  <Words>469</Words>
  <Application>Microsoft Office PowerPoint</Application>
  <PresentationFormat>Geniş ekran</PresentationFormat>
  <Paragraphs>33</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Rockwell</vt:lpstr>
      <vt:lpstr>Galeri</vt:lpstr>
      <vt:lpstr> </vt:lpstr>
      <vt:lpstr>DOPİNGLE YERLE BİR OLAN BİR HAYAT</vt:lpstr>
      <vt:lpstr>Armstrong 7 kez üst üste Fransa Bisiklet Turu'nu kazandı.  </vt:lpstr>
      <vt:lpstr>DOPİNGLE YERLE BİR OLAN BİR HAYAT</vt:lpstr>
      <vt:lpstr>'Sarı mayo' denildiği zaman akla gelen ilk isim olan Armstrong dünya gündemine oturduğu o yıllarda kanser hastalarına destek olmayı da sürdürdü.</vt:lpstr>
      <vt:lpstr>Armstrong Vakfı'nı kuran ünlü sporcunun piyasaya sürdüğü sarı bileklikler kısa sürede dünyanın her köşesinde satılmaya başladı. </vt:lpstr>
      <vt:lpstr> ‘Le Boss’ lakaplı Armstrong hayat hikayesini anlattığı iki kitap satışa sundu. Yaşama çevrilen pedal ve Her saniye değerlidir isimli kitaplar uzun yıllar çok satanlar listelerinde yer aldı. </vt:lpstr>
      <vt:lpstr>Lance Armstrong kendisi hakkında düşünceleri:</vt:lpstr>
      <vt:lpstr>Kitaptan ufak bir özet</vt:lpstr>
      <vt:lpstr>Okur görüşü;</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BİSİKLET ÖDEVİ</dc:title>
  <dc:creator>ece erengül</dc:creator>
  <cp:lastModifiedBy>forest explorer</cp:lastModifiedBy>
  <cp:revision>3</cp:revision>
  <dcterms:created xsi:type="dcterms:W3CDTF">2018-12-05T14:59:29Z</dcterms:created>
  <dcterms:modified xsi:type="dcterms:W3CDTF">2019-12-04T05:39:04Z</dcterms:modified>
</cp:coreProperties>
</file>