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88" r:id="rId5"/>
    <p:sldId id="259" r:id="rId6"/>
    <p:sldId id="260" r:id="rId7"/>
    <p:sldId id="262" r:id="rId8"/>
    <p:sldId id="261"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542"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597FCC30-DF96-49CA-931D-916181BF67C8}" type="datetimeFigureOut">
              <a:rPr lang="tr-TR" smtClean="0"/>
              <a:pPr/>
              <a:t>12.04.2016</a:t>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840F3A15-0333-4C67-BD22-EE6E88F89CA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97FCC30-DF96-49CA-931D-916181BF67C8}" type="datetimeFigureOut">
              <a:rPr lang="tr-TR" smtClean="0"/>
              <a:pPr/>
              <a:t>12.04.2016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0F3A15-0333-4C67-BD22-EE6E88F89CA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97FCC30-DF96-49CA-931D-916181BF67C8}" type="datetimeFigureOut">
              <a:rPr lang="tr-TR" smtClean="0"/>
              <a:pPr/>
              <a:t>12.04.2016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0F3A15-0333-4C67-BD22-EE6E88F89CA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597FCC30-DF96-49CA-931D-916181BF67C8}" type="datetimeFigureOut">
              <a:rPr lang="tr-TR" smtClean="0"/>
              <a:pPr/>
              <a:t>12.04.2016</a:t>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840F3A15-0333-4C67-BD22-EE6E88F89CA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597FCC30-DF96-49CA-931D-916181BF67C8}" type="datetimeFigureOut">
              <a:rPr lang="tr-TR" smtClean="0"/>
              <a:pPr/>
              <a:t>12.04.2016</a:t>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840F3A15-0333-4C67-BD22-EE6E88F89CAC}" type="slidenum">
              <a:rPr lang="tr-TR" smtClean="0"/>
              <a:pPr/>
              <a:t>‹#›</a:t>
            </a:fld>
            <a:endParaRPr lang="tr-TR"/>
          </a:p>
        </p:txBody>
      </p:sp>
      <p:sp>
        <p:nvSpPr>
          <p:cNvPr id="8" name="7 Başlık"/>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597FCC30-DF96-49CA-931D-916181BF67C8}" type="datetimeFigureOut">
              <a:rPr lang="tr-TR" smtClean="0"/>
              <a:pPr/>
              <a:t>12.04.2016</a:t>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840F3A15-0333-4C67-BD22-EE6E88F89CA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597FCC30-DF96-49CA-931D-916181BF67C8}" type="datetimeFigureOut">
              <a:rPr lang="tr-TR" smtClean="0"/>
              <a:pPr/>
              <a:t>12.04.2016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840F3A15-0333-4C67-BD22-EE6E88F89CAC}" type="slidenum">
              <a:rPr lang="tr-TR" smtClean="0"/>
              <a:pPr/>
              <a:t>‹#›</a:t>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597FCC30-DF96-49CA-931D-916181BF67C8}" type="datetimeFigureOut">
              <a:rPr lang="tr-TR" smtClean="0"/>
              <a:pPr/>
              <a:t>12.04.2016</a:t>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0F3A15-0333-4C67-BD22-EE6E88F89CA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597FCC30-DF96-49CA-931D-916181BF67C8}" type="datetimeFigureOut">
              <a:rPr lang="tr-TR" smtClean="0"/>
              <a:pPr/>
              <a:t>12.04.2016</a:t>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40F3A15-0333-4C67-BD22-EE6E88F89CA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597FCC30-DF96-49CA-931D-916181BF67C8}" type="datetimeFigureOut">
              <a:rPr lang="tr-TR" smtClean="0"/>
              <a:pPr/>
              <a:t>12.04.2016</a:t>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40F3A15-0333-4C67-BD22-EE6E88F89CA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597FCC30-DF96-49CA-931D-916181BF67C8}" type="datetimeFigureOut">
              <a:rPr lang="tr-TR" smtClean="0"/>
              <a:pPr/>
              <a:t>12.04.2016</a:t>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840F3A15-0333-4C67-BD22-EE6E88F89CAC}" type="slidenum">
              <a:rPr lang="tr-TR" smtClean="0"/>
              <a:pPr/>
              <a:t>‹#›</a:t>
            </a:fld>
            <a:endParaRPr lang="tr-TR"/>
          </a:p>
        </p:txBody>
      </p:sp>
      <p:sp>
        <p:nvSpPr>
          <p:cNvPr id="17" name="16 Başlık"/>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97FCC30-DF96-49CA-931D-916181BF67C8}" type="datetimeFigureOut">
              <a:rPr lang="tr-TR" smtClean="0"/>
              <a:pPr/>
              <a:t>12.04.2016</a:t>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840F3A15-0333-4C67-BD22-EE6E88F89CAC}" type="slidenum">
              <a:rPr lang="tr-TR" smtClean="0"/>
              <a:pPr/>
              <a:t>‹#›</a:t>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5536" y="1412776"/>
            <a:ext cx="8458200" cy="1222375"/>
          </a:xfrm>
        </p:spPr>
        <p:txBody>
          <a:bodyPr>
            <a:normAutofit/>
          </a:bodyPr>
          <a:lstStyle/>
          <a:p>
            <a:r>
              <a:rPr lang="tr-TR" sz="4000" dirty="0" smtClean="0"/>
              <a:t>SPOR YÖNETİMİ TARİHİ VE FELSEFESİ</a:t>
            </a:r>
            <a:endParaRPr lang="tr-TR" sz="4000" dirty="0"/>
          </a:p>
        </p:txBody>
      </p:sp>
      <p:sp>
        <p:nvSpPr>
          <p:cNvPr id="3" name="2 Alt Başlık"/>
          <p:cNvSpPr>
            <a:spLocks noGrp="1"/>
          </p:cNvSpPr>
          <p:nvPr>
            <p:ph type="subTitle" idx="1"/>
          </p:nvPr>
        </p:nvSpPr>
        <p:spPr/>
        <p:txBody>
          <a:bodyPr/>
          <a:lstStyle/>
          <a:p>
            <a:r>
              <a:rPr lang="tr-TR" dirty="0" smtClean="0"/>
              <a:t>ORTA ÇAĞLAR</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Durumun manastır okullarında bu kadar fena olmasına karşın buralara gidenlerin sayıca olmasından ötürü bu tip fikirlerin yayılması pek etkili olamamıştır.</a:t>
            </a:r>
          </a:p>
          <a:p>
            <a:r>
              <a:rPr lang="tr-TR" dirty="0" smtClean="0"/>
              <a:t>Resmi kilisede mutaassıp  bu düşünceden ziyade daha ılımlı bir düşünce hakim olmuştur.</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Diğer taraftan manastırdaki bu ezici  atmosferin dışında şövalye, köylü ve halk topluluklarının arasında neşe ve canlılık taşıyan hayat tarzı devam etmiştir.</a:t>
            </a:r>
          </a:p>
          <a:p>
            <a:r>
              <a:rPr lang="tr-TR" dirty="0" smtClean="0"/>
              <a:t>Bu yüzden orta çağ sadece böyle bir mutaassıp bir yaşam tarzının hüküm sürdüğü bir çağ değildir.</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ŞÖVALYELİK</a:t>
            </a:r>
            <a:endParaRPr lang="tr-TR" dirty="0"/>
          </a:p>
        </p:txBody>
      </p:sp>
      <p:sp>
        <p:nvSpPr>
          <p:cNvPr id="3" name="2 İçerik Yer Tutucusu"/>
          <p:cNvSpPr>
            <a:spLocks noGrp="1"/>
          </p:cNvSpPr>
          <p:nvPr>
            <p:ph idx="1"/>
          </p:nvPr>
        </p:nvSpPr>
        <p:spPr/>
        <p:txBody>
          <a:bodyPr/>
          <a:lstStyle/>
          <a:p>
            <a:r>
              <a:rPr lang="tr-TR" dirty="0" smtClean="0"/>
              <a:t>Şövalyelik orta çağın bir yönü ile ihtişamını müdafaa ruhunu, düşünce asaletini ortaya koyan bir kuruluştur.</a:t>
            </a:r>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Silah kullanmayı bilmenin ve onu taşımaya hak kazanmanın mertlik sayıldığı bu devirlerde gençler gönüllü olarak nam salmış komutanların etrafında toplanır yeminli bir topluluk oluştururlardı.</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Orta çağın sonlarına doğru feodal mülkiyet sistemi zamanlarında toprak sahipleri belli bir toprak karşılığında herhangi bir savaş halinde hazır tutulmak üzere bu kişiler askerler olarak kullanılmıştır.</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Böylece halk arasında iki sınıf meydana gelmiştir. Bunlardan biri silah kullanmada usta savaşçılar sınıfı diğeri ise toprağında çalışan fakat daha kısıtlı hak ve hürriyetle bunu ödeyen sınıf oluşmuştur.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Şövalye eğitimi</a:t>
            </a:r>
            <a:endParaRPr lang="tr-TR" dirty="0"/>
          </a:p>
        </p:txBody>
      </p:sp>
      <p:sp>
        <p:nvSpPr>
          <p:cNvPr id="3" name="2 İçerik Yer Tutucusu"/>
          <p:cNvSpPr>
            <a:spLocks noGrp="1"/>
          </p:cNvSpPr>
          <p:nvPr>
            <p:ph idx="1"/>
          </p:nvPr>
        </p:nvSpPr>
        <p:spPr/>
        <p:txBody>
          <a:bodyPr/>
          <a:lstStyle/>
          <a:p>
            <a:r>
              <a:rPr lang="tr-TR" dirty="0" smtClean="0"/>
              <a:t>Orta çağın en güçlü kuruluşu şövalyelikte vücut eğitimi planlı bir şekilde yapılmıştır.</a:t>
            </a:r>
          </a:p>
          <a:p>
            <a:r>
              <a:rPr lang="tr-TR" dirty="0" smtClean="0"/>
              <a:t>Şövalyelik eğitimi çok erken yaşlarda başlardı. 7 yaşına kadar evde eğitim alan çocuk bu yaştan sonra özel bir eğiticinin elinde yeni bir döneme girerlerdi.</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buNone/>
            </a:pPr>
            <a:r>
              <a:rPr lang="tr-TR" dirty="0" smtClean="0"/>
              <a:t>Yedi sene süren bu ikinci eğitimde  </a:t>
            </a:r>
            <a:r>
              <a:rPr lang="tr-TR" b="1" dirty="0" smtClean="0"/>
              <a:t>YEDİ ŞÖVALYE BECERİĞİ</a:t>
            </a:r>
            <a:r>
              <a:rPr lang="tr-TR" dirty="0" smtClean="0"/>
              <a:t> denilen faaliyetler dikkat çekerdi bunlar:</a:t>
            </a:r>
          </a:p>
          <a:p>
            <a:pPr marL="514350" indent="-514350">
              <a:buFont typeface="+mj-lt"/>
              <a:buAutoNum type="arabicPeriod"/>
            </a:pPr>
            <a:r>
              <a:rPr lang="tr-TR" dirty="0" smtClean="0"/>
              <a:t>İyi </a:t>
            </a:r>
            <a:r>
              <a:rPr lang="tr-TR" dirty="0" smtClean="0"/>
              <a:t>ata binme</a:t>
            </a:r>
          </a:p>
          <a:p>
            <a:pPr marL="514350" indent="-514350">
              <a:buFont typeface="+mj-lt"/>
              <a:buAutoNum type="arabicPeriod"/>
            </a:pPr>
            <a:r>
              <a:rPr lang="tr-TR" dirty="0" smtClean="0"/>
              <a:t>Sırt ve yüzüstü yüzme</a:t>
            </a:r>
          </a:p>
          <a:p>
            <a:pPr marL="514350" indent="-514350">
              <a:buFont typeface="+mj-lt"/>
              <a:buAutoNum type="arabicPeriod"/>
            </a:pPr>
            <a:r>
              <a:rPr lang="tr-TR" dirty="0" smtClean="0"/>
              <a:t>Güzel ok atma</a:t>
            </a:r>
          </a:p>
          <a:p>
            <a:pPr marL="514350" indent="-514350">
              <a:buFont typeface="+mj-lt"/>
              <a:buAutoNum type="arabicPeriod"/>
            </a:pPr>
            <a:r>
              <a:rPr lang="tr-TR" dirty="0" smtClean="0"/>
              <a:t>İp ve sırıklara tırmanma</a:t>
            </a:r>
          </a:p>
          <a:p>
            <a:pPr marL="514350" indent="-514350">
              <a:buFont typeface="+mj-lt"/>
              <a:buAutoNum type="arabicPeriod"/>
            </a:pPr>
            <a:r>
              <a:rPr lang="tr-TR" dirty="0" smtClean="0"/>
              <a:t>Güreşme ve kılıç kullanma</a:t>
            </a:r>
          </a:p>
          <a:p>
            <a:pPr marL="514350" indent="-514350">
              <a:buFont typeface="+mj-lt"/>
              <a:buAutoNum type="arabicPeriod"/>
            </a:pPr>
            <a:r>
              <a:rPr lang="tr-TR" dirty="0" smtClean="0"/>
              <a:t>At üstünde dürtücü silahlarla yapılan  vuruşmalar</a:t>
            </a:r>
          </a:p>
          <a:p>
            <a:pPr marL="514350" indent="-514350">
              <a:buFont typeface="+mj-lt"/>
              <a:buAutoNum type="arabicPeriod"/>
            </a:pPr>
            <a:r>
              <a:rPr lang="tr-TR" dirty="0" smtClean="0"/>
              <a:t>Sosyete adabı, görgü kuralları, dans öğrenimi</a:t>
            </a:r>
          </a:p>
          <a:p>
            <a:pPr marL="514350" indent="-514350">
              <a:buNone/>
            </a:pPr>
            <a:r>
              <a:rPr lang="tr-TR" dirty="0" smtClean="0"/>
              <a:t>       </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Bunlardan başka koşma, atlama taş fırlatma gibi faaliyetlerle de meşgul olunurdu.</a:t>
            </a:r>
          </a:p>
          <a:p>
            <a:r>
              <a:rPr lang="tr-TR" dirty="0" smtClean="0"/>
              <a:t>İkici eğitim 14 yaşına kadar devam eder ve üçüncü eğitim başlar</a:t>
            </a:r>
          </a:p>
          <a:p>
            <a:r>
              <a:rPr lang="tr-TR" dirty="0" smtClean="0"/>
              <a:t>Bu üçüncü eğitim bir şövalyenin kendisinin ve eşinin hizmetinde 20 yaşına kadar sürerdi.</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Bunun için büyük bir tören yapılır ve bu törenler bayramlara denk getirilir ve bir çok gencin kılıç kuşanması bir arada yapılırdı.</a:t>
            </a:r>
          </a:p>
          <a:p>
            <a:r>
              <a:rPr lang="tr-TR" dirty="0" smtClean="0"/>
              <a:t>Bir gece önceden uyanık ve ayakta kalan bu kişiler manevi yönden ruhlarını arındırırlardı.</a:t>
            </a:r>
          </a:p>
          <a:p>
            <a:r>
              <a:rPr lang="tr-TR" dirty="0" smtClean="0"/>
              <a:t>Şövalyelik törenleri usulüne olarak tamamlanır, TANRI VE AZİZLER ADINA şövalyeliğe adım attırılırdı.</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Hristiyanlık</a:t>
            </a:r>
            <a:r>
              <a:rPr lang="tr-TR" dirty="0" smtClean="0"/>
              <a:t> ve BEDEN EĞİTİMİ</a:t>
            </a:r>
            <a:endParaRPr lang="tr-TR" dirty="0"/>
          </a:p>
        </p:txBody>
      </p:sp>
      <p:sp>
        <p:nvSpPr>
          <p:cNvPr id="3" name="2 İçerik Yer Tutucusu"/>
          <p:cNvSpPr>
            <a:spLocks noGrp="1"/>
          </p:cNvSpPr>
          <p:nvPr>
            <p:ph idx="1"/>
          </p:nvPr>
        </p:nvSpPr>
        <p:spPr/>
        <p:txBody>
          <a:bodyPr/>
          <a:lstStyle/>
          <a:p>
            <a:r>
              <a:rPr lang="tr-TR" dirty="0" err="1" smtClean="0"/>
              <a:t>Hristiyanlığın</a:t>
            </a:r>
            <a:r>
              <a:rPr lang="tr-TR" dirty="0" smtClean="0"/>
              <a:t> kabulünden sonra bu dinin önde gelenleri yunan vücut kültürünü lüzumsuz saymışlar hatta onu dinsizliğin belirtisi saymışlardır.</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Şövalye kızları da sıkı bir eğitimden geçerdi.</a:t>
            </a:r>
          </a:p>
          <a:p>
            <a:r>
              <a:rPr lang="tr-TR" dirty="0" smtClean="0"/>
              <a:t>Erkeklerden daha fazla okuma yazma öğrenirler, yedi yaşına kadar evde yedi yaşından sonra başka bir şövalyenin evinde veya rahip öğretmenler eşliğinde eğitime devam ederlerdi.</a:t>
            </a:r>
          </a:p>
          <a:p>
            <a:r>
              <a:rPr lang="tr-TR" dirty="0" smtClean="0"/>
              <a:t>Beden faaliyetlerinde de bulunur avlara ilgi gösterirlerdi.</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TURNUVA</a:t>
            </a:r>
            <a:endParaRPr lang="tr-TR" dirty="0"/>
          </a:p>
        </p:txBody>
      </p:sp>
      <p:sp>
        <p:nvSpPr>
          <p:cNvPr id="3" name="2 İçerik Yer Tutucusu"/>
          <p:cNvSpPr>
            <a:spLocks noGrp="1"/>
          </p:cNvSpPr>
          <p:nvPr>
            <p:ph idx="1"/>
          </p:nvPr>
        </p:nvSpPr>
        <p:spPr/>
        <p:txBody>
          <a:bodyPr/>
          <a:lstStyle/>
          <a:p>
            <a:r>
              <a:rPr lang="tr-TR" dirty="0" smtClean="0"/>
              <a:t>Turnuvaların çıkış noktaları hakkında kesin bir bilgi yoktur.</a:t>
            </a:r>
          </a:p>
          <a:p>
            <a:r>
              <a:rPr lang="tr-TR" dirty="0" smtClean="0"/>
              <a:t>Kendileri ve atları zırhlı iki grubun belirli bir alan içinde bir takım dürtme amaçlı kullanılan silahlarla birbirini attan düşürmek için yapılan çarpışmalardır.</a:t>
            </a: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11.jpg"/>
          <p:cNvPicPr>
            <a:picLocks noGrp="1" noChangeAspect="1"/>
          </p:cNvPicPr>
          <p:nvPr>
            <p:ph idx="1"/>
          </p:nvPr>
        </p:nvPicPr>
        <p:blipFill>
          <a:blip r:embed="rId2" cstate="print"/>
          <a:stretch>
            <a:fillRect/>
          </a:stretch>
        </p:blipFill>
        <p:spPr>
          <a:xfrm>
            <a:off x="395536" y="260648"/>
            <a:ext cx="8064896" cy="6364228"/>
          </a:xfr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Turnuvaların kendine göre seremonisi vardı.</a:t>
            </a:r>
          </a:p>
          <a:p>
            <a:r>
              <a:rPr lang="tr-TR" dirty="0" smtClean="0"/>
              <a:t>Önce dini bir ayin yapılırdı, her iki taraf karşılıklı geçer, tellallar şövalyelerin uygunluğunu beyan ederlerdi.</a:t>
            </a:r>
          </a:p>
          <a:p>
            <a:r>
              <a:rPr lang="tr-TR" dirty="0" smtClean="0"/>
              <a:t>Çarpışma yerleri şehir duvarları dışında olurdu.</a:t>
            </a:r>
          </a:p>
          <a:p>
            <a:r>
              <a:rPr lang="tr-TR" dirty="0" smtClean="0"/>
              <a:t>Karşılıklı yerlerin alınmasıyla hücum işareti gelir ve birbirlerine saldırırlardı.</a:t>
            </a:r>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Bazı çarpışmalar birkaç gün </a:t>
            </a:r>
            <a:r>
              <a:rPr lang="tr-TR" dirty="0" err="1" smtClean="0"/>
              <a:t>sürebilierdi</a:t>
            </a:r>
            <a:r>
              <a:rPr lang="tr-TR" dirty="0" smtClean="0"/>
              <a:t>.</a:t>
            </a:r>
          </a:p>
          <a:p>
            <a:r>
              <a:rPr lang="tr-TR" dirty="0" smtClean="0"/>
              <a:t>Şövalyesi düşürülen atlar karşı tarafın ganimeti sayılırdı. </a:t>
            </a:r>
          </a:p>
          <a:p>
            <a:r>
              <a:rPr lang="tr-TR" dirty="0" smtClean="0"/>
              <a:t>Galipler çelenk mızrak gibi basit hediyeler alırdı.</a:t>
            </a:r>
          </a:p>
          <a:p>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jut</a:t>
            </a:r>
            <a:endParaRPr lang="tr-TR" dirty="0"/>
          </a:p>
        </p:txBody>
      </p:sp>
      <p:sp>
        <p:nvSpPr>
          <p:cNvPr id="3" name="2 İçerik Yer Tutucusu"/>
          <p:cNvSpPr>
            <a:spLocks noGrp="1"/>
          </p:cNvSpPr>
          <p:nvPr>
            <p:ph idx="1"/>
          </p:nvPr>
        </p:nvSpPr>
        <p:spPr/>
        <p:txBody>
          <a:bodyPr/>
          <a:lstStyle/>
          <a:p>
            <a:r>
              <a:rPr lang="tr-TR" dirty="0" smtClean="0"/>
              <a:t>Aynı şartlar içinde yalnız iki şövalyenin karşılıklı vuruşmasıdır.</a:t>
            </a:r>
          </a:p>
          <a:p>
            <a:r>
              <a:rPr lang="tr-TR" dirty="0" smtClean="0"/>
              <a:t>Bu vuruşmalar daha çok ilgi görür çünkü takibi daha kolay olurdu.</a:t>
            </a:r>
          </a:p>
          <a:p>
            <a:r>
              <a:rPr lang="tr-TR" dirty="0" err="1" smtClean="0"/>
              <a:t>Jut</a:t>
            </a:r>
            <a:r>
              <a:rPr lang="tr-TR" dirty="0" smtClean="0"/>
              <a:t> için daha küçük pazar yeri gibi alanlar tercih edilirdi.</a:t>
            </a:r>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smtClean="0"/>
              <a:t>Aynı merasimler burada da yapılırdı.</a:t>
            </a:r>
          </a:p>
          <a:p>
            <a:r>
              <a:rPr lang="tr-TR" dirty="0" smtClean="0"/>
              <a:t>Galip gelen kendinden sonraki müsabakaları seyreder gerekirse diğer galiplerle tekrar vuruşurdu.</a:t>
            </a:r>
          </a:p>
          <a:p>
            <a:r>
              <a:rPr lang="tr-TR" dirty="0" smtClean="0"/>
              <a:t>Sportif vuruşmalar 13. yüzyılın ortalarına kadar devam etmiş fakat bundan sonra şövalyelerin aralarındaki anlaşmazlıkları halletmek, hesaplaşmak veya hiç sebep yokken yalnızca kabadayılıklarını göstermek için ciddi vuruşmalara dönmüştür.</a:t>
            </a:r>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Turnuvalardaki ağır yaralanmalar hatta ölüm vakaları kilisenin büyük tepkisini çekmiştir. </a:t>
            </a:r>
          </a:p>
          <a:p>
            <a:r>
              <a:rPr lang="tr-TR" dirty="0" smtClean="0"/>
              <a:t>Zamanla </a:t>
            </a:r>
            <a:r>
              <a:rPr lang="tr-TR" dirty="0" err="1" smtClean="0"/>
              <a:t>jutlar</a:t>
            </a:r>
            <a:r>
              <a:rPr lang="tr-TR" dirty="0" smtClean="0"/>
              <a:t> çığırından </a:t>
            </a:r>
            <a:r>
              <a:rPr lang="tr-TR" dirty="0" err="1" smtClean="0"/>
              <a:t>çıkımıştır</a:t>
            </a:r>
            <a:r>
              <a:rPr lang="tr-TR" dirty="0" smtClean="0"/>
              <a:t>.</a:t>
            </a:r>
          </a:p>
          <a:p>
            <a:r>
              <a:rPr lang="tr-TR" dirty="0" smtClean="0"/>
              <a:t>Bu hal kilisenin duruma müdahale etmesine ve turnuvaları lanetlemesine  sebep olmuştur.</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76672"/>
            <a:ext cx="8686800" cy="838200"/>
          </a:xfrm>
        </p:spPr>
        <p:txBody>
          <a:bodyPr>
            <a:normAutofit fontScale="90000"/>
          </a:bodyPr>
          <a:lstStyle/>
          <a:p>
            <a:r>
              <a:rPr lang="tr-TR" dirty="0" smtClean="0"/>
              <a:t>ORTA ÇAĞDA  HALK TABAKASININ BEDEN FAALİYETLERİ</a:t>
            </a:r>
            <a:endParaRPr lang="tr-TR" dirty="0"/>
          </a:p>
        </p:txBody>
      </p:sp>
      <p:sp>
        <p:nvSpPr>
          <p:cNvPr id="3" name="2 İçerik Yer Tutucusu"/>
          <p:cNvSpPr>
            <a:spLocks noGrp="1"/>
          </p:cNvSpPr>
          <p:nvPr>
            <p:ph idx="1"/>
          </p:nvPr>
        </p:nvSpPr>
        <p:spPr/>
        <p:txBody>
          <a:bodyPr/>
          <a:lstStyle/>
          <a:p>
            <a:r>
              <a:rPr lang="tr-TR" dirty="0" smtClean="0"/>
              <a:t>Şövalyelik kendi çevresini oluşturmuş ve aralarına dahil olmak mümkün olmamıştır.</a:t>
            </a:r>
          </a:p>
          <a:p>
            <a:r>
              <a:rPr lang="tr-TR" dirty="0" smtClean="0"/>
              <a:t>Koşu, atlama, taş fırlatma, cirit atma ve güreş gibi popüler olan faaliyetler şövalyelerin olduğu kadar halkın da ilgisini çekerdi</a:t>
            </a:r>
          </a:p>
          <a:p>
            <a:r>
              <a:rPr lang="tr-TR" dirty="0" smtClean="0"/>
              <a:t>Asiller ve şövalyeler gibi şehirliler de teşkilatlanmıştır.</a:t>
            </a:r>
            <a:endParaRPr lang="tr-T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Asillerin örneğine uyarak gençliği savunmaya yetenekli tarzda geliştirmek özellikle savaş zamanında önem kazanmıştır.</a:t>
            </a:r>
          </a:p>
          <a:p>
            <a:r>
              <a:rPr lang="tr-TR" b="1" dirty="0" smtClean="0"/>
              <a:t>Kılıç ve ok</a:t>
            </a:r>
            <a:r>
              <a:rPr lang="tr-TR" dirty="0" smtClean="0"/>
              <a:t> kullanmak da bu </a:t>
            </a:r>
            <a:r>
              <a:rPr lang="tr-TR" dirty="0" err="1" smtClean="0"/>
              <a:t>ebeple</a:t>
            </a:r>
            <a:r>
              <a:rPr lang="tr-TR" dirty="0" smtClean="0"/>
              <a:t> popülerlik kazanmıştır.</a:t>
            </a:r>
          </a:p>
          <a:p>
            <a:r>
              <a:rPr lang="tr-TR" dirty="0" smtClean="0"/>
              <a:t>Bu sebeple halk arasında iki büyük </a:t>
            </a:r>
            <a:r>
              <a:rPr lang="tr-TR" b="1" dirty="0" smtClean="0"/>
              <a:t>eskrim </a:t>
            </a:r>
            <a:r>
              <a:rPr lang="tr-TR" dirty="0" smtClean="0"/>
              <a:t>birlikleri kurulmuştur.</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Hıristiyanlığın orta çağda, aşırı bir dini taassubun tesiriyle tek taraflı ve skolastik düşünceye önem vermesi ve bedeni hayatın her türlü tabii ihtiyaçlarını reddetmesi beden eğitiminin yok olmasında üzerinde durulan bir görüştür.</a:t>
            </a: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ORTA ÇAĞDA  KÖYLÜ ZÜMRESİNİN BEDEN FAALİYETLERİ</a:t>
            </a:r>
            <a:endParaRPr lang="tr-TR" dirty="0"/>
          </a:p>
        </p:txBody>
      </p:sp>
      <p:sp>
        <p:nvSpPr>
          <p:cNvPr id="3" name="2 İçerik Yer Tutucusu"/>
          <p:cNvSpPr>
            <a:spLocks noGrp="1"/>
          </p:cNvSpPr>
          <p:nvPr>
            <p:ph idx="1"/>
          </p:nvPr>
        </p:nvSpPr>
        <p:spPr/>
        <p:txBody>
          <a:bodyPr/>
          <a:lstStyle/>
          <a:p>
            <a:r>
              <a:rPr lang="tr-TR" dirty="0" smtClean="0"/>
              <a:t>Orta çağda uzun göçlerden sonra yerleşen köylülerin birçoğu toprak işlemek hayvan beslemekle meşguldü.</a:t>
            </a:r>
          </a:p>
          <a:p>
            <a:r>
              <a:rPr lang="tr-TR" dirty="0" smtClean="0"/>
              <a:t>Popüler olan ve büyük bir neşe ile yapılan koşma, atlama, atma, oyunlar ve danslar fazlaca benimsenmiş fakat silah eğitimleri ilgi çekmemiştir.</a:t>
            </a:r>
            <a:endParaRPr lang="tr-T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Köylülerin bedeni faaliyetlerinde sadece eğlenme maksadı vardır.</a:t>
            </a:r>
          </a:p>
          <a:p>
            <a:r>
              <a:rPr lang="tr-TR" dirty="0" smtClean="0"/>
              <a:t>Vücut yetiştirici faaliyetler çok az görülmektedir.</a:t>
            </a:r>
          </a:p>
          <a:p>
            <a:r>
              <a:rPr lang="tr-TR" dirty="0" smtClean="0"/>
              <a:t>Hala oynanmakta olan körebe, tura, çember döndürme, saklambaç, birdirbir gibi oyunlar o zamanlarda da bilinirdi.</a:t>
            </a:r>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SONUÇ</a:t>
            </a:r>
            <a:endParaRPr lang="tr-TR" dirty="0"/>
          </a:p>
        </p:txBody>
      </p:sp>
      <p:sp>
        <p:nvSpPr>
          <p:cNvPr id="3" name="2 İçerik Yer Tutucusu"/>
          <p:cNvSpPr>
            <a:spLocks noGrp="1"/>
          </p:cNvSpPr>
          <p:nvPr>
            <p:ph idx="1"/>
          </p:nvPr>
        </p:nvSpPr>
        <p:spPr/>
        <p:txBody>
          <a:bodyPr/>
          <a:lstStyle/>
          <a:p>
            <a:r>
              <a:rPr lang="tr-TR" dirty="0" smtClean="0"/>
              <a:t>Orta çağın karanlık devir olarak yerleşen kanaatinin aksine hayret veren bir canlılık, neşeli bir hayat, heyecan ve sevgiyle yapılan faaliyetler görülmüştür.</a:t>
            </a:r>
          </a:p>
          <a:p>
            <a:r>
              <a:rPr lang="tr-TR" dirty="0" smtClean="0"/>
              <a:t>Bu devir bedeni faaliyetlerin halk  malı oluşu ve halkın hissiyatına kaynaşmış olması sebebiyle </a:t>
            </a:r>
            <a:r>
              <a:rPr lang="tr-TR" b="1" dirty="0" smtClean="0"/>
              <a:t>YUNAN JİMNASTİĞİ</a:t>
            </a:r>
            <a:r>
              <a:rPr lang="tr-TR" dirty="0" smtClean="0"/>
              <a:t> ile mukayese edilebilir.</a:t>
            </a:r>
            <a:endParaRPr lang="tr-T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80928"/>
            <a:ext cx="8686800" cy="838200"/>
          </a:xfrm>
        </p:spPr>
        <p:txBody>
          <a:bodyPr/>
          <a:lstStyle/>
          <a:p>
            <a:pPr algn="ctr"/>
            <a:r>
              <a:rPr lang="tr-TR" dirty="0" smtClean="0"/>
              <a:t>TEŞEKKÜRLER..</a:t>
            </a:r>
            <a:endParaRPr lang="tr-TR" dirty="0"/>
          </a:p>
        </p:txBody>
      </p:sp>
      <p:sp>
        <p:nvSpPr>
          <p:cNvPr id="3" name="2 İçerik Yer Tutucusu"/>
          <p:cNvSpPr>
            <a:spLocks noGrp="1"/>
          </p:cNvSpPr>
          <p:nvPr>
            <p:ph idx="1"/>
          </p:nvPr>
        </p:nvSpPr>
        <p:spPr/>
        <p:txBody>
          <a:bodyPr/>
          <a:lstStyle/>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Capture.PNG"/>
          <p:cNvPicPr>
            <a:picLocks noGrp="1" noChangeAspect="1"/>
          </p:cNvPicPr>
          <p:nvPr>
            <p:ph idx="1"/>
          </p:nvPr>
        </p:nvPicPr>
        <p:blipFill>
          <a:blip r:embed="rId2" cstate="print"/>
          <a:stretch>
            <a:fillRect/>
          </a:stretch>
        </p:blipFill>
        <p:spPr>
          <a:xfrm>
            <a:off x="1403648" y="1700808"/>
            <a:ext cx="6352784" cy="3697623"/>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Hristiyanlığın</a:t>
            </a:r>
            <a:r>
              <a:rPr lang="tr-TR" dirty="0" smtClean="0"/>
              <a:t> beden faaliyetlerine karşı bir nevi cephe alışı, kilisenin fikir ve ruhun her şeyin üstünde tutularak beden eğitimi faaliyetlerinden kaçınması, manevi varlığı inkar eden vücutları putlaştıran ve ona tapan eski inanışa karşı cevap olarak doğmuştur.</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Sonraları yalnız fikirlerin ve ruhların eğitimi tek taraflı istekler ortadan kalkmıştır.</a:t>
            </a:r>
          </a:p>
          <a:p>
            <a:r>
              <a:rPr lang="tr-TR" dirty="0" smtClean="0"/>
              <a:t>Bununla beraber orta çağda koyu </a:t>
            </a:r>
            <a:r>
              <a:rPr lang="tr-TR" dirty="0" err="1" smtClean="0"/>
              <a:t>mutaasıplar</a:t>
            </a:r>
            <a:r>
              <a:rPr lang="tr-TR" dirty="0" smtClean="0"/>
              <a:t>, vücutlarına eziyet edenler, en basit şeyi günah sayanlar, her türlü dünya zevkini inkar edenler de görülmüştür.</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Bu kişilerin idaresinde bulunan manastırlardaki çocuklar da dünya için değil, </a:t>
            </a:r>
            <a:r>
              <a:rPr lang="tr-TR" dirty="0" err="1" smtClean="0"/>
              <a:t>ahiret</a:t>
            </a:r>
            <a:r>
              <a:rPr lang="tr-TR" dirty="0" smtClean="0"/>
              <a:t> için eğitilmişlerdir.</a:t>
            </a:r>
          </a:p>
          <a:p>
            <a:r>
              <a:rPr lang="tr-TR" dirty="0" smtClean="0"/>
              <a:t>Bu okullarda hareket içgüdüsü  gemlenir, sağlık, neşe,zindelik ahlaklılığı bozan engeller olarak adlandırılırdı.</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Bir diğer yaygın inanış ise vücut ne kadar hareketsiz, havasız, zavallı ve açlık yüzünden zayıf düşerse ruhun o derecede yükseleceği ve cennete o kadar </a:t>
            </a:r>
            <a:r>
              <a:rPr lang="tr-TR" dirty="0" err="1" smtClean="0"/>
              <a:t>yakınlaşılacağıdır</a:t>
            </a:r>
            <a:r>
              <a:rPr lang="tr-TR" dirty="0" smtClean="0"/>
              <a:t>.</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Doğal olarak bu okullarda beden eğitiminden bahsetmek söz konusu değildir.</a:t>
            </a:r>
          </a:p>
          <a:p>
            <a:r>
              <a:rPr lang="tr-TR" dirty="0" smtClean="0"/>
              <a:t>Bu sebeple de koşma sıçrama oynama isteği ağır cezalarla karşılanmıştır.</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284</TotalTime>
  <Words>1023</Words>
  <Application>Microsoft Office PowerPoint</Application>
  <PresentationFormat>Ekran Gösterisi (4:3)</PresentationFormat>
  <Paragraphs>80</Paragraphs>
  <Slides>33</Slides>
  <Notes>0</Notes>
  <HiddenSlides>0</HiddenSlides>
  <MMClips>0</MMClips>
  <ScaleCrop>false</ScaleCrop>
  <HeadingPairs>
    <vt:vector size="4" baseType="variant">
      <vt:variant>
        <vt:lpstr>Tema</vt:lpstr>
      </vt:variant>
      <vt:variant>
        <vt:i4>1</vt:i4>
      </vt:variant>
      <vt:variant>
        <vt:lpstr>Slayt Başlıkları</vt:lpstr>
      </vt:variant>
      <vt:variant>
        <vt:i4>33</vt:i4>
      </vt:variant>
    </vt:vector>
  </HeadingPairs>
  <TitlesOfParts>
    <vt:vector size="34" baseType="lpstr">
      <vt:lpstr>Gezinti</vt:lpstr>
      <vt:lpstr>SPOR YÖNETİMİ TARİHİ VE FELSEFESİ</vt:lpstr>
      <vt:lpstr>Hristiyanlık ve BEDEN EĞİTİMİ</vt:lpstr>
      <vt:lpstr>Slayt 3</vt:lpstr>
      <vt:lpstr>Slayt 4</vt:lpstr>
      <vt:lpstr>Slayt 5</vt:lpstr>
      <vt:lpstr>Slayt 6</vt:lpstr>
      <vt:lpstr>Slayt 7</vt:lpstr>
      <vt:lpstr>Slayt 8</vt:lpstr>
      <vt:lpstr>Slayt 9</vt:lpstr>
      <vt:lpstr>Slayt 10</vt:lpstr>
      <vt:lpstr>Slayt 11</vt:lpstr>
      <vt:lpstr>ŞÖVALYELİK</vt:lpstr>
      <vt:lpstr>Slayt 13</vt:lpstr>
      <vt:lpstr>Slayt 14</vt:lpstr>
      <vt:lpstr>Slayt 15</vt:lpstr>
      <vt:lpstr>Şövalye eğitimi</vt:lpstr>
      <vt:lpstr>Slayt 17</vt:lpstr>
      <vt:lpstr>Slayt 18</vt:lpstr>
      <vt:lpstr>Slayt 19</vt:lpstr>
      <vt:lpstr>Slayt 20</vt:lpstr>
      <vt:lpstr>TURNUVA</vt:lpstr>
      <vt:lpstr>Slayt 22</vt:lpstr>
      <vt:lpstr>Slayt 23</vt:lpstr>
      <vt:lpstr>Slayt 24</vt:lpstr>
      <vt:lpstr>jut</vt:lpstr>
      <vt:lpstr>Slayt 26</vt:lpstr>
      <vt:lpstr>Slayt 27</vt:lpstr>
      <vt:lpstr>ORTA ÇAĞDA  HALK TABAKASININ BEDEN FAALİYETLERİ</vt:lpstr>
      <vt:lpstr>Slayt 29</vt:lpstr>
      <vt:lpstr>ORTA ÇAĞDA  KÖYLÜ ZÜMRESİNİN BEDEN FAALİYETLERİ</vt:lpstr>
      <vt:lpstr>Slayt 31</vt:lpstr>
      <vt:lpstr>SONUÇ</vt:lpstr>
      <vt:lpstr>TEŞEKKÜRLER..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SPOR YÖNETİMİ TARİHİ VE FELSEFESİ</dc:title>
  <dc:creator>EW</dc:creator>
  <cp:lastModifiedBy>EW</cp:lastModifiedBy>
  <cp:revision>28</cp:revision>
  <dcterms:created xsi:type="dcterms:W3CDTF">2015-04-01T10:29:59Z</dcterms:created>
  <dcterms:modified xsi:type="dcterms:W3CDTF">2016-04-12T11:12:30Z</dcterms:modified>
</cp:coreProperties>
</file>