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9219-8B23-4AC4-ABEE-6CFA97E20D97}" type="datetimeFigureOut">
              <a:rPr lang="tr-TR" smtClean="0"/>
              <a:t>11.04.2018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CE7B-F8AE-43AF-98EB-F017FB1B76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927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9219-8B23-4AC4-ABEE-6CFA97E20D97}" type="datetimeFigureOut">
              <a:rPr lang="tr-TR" smtClean="0"/>
              <a:t>11.04.2018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CE7B-F8AE-43AF-98EB-F017FB1B76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014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9219-8B23-4AC4-ABEE-6CFA97E20D97}" type="datetimeFigureOut">
              <a:rPr lang="tr-TR" smtClean="0"/>
              <a:t>11.04.2018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CE7B-F8AE-43AF-98EB-F017FB1B76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9789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Başlık Metni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/>
            <a:r>
              <a:rPr/>
              <a:t>Gövde Düzeyi Bir</a:t>
            </a:r>
          </a:p>
          <a:p>
            <a:pPr lvl="1"/>
            <a:r>
              <a:rPr/>
              <a:t>Gövde Düzeyi İki</a:t>
            </a:r>
          </a:p>
          <a:p>
            <a:pPr lvl="2"/>
            <a:r>
              <a:rPr/>
              <a:t>Gövde Düzeyi Üç</a:t>
            </a:r>
          </a:p>
          <a:p>
            <a:pPr lvl="3"/>
            <a:r>
              <a:rPr/>
              <a:t>Gövde Düzeyi Dört</a:t>
            </a:r>
          </a:p>
          <a:p>
            <a:pPr lvl="4"/>
            <a:r>
              <a:rPr/>
              <a:t>Gövde Düzeyi Beş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615AB-AE20-4E4A-8C10-F8A64DDEE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0390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- Ü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Başlık Metni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A30BF-D71E-4B54-B603-5E9D67F9C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7525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9219-8B23-4AC4-ABEE-6CFA97E20D97}" type="datetimeFigureOut">
              <a:rPr lang="tr-TR" smtClean="0"/>
              <a:t>11.04.2018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CE7B-F8AE-43AF-98EB-F017FB1B76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38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9219-8B23-4AC4-ABEE-6CFA97E20D97}" type="datetimeFigureOut">
              <a:rPr lang="tr-TR" smtClean="0"/>
              <a:t>11.04.2018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CE7B-F8AE-43AF-98EB-F017FB1B76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21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9219-8B23-4AC4-ABEE-6CFA97E20D97}" type="datetimeFigureOut">
              <a:rPr lang="tr-TR" smtClean="0"/>
              <a:t>11.04.2018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CE7B-F8AE-43AF-98EB-F017FB1B76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20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9219-8B23-4AC4-ABEE-6CFA97E20D97}" type="datetimeFigureOut">
              <a:rPr lang="tr-TR" smtClean="0"/>
              <a:t>11.04.2018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CE7B-F8AE-43AF-98EB-F017FB1B76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276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9219-8B23-4AC4-ABEE-6CFA97E20D97}" type="datetimeFigureOut">
              <a:rPr lang="tr-TR" smtClean="0"/>
              <a:t>11.04.2018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CE7B-F8AE-43AF-98EB-F017FB1B76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5117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9219-8B23-4AC4-ABEE-6CFA97E20D97}" type="datetimeFigureOut">
              <a:rPr lang="tr-TR" smtClean="0"/>
              <a:t>11.04.2018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CE7B-F8AE-43AF-98EB-F017FB1B76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420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9219-8B23-4AC4-ABEE-6CFA97E20D97}" type="datetimeFigureOut">
              <a:rPr lang="tr-TR" smtClean="0"/>
              <a:t>11.04.2018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CE7B-F8AE-43AF-98EB-F017FB1B76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369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9219-8B23-4AC4-ABEE-6CFA97E20D97}" type="datetimeFigureOut">
              <a:rPr lang="tr-TR" smtClean="0"/>
              <a:t>11.04.2018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CE7B-F8AE-43AF-98EB-F017FB1B76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519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29219-8B23-4AC4-ABEE-6CFA97E20D97}" type="datetimeFigureOut">
              <a:rPr lang="tr-TR" smtClean="0"/>
              <a:t>11.04.2018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0CE7B-F8AE-43AF-98EB-F017FB1B76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845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5. Ders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Erken Sözcüksel Gelişim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951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Erken Sözcüksel Gelişim</a:t>
            </a:r>
          </a:p>
        </p:txBody>
      </p:sp>
      <p:pic>
        <p:nvPicPr>
          <p:cNvPr id="23555" name="pasted-imag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8525" y="1219200"/>
            <a:ext cx="5314950" cy="5314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3556" name="Shape 12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2F31CE7-3A2E-4A03-8AB0-E376F2A6EBED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965397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Erken Sözcüksel Gelişim</a:t>
            </a:r>
          </a:p>
        </p:txBody>
      </p:sp>
      <p:sp>
        <p:nvSpPr>
          <p:cNvPr id="24579" name="Shape 12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err="1" smtClean="0"/>
              <a:t>Fiziksel</a:t>
            </a:r>
            <a:r>
              <a:rPr lang="en-US" dirty="0" smtClean="0"/>
              <a:t> (motor) </a:t>
            </a:r>
            <a:r>
              <a:rPr lang="en-US" dirty="0" err="1" smtClean="0"/>
              <a:t>gelişim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sözcüklü</a:t>
            </a:r>
            <a:r>
              <a:rPr lang="en-US" dirty="0" smtClean="0"/>
              <a:t> </a:t>
            </a:r>
            <a:r>
              <a:rPr lang="en-US" dirty="0" err="1" smtClean="0"/>
              <a:t>dönemin</a:t>
            </a:r>
            <a:r>
              <a:rPr lang="en-US" dirty="0" smtClean="0"/>
              <a:t> </a:t>
            </a:r>
            <a:r>
              <a:rPr lang="en-US" dirty="0" err="1" smtClean="0"/>
              <a:t>temel</a:t>
            </a:r>
            <a:r>
              <a:rPr lang="en-US" dirty="0" smtClean="0"/>
              <a:t> </a:t>
            </a:r>
            <a:r>
              <a:rPr lang="en-US" dirty="0" err="1" smtClean="0"/>
              <a:t>unsurudur</a:t>
            </a:r>
            <a:r>
              <a:rPr lang="en-US" dirty="0" smtClean="0"/>
              <a:t>. </a:t>
            </a:r>
            <a:r>
              <a:rPr lang="en-US" dirty="0" err="1" smtClean="0"/>
              <a:t>Söz</a:t>
            </a:r>
            <a:r>
              <a:rPr lang="en-US" dirty="0" smtClean="0"/>
              <a:t> </a:t>
            </a:r>
            <a:r>
              <a:rPr lang="en-US" dirty="0" err="1" smtClean="0"/>
              <a:t>varlığı</a:t>
            </a:r>
            <a:r>
              <a:rPr lang="en-US" dirty="0" smtClean="0"/>
              <a:t> </a:t>
            </a:r>
            <a:r>
              <a:rPr lang="en-US" dirty="0" err="1" smtClean="0"/>
              <a:t>patlaması</a:t>
            </a:r>
            <a:r>
              <a:rPr lang="en-US" dirty="0" smtClean="0"/>
              <a:t> </a:t>
            </a:r>
            <a:r>
              <a:rPr lang="en-US" dirty="0" err="1" smtClean="0"/>
              <a:t>buna</a:t>
            </a:r>
            <a:r>
              <a:rPr lang="en-US" dirty="0" smtClean="0"/>
              <a:t> </a:t>
            </a:r>
            <a:r>
              <a:rPr lang="en-US" dirty="0" err="1" smtClean="0"/>
              <a:t>dayanak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kabul</a:t>
            </a:r>
            <a:r>
              <a:rPr lang="en-US" dirty="0" smtClean="0"/>
              <a:t> </a:t>
            </a:r>
            <a:r>
              <a:rPr lang="en-US" dirty="0" err="1" smtClean="0"/>
              <a:t>edilebilir</a:t>
            </a:r>
            <a:r>
              <a:rPr lang="en-US" dirty="0" smtClean="0"/>
              <a:t>. </a:t>
            </a:r>
          </a:p>
        </p:txBody>
      </p:sp>
      <p:sp>
        <p:nvSpPr>
          <p:cNvPr id="24580" name="Shape 12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774477A-488E-4DAB-AA5C-32F96D8E80E1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721003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Erken Sözcüksel Gelişim</a:t>
            </a:r>
          </a:p>
        </p:txBody>
      </p:sp>
      <p:sp>
        <p:nvSpPr>
          <p:cNvPr id="25603" name="Shape 12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err="1" smtClean="0"/>
              <a:t>Çocuklar</a:t>
            </a:r>
            <a:r>
              <a:rPr lang="en-US" dirty="0" smtClean="0"/>
              <a:t> </a:t>
            </a:r>
            <a:r>
              <a:rPr lang="en-US" dirty="0" err="1" smtClean="0"/>
              <a:t>sözcükleri</a:t>
            </a:r>
            <a:r>
              <a:rPr lang="en-US" dirty="0" smtClean="0"/>
              <a:t> </a:t>
            </a:r>
            <a:r>
              <a:rPr lang="en-US" dirty="0" err="1" smtClean="0"/>
              <a:t>edinmeye</a:t>
            </a:r>
            <a:r>
              <a:rPr lang="en-US" dirty="0" smtClean="0"/>
              <a:t> </a:t>
            </a:r>
            <a:r>
              <a:rPr lang="en-US" dirty="0" err="1" smtClean="0"/>
              <a:t>başlamaları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sözcüklerin</a:t>
            </a:r>
            <a:r>
              <a:rPr lang="en-US" dirty="0" smtClean="0"/>
              <a:t> </a:t>
            </a:r>
            <a:r>
              <a:rPr lang="en-US" dirty="0" err="1" smtClean="0"/>
              <a:t>anlamlarında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genellemeler</a:t>
            </a:r>
            <a:r>
              <a:rPr lang="en-US" dirty="0" smtClean="0"/>
              <a:t> </a:t>
            </a:r>
            <a:r>
              <a:rPr lang="en-US" dirty="0" err="1" smtClean="0"/>
              <a:t>yapmaya</a:t>
            </a:r>
            <a:r>
              <a:rPr lang="en-US" dirty="0" smtClean="0"/>
              <a:t> </a:t>
            </a:r>
            <a:r>
              <a:rPr lang="en-US" dirty="0" err="1" smtClean="0"/>
              <a:t>başlarlar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Örnek</a:t>
            </a:r>
            <a:r>
              <a:rPr lang="en-US" dirty="0" smtClean="0"/>
              <a:t>; make a dog</a:t>
            </a:r>
            <a:br>
              <a:rPr lang="en-US" dirty="0" smtClean="0"/>
            </a:br>
            <a:r>
              <a:rPr lang="en-US" dirty="0" smtClean="0"/>
              <a:t>             make name</a:t>
            </a:r>
          </a:p>
        </p:txBody>
      </p:sp>
      <p:sp>
        <p:nvSpPr>
          <p:cNvPr id="25604" name="Shape 129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E5D0D38-C9F2-4047-A3D2-77032B8286CB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684147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Erken Sözcüksel Gelişim</a:t>
            </a:r>
          </a:p>
        </p:txBody>
      </p:sp>
      <p:sp>
        <p:nvSpPr>
          <p:cNvPr id="26627" name="Shape 13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err="1" smtClean="0"/>
              <a:t>Çocukların</a:t>
            </a:r>
            <a:r>
              <a:rPr lang="en-US" dirty="0" smtClean="0"/>
              <a:t> </a:t>
            </a:r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çocukluk</a:t>
            </a:r>
            <a:r>
              <a:rPr lang="en-US" dirty="0" smtClean="0"/>
              <a:t> </a:t>
            </a:r>
            <a:r>
              <a:rPr lang="en-US" dirty="0" err="1" smtClean="0"/>
              <a:t>döneminde</a:t>
            </a:r>
            <a:r>
              <a:rPr lang="en-US" dirty="0" smtClean="0"/>
              <a:t> </a:t>
            </a:r>
            <a:r>
              <a:rPr lang="en-US" dirty="0" err="1" smtClean="0"/>
              <a:t>ürettikleri</a:t>
            </a:r>
            <a:r>
              <a:rPr lang="en-US" dirty="0" smtClean="0"/>
              <a:t> </a:t>
            </a:r>
            <a:r>
              <a:rPr lang="en-US" dirty="0" err="1" smtClean="0"/>
              <a:t>sözcüklerin</a:t>
            </a:r>
            <a:r>
              <a:rPr lang="en-US" dirty="0" smtClean="0"/>
              <a:t> </a:t>
            </a:r>
            <a:r>
              <a:rPr lang="en-US" dirty="0" err="1" smtClean="0"/>
              <a:t>yarıdan</a:t>
            </a:r>
            <a:r>
              <a:rPr lang="en-US" dirty="0" smtClean="0"/>
              <a:t> </a:t>
            </a:r>
            <a:r>
              <a:rPr lang="en-US" dirty="0" err="1" smtClean="0"/>
              <a:t>fazlası</a:t>
            </a:r>
            <a:r>
              <a:rPr lang="en-US" dirty="0" smtClean="0"/>
              <a:t> </a:t>
            </a:r>
            <a:r>
              <a:rPr lang="en-US" dirty="0" err="1" smtClean="0"/>
              <a:t>nesne</a:t>
            </a:r>
            <a:r>
              <a:rPr lang="en-US" dirty="0" smtClean="0"/>
              <a:t> </a:t>
            </a:r>
            <a:r>
              <a:rPr lang="en-US" dirty="0" err="1" smtClean="0"/>
              <a:t>adlarıdır</a:t>
            </a:r>
            <a:r>
              <a:rPr lang="en-US" dirty="0" smtClean="0"/>
              <a:t>. </a:t>
            </a:r>
            <a:r>
              <a:rPr lang="en-US" dirty="0" err="1" smtClean="0"/>
              <a:t>Zamanla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nesne</a:t>
            </a:r>
            <a:r>
              <a:rPr lang="en-US" dirty="0" smtClean="0"/>
              <a:t> </a:t>
            </a:r>
            <a:r>
              <a:rPr lang="en-US" dirty="0" err="1" smtClean="0"/>
              <a:t>türlerine</a:t>
            </a:r>
            <a:r>
              <a:rPr lang="en-US" dirty="0" smtClean="0"/>
              <a:t> </a:t>
            </a:r>
            <a:r>
              <a:rPr lang="en-US" dirty="0" err="1" smtClean="0"/>
              <a:t>ilişkin</a:t>
            </a:r>
            <a:r>
              <a:rPr lang="en-US" dirty="0" smtClean="0"/>
              <a:t> alt </a:t>
            </a:r>
            <a:r>
              <a:rPr lang="en-US" dirty="0" err="1" smtClean="0"/>
              <a:t>unsurlar</a:t>
            </a:r>
            <a:r>
              <a:rPr lang="en-US" dirty="0" smtClean="0"/>
              <a:t> </a:t>
            </a:r>
            <a:r>
              <a:rPr lang="en-US" dirty="0" err="1" smtClean="0"/>
              <a:t>gelişmeye</a:t>
            </a:r>
            <a:r>
              <a:rPr lang="en-US" dirty="0" smtClean="0"/>
              <a:t> </a:t>
            </a:r>
            <a:r>
              <a:rPr lang="en-US" dirty="0" err="1" smtClean="0"/>
              <a:t>başlar</a:t>
            </a:r>
            <a:r>
              <a:rPr lang="en-US" dirty="0" smtClean="0"/>
              <a:t> ( </a:t>
            </a:r>
            <a:r>
              <a:rPr lang="en-US" dirty="0" err="1" smtClean="0"/>
              <a:t>hayvan</a:t>
            </a:r>
            <a:r>
              <a:rPr lang="en-US" dirty="0" smtClean="0"/>
              <a:t>: </a:t>
            </a:r>
            <a:r>
              <a:rPr lang="en-US" dirty="0" err="1" smtClean="0"/>
              <a:t>köpek</a:t>
            </a:r>
            <a:r>
              <a:rPr lang="en-US" dirty="0" smtClean="0"/>
              <a:t>, </a:t>
            </a:r>
            <a:r>
              <a:rPr lang="en-US" dirty="0" err="1" smtClean="0"/>
              <a:t>kedi</a:t>
            </a:r>
            <a:r>
              <a:rPr lang="en-US" dirty="0" smtClean="0"/>
              <a:t>, at ….).</a:t>
            </a:r>
          </a:p>
        </p:txBody>
      </p:sp>
      <p:sp>
        <p:nvSpPr>
          <p:cNvPr id="26628" name="Shape 13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F4183DB-CBD8-4EA9-8DEC-886B55626D98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963291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Erken Sözcüksel Gelişim</a:t>
            </a:r>
          </a:p>
        </p:txBody>
      </p:sp>
      <p:sp>
        <p:nvSpPr>
          <p:cNvPr id="27651" name="Shape 13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err="1" smtClean="0"/>
              <a:t>İki</a:t>
            </a:r>
            <a:r>
              <a:rPr lang="en-US" dirty="0" smtClean="0"/>
              <a:t> </a:t>
            </a:r>
            <a:r>
              <a:rPr lang="en-US" dirty="0" err="1" smtClean="0"/>
              <a:t>yaşındaki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çocuğun</a:t>
            </a:r>
            <a:r>
              <a:rPr lang="en-US" dirty="0" smtClean="0"/>
              <a:t> </a:t>
            </a:r>
            <a:r>
              <a:rPr lang="en-US" dirty="0" err="1" smtClean="0"/>
              <a:t>sözcük</a:t>
            </a:r>
            <a:r>
              <a:rPr lang="en-US" dirty="0" smtClean="0"/>
              <a:t> </a:t>
            </a:r>
            <a:r>
              <a:rPr lang="en-US" dirty="0" err="1" smtClean="0"/>
              <a:t>dağarcığına</a:t>
            </a:r>
            <a:r>
              <a:rPr lang="en-US" dirty="0" smtClean="0"/>
              <a:t> </a:t>
            </a:r>
            <a:r>
              <a:rPr lang="en-US" dirty="0" err="1" smtClean="0"/>
              <a:t>ilişkin</a:t>
            </a:r>
            <a:r>
              <a:rPr lang="en-US" dirty="0" smtClean="0"/>
              <a:t> </a:t>
            </a:r>
            <a:r>
              <a:rPr lang="en-US" dirty="0" err="1" smtClean="0"/>
              <a:t>dağılım</a:t>
            </a:r>
            <a:r>
              <a:rPr lang="en-US" dirty="0" smtClean="0"/>
              <a:t> </a:t>
            </a:r>
            <a:r>
              <a:rPr lang="en-US" dirty="0" err="1" smtClean="0"/>
              <a:t>örneği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Damon: </a:t>
            </a:r>
            <a:r>
              <a:rPr lang="en-US" dirty="0" err="1" smtClean="0"/>
              <a:t>Toplam</a:t>
            </a:r>
            <a:r>
              <a:rPr lang="en-US" dirty="0" smtClean="0"/>
              <a:t> 477 </a:t>
            </a:r>
            <a:r>
              <a:rPr lang="en-US" dirty="0" err="1" smtClean="0"/>
              <a:t>sözcüğün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% 65 </a:t>
            </a:r>
            <a:r>
              <a:rPr lang="en-US" dirty="0" err="1" smtClean="0"/>
              <a:t>nesne</a:t>
            </a:r>
            <a:r>
              <a:rPr lang="en-US" dirty="0" smtClean="0"/>
              <a:t> </a:t>
            </a:r>
            <a:r>
              <a:rPr lang="en-US" dirty="0" err="1" smtClean="0"/>
              <a:t>türlerine</a:t>
            </a:r>
            <a:r>
              <a:rPr lang="en-US" dirty="0" smtClean="0"/>
              <a:t> </a:t>
            </a:r>
            <a:r>
              <a:rPr lang="en-US" dirty="0" err="1" smtClean="0"/>
              <a:t>ilişkin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               % 20 </a:t>
            </a:r>
            <a:r>
              <a:rPr lang="en-US" dirty="0" err="1" smtClean="0"/>
              <a:t>eylemlere</a:t>
            </a:r>
            <a:r>
              <a:rPr lang="en-US" dirty="0" smtClean="0"/>
              <a:t> </a:t>
            </a:r>
            <a:r>
              <a:rPr lang="en-US" dirty="0" err="1" smtClean="0"/>
              <a:t>ilişkin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               % 9 </a:t>
            </a:r>
            <a:r>
              <a:rPr lang="en-US" dirty="0" err="1" smtClean="0"/>
              <a:t>gösterici</a:t>
            </a:r>
            <a:r>
              <a:rPr lang="en-US" dirty="0" smtClean="0"/>
              <a:t> </a:t>
            </a:r>
            <a:r>
              <a:rPr lang="en-US" dirty="0" err="1" smtClean="0"/>
              <a:t>işlevlere</a:t>
            </a:r>
            <a:r>
              <a:rPr lang="en-US" dirty="0" smtClean="0"/>
              <a:t> </a:t>
            </a:r>
            <a:r>
              <a:rPr lang="en-US" dirty="0" err="1" smtClean="0"/>
              <a:t>ilişkin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               % 6 </a:t>
            </a:r>
            <a:r>
              <a:rPr lang="en-US" dirty="0" err="1" smtClean="0"/>
              <a:t>nesnelerin</a:t>
            </a:r>
            <a:r>
              <a:rPr lang="en-US" dirty="0" smtClean="0"/>
              <a:t> </a:t>
            </a:r>
            <a:r>
              <a:rPr lang="en-US" dirty="0" err="1" smtClean="0"/>
              <a:t>özelliklerine</a:t>
            </a:r>
            <a:r>
              <a:rPr lang="en-US" dirty="0" smtClean="0"/>
              <a:t> </a:t>
            </a:r>
            <a:r>
              <a:rPr lang="en-US" dirty="0" err="1" smtClean="0"/>
              <a:t>ilişkindir</a:t>
            </a:r>
            <a:r>
              <a:rPr lang="en-US" dirty="0" smtClean="0"/>
              <a:t>.</a:t>
            </a:r>
          </a:p>
        </p:txBody>
      </p:sp>
      <p:sp>
        <p:nvSpPr>
          <p:cNvPr id="27652" name="Shape 137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008B78F-16ED-40CA-BBE8-EC3833223F1E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88626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Erken Sözcüksel Gelişim</a:t>
            </a:r>
          </a:p>
        </p:txBody>
      </p:sp>
      <p:sp>
        <p:nvSpPr>
          <p:cNvPr id="28675" name="Shape 140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dirty="0" err="1" smtClean="0"/>
              <a:t>Yaş</a:t>
            </a:r>
            <a:r>
              <a:rPr lang="en-US" dirty="0" smtClean="0"/>
              <a:t> </a:t>
            </a:r>
            <a:r>
              <a:rPr lang="en-US" dirty="0" err="1" smtClean="0"/>
              <a:t>ilerledikçe</a:t>
            </a:r>
            <a:r>
              <a:rPr lang="en-US" dirty="0" smtClean="0"/>
              <a:t> </a:t>
            </a:r>
            <a:r>
              <a:rPr lang="en-US" dirty="0" err="1" smtClean="0"/>
              <a:t>sözcük</a:t>
            </a:r>
            <a:r>
              <a:rPr lang="en-US" dirty="0" smtClean="0"/>
              <a:t> </a:t>
            </a:r>
            <a:r>
              <a:rPr lang="en-US" dirty="0" err="1" smtClean="0"/>
              <a:t>dağarcığı</a:t>
            </a:r>
            <a:r>
              <a:rPr lang="en-US" dirty="0" smtClean="0"/>
              <a:t> </a:t>
            </a:r>
            <a:r>
              <a:rPr lang="en-US" dirty="0" err="1" smtClean="0"/>
              <a:t>genişler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anlam</a:t>
            </a:r>
            <a:r>
              <a:rPr lang="en-US" dirty="0" smtClean="0"/>
              <a:t> </a:t>
            </a:r>
            <a:r>
              <a:rPr lang="en-US" dirty="0" err="1" smtClean="0"/>
              <a:t>ilişkisi</a:t>
            </a:r>
            <a:r>
              <a:rPr lang="en-US" dirty="0" smtClean="0"/>
              <a:t> </a:t>
            </a:r>
            <a:r>
              <a:rPr lang="en-US" dirty="0" err="1" smtClean="0"/>
              <a:t>türleri</a:t>
            </a:r>
            <a:r>
              <a:rPr lang="en-US" dirty="0" smtClean="0"/>
              <a:t> </a:t>
            </a:r>
            <a:r>
              <a:rPr lang="en-US" dirty="0" err="1" smtClean="0"/>
              <a:t>artar</a:t>
            </a:r>
            <a:r>
              <a:rPr lang="en-US" dirty="0" smtClean="0"/>
              <a:t>.</a:t>
            </a:r>
          </a:p>
          <a:p>
            <a:pPr eaLnBrk="1" hangingPunct="1">
              <a:buNone/>
            </a:pPr>
            <a:r>
              <a:rPr lang="en-US" dirty="0" err="1" smtClean="0"/>
              <a:t>Ürettikleri</a:t>
            </a:r>
            <a:r>
              <a:rPr lang="en-US" dirty="0" smtClean="0"/>
              <a:t> ilk </a:t>
            </a:r>
            <a:r>
              <a:rPr lang="en-US" dirty="0" err="1" smtClean="0"/>
              <a:t>sözcüklere</a:t>
            </a:r>
            <a:r>
              <a:rPr lang="en-US" dirty="0" smtClean="0"/>
              <a:t> </a:t>
            </a:r>
            <a:r>
              <a:rPr lang="en-US" dirty="0" err="1" smtClean="0"/>
              <a:t>ilişkin</a:t>
            </a:r>
            <a:r>
              <a:rPr lang="en-US" dirty="0" smtClean="0"/>
              <a:t> ilk </a:t>
            </a:r>
            <a:r>
              <a:rPr lang="en-US" dirty="0" err="1" smtClean="0"/>
              <a:t>anlamlandırmalar</a:t>
            </a:r>
            <a:r>
              <a:rPr lang="en-US" dirty="0" smtClean="0"/>
              <a:t> </a:t>
            </a:r>
            <a:r>
              <a:rPr lang="en-US" dirty="0" err="1" smtClean="0"/>
              <a:t>yetişkinlerin</a:t>
            </a:r>
            <a:r>
              <a:rPr lang="en-US" dirty="0" smtClean="0"/>
              <a:t> </a:t>
            </a:r>
            <a:r>
              <a:rPr lang="en-US" dirty="0" err="1" smtClean="0"/>
              <a:t>kullanımları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sınırlıdır</a:t>
            </a:r>
            <a:r>
              <a:rPr lang="en-US" dirty="0" smtClean="0"/>
              <a:t>. </a:t>
            </a:r>
          </a:p>
          <a:p>
            <a:pPr eaLnBrk="1" hangingPunct="1">
              <a:buNone/>
            </a:pPr>
            <a:r>
              <a:rPr lang="en-US" dirty="0" err="1" smtClean="0"/>
              <a:t>İlk</a:t>
            </a:r>
            <a:r>
              <a:rPr lang="en-US" dirty="0" smtClean="0"/>
              <a:t> </a:t>
            </a:r>
            <a:r>
              <a:rPr lang="en-US" dirty="0" err="1" smtClean="0"/>
              <a:t>üretim</a:t>
            </a:r>
            <a:r>
              <a:rPr lang="en-US" dirty="0" smtClean="0"/>
              <a:t> </a:t>
            </a:r>
            <a:r>
              <a:rPr lang="en-US" dirty="0" err="1" smtClean="0"/>
              <a:t>aşamasında</a:t>
            </a:r>
            <a:r>
              <a:rPr lang="en-US" dirty="0" smtClean="0"/>
              <a:t> </a:t>
            </a:r>
            <a:r>
              <a:rPr lang="en-US" dirty="0" err="1" smtClean="0"/>
              <a:t>duruma</a:t>
            </a:r>
            <a:r>
              <a:rPr lang="en-US" dirty="0" smtClean="0"/>
              <a:t>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kullanımlar</a:t>
            </a:r>
            <a:r>
              <a:rPr lang="en-US" dirty="0" smtClean="0"/>
              <a:t> </a:t>
            </a:r>
            <a:r>
              <a:rPr lang="en-US" dirty="0" err="1" smtClean="0"/>
              <a:t>gözlenebilir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err="1" smtClean="0"/>
              <a:t>Örnek</a:t>
            </a:r>
            <a:r>
              <a:rPr lang="en-US" dirty="0" smtClean="0"/>
              <a:t>; </a:t>
            </a:r>
            <a:r>
              <a:rPr lang="en-US" dirty="0" err="1" smtClean="0"/>
              <a:t>Araba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     a) </a:t>
            </a:r>
            <a:r>
              <a:rPr lang="en-US" dirty="0" err="1" smtClean="0"/>
              <a:t>sokaktaki</a:t>
            </a:r>
            <a:r>
              <a:rPr lang="en-US" dirty="0" smtClean="0"/>
              <a:t> </a:t>
            </a:r>
            <a:r>
              <a:rPr lang="en-US" dirty="0" err="1" smtClean="0"/>
              <a:t>araba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b) </a:t>
            </a:r>
            <a:r>
              <a:rPr lang="en-US" dirty="0" err="1" smtClean="0"/>
              <a:t>arabaya</a:t>
            </a:r>
            <a:r>
              <a:rPr lang="en-US" dirty="0" smtClean="0"/>
              <a:t> </a:t>
            </a:r>
            <a:r>
              <a:rPr lang="en-US" dirty="0" err="1" smtClean="0"/>
              <a:t>binmek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c) </a:t>
            </a:r>
            <a:r>
              <a:rPr lang="en-US" dirty="0" err="1" smtClean="0"/>
              <a:t>oyuncak</a:t>
            </a:r>
            <a:r>
              <a:rPr lang="en-US" dirty="0" smtClean="0"/>
              <a:t> </a:t>
            </a:r>
            <a:r>
              <a:rPr lang="en-US" dirty="0" err="1" smtClean="0"/>
              <a:t>araba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oynamak</a:t>
            </a:r>
            <a:endParaRPr lang="en-US" dirty="0" smtClean="0"/>
          </a:p>
        </p:txBody>
      </p:sp>
      <p:sp>
        <p:nvSpPr>
          <p:cNvPr id="28676" name="Shape 14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E65F63D-664F-41E7-AA30-9481E0BB6E13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921642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Erken Sözcüksel Gelişim</a:t>
            </a:r>
          </a:p>
        </p:txBody>
      </p:sp>
      <p:sp>
        <p:nvSpPr>
          <p:cNvPr id="29699" name="Shape 14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dirty="0" smtClean="0"/>
              <a:t>A) </a:t>
            </a:r>
            <a:r>
              <a:rPr lang="en-US" dirty="0" err="1" smtClean="0"/>
              <a:t>Genelleme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1) </a:t>
            </a:r>
            <a:r>
              <a:rPr lang="en-US" dirty="0" err="1" smtClean="0"/>
              <a:t>Kapsamı</a:t>
            </a:r>
            <a:r>
              <a:rPr lang="en-US" dirty="0" smtClean="0"/>
              <a:t> </a:t>
            </a:r>
            <a:r>
              <a:rPr lang="en-US" dirty="0" err="1" smtClean="0"/>
              <a:t>genişletme</a:t>
            </a:r>
            <a:r>
              <a:rPr lang="en-US" dirty="0" smtClean="0"/>
              <a:t> (over-inclusions)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Bebek</a:t>
            </a:r>
            <a:r>
              <a:rPr lang="en-US" dirty="0" smtClean="0"/>
              <a:t> : </a:t>
            </a:r>
            <a:r>
              <a:rPr lang="en-US" dirty="0" err="1" smtClean="0"/>
              <a:t>kendisi</a:t>
            </a:r>
            <a:r>
              <a:rPr lang="en-US" dirty="0" smtClean="0"/>
              <a:t> / </a:t>
            </a: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bebekler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Elma : </a:t>
            </a:r>
            <a:r>
              <a:rPr lang="en-US" dirty="0" err="1" smtClean="0"/>
              <a:t>elma</a:t>
            </a:r>
            <a:r>
              <a:rPr lang="en-US" dirty="0" smtClean="0"/>
              <a:t> / </a:t>
            </a:r>
            <a:r>
              <a:rPr lang="en-US" dirty="0" err="1" smtClean="0"/>
              <a:t>portakal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2) </a:t>
            </a:r>
            <a:r>
              <a:rPr lang="en-US" dirty="0" err="1" smtClean="0"/>
              <a:t>Benzerlik</a:t>
            </a:r>
            <a:r>
              <a:rPr lang="en-US" dirty="0" smtClean="0"/>
              <a:t> </a:t>
            </a:r>
            <a:r>
              <a:rPr lang="en-US" dirty="0" err="1" smtClean="0"/>
              <a:t>yoluyla</a:t>
            </a:r>
            <a:r>
              <a:rPr lang="en-US" dirty="0" smtClean="0"/>
              <a:t> </a:t>
            </a:r>
            <a:r>
              <a:rPr lang="en-US" dirty="0" err="1" smtClean="0"/>
              <a:t>genelleme</a:t>
            </a:r>
            <a:r>
              <a:rPr lang="en-US" dirty="0" smtClean="0"/>
              <a:t> (analogical extensions) 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Tarak</a:t>
            </a:r>
            <a:r>
              <a:rPr lang="en-US" dirty="0" smtClean="0"/>
              <a:t>: </a:t>
            </a:r>
            <a:r>
              <a:rPr lang="en-US" dirty="0" err="1" smtClean="0"/>
              <a:t>bahçe</a:t>
            </a:r>
            <a:r>
              <a:rPr lang="en-US" dirty="0" smtClean="0"/>
              <a:t> </a:t>
            </a:r>
            <a:r>
              <a:rPr lang="en-US" dirty="0" err="1" smtClean="0"/>
              <a:t>çitleri</a:t>
            </a: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B) </a:t>
            </a:r>
            <a:r>
              <a:rPr lang="en-US" dirty="0" err="1" smtClean="0"/>
              <a:t>Özelleştirme</a:t>
            </a:r>
            <a:r>
              <a:rPr lang="en-US" dirty="0" smtClean="0"/>
              <a:t> (under-extensions)</a:t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 err="1" smtClean="0"/>
              <a:t>Köpek</a:t>
            </a:r>
            <a:r>
              <a:rPr lang="en-US" dirty="0" smtClean="0"/>
              <a:t>: </a:t>
            </a:r>
            <a:r>
              <a:rPr lang="en-US" dirty="0" err="1" smtClean="0"/>
              <a:t>sadece</a:t>
            </a:r>
            <a:r>
              <a:rPr lang="en-US" dirty="0" smtClean="0"/>
              <a:t> </a:t>
            </a:r>
            <a:r>
              <a:rPr lang="en-US" dirty="0" err="1" smtClean="0"/>
              <a:t>büyük</a:t>
            </a:r>
            <a:r>
              <a:rPr lang="en-US" dirty="0" smtClean="0"/>
              <a:t> </a:t>
            </a:r>
            <a:r>
              <a:rPr lang="en-US" dirty="0" err="1" smtClean="0"/>
              <a:t>sarı</a:t>
            </a:r>
            <a:r>
              <a:rPr lang="en-US" dirty="0" smtClean="0"/>
              <a:t> </a:t>
            </a:r>
            <a:r>
              <a:rPr lang="en-US" dirty="0" err="1" smtClean="0"/>
              <a:t>renkli</a:t>
            </a:r>
            <a:r>
              <a:rPr lang="en-US" dirty="0" smtClean="0"/>
              <a:t> </a:t>
            </a:r>
            <a:r>
              <a:rPr lang="en-US" dirty="0" err="1" smtClean="0"/>
              <a:t>köpekler</a:t>
            </a:r>
            <a:endParaRPr lang="en-US" dirty="0" smtClean="0"/>
          </a:p>
        </p:txBody>
      </p:sp>
      <p:sp>
        <p:nvSpPr>
          <p:cNvPr id="29700" name="Shape 14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3050D22-27D0-4C14-A5F8-5E21C72DC90E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797339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Erken Sözcüksel Gelişim</a:t>
            </a:r>
          </a:p>
        </p:txBody>
      </p:sp>
      <p:sp>
        <p:nvSpPr>
          <p:cNvPr id="30723" name="Shape 14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dirty="0" err="1" smtClean="0"/>
              <a:t>Çocuk</a:t>
            </a:r>
            <a:r>
              <a:rPr lang="en-US" dirty="0" smtClean="0"/>
              <a:t> </a:t>
            </a:r>
            <a:r>
              <a:rPr lang="en-US" dirty="0" err="1" smtClean="0"/>
              <a:t>anlam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sözcüğü</a:t>
            </a:r>
            <a:r>
              <a:rPr lang="en-US" dirty="0" smtClean="0"/>
              <a:t> </a:t>
            </a:r>
            <a:r>
              <a:rPr lang="en-US" dirty="0" err="1" smtClean="0"/>
              <a:t>yanlış</a:t>
            </a:r>
            <a:r>
              <a:rPr lang="en-US" dirty="0" smtClean="0"/>
              <a:t> </a:t>
            </a:r>
            <a:r>
              <a:rPr lang="en-US" dirty="0" err="1" smtClean="0"/>
              <a:t>eşleştirebilir</a:t>
            </a:r>
            <a:r>
              <a:rPr lang="en-US" dirty="0" smtClean="0"/>
              <a:t>.</a:t>
            </a:r>
          </a:p>
          <a:p>
            <a:pPr eaLnBrk="1" hangingPunct="1">
              <a:buNone/>
            </a:pPr>
            <a:r>
              <a:rPr lang="en-US" dirty="0" err="1" smtClean="0"/>
              <a:t>Çocuk</a:t>
            </a:r>
            <a:r>
              <a:rPr lang="en-US" dirty="0" smtClean="0"/>
              <a:t> </a:t>
            </a:r>
            <a:r>
              <a:rPr lang="en-US" dirty="0" err="1" smtClean="0"/>
              <a:t>etkin</a:t>
            </a:r>
            <a:r>
              <a:rPr lang="en-US" dirty="0" smtClean="0"/>
              <a:t> </a:t>
            </a:r>
            <a:r>
              <a:rPr lang="en-US" dirty="0" err="1" smtClean="0"/>
              <a:t>sözcük</a:t>
            </a:r>
            <a:r>
              <a:rPr lang="en-US" dirty="0" smtClean="0"/>
              <a:t> </a:t>
            </a:r>
            <a:r>
              <a:rPr lang="en-US" dirty="0" err="1" smtClean="0"/>
              <a:t>listesindeki</a:t>
            </a:r>
            <a:r>
              <a:rPr lang="en-US" dirty="0" smtClean="0"/>
              <a:t> 100 </a:t>
            </a:r>
            <a:r>
              <a:rPr lang="en-US" dirty="0" err="1" smtClean="0"/>
              <a:t>ile</a:t>
            </a:r>
            <a:r>
              <a:rPr lang="en-US" dirty="0" smtClean="0"/>
              <a:t> 200 </a:t>
            </a:r>
            <a:r>
              <a:rPr lang="en-US" dirty="0" err="1" smtClean="0"/>
              <a:t>arasındaki</a:t>
            </a:r>
            <a:r>
              <a:rPr lang="en-US" dirty="0" smtClean="0"/>
              <a:t> </a:t>
            </a:r>
            <a:r>
              <a:rPr lang="en-US" dirty="0" err="1" smtClean="0"/>
              <a:t>sözcükten</a:t>
            </a:r>
            <a:r>
              <a:rPr lang="en-US" dirty="0" smtClean="0"/>
              <a:t> </a:t>
            </a:r>
            <a:r>
              <a:rPr lang="en-US" dirty="0" err="1" smtClean="0"/>
              <a:t>ancak</a:t>
            </a:r>
            <a:r>
              <a:rPr lang="en-US" dirty="0" smtClean="0"/>
              <a:t> </a:t>
            </a:r>
            <a:r>
              <a:rPr lang="en-US" dirty="0" err="1" smtClean="0"/>
              <a:t>üçte</a:t>
            </a:r>
            <a:r>
              <a:rPr lang="en-US" dirty="0" smtClean="0"/>
              <a:t> </a:t>
            </a:r>
            <a:r>
              <a:rPr lang="en-US" dirty="0" err="1" smtClean="0"/>
              <a:t>ikisini</a:t>
            </a:r>
            <a:r>
              <a:rPr lang="en-US" dirty="0" smtClean="0"/>
              <a:t> </a:t>
            </a:r>
            <a:r>
              <a:rPr lang="en-US" dirty="0" err="1" smtClean="0"/>
              <a:t>kullanabilir</a:t>
            </a:r>
            <a:r>
              <a:rPr lang="en-US" dirty="0" smtClean="0"/>
              <a:t>.</a:t>
            </a:r>
          </a:p>
          <a:p>
            <a:pPr eaLnBrk="1" hangingPunct="1">
              <a:buNone/>
            </a:pP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sözcüğü</a:t>
            </a:r>
            <a:r>
              <a:rPr lang="en-US" dirty="0" smtClean="0"/>
              <a:t> </a:t>
            </a:r>
            <a:r>
              <a:rPr lang="en-US" dirty="0" err="1" smtClean="0"/>
              <a:t>anlamlandıran</a:t>
            </a:r>
            <a:r>
              <a:rPr lang="en-US" dirty="0" smtClean="0"/>
              <a:t> </a:t>
            </a:r>
            <a:r>
              <a:rPr lang="en-US" dirty="0" err="1" smtClean="0"/>
              <a:t>çocuk</a:t>
            </a:r>
            <a:r>
              <a:rPr lang="en-US" dirty="0" smtClean="0"/>
              <a:t> </a:t>
            </a:r>
            <a:r>
              <a:rPr lang="en-US" dirty="0" err="1" smtClean="0"/>
              <a:t>aynı</a:t>
            </a:r>
            <a:r>
              <a:rPr lang="en-US" dirty="0" smtClean="0"/>
              <a:t> </a:t>
            </a:r>
            <a:r>
              <a:rPr lang="en-US" dirty="0" err="1" smtClean="0"/>
              <a:t>zamanda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sözcüğü</a:t>
            </a:r>
            <a:r>
              <a:rPr lang="en-US" dirty="0" smtClean="0"/>
              <a:t> </a:t>
            </a:r>
            <a:r>
              <a:rPr lang="en-US" dirty="0" err="1" smtClean="0"/>
              <a:t>başka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sözcükle</a:t>
            </a:r>
            <a:r>
              <a:rPr lang="en-US" dirty="0" smtClean="0"/>
              <a:t> de </a:t>
            </a:r>
            <a:r>
              <a:rPr lang="en-US" dirty="0" err="1" smtClean="0"/>
              <a:t>nasıl</a:t>
            </a:r>
            <a:r>
              <a:rPr lang="en-US" dirty="0" smtClean="0"/>
              <a:t> </a:t>
            </a:r>
            <a:r>
              <a:rPr lang="en-US" dirty="0" err="1" smtClean="0"/>
              <a:t>kullanacağını</a:t>
            </a:r>
            <a:r>
              <a:rPr lang="en-US" dirty="0" smtClean="0"/>
              <a:t> </a:t>
            </a:r>
            <a:r>
              <a:rPr lang="en-US" dirty="0" err="1" smtClean="0"/>
              <a:t>düşünmeye</a:t>
            </a:r>
            <a:r>
              <a:rPr lang="en-US" dirty="0" smtClean="0"/>
              <a:t> </a:t>
            </a:r>
            <a:r>
              <a:rPr lang="en-US" dirty="0" err="1" smtClean="0"/>
              <a:t>başlıyor</a:t>
            </a:r>
            <a:r>
              <a:rPr lang="en-US" dirty="0" smtClean="0"/>
              <a:t>. </a:t>
            </a:r>
          </a:p>
          <a:p>
            <a:pPr eaLnBrk="1" hangingPunct="1">
              <a:buNone/>
            </a:pPr>
            <a:r>
              <a:rPr lang="en-US" dirty="0" err="1" smtClean="0"/>
              <a:t>İki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üç</a:t>
            </a:r>
            <a:r>
              <a:rPr lang="en-US" dirty="0" smtClean="0"/>
              <a:t> </a:t>
            </a:r>
            <a:r>
              <a:rPr lang="en-US" dirty="0" err="1" smtClean="0"/>
              <a:t>sözcüklü</a:t>
            </a:r>
            <a:r>
              <a:rPr lang="en-US" dirty="0" smtClean="0"/>
              <a:t> </a:t>
            </a:r>
            <a:r>
              <a:rPr lang="en-US" dirty="0" err="1" smtClean="0"/>
              <a:t>yapıların</a:t>
            </a:r>
            <a:r>
              <a:rPr lang="en-US" dirty="0" smtClean="0"/>
              <a:t> </a:t>
            </a:r>
            <a:r>
              <a:rPr lang="en-US" dirty="0" err="1" smtClean="0"/>
              <a:t>üretimi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biçimbirimlerin</a:t>
            </a:r>
            <a:r>
              <a:rPr lang="en-US" dirty="0" smtClean="0"/>
              <a:t> </a:t>
            </a:r>
            <a:r>
              <a:rPr lang="en-US" dirty="0" err="1" smtClean="0"/>
              <a:t>kullanımı</a:t>
            </a:r>
            <a:r>
              <a:rPr lang="en-US" dirty="0" smtClean="0"/>
              <a:t> </a:t>
            </a:r>
            <a:r>
              <a:rPr lang="en-US" dirty="0" err="1" smtClean="0"/>
              <a:t>başlamış</a:t>
            </a:r>
            <a:r>
              <a:rPr lang="en-US" dirty="0" smtClean="0"/>
              <a:t> </a:t>
            </a:r>
            <a:r>
              <a:rPr lang="en-US" dirty="0" err="1" smtClean="0"/>
              <a:t>oluyor</a:t>
            </a:r>
            <a:r>
              <a:rPr lang="en-US" dirty="0" smtClean="0"/>
              <a:t>.</a:t>
            </a:r>
          </a:p>
        </p:txBody>
      </p:sp>
      <p:sp>
        <p:nvSpPr>
          <p:cNvPr id="30724" name="Shape 149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281A3B-91EF-4386-9B50-4A88A06B3B7A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60213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Sözcüğün Edinimi</a:t>
            </a:r>
          </a:p>
        </p:txBody>
      </p:sp>
      <p:sp>
        <p:nvSpPr>
          <p:cNvPr id="15363" name="Shape 8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err="1" smtClean="0"/>
              <a:t>İki</a:t>
            </a:r>
            <a:r>
              <a:rPr lang="en-US" dirty="0" smtClean="0"/>
              <a:t> </a:t>
            </a:r>
            <a:r>
              <a:rPr lang="en-US" dirty="0" err="1" smtClean="0"/>
              <a:t>yaşından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</a:t>
            </a:r>
            <a:r>
              <a:rPr lang="en-US" dirty="0" err="1" smtClean="0"/>
              <a:t>çocuk</a:t>
            </a:r>
            <a:r>
              <a:rPr lang="en-US" dirty="0" smtClean="0"/>
              <a:t> </a:t>
            </a:r>
            <a:r>
              <a:rPr lang="en-US" dirty="0" err="1" smtClean="0"/>
              <a:t>günde</a:t>
            </a:r>
            <a:r>
              <a:rPr lang="en-US" dirty="0" smtClean="0"/>
              <a:t> </a:t>
            </a:r>
            <a:r>
              <a:rPr lang="en-US" dirty="0" err="1" smtClean="0"/>
              <a:t>ortalama</a:t>
            </a:r>
            <a:r>
              <a:rPr lang="en-US" dirty="0" smtClean="0"/>
              <a:t> 10 </a:t>
            </a:r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sözcükle</a:t>
            </a:r>
            <a:r>
              <a:rPr lang="en-US" dirty="0" smtClean="0"/>
              <a:t> </a:t>
            </a:r>
            <a:r>
              <a:rPr lang="en-US" dirty="0" err="1" smtClean="0"/>
              <a:t>karşılaşır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altı</a:t>
            </a:r>
            <a:r>
              <a:rPr lang="en-US" dirty="0" smtClean="0"/>
              <a:t> </a:t>
            </a:r>
            <a:r>
              <a:rPr lang="en-US" dirty="0" err="1" smtClean="0"/>
              <a:t>yaşına</a:t>
            </a:r>
            <a:r>
              <a:rPr lang="en-US" dirty="0" smtClean="0"/>
              <a:t> </a:t>
            </a:r>
            <a:r>
              <a:rPr lang="en-US" dirty="0" err="1" smtClean="0"/>
              <a:t>geldiğinde</a:t>
            </a:r>
            <a:r>
              <a:rPr lang="en-US" dirty="0" smtClean="0"/>
              <a:t> </a:t>
            </a:r>
            <a:r>
              <a:rPr lang="en-US" dirty="0" err="1" smtClean="0"/>
              <a:t>karşılaştığı</a:t>
            </a:r>
            <a:r>
              <a:rPr lang="en-US" dirty="0" smtClean="0"/>
              <a:t> </a:t>
            </a:r>
            <a:r>
              <a:rPr lang="en-US" dirty="0" err="1" smtClean="0"/>
              <a:t>sözcük</a:t>
            </a:r>
            <a:r>
              <a:rPr lang="en-US" dirty="0" smtClean="0"/>
              <a:t> </a:t>
            </a:r>
            <a:r>
              <a:rPr lang="en-US" dirty="0" err="1" smtClean="0"/>
              <a:t>dağarcığı</a:t>
            </a:r>
            <a:r>
              <a:rPr lang="en-US" dirty="0" smtClean="0"/>
              <a:t> 14.000 </a:t>
            </a:r>
            <a:r>
              <a:rPr lang="en-US" dirty="0" err="1" smtClean="0"/>
              <a:t>sözcüğe</a:t>
            </a:r>
            <a:r>
              <a:rPr lang="en-US" dirty="0" smtClean="0"/>
              <a:t> </a:t>
            </a:r>
            <a:r>
              <a:rPr lang="en-US" dirty="0" err="1" smtClean="0"/>
              <a:t>çıkar</a:t>
            </a:r>
            <a:r>
              <a:rPr lang="en-US" dirty="0" smtClean="0"/>
              <a:t>. </a:t>
            </a:r>
          </a:p>
          <a:p>
            <a:pPr eaLnBrk="1" hangingPunct="1">
              <a:buNone/>
            </a:pPr>
            <a:r>
              <a:rPr lang="en-US" dirty="0" smtClean="0"/>
              <a:t>On </a:t>
            </a:r>
            <a:r>
              <a:rPr lang="en-US" dirty="0" err="1" smtClean="0"/>
              <a:t>yaşından</a:t>
            </a:r>
            <a:r>
              <a:rPr lang="en-US" dirty="0" smtClean="0"/>
              <a:t> </a:t>
            </a:r>
            <a:r>
              <a:rPr lang="en-US" dirty="0" err="1" smtClean="0"/>
              <a:t>itibaren</a:t>
            </a:r>
            <a:r>
              <a:rPr lang="en-US" dirty="0" smtClean="0"/>
              <a:t> her </a:t>
            </a:r>
            <a:r>
              <a:rPr lang="en-US" dirty="0" err="1" smtClean="0"/>
              <a:t>yıl</a:t>
            </a:r>
            <a:r>
              <a:rPr lang="en-US" dirty="0" smtClean="0"/>
              <a:t> en </a:t>
            </a:r>
            <a:r>
              <a:rPr lang="en-US" dirty="0" err="1" smtClean="0"/>
              <a:t>az</a:t>
            </a:r>
            <a:r>
              <a:rPr lang="en-US" dirty="0" smtClean="0"/>
              <a:t> 3000 </a:t>
            </a:r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sözcük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karşılaşır</a:t>
            </a:r>
            <a:r>
              <a:rPr lang="en-US" dirty="0" smtClean="0"/>
              <a:t>.</a:t>
            </a:r>
          </a:p>
          <a:p>
            <a:pPr eaLnBrk="1" hangingPunct="1">
              <a:buNone/>
            </a:pPr>
            <a:r>
              <a:rPr lang="en-US" dirty="0" err="1" smtClean="0"/>
              <a:t>Dokuz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on </a:t>
            </a:r>
            <a:r>
              <a:rPr lang="en-US" dirty="0" err="1" smtClean="0"/>
              <a:t>beş</a:t>
            </a:r>
            <a:r>
              <a:rPr lang="en-US" dirty="0" smtClean="0"/>
              <a:t> </a:t>
            </a:r>
            <a:r>
              <a:rPr lang="en-US" dirty="0" err="1" smtClean="0"/>
              <a:t>yaşları</a:t>
            </a:r>
            <a:r>
              <a:rPr lang="en-US" dirty="0" smtClean="0"/>
              <a:t> </a:t>
            </a:r>
            <a:r>
              <a:rPr lang="en-US" dirty="0" err="1" smtClean="0"/>
              <a:t>arasında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sözcük</a:t>
            </a:r>
            <a:r>
              <a:rPr lang="en-US" dirty="0" smtClean="0"/>
              <a:t> </a:t>
            </a:r>
            <a:r>
              <a:rPr lang="en-US" dirty="0" err="1" smtClean="0"/>
              <a:t>dağarcığı</a:t>
            </a:r>
            <a:r>
              <a:rPr lang="en-US" dirty="0" smtClean="0"/>
              <a:t> 85.000</a:t>
            </a:r>
            <a:r>
              <a:rPr lang="ja-JP" altLang="en-US" dirty="0" smtClean="0">
                <a:ea typeface="MS PGothic" pitchFamily="34" charset="-128"/>
              </a:rPr>
              <a:t>’</a:t>
            </a:r>
            <a:r>
              <a:rPr lang="en-US" dirty="0" smtClean="0"/>
              <a:t>e </a:t>
            </a:r>
            <a:r>
              <a:rPr lang="en-US" dirty="0" err="1" smtClean="0"/>
              <a:t>çıkar</a:t>
            </a:r>
            <a:r>
              <a:rPr lang="en-US" dirty="0" smtClean="0"/>
              <a:t>.   </a:t>
            </a:r>
          </a:p>
        </p:txBody>
      </p:sp>
      <p:sp>
        <p:nvSpPr>
          <p:cNvPr id="15364" name="Shape 89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9A9BD0C-3895-444A-9F06-D4F2E4132A39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680797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Sözcüğün Edinimi</a:t>
            </a:r>
          </a:p>
        </p:txBody>
      </p:sp>
      <p:sp>
        <p:nvSpPr>
          <p:cNvPr id="16387" name="Shape 9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dirty="0" err="1" smtClean="0"/>
              <a:t>Çocuk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a) </a:t>
            </a:r>
            <a:r>
              <a:rPr lang="en-US" dirty="0" err="1" smtClean="0"/>
              <a:t>Anlam</a:t>
            </a:r>
            <a:r>
              <a:rPr lang="en-US" dirty="0" smtClean="0"/>
              <a:t> </a:t>
            </a:r>
            <a:r>
              <a:rPr lang="en-US" dirty="0" err="1" smtClean="0"/>
              <a:t>haritası</a:t>
            </a:r>
            <a:r>
              <a:rPr lang="en-US" dirty="0" smtClean="0"/>
              <a:t> </a:t>
            </a:r>
            <a:r>
              <a:rPr lang="en-US" dirty="0" err="1" smtClean="0"/>
              <a:t>çıkartır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b) </a:t>
            </a:r>
            <a:r>
              <a:rPr lang="en-US" dirty="0" err="1" smtClean="0"/>
              <a:t>Anlam</a:t>
            </a:r>
            <a:r>
              <a:rPr lang="en-US" dirty="0" smtClean="0"/>
              <a:t> </a:t>
            </a:r>
            <a:r>
              <a:rPr lang="en-US" dirty="0" err="1" smtClean="0"/>
              <a:t>haritalarını</a:t>
            </a:r>
            <a:r>
              <a:rPr lang="en-US" dirty="0" smtClean="0"/>
              <a:t> </a:t>
            </a:r>
            <a:r>
              <a:rPr lang="en-US" dirty="0" err="1" smtClean="0"/>
              <a:t>ilişkilendirir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c) </a:t>
            </a:r>
            <a:r>
              <a:rPr lang="en-US" dirty="0" err="1" smtClean="0"/>
              <a:t>Sözcük</a:t>
            </a:r>
            <a:r>
              <a:rPr lang="en-US" dirty="0" smtClean="0"/>
              <a:t> </a:t>
            </a:r>
            <a:r>
              <a:rPr lang="en-US" dirty="0" err="1" smtClean="0"/>
              <a:t>yapıları</a:t>
            </a:r>
            <a:r>
              <a:rPr lang="en-US" dirty="0" smtClean="0"/>
              <a:t> </a:t>
            </a:r>
            <a:r>
              <a:rPr lang="en-US" dirty="0" err="1" smtClean="0"/>
              <a:t>üzerinde</a:t>
            </a:r>
            <a:r>
              <a:rPr lang="en-US" dirty="0" smtClean="0"/>
              <a:t> </a:t>
            </a:r>
            <a:r>
              <a:rPr lang="en-US" dirty="0" err="1" smtClean="0"/>
              <a:t>anlam</a:t>
            </a:r>
            <a:r>
              <a:rPr lang="en-US" dirty="0" smtClean="0"/>
              <a:t> </a:t>
            </a:r>
            <a:r>
              <a:rPr lang="en-US" dirty="0" err="1" smtClean="0"/>
              <a:t>açıklığını</a:t>
            </a:r>
            <a:r>
              <a:rPr lang="en-US" dirty="0" smtClean="0"/>
              <a:t> </a:t>
            </a:r>
            <a:r>
              <a:rPr lang="en-US" dirty="0" err="1" smtClean="0"/>
              <a:t>kazanır</a:t>
            </a:r>
            <a:r>
              <a:rPr lang="en-US" dirty="0" smtClean="0"/>
              <a:t> (</a:t>
            </a:r>
            <a:r>
              <a:rPr lang="en-US" dirty="0" err="1" smtClean="0"/>
              <a:t>çadır</a:t>
            </a:r>
            <a:r>
              <a:rPr lang="en-US" dirty="0" smtClean="0"/>
              <a:t> </a:t>
            </a:r>
            <a:r>
              <a:rPr lang="en-US" dirty="0" err="1" smtClean="0"/>
              <a:t>adamı</a:t>
            </a:r>
            <a:r>
              <a:rPr lang="en-US" dirty="0" smtClean="0"/>
              <a:t>/</a:t>
            </a:r>
            <a:r>
              <a:rPr lang="en-US" dirty="0" err="1" smtClean="0"/>
              <a:t>kampçı</a:t>
            </a:r>
            <a:r>
              <a:rPr lang="en-US" dirty="0" smtClean="0"/>
              <a:t>),</a:t>
            </a:r>
            <a:br>
              <a:rPr lang="en-US" dirty="0" smtClean="0"/>
            </a:br>
            <a:r>
              <a:rPr lang="en-US" dirty="0" smtClean="0"/>
              <a:t>d) </a:t>
            </a:r>
            <a:r>
              <a:rPr lang="en-US" dirty="0" err="1" smtClean="0"/>
              <a:t>Yapının</a:t>
            </a:r>
            <a:r>
              <a:rPr lang="en-US" dirty="0" smtClean="0"/>
              <a:t> </a:t>
            </a:r>
            <a:r>
              <a:rPr lang="en-US" dirty="0" err="1" smtClean="0"/>
              <a:t>basitliği</a:t>
            </a:r>
            <a:r>
              <a:rPr lang="en-US" dirty="0" smtClean="0"/>
              <a:t> </a:t>
            </a:r>
            <a:r>
              <a:rPr lang="en-US" dirty="0" err="1" smtClean="0"/>
              <a:t>ilkesini</a:t>
            </a:r>
            <a:r>
              <a:rPr lang="en-US" dirty="0" smtClean="0"/>
              <a:t> </a:t>
            </a:r>
            <a:r>
              <a:rPr lang="en-US" dirty="0" err="1" smtClean="0"/>
              <a:t>edinir</a:t>
            </a:r>
            <a:r>
              <a:rPr lang="en-US" dirty="0" smtClean="0"/>
              <a:t> ( </a:t>
            </a:r>
            <a:r>
              <a:rPr lang="en-US" dirty="0" err="1" smtClean="0"/>
              <a:t>yapısal</a:t>
            </a:r>
            <a:r>
              <a:rPr lang="en-US" dirty="0" smtClean="0"/>
              <a:t> </a:t>
            </a:r>
            <a:r>
              <a:rPr lang="en-US" dirty="0" err="1" smtClean="0"/>
              <a:t>unsurun</a:t>
            </a:r>
            <a:r>
              <a:rPr lang="en-US" dirty="0" smtClean="0"/>
              <a:t> </a:t>
            </a:r>
            <a:r>
              <a:rPr lang="en-US" dirty="0" err="1" smtClean="0"/>
              <a:t>uygulanması</a:t>
            </a:r>
            <a:r>
              <a:rPr lang="en-US" dirty="0" smtClean="0"/>
              <a:t>),</a:t>
            </a:r>
            <a:br>
              <a:rPr lang="en-US" dirty="0" smtClean="0"/>
            </a:br>
            <a:r>
              <a:rPr lang="en-US" dirty="0" smtClean="0"/>
              <a:t>e) </a:t>
            </a:r>
            <a:r>
              <a:rPr lang="en-US" dirty="0" err="1" smtClean="0"/>
              <a:t>Yapısal</a:t>
            </a:r>
            <a:r>
              <a:rPr lang="en-US" dirty="0" smtClean="0"/>
              <a:t> </a:t>
            </a:r>
            <a:r>
              <a:rPr lang="en-US" dirty="0" err="1" smtClean="0"/>
              <a:t>unsurun</a:t>
            </a:r>
            <a:r>
              <a:rPr lang="en-US" dirty="0" smtClean="0"/>
              <a:t> </a:t>
            </a:r>
            <a:r>
              <a:rPr lang="en-US" dirty="0" err="1" smtClean="0"/>
              <a:t>uygulanmasında</a:t>
            </a:r>
            <a:r>
              <a:rPr lang="en-US" dirty="0" smtClean="0"/>
              <a:t> </a:t>
            </a:r>
            <a:r>
              <a:rPr lang="en-US" dirty="0" err="1" smtClean="0"/>
              <a:t>genellemelerde</a:t>
            </a:r>
            <a:r>
              <a:rPr lang="en-US" dirty="0" smtClean="0"/>
              <a:t> </a:t>
            </a:r>
            <a:r>
              <a:rPr lang="en-US" dirty="0" err="1" smtClean="0"/>
              <a:t>bulunur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f) </a:t>
            </a:r>
            <a:r>
              <a:rPr lang="en-US" dirty="0" err="1" smtClean="0"/>
              <a:t>Üretim</a:t>
            </a:r>
            <a:r>
              <a:rPr lang="en-US" dirty="0" smtClean="0"/>
              <a:t> </a:t>
            </a:r>
            <a:r>
              <a:rPr lang="en-US" dirty="0" err="1" smtClean="0"/>
              <a:t>aşamasına</a:t>
            </a:r>
            <a:r>
              <a:rPr lang="en-US" dirty="0" smtClean="0"/>
              <a:t> </a:t>
            </a:r>
            <a:r>
              <a:rPr lang="en-US" dirty="0" err="1" smtClean="0"/>
              <a:t>geçer</a:t>
            </a:r>
            <a:r>
              <a:rPr lang="en-US" dirty="0" smtClean="0"/>
              <a:t> (</a:t>
            </a:r>
            <a:r>
              <a:rPr lang="en-US" dirty="0" err="1" smtClean="0"/>
              <a:t>dış</a:t>
            </a:r>
            <a:r>
              <a:rPr lang="en-US" dirty="0" smtClean="0"/>
              <a:t> </a:t>
            </a:r>
            <a:r>
              <a:rPr lang="en-US" dirty="0" err="1" smtClean="0"/>
              <a:t>etkenler</a:t>
            </a:r>
            <a:r>
              <a:rPr lang="en-US" dirty="0" smtClean="0"/>
              <a:t>, </a:t>
            </a:r>
            <a:r>
              <a:rPr lang="en-US" dirty="0" err="1" smtClean="0"/>
              <a:t>sıklık</a:t>
            </a:r>
            <a:r>
              <a:rPr lang="en-US" dirty="0" smtClean="0"/>
              <a:t>, vb.). </a:t>
            </a:r>
          </a:p>
        </p:txBody>
      </p:sp>
      <p:sp>
        <p:nvSpPr>
          <p:cNvPr id="16388" name="Shape 9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388FCC-2866-45E6-86BA-71A058923FF6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778863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Erken Sözcüksel Gelişim</a:t>
            </a:r>
          </a:p>
        </p:txBody>
      </p:sp>
      <p:sp>
        <p:nvSpPr>
          <p:cNvPr id="17411" name="Shape 9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err="1" smtClean="0"/>
              <a:t>İlk</a:t>
            </a:r>
            <a:r>
              <a:rPr lang="en-US" dirty="0" smtClean="0"/>
              <a:t> </a:t>
            </a:r>
            <a:r>
              <a:rPr lang="en-US" dirty="0" err="1" smtClean="0"/>
              <a:t>anlaşılır</a:t>
            </a:r>
            <a:r>
              <a:rPr lang="en-US" dirty="0" smtClean="0"/>
              <a:t> </a:t>
            </a:r>
            <a:r>
              <a:rPr lang="en-US" dirty="0" err="1" smtClean="0"/>
              <a:t>sözcük</a:t>
            </a:r>
            <a:r>
              <a:rPr lang="en-US" dirty="0" smtClean="0"/>
              <a:t> </a:t>
            </a:r>
            <a:r>
              <a:rPr lang="en-US" dirty="0" err="1" smtClean="0"/>
              <a:t>üretimi</a:t>
            </a:r>
            <a:r>
              <a:rPr lang="en-US" dirty="0" smtClean="0"/>
              <a:t> her ne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i="1" u="sng" dirty="0" smtClean="0"/>
              <a:t>her </a:t>
            </a:r>
            <a:r>
              <a:rPr lang="en-US" i="1" u="sng" dirty="0" err="1" smtClean="0"/>
              <a:t>zaman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yetişkinlerin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kullandığı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anlam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ile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örtüşmese</a:t>
            </a:r>
            <a:r>
              <a:rPr lang="en-US" i="1" u="sng" dirty="0" smtClean="0"/>
              <a:t> de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yaş</a:t>
            </a:r>
            <a:r>
              <a:rPr lang="en-US" dirty="0" smtClean="0"/>
              <a:t> </a:t>
            </a:r>
            <a:r>
              <a:rPr lang="en-US" dirty="0" err="1" smtClean="0"/>
              <a:t>dolaylarında</a:t>
            </a:r>
            <a:r>
              <a:rPr lang="en-US" dirty="0" smtClean="0"/>
              <a:t> </a:t>
            </a:r>
            <a:r>
              <a:rPr lang="en-US" dirty="0" err="1" smtClean="0"/>
              <a:t>olur</a:t>
            </a:r>
            <a:r>
              <a:rPr lang="en-US" dirty="0" smtClean="0"/>
              <a:t>. </a:t>
            </a:r>
          </a:p>
        </p:txBody>
      </p:sp>
      <p:sp>
        <p:nvSpPr>
          <p:cNvPr id="17412" name="Shape 97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6C5E3D-ED37-40F4-AB41-BF63B223ACBC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131456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Erken Sözcüksel Gelişim</a:t>
            </a:r>
          </a:p>
        </p:txBody>
      </p:sp>
      <p:sp>
        <p:nvSpPr>
          <p:cNvPr id="18435" name="Shape 10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err="1" smtClean="0"/>
              <a:t>Yavaş</a:t>
            </a:r>
            <a:r>
              <a:rPr lang="en-US" dirty="0" smtClean="0"/>
              <a:t> </a:t>
            </a:r>
            <a:r>
              <a:rPr lang="en-US" dirty="0" err="1" smtClean="0"/>
              <a:t>üretim</a:t>
            </a:r>
            <a:r>
              <a:rPr lang="en-US" dirty="0" smtClean="0"/>
              <a:t> </a:t>
            </a:r>
            <a:r>
              <a:rPr lang="en-US" dirty="0" err="1" smtClean="0"/>
              <a:t>süreci</a:t>
            </a:r>
            <a:r>
              <a:rPr lang="en-US" dirty="0" smtClean="0"/>
              <a:t> </a:t>
            </a:r>
            <a:r>
              <a:rPr lang="en-US" dirty="0" err="1" smtClean="0"/>
              <a:t>anlamsal</a:t>
            </a:r>
            <a:r>
              <a:rPr lang="en-US" dirty="0" smtClean="0"/>
              <a:t> </a:t>
            </a:r>
            <a:r>
              <a:rPr lang="en-US" dirty="0" err="1" smtClean="0"/>
              <a:t>ilişkilerin</a:t>
            </a:r>
            <a:r>
              <a:rPr lang="en-US" dirty="0" smtClean="0"/>
              <a:t> </a:t>
            </a:r>
            <a:r>
              <a:rPr lang="en-US" dirty="0" err="1" smtClean="0"/>
              <a:t>kurulması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zamanla</a:t>
            </a:r>
            <a:r>
              <a:rPr lang="en-US" dirty="0" smtClean="0"/>
              <a:t> </a:t>
            </a:r>
            <a:r>
              <a:rPr lang="en-US" dirty="0" err="1" smtClean="0"/>
              <a:t>hızlanır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iki</a:t>
            </a:r>
            <a:r>
              <a:rPr lang="en-US" dirty="0" smtClean="0"/>
              <a:t> </a:t>
            </a:r>
            <a:r>
              <a:rPr lang="en-US" dirty="0" err="1" smtClean="0"/>
              <a:t>yaş</a:t>
            </a:r>
            <a:r>
              <a:rPr lang="en-US" dirty="0" smtClean="0"/>
              <a:t> </a:t>
            </a:r>
            <a:r>
              <a:rPr lang="en-US" dirty="0" err="1" smtClean="0"/>
              <a:t>dolaylarında</a:t>
            </a:r>
            <a:r>
              <a:rPr lang="en-US" dirty="0" smtClean="0"/>
              <a:t> </a:t>
            </a:r>
            <a:r>
              <a:rPr lang="en-US" dirty="0" err="1" smtClean="0"/>
              <a:t>günlük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kelime</a:t>
            </a:r>
            <a:r>
              <a:rPr lang="en-US" dirty="0" smtClean="0"/>
              <a:t> </a:t>
            </a:r>
            <a:r>
              <a:rPr lang="en-US" dirty="0" err="1" smtClean="0"/>
              <a:t>üretimi</a:t>
            </a:r>
            <a:r>
              <a:rPr lang="en-US" dirty="0" smtClean="0"/>
              <a:t> </a:t>
            </a:r>
            <a:r>
              <a:rPr lang="en-US" dirty="0" err="1" smtClean="0"/>
              <a:t>hızına</a:t>
            </a:r>
            <a:r>
              <a:rPr lang="en-US" dirty="0" smtClean="0"/>
              <a:t> </a:t>
            </a:r>
            <a:r>
              <a:rPr lang="en-US" dirty="0" err="1" smtClean="0"/>
              <a:t>çıkar</a:t>
            </a:r>
            <a:r>
              <a:rPr lang="en-US" dirty="0" smtClean="0"/>
              <a:t>.</a:t>
            </a:r>
          </a:p>
        </p:txBody>
      </p:sp>
      <p:sp>
        <p:nvSpPr>
          <p:cNvPr id="18436" name="Shape 10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5A0D9E-4396-4113-8CCE-6CD815FA18EA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429752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Erken Sözcüksel Gelişim</a:t>
            </a:r>
          </a:p>
        </p:txBody>
      </p:sp>
      <p:sp>
        <p:nvSpPr>
          <p:cNvPr id="19459" name="Shape 10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smtClean="0"/>
              <a:t>18 </a:t>
            </a:r>
            <a:r>
              <a:rPr lang="en-US" dirty="0" err="1" smtClean="0"/>
              <a:t>aya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çocukta</a:t>
            </a:r>
            <a:r>
              <a:rPr lang="en-US" dirty="0" smtClean="0"/>
              <a:t> 50 </a:t>
            </a:r>
            <a:r>
              <a:rPr lang="en-US" dirty="0" err="1" smtClean="0"/>
              <a:t>ile</a:t>
            </a:r>
            <a:r>
              <a:rPr lang="en-US" dirty="0" smtClean="0"/>
              <a:t> 200 </a:t>
            </a:r>
            <a:r>
              <a:rPr lang="en-US" dirty="0" err="1" smtClean="0"/>
              <a:t>arasında</a:t>
            </a:r>
            <a:r>
              <a:rPr lang="en-US" dirty="0" smtClean="0"/>
              <a:t> </a:t>
            </a:r>
            <a:r>
              <a:rPr lang="en-US" dirty="0" err="1" smtClean="0"/>
              <a:t>sözcük</a:t>
            </a:r>
            <a:r>
              <a:rPr lang="en-US" dirty="0" smtClean="0"/>
              <a:t> </a:t>
            </a:r>
            <a:r>
              <a:rPr lang="en-US" dirty="0" err="1" smtClean="0"/>
              <a:t>üretimi</a:t>
            </a:r>
            <a:r>
              <a:rPr lang="en-US" dirty="0" smtClean="0"/>
              <a:t> </a:t>
            </a:r>
            <a:r>
              <a:rPr lang="en-US" dirty="0" err="1" smtClean="0"/>
              <a:t>gerçekleşirken</a:t>
            </a:r>
            <a:r>
              <a:rPr lang="en-US" dirty="0" smtClean="0"/>
              <a:t> 2 </a:t>
            </a:r>
            <a:r>
              <a:rPr lang="en-US" dirty="0" err="1" smtClean="0"/>
              <a:t>yaşına</a:t>
            </a:r>
            <a:r>
              <a:rPr lang="en-US" dirty="0" smtClean="0"/>
              <a:t> </a:t>
            </a:r>
            <a:r>
              <a:rPr lang="en-US" dirty="0" err="1" smtClean="0"/>
              <a:t>gelindiğinde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oran</a:t>
            </a:r>
            <a:r>
              <a:rPr lang="en-US" dirty="0" smtClean="0"/>
              <a:t> 500 </a:t>
            </a:r>
            <a:r>
              <a:rPr lang="en-US" dirty="0" err="1" smtClean="0"/>
              <a:t>ile</a:t>
            </a:r>
            <a:r>
              <a:rPr lang="en-US" dirty="0" smtClean="0"/>
              <a:t> 600 </a:t>
            </a:r>
            <a:r>
              <a:rPr lang="en-US" dirty="0" err="1" smtClean="0"/>
              <a:t>sözcüğe</a:t>
            </a:r>
            <a:r>
              <a:rPr lang="en-US" dirty="0" smtClean="0"/>
              <a:t> </a:t>
            </a:r>
            <a:r>
              <a:rPr lang="en-US" dirty="0" err="1" smtClean="0"/>
              <a:t>çıkar</a:t>
            </a:r>
            <a:r>
              <a:rPr lang="en-US" dirty="0" smtClean="0"/>
              <a:t>.  </a:t>
            </a:r>
          </a:p>
        </p:txBody>
      </p:sp>
      <p:sp>
        <p:nvSpPr>
          <p:cNvPr id="19460" name="Shape 10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4E0CB64-24F8-4177-AB99-FAC97464CF28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695260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Erken Sözcüksel Gelişim</a:t>
            </a:r>
          </a:p>
        </p:txBody>
      </p:sp>
      <p:pic>
        <p:nvPicPr>
          <p:cNvPr id="20483" name="pasted-imag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5675" y="1377951"/>
            <a:ext cx="5200650" cy="504745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0484" name="Shape 109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1F415FA-DE82-4DB2-B31C-675A86834D3D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890998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Erken Sözcüksel Gelişim</a:t>
            </a:r>
          </a:p>
        </p:txBody>
      </p:sp>
      <p:pic>
        <p:nvPicPr>
          <p:cNvPr id="21507" name="pasted-imag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0108" y="1562101"/>
            <a:ext cx="4751784" cy="44307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1508" name="Shape 11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0B502D-A710-4A9C-A9C2-0D4FFFF1528A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477407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Erken Sözcüksel Gelişim</a:t>
            </a:r>
          </a:p>
        </p:txBody>
      </p:sp>
      <p:pic>
        <p:nvPicPr>
          <p:cNvPr id="22531" name="pasted-imag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8386" y="1400175"/>
            <a:ext cx="3973711" cy="51117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2532" name="Shape 117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5D03FFA-8B11-4ED9-ACB6-D8C994810BEB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107696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Geniş ekran</PresentationFormat>
  <Paragraphs>57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MS PGothic</vt:lpstr>
      <vt:lpstr>Arial</vt:lpstr>
      <vt:lpstr>Calibri</vt:lpstr>
      <vt:lpstr>Calibri Light</vt:lpstr>
      <vt:lpstr>Office Teması</vt:lpstr>
      <vt:lpstr>5. Ders</vt:lpstr>
      <vt:lpstr>Sözcüğün Edinimi</vt:lpstr>
      <vt:lpstr>Sözcüğün Edinimi</vt:lpstr>
      <vt:lpstr>Erken Sözcüksel Gelişim</vt:lpstr>
      <vt:lpstr>Erken Sözcüksel Gelişim</vt:lpstr>
      <vt:lpstr>Erken Sözcüksel Gelişim</vt:lpstr>
      <vt:lpstr>Erken Sözcüksel Gelişim</vt:lpstr>
      <vt:lpstr>Erken Sözcüksel Gelişim</vt:lpstr>
      <vt:lpstr>Erken Sözcüksel Gelişim</vt:lpstr>
      <vt:lpstr>Erken Sözcüksel Gelişim</vt:lpstr>
      <vt:lpstr>Erken Sözcüksel Gelişim</vt:lpstr>
      <vt:lpstr>Erken Sözcüksel Gelişim</vt:lpstr>
      <vt:lpstr>Erken Sözcüksel Gelişim</vt:lpstr>
      <vt:lpstr>Erken Sözcüksel Gelişim</vt:lpstr>
      <vt:lpstr>Erken Sözcüksel Gelişim</vt:lpstr>
      <vt:lpstr>Erken Sözcüksel Gelişim</vt:lpstr>
      <vt:lpstr>Erken Sözcüksel Gelişim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Ders</dc:title>
  <dc:creator>Windows Kullanıcısı</dc:creator>
  <cp:lastModifiedBy>Windows Kullanıcısı</cp:lastModifiedBy>
  <cp:revision>1</cp:revision>
  <dcterms:created xsi:type="dcterms:W3CDTF">2018-04-11T10:42:47Z</dcterms:created>
  <dcterms:modified xsi:type="dcterms:W3CDTF">2018-04-11T10:43:19Z</dcterms:modified>
</cp:coreProperties>
</file>