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AE9AA-6AE5-4216-BF22-47C206A665EE}" type="datetimeFigureOut">
              <a:rPr lang="tr-TR" smtClean="0"/>
              <a:pPr/>
              <a:t>27.05.2024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29EEB-5A62-49B3-A863-50414606749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9EEB-5A62-49B3-A863-50414606749D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9EEB-5A62-49B3-A863-50414606749D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4FA0-4008-4ED8-9679-236CC8FB911F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B013-A485-4484-9833-EA127D4825E0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896F-A2D6-4B21-8831-36B33B366E25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7AE71-29D4-4938-950B-9EE48082A315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BAF45-0DB6-4CE4-9659-F0F71746C953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07A0E3F-E471-4F80-A03B-33EFB4062014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AE3D-CD6A-4852-8581-CCFCDC12862E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F928-8007-4C87-A6A9-94D6A67FA7DD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25DF-EDF5-4B9D-843B-B9BCBD159A20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09AAA-E47A-4D04-9187-7C90409D9413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7064B45-D11B-40C7-87AB-EBFEDE604DF0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tr-TR" smtClean="0"/>
              <a:t>Medyada Kadın Olmak Prof.Dr.Çiler Dursun 2013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D42AA16-EA87-4E12-BBF0-A9E9FCC429CE}" type="datetime1">
              <a:rPr lang="tr-TR" smtClean="0"/>
              <a:pPr/>
              <a:t>27.05.2024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Medyada Kadın Olmak Prof.Dr.Çiler Dursun 2013</a:t>
            </a:r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5F4180-E10F-45F0-B538-EC010E68D5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584776" cy="2409800"/>
          </a:xfrm>
        </p:spPr>
        <p:txBody>
          <a:bodyPr/>
          <a:lstStyle/>
          <a:p>
            <a:r>
              <a:rPr lang="tr-TR" sz="2400" dirty="0" smtClean="0">
                <a:solidFill>
                  <a:srgbClr val="FFFF00"/>
                </a:solidFill>
              </a:rPr>
              <a:t>PROF.DR.ÇİLER DURSUN</a:t>
            </a:r>
          </a:p>
          <a:p>
            <a:endParaRPr lang="tr-TR" dirty="0" smtClean="0">
              <a:solidFill>
                <a:srgbClr val="7030A0"/>
              </a:solidFill>
            </a:endParaRPr>
          </a:p>
          <a:p>
            <a:r>
              <a:rPr lang="tr-TR" dirty="0" smtClean="0">
                <a:solidFill>
                  <a:srgbClr val="FFFF00"/>
                </a:solidFill>
              </a:rPr>
              <a:t>Ankara üniversitesi iletişim fakültesi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Cdursun</a:t>
            </a:r>
            <a:r>
              <a:rPr lang="tr-TR" dirty="0" smtClean="0"/>
              <a:t>@</a:t>
            </a:r>
            <a:r>
              <a:rPr lang="tr-TR" dirty="0" err="1" smtClean="0"/>
              <a:t>ankara</a:t>
            </a:r>
            <a:r>
              <a:rPr lang="tr-TR" dirty="0" smtClean="0"/>
              <a:t>.edu.tr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980729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MEDYADA ve MEDYAYLA KADIN OLMAK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i="1" dirty="0" smtClean="0">
                <a:solidFill>
                  <a:srgbClr val="FFFF00"/>
                </a:solidFill>
              </a:rPr>
              <a:t>“Gazetecinin cinsiyeti, onun eşitliği öne çıkaran duygu ve görüşleri benimsemesi ya da eşitlikçi pratikleri desteklemesini sağlayacak belirli değerler ve inançlar için herhangi bir garanti vermez”  </a:t>
            </a:r>
          </a:p>
          <a:p>
            <a:pPr lvl="5"/>
            <a:r>
              <a:rPr lang="tr-TR" dirty="0" smtClean="0"/>
              <a:t>(Karen </a:t>
            </a:r>
            <a:r>
              <a:rPr lang="tr-TR" dirty="0" err="1" smtClean="0"/>
              <a:t>Ross</a:t>
            </a:r>
            <a:r>
              <a:rPr lang="tr-TR" dirty="0" smtClean="0"/>
              <a:t>, </a:t>
            </a:r>
            <a:r>
              <a:rPr lang="tr-TR" dirty="0" err="1" smtClean="0"/>
              <a:t>Women</a:t>
            </a:r>
            <a:r>
              <a:rPr lang="tr-TR" dirty="0" smtClean="0"/>
              <a:t> At </a:t>
            </a:r>
            <a:r>
              <a:rPr lang="tr-TR" dirty="0" err="1" smtClean="0"/>
              <a:t>Work</a:t>
            </a:r>
            <a:r>
              <a:rPr lang="tr-TR" dirty="0" smtClean="0"/>
              <a:t>, 2001)</a:t>
            </a:r>
            <a:endParaRPr lang="tr-TR" dirty="0"/>
          </a:p>
        </p:txBody>
      </p:sp>
      <p:sp>
        <p:nvSpPr>
          <p:cNvPr id="6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 •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789040"/>
            <a:ext cx="2448272" cy="226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49001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88640"/>
            <a:ext cx="14900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88640"/>
            <a:ext cx="149001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03154" y="2492896"/>
            <a:ext cx="8835992" cy="1901429"/>
          </a:xfrm>
        </p:spPr>
        <p:txBody>
          <a:bodyPr>
            <a:normAutofit fontScale="90000"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tr-TR" sz="3600" b="1" dirty="0">
                <a:solidFill>
                  <a:srgbClr val="FF0000"/>
                </a:solidFill>
              </a:rPr>
              <a:t>HABER, EMEK, TOPLUMSAL CİNSİYET: </a:t>
            </a:r>
            <a:br>
              <a:rPr lang="tr-TR" sz="3600" b="1" dirty="0">
                <a:solidFill>
                  <a:srgbClr val="FF0000"/>
                </a:solidFill>
              </a:rPr>
            </a:br>
            <a:r>
              <a:rPr lang="tr-TR" sz="3600" b="1" dirty="0">
                <a:solidFill>
                  <a:srgbClr val="FF0000"/>
                </a:solidFill>
              </a:rPr>
              <a:t>TÜRKİYE’DE KADIN GAZETECİLER</a:t>
            </a:r>
            <a:endParaRPr lang="tr-T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02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2717" y="2278606"/>
            <a:ext cx="7365733" cy="230609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I. Kadınlar ve Gazetecilik</a:t>
            </a:r>
          </a:p>
          <a:p>
            <a:endParaRPr lang="tr-TR" dirty="0"/>
          </a:p>
          <a:p>
            <a:r>
              <a:rPr lang="tr-TR" dirty="0" smtClean="0"/>
              <a:t>II. Yapısal Durum ve Araştırmalar</a:t>
            </a:r>
          </a:p>
          <a:p>
            <a:endParaRPr lang="tr-TR" dirty="0"/>
          </a:p>
          <a:p>
            <a:r>
              <a:rPr lang="tr-TR" dirty="0" smtClean="0"/>
              <a:t>III. Kadın Gazeteciler: Sorun Alanları ve Temel Eğilimler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534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6461" y="4242460"/>
            <a:ext cx="7886700" cy="994172"/>
          </a:xfrm>
        </p:spPr>
        <p:txBody>
          <a:bodyPr/>
          <a:lstStyle/>
          <a:p>
            <a:pPr algn="r"/>
            <a:r>
              <a:rPr lang="tr-TR" b="1" dirty="0" smtClean="0">
                <a:solidFill>
                  <a:srgbClr val="FF0000"/>
                </a:solidFill>
              </a:rPr>
              <a:t>I. Kadınlar ve Gazetecilik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18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687594" y="1456554"/>
            <a:ext cx="392944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rgbClr val="FF0000"/>
                </a:solidFill>
              </a:rPr>
              <a:t>KADINLAR VE GAZETECİLİK</a:t>
            </a:r>
            <a:endParaRPr lang="tr-TR" sz="2400" dirty="0">
              <a:solidFill>
                <a:srgbClr val="FF0000"/>
              </a:solidFill>
            </a:endParaRPr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3240559" y="1981209"/>
            <a:ext cx="438665" cy="8836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557450" y="1981210"/>
            <a:ext cx="441755" cy="9427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2248929" y="3033868"/>
            <a:ext cx="2088292" cy="2169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350" b="1" dirty="0"/>
              <a:t>Medya ve Toplum</a:t>
            </a:r>
          </a:p>
          <a:p>
            <a:pPr algn="ctr"/>
            <a:endParaRPr lang="tr-TR" sz="1350" dirty="0"/>
          </a:p>
          <a:p>
            <a:r>
              <a:rPr lang="tr-TR" sz="1350" dirty="0"/>
              <a:t>- Kadına dönük ayrımcı içerik, dil ve temsiller</a:t>
            </a:r>
          </a:p>
          <a:p>
            <a:endParaRPr lang="tr-TR" sz="1350" dirty="0"/>
          </a:p>
          <a:p>
            <a:r>
              <a:rPr lang="tr-TR" sz="1350" dirty="0"/>
              <a:t>- Kadınların medya kullanım pratikleri</a:t>
            </a:r>
          </a:p>
          <a:p>
            <a:endParaRPr lang="tr-TR" sz="1350" dirty="0"/>
          </a:p>
          <a:p>
            <a:endParaRPr lang="tr-TR" sz="1350" dirty="0"/>
          </a:p>
          <a:p>
            <a:endParaRPr lang="tr-TR" sz="1350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023021" y="3010000"/>
            <a:ext cx="2051222" cy="2169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1350" b="1" dirty="0"/>
              <a:t>Medyada Çalışmak</a:t>
            </a:r>
          </a:p>
          <a:p>
            <a:pPr algn="ctr"/>
            <a:endParaRPr lang="tr-TR" sz="1350" b="1" dirty="0"/>
          </a:p>
          <a:p>
            <a:r>
              <a:rPr lang="tr-TR" sz="1350" dirty="0"/>
              <a:t>-</a:t>
            </a:r>
            <a:r>
              <a:rPr lang="tr-TR" sz="1350" b="1" dirty="0"/>
              <a:t> </a:t>
            </a:r>
            <a:r>
              <a:rPr lang="tr-TR" sz="1350" dirty="0"/>
              <a:t>Eşitsizlik</a:t>
            </a:r>
          </a:p>
          <a:p>
            <a:endParaRPr lang="tr-TR" sz="1350" dirty="0"/>
          </a:p>
          <a:p>
            <a:r>
              <a:rPr lang="tr-TR" sz="1350" dirty="0"/>
              <a:t>- Ayrımcılık</a:t>
            </a:r>
          </a:p>
          <a:p>
            <a:endParaRPr lang="tr-TR" sz="1350" dirty="0"/>
          </a:p>
          <a:p>
            <a:r>
              <a:rPr lang="tr-TR" sz="1350" dirty="0"/>
              <a:t>- Ağır koşullar</a:t>
            </a:r>
            <a:endParaRPr lang="tr-TR" sz="1350" b="1" dirty="0"/>
          </a:p>
          <a:p>
            <a:endParaRPr lang="tr-TR" sz="1350" b="1" dirty="0"/>
          </a:p>
          <a:p>
            <a:endParaRPr lang="tr-TR" sz="1350" b="1" dirty="0"/>
          </a:p>
          <a:p>
            <a:endParaRPr lang="tr-TR" sz="1350" b="1" dirty="0"/>
          </a:p>
        </p:txBody>
      </p:sp>
    </p:spTree>
    <p:extLst>
      <p:ext uri="{BB962C8B-B14F-4D97-AF65-F5344CB8AC3E}">
        <p14:creationId xmlns:p14="http://schemas.microsoft.com/office/powerpoint/2010/main" val="38149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6461" y="4242460"/>
            <a:ext cx="7886700" cy="994172"/>
          </a:xfrm>
        </p:spPr>
        <p:txBody>
          <a:bodyPr/>
          <a:lstStyle/>
          <a:p>
            <a:pPr algn="r"/>
            <a:r>
              <a:rPr lang="tr-TR" b="1" dirty="0" smtClean="0">
                <a:solidFill>
                  <a:srgbClr val="FF0000"/>
                </a:solidFill>
              </a:rPr>
              <a:t>II. Yapısal Durum ve Araştırmalar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2300" y="1778001"/>
            <a:ext cx="8045450" cy="371197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Toplumsal cinsiyet eşitsizliğinin </a:t>
            </a:r>
            <a:r>
              <a:rPr lang="tr-TR" b="1" dirty="0" smtClean="0"/>
              <a:t>en şiddetli </a:t>
            </a:r>
            <a:r>
              <a:rPr lang="tr-TR" dirty="0" smtClean="0"/>
              <a:t>yaşandığı sektörlerden biri</a:t>
            </a:r>
          </a:p>
          <a:p>
            <a:endParaRPr lang="tr-TR" dirty="0"/>
          </a:p>
          <a:p>
            <a:r>
              <a:rPr lang="tr-TR" dirty="0" smtClean="0"/>
              <a:t>Kadın istihdamı </a:t>
            </a:r>
            <a:r>
              <a:rPr lang="tr-TR" b="1" dirty="0" smtClean="0"/>
              <a:t>1990’larda </a:t>
            </a:r>
            <a:r>
              <a:rPr lang="tr-TR" dirty="0" smtClean="0"/>
              <a:t>yoğunlaştı</a:t>
            </a:r>
          </a:p>
          <a:p>
            <a:endParaRPr lang="tr-TR" dirty="0"/>
          </a:p>
          <a:p>
            <a:r>
              <a:rPr lang="tr-TR" dirty="0" smtClean="0"/>
              <a:t>Günümüzde </a:t>
            </a:r>
            <a:r>
              <a:rPr lang="tr-TR" b="1" dirty="0" smtClean="0"/>
              <a:t>istihdamın yaklaşık üçte biri </a:t>
            </a:r>
            <a:r>
              <a:rPr lang="tr-TR" dirty="0" smtClean="0"/>
              <a:t>kadın</a:t>
            </a:r>
          </a:p>
          <a:p>
            <a:endParaRPr lang="tr-TR" dirty="0"/>
          </a:p>
          <a:p>
            <a:r>
              <a:rPr lang="tr-TR" b="1" dirty="0" smtClean="0"/>
              <a:t>Basın kartı </a:t>
            </a:r>
            <a:r>
              <a:rPr lang="tr-TR" dirty="0" smtClean="0"/>
              <a:t>olan her dört gazeteciden </a:t>
            </a:r>
            <a:r>
              <a:rPr lang="tr-TR" b="1" dirty="0" smtClean="0"/>
              <a:t>yalnızca biri </a:t>
            </a:r>
            <a:r>
              <a:rPr lang="tr-TR" dirty="0" smtClean="0"/>
              <a:t>kadın</a:t>
            </a:r>
          </a:p>
          <a:p>
            <a:endParaRPr lang="tr-TR" dirty="0"/>
          </a:p>
          <a:p>
            <a:r>
              <a:rPr lang="tr-TR" dirty="0" smtClean="0"/>
              <a:t>Alt kademelerde yoğun, yönetici kademelerde </a:t>
            </a:r>
            <a:r>
              <a:rPr lang="tr-TR" b="1" dirty="0" smtClean="0"/>
              <a:t>uçurum</a:t>
            </a:r>
            <a:r>
              <a:rPr lang="tr-TR" dirty="0" smtClean="0"/>
              <a:t> var</a:t>
            </a:r>
          </a:p>
          <a:p>
            <a:endParaRPr lang="tr-TR" dirty="0"/>
          </a:p>
          <a:p>
            <a:r>
              <a:rPr lang="tr-TR" dirty="0" smtClean="0"/>
              <a:t>Karar verici pozisyonlar </a:t>
            </a:r>
            <a:r>
              <a:rPr lang="tr-TR" b="1" dirty="0" smtClean="0"/>
              <a:t>erkek egemen </a:t>
            </a:r>
            <a:r>
              <a:rPr lang="tr-TR" dirty="0" smtClean="0"/>
              <a:t>bir yapıda </a:t>
            </a:r>
          </a:p>
          <a:p>
            <a:endParaRPr lang="tr-TR" dirty="0"/>
          </a:p>
          <a:p>
            <a:r>
              <a:rPr lang="tr-TR" dirty="0" smtClean="0"/>
              <a:t>Gazeteciliğin </a:t>
            </a:r>
            <a:r>
              <a:rPr lang="tr-TR" b="1" dirty="0" smtClean="0"/>
              <a:t>"erkek işi" </a:t>
            </a:r>
            <a:r>
              <a:rPr lang="tr-TR" dirty="0" smtClean="0"/>
              <a:t>olarak görülmesi (uzun, yorucu, ağır çalışma)</a:t>
            </a:r>
          </a:p>
          <a:p>
            <a:endParaRPr lang="tr-TR" dirty="0"/>
          </a:p>
          <a:p>
            <a:r>
              <a:rPr lang="tr-TR" dirty="0" smtClean="0"/>
              <a:t>Çalışma yaşamındaki konumlar </a:t>
            </a:r>
            <a:r>
              <a:rPr lang="tr-TR" b="1" dirty="0" smtClean="0"/>
              <a:t>ev içindeki rollerin uzantısı </a:t>
            </a:r>
            <a:r>
              <a:rPr lang="tr-TR" dirty="0" smtClean="0"/>
              <a:t>gibi oluşmakta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lvl="1"/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979712" y="404664"/>
            <a:ext cx="4754561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YAPISAL DURUM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0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4250" y="1873250"/>
            <a:ext cx="7531100" cy="38544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Gazeteciler Cemiyeti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Yıllık Medya İzleme Raporları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Gazetecilerin Mesleki Memnuniyeti Araştırması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Türkiye Gazeteciler Sendikası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dirty="0" smtClean="0"/>
              <a:t>Gazeteci Kadınların Yaşadığı Ayrımcılık ve Şiddet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Pandemide</a:t>
            </a:r>
            <a:r>
              <a:rPr lang="tr-TR" dirty="0" smtClean="0"/>
              <a:t> Kadın Gazeteciler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DİSK Basın-İş Sendikası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dirty="0" smtClean="0"/>
              <a:t>Korona Günlerinde Gazetecilik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Basın Konseyi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dirty="0" smtClean="0"/>
              <a:t>Basın Özgürlüğü Raporları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lvl="1"/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195736" y="404664"/>
            <a:ext cx="4754561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Son Dönem Yapılan Çalışmalar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13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6461" y="4242460"/>
            <a:ext cx="7886700" cy="994172"/>
          </a:xfrm>
        </p:spPr>
        <p:txBody>
          <a:bodyPr>
            <a:normAutofit fontScale="90000"/>
          </a:bodyPr>
          <a:lstStyle/>
          <a:p>
            <a:pPr algn="r"/>
            <a:r>
              <a:rPr lang="tr-TR" b="1" dirty="0" smtClean="0">
                <a:solidFill>
                  <a:srgbClr val="FF0000"/>
                </a:solidFill>
              </a:rPr>
              <a:t>III. Kadın Gazeteciler: Sorun Alanları ve Temel Eğilimler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4250" y="2268667"/>
            <a:ext cx="7183568" cy="3006124"/>
          </a:xfrm>
        </p:spPr>
        <p:txBody>
          <a:bodyPr>
            <a:normAutofit/>
          </a:bodyPr>
          <a:lstStyle/>
          <a:p>
            <a:r>
              <a:rPr lang="tr-TR" b="1" dirty="0" smtClean="0"/>
              <a:t>Çalışma Hayatı</a:t>
            </a:r>
          </a:p>
          <a:p>
            <a:endParaRPr lang="tr-TR" dirty="0" smtClean="0"/>
          </a:p>
          <a:p>
            <a:r>
              <a:rPr lang="tr-TR" b="1" dirty="0" smtClean="0"/>
              <a:t>Gündelik Yaşam </a:t>
            </a:r>
            <a:r>
              <a:rPr lang="tr-TR" b="1" dirty="0"/>
              <a:t>	</a:t>
            </a:r>
            <a:endParaRPr lang="tr-TR" b="1" dirty="0" smtClean="0"/>
          </a:p>
          <a:p>
            <a:endParaRPr lang="tr-TR" dirty="0"/>
          </a:p>
          <a:p>
            <a:r>
              <a:rPr lang="tr-TR" b="1" dirty="0" smtClean="0"/>
              <a:t>Dayanışma - Örgütlenme</a:t>
            </a:r>
          </a:p>
          <a:p>
            <a:pPr marL="0" indent="0">
              <a:buNone/>
            </a:pPr>
            <a:r>
              <a:rPr lang="tr-TR" b="1" dirty="0"/>
              <a:t>	</a:t>
            </a:r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9249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CİNSİYETÇİLİK VE SÖYLEMİ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Cinsiyetçilik; </a:t>
            </a:r>
            <a:r>
              <a:rPr lang="tr-TR" dirty="0" smtClean="0"/>
              <a:t>kadını toplumda ikincil ve aşağı durumda gösteren bütün tutum,davranış ve etkinlikler ile;</a:t>
            </a:r>
          </a:p>
          <a:p>
            <a:r>
              <a:rPr lang="tr-TR" dirty="0" smtClean="0"/>
              <a:t>Bunları yeniden üretmek için kurumsal ve ideolojik kaynakların kullanılmasıdır.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Cinsiyetçi Söylem: </a:t>
            </a:r>
            <a:r>
              <a:rPr lang="tr-TR" dirty="0" smtClean="0"/>
              <a:t>Kadınlık ve erkeklik durumunu, insan yaşamının toplumdan ve kültürden gelen sabit bir özelliği olarak gören ve bu sabitlemeyi de kadını erkek karşısında doğuştan gelen zayıflık, duygusallık, </a:t>
            </a:r>
            <a:r>
              <a:rPr lang="tr-TR" dirty="0" err="1" smtClean="0"/>
              <a:t>irrasyonalite</a:t>
            </a:r>
            <a:r>
              <a:rPr lang="tr-TR" dirty="0" smtClean="0"/>
              <a:t> vb…olumsuz öğelerle </a:t>
            </a:r>
            <a:r>
              <a:rPr lang="tr-TR" dirty="0" err="1" smtClean="0"/>
              <a:t>özelliklendirerek</a:t>
            </a:r>
            <a:r>
              <a:rPr lang="tr-TR" dirty="0" smtClean="0"/>
              <a:t> yapan söylemdir.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2194718" y="404664"/>
            <a:ext cx="4754561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Çalışma Hayatı: Yaş ve Eğitim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28649" y="1771455"/>
            <a:ext cx="7886700" cy="4076864"/>
          </a:xfrm>
        </p:spPr>
        <p:txBody>
          <a:bodyPr>
            <a:normAutofit fontScale="55000" lnSpcReduction="20000"/>
          </a:bodyPr>
          <a:lstStyle/>
          <a:p>
            <a:r>
              <a:rPr lang="tr-TR" b="1" dirty="0" smtClean="0"/>
              <a:t>Genç istihdam hakim</a:t>
            </a:r>
          </a:p>
          <a:p>
            <a:pPr lvl="1"/>
            <a:r>
              <a:rPr lang="tr-TR" dirty="0" smtClean="0"/>
              <a:t>Yüzde 70’i 25-44 yaş arasında</a:t>
            </a:r>
          </a:p>
          <a:p>
            <a:pPr lvl="1"/>
            <a:r>
              <a:rPr lang="tr-TR" dirty="0" smtClean="0"/>
              <a:t>Yüzde 14’ü 45-64 yaş arasında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Yaş arttıkça kadın gazeteci oranı düşüyor</a:t>
            </a:r>
          </a:p>
          <a:p>
            <a:pPr lvl="1"/>
            <a:r>
              <a:rPr lang="tr-TR" dirty="0" smtClean="0"/>
              <a:t>Kadınların meslekte tutunması daha zor</a:t>
            </a:r>
          </a:p>
          <a:p>
            <a:pPr lvl="1"/>
            <a:r>
              <a:rPr lang="tr-TR" dirty="0" smtClean="0"/>
              <a:t>Her on gazeteciden 8’i 15 yıldan daha az süre çalışıyor</a:t>
            </a:r>
          </a:p>
          <a:p>
            <a:pPr lvl="1"/>
            <a:r>
              <a:rPr lang="tr-TR" dirty="0" smtClean="0"/>
              <a:t>Cam tavan (her on kadın gazeteciden biri mesleki yükselme olanağından söz edebiliyor)</a:t>
            </a:r>
          </a:p>
          <a:p>
            <a:pPr marL="342900" lvl="1" indent="0">
              <a:buNone/>
            </a:pPr>
            <a:endParaRPr lang="tr-TR" dirty="0" smtClean="0"/>
          </a:p>
          <a:p>
            <a:r>
              <a:rPr lang="tr-TR" b="1" dirty="0" smtClean="0"/>
              <a:t>Yerel medya ulusal medyaya göre daha yaşlı</a:t>
            </a:r>
          </a:p>
          <a:p>
            <a:pPr lvl="1"/>
            <a:r>
              <a:rPr lang="tr-TR" dirty="0" smtClean="0"/>
              <a:t>Yerel medyada 35-54 yaş arası ağırlıkta</a:t>
            </a:r>
          </a:p>
          <a:p>
            <a:pPr lvl="1"/>
            <a:r>
              <a:rPr lang="tr-TR" dirty="0" smtClean="0"/>
              <a:t>Ulusal medyada ise 25-35 yaş arası ağırlıkta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Üniversite ve üzeri eğitim düzeyi baskın (yüzde 92)</a:t>
            </a:r>
          </a:p>
          <a:p>
            <a:pPr lvl="1"/>
            <a:r>
              <a:rPr lang="tr-TR" dirty="0" smtClean="0"/>
              <a:t>Okullu gazeteciler / Eğitim düzeyi erkeklere göre daha yüksek</a:t>
            </a:r>
          </a:p>
          <a:p>
            <a:pPr lvl="1"/>
            <a:r>
              <a:rPr lang="tr-TR" dirty="0" smtClean="0"/>
              <a:t>Lisansüstü eğitimin artışı (yüzde 14)</a:t>
            </a:r>
          </a:p>
          <a:p>
            <a:pPr lvl="1"/>
            <a:r>
              <a:rPr lang="tr-TR" dirty="0" smtClean="0"/>
              <a:t>Yerel medya ve ulusal medya arasında büyük farklar yok</a:t>
            </a:r>
          </a:p>
          <a:p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9765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2124440" y="332656"/>
            <a:ext cx="4754561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Çalışma Hayatı: İstihdam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488092" y="1635726"/>
            <a:ext cx="8027258" cy="4202598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smtClean="0"/>
              <a:t>Ücretli Çalışma</a:t>
            </a:r>
          </a:p>
          <a:p>
            <a:pPr lvl="1"/>
            <a:r>
              <a:rPr lang="tr-TR" dirty="0" smtClean="0"/>
              <a:t>212’li olmak ya da olmamak (yarısından azı 212’li) </a:t>
            </a:r>
          </a:p>
          <a:p>
            <a:pPr lvl="1"/>
            <a:r>
              <a:rPr lang="tr-TR" dirty="0" smtClean="0"/>
              <a:t>4857 sayılı İş Kanunu ile çalıştırılan gazeteciler, 5953 saylı Basın İş Kanunu ile çalıştırılan gazetecilerin beş katı</a:t>
            </a:r>
          </a:p>
          <a:p>
            <a:pPr lvl="1"/>
            <a:r>
              <a:rPr lang="tr-TR" dirty="0" smtClean="0"/>
              <a:t>212 dışı çalıştırma internet </a:t>
            </a:r>
            <a:r>
              <a:rPr lang="tr-TR" dirty="0" err="1" smtClean="0"/>
              <a:t>portallarında</a:t>
            </a:r>
            <a:r>
              <a:rPr lang="tr-TR" dirty="0" smtClean="0"/>
              <a:t> daha yaygın</a:t>
            </a:r>
          </a:p>
          <a:p>
            <a:endParaRPr lang="tr-TR" dirty="0"/>
          </a:p>
          <a:p>
            <a:r>
              <a:rPr lang="tr-TR" b="1" dirty="0" smtClean="0"/>
              <a:t>Serbest Gazetecilik</a:t>
            </a:r>
          </a:p>
          <a:p>
            <a:pPr lvl="1"/>
            <a:r>
              <a:rPr lang="tr-TR" dirty="0" smtClean="0"/>
              <a:t>Her beş kadın gazeteciden biri serbest çalışıyor </a:t>
            </a:r>
          </a:p>
          <a:p>
            <a:pPr lvl="1"/>
            <a:r>
              <a:rPr lang="tr-TR" dirty="0" smtClean="0"/>
              <a:t>Ulusal medyaya haber üretimi baskın</a:t>
            </a:r>
          </a:p>
          <a:p>
            <a:pPr lvl="1"/>
            <a:r>
              <a:rPr lang="tr-TR" dirty="0" smtClean="0"/>
              <a:t>İnternete haber üretimi yaygın</a:t>
            </a:r>
          </a:p>
          <a:p>
            <a:pPr marL="342900" lvl="1" indent="0">
              <a:buNone/>
            </a:pPr>
            <a:endParaRPr lang="tr-TR" dirty="0"/>
          </a:p>
          <a:p>
            <a:r>
              <a:rPr lang="tr-TR" b="1" dirty="0" smtClean="0"/>
              <a:t>Kendi Haber Platformunu Yönetme</a:t>
            </a:r>
          </a:p>
          <a:p>
            <a:pPr lvl="1"/>
            <a:r>
              <a:rPr lang="tr-TR" dirty="0" smtClean="0"/>
              <a:t>Yerel medyada baskın (Her dört kadın gazeteciden üçü)</a:t>
            </a:r>
          </a:p>
          <a:p>
            <a:pPr lvl="1"/>
            <a:r>
              <a:rPr lang="tr-TR" dirty="0" smtClean="0"/>
              <a:t>Ulusal medyada oldukça az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İşsizlik</a:t>
            </a:r>
          </a:p>
          <a:p>
            <a:pPr lvl="1"/>
            <a:r>
              <a:rPr lang="tr-TR" dirty="0" smtClean="0"/>
              <a:t>Kadınların erkeklerden fazla olduğu tek kategori </a:t>
            </a:r>
          </a:p>
          <a:p>
            <a:pPr lvl="1"/>
            <a:r>
              <a:rPr lang="tr-TR" dirty="0" smtClean="0"/>
              <a:t>Ulusal medyada işsizlik çok daha yaygın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1691680" y="404664"/>
            <a:ext cx="5640860" cy="784654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825" dirty="0">
                <a:solidFill>
                  <a:srgbClr val="FF0000"/>
                </a:solidFill>
              </a:rPr>
              <a:t>Çalışma</a:t>
            </a:r>
            <a:r>
              <a:rPr lang="tr-TR" sz="3600" dirty="0">
                <a:solidFill>
                  <a:srgbClr val="FF0000"/>
                </a:solidFill>
              </a:rPr>
              <a:t> Hayatı: Ücretler ve Süreler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79223" y="1660439"/>
            <a:ext cx="8286750" cy="4064312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Yasal sınırların çok üzerinde </a:t>
            </a:r>
            <a:r>
              <a:rPr lang="tr-TR" b="1" dirty="0" smtClean="0"/>
              <a:t>uzun çalışma süreleri </a:t>
            </a:r>
            <a:r>
              <a:rPr lang="tr-TR" dirty="0" smtClean="0"/>
              <a:t>(9-12 saat)</a:t>
            </a:r>
          </a:p>
          <a:p>
            <a:pPr lvl="1"/>
            <a:r>
              <a:rPr lang="tr-TR" dirty="0" smtClean="0"/>
              <a:t>Her üç kadın gazeteciden ikisi</a:t>
            </a:r>
          </a:p>
          <a:p>
            <a:pPr marL="342900" lvl="1" indent="0">
              <a:buNone/>
            </a:pPr>
            <a:endParaRPr lang="tr-TR" dirty="0" smtClean="0"/>
          </a:p>
          <a:p>
            <a:r>
              <a:rPr lang="tr-TR" b="1" dirty="0" smtClean="0"/>
              <a:t>Ücretler oldukça düşük </a:t>
            </a:r>
          </a:p>
          <a:p>
            <a:pPr lvl="1"/>
            <a:r>
              <a:rPr lang="tr-TR" dirty="0" smtClean="0"/>
              <a:t>yüzde 82’si 5 bin TL’nin altında</a:t>
            </a:r>
          </a:p>
          <a:p>
            <a:pPr lvl="1"/>
            <a:r>
              <a:rPr lang="tr-TR" dirty="0" smtClean="0"/>
              <a:t>yüzde 10’u 5 bin - 8 bin TL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Eşit işe eşit ücret sağlanamıyor </a:t>
            </a:r>
            <a:r>
              <a:rPr lang="tr-TR" dirty="0" smtClean="0"/>
              <a:t>/ Eğitim yüksek olmasına karşın ücretler düşük</a:t>
            </a:r>
          </a:p>
          <a:p>
            <a:endParaRPr lang="tr-TR" dirty="0" smtClean="0"/>
          </a:p>
          <a:p>
            <a:r>
              <a:rPr lang="tr-TR" dirty="0" smtClean="0"/>
              <a:t>Çok çalışıp az kazanıyorlar ve asgari geçim olanaklarından yoksunlar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Gazetecilerin kendilerini fiziksel, toplumsal, bireysel ve mesleki olarak </a:t>
            </a:r>
            <a:r>
              <a:rPr lang="tr-TR" b="1" dirty="0" smtClean="0"/>
              <a:t>yeniden üretebilecekleri zamanlar yok oluyor.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Bu koşullara </a:t>
            </a:r>
            <a:r>
              <a:rPr lang="tr-TR" b="1" dirty="0" smtClean="0"/>
              <a:t>ev ve çocuk bakımı gibi süreçler </a:t>
            </a:r>
            <a:r>
              <a:rPr lang="tr-TR" dirty="0" smtClean="0"/>
              <a:t>de ekleniyor.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458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71600" y="332656"/>
            <a:ext cx="6864179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Çalışma Hayatı: Haber Üretim Süreci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83060" y="2043498"/>
            <a:ext cx="8563232" cy="3731741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Spikerlik gibi kamera önü işlerde</a:t>
            </a:r>
          </a:p>
          <a:p>
            <a:endParaRPr lang="tr-TR" dirty="0" smtClean="0"/>
          </a:p>
          <a:p>
            <a:r>
              <a:rPr lang="tr-TR" dirty="0" smtClean="0"/>
              <a:t>Editörlük gibi masa başı işlerde </a:t>
            </a:r>
          </a:p>
          <a:p>
            <a:endParaRPr lang="tr-TR" dirty="0" smtClean="0"/>
          </a:p>
          <a:p>
            <a:r>
              <a:rPr lang="tr-TR" dirty="0" smtClean="0"/>
              <a:t>Yaşam, eğitim, kültür-sanat, sağlık, moda, güzellik, çocuk bakımı gibi alanlara yönlendiriliyorlar</a:t>
            </a:r>
          </a:p>
          <a:p>
            <a:endParaRPr lang="tr-TR" dirty="0" smtClean="0"/>
          </a:p>
          <a:p>
            <a:r>
              <a:rPr lang="tr-TR" dirty="0" smtClean="0"/>
              <a:t>Dış politika, siyaset, ekonomi, spor, çatışma alanları ve kameramanlık gibi alanlarda çoğunlukla erkek muhabirler</a:t>
            </a:r>
          </a:p>
          <a:p>
            <a:endParaRPr lang="tr-TR" dirty="0"/>
          </a:p>
          <a:p>
            <a:r>
              <a:rPr lang="tr-TR" dirty="0" smtClean="0"/>
              <a:t>Cinsiyetlerinden dolayı bazı haberlere gönderilmiyorlar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84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71600" y="404664"/>
            <a:ext cx="6864179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Çalışma Hayatı: Haber Üretim Süreci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21277" y="1734580"/>
            <a:ext cx="8495270" cy="4117889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Fiziksel görünümleri çok önemseniyor ve güzel görünmeleri bekleniyor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TV-gazete ayrımı: İtibar dengesizliği</a:t>
            </a:r>
          </a:p>
          <a:p>
            <a:endParaRPr lang="tr-TR" dirty="0" smtClean="0"/>
          </a:p>
          <a:p>
            <a:pPr marL="257175" lvl="1" indent="-257175">
              <a:spcBef>
                <a:spcPts val="750"/>
              </a:spcBef>
            </a:pPr>
            <a:r>
              <a:rPr lang="tr-TR" sz="2100" dirty="0"/>
              <a:t>Hamilelik ya da bakım gerekleri nedeniyle sektör dışında kalma</a:t>
            </a:r>
          </a:p>
          <a:p>
            <a:pPr marL="257175" lvl="1" indent="-257175">
              <a:spcBef>
                <a:spcPts val="750"/>
              </a:spcBef>
            </a:pPr>
            <a:endParaRPr lang="tr-TR" sz="2100" dirty="0"/>
          </a:p>
          <a:p>
            <a:r>
              <a:rPr lang="tr-TR" dirty="0" smtClean="0"/>
              <a:t>Tehdit, gözaltına alınma, yargılanma, şiddet görme gazeteciliğin “sıradan” bir unsuru haline geliyor </a:t>
            </a:r>
          </a:p>
          <a:p>
            <a:pPr lvl="1"/>
            <a:r>
              <a:rPr lang="tr-TR" dirty="0" smtClean="0"/>
              <a:t>Her üç kadın gazeteciden biri</a:t>
            </a:r>
          </a:p>
          <a:p>
            <a:pPr marL="257175" lvl="1" indent="-257175">
              <a:spcBef>
                <a:spcPts val="750"/>
              </a:spcBef>
            </a:pPr>
            <a:endParaRPr lang="tr-TR" dirty="0" smtClean="0"/>
          </a:p>
          <a:p>
            <a:r>
              <a:rPr lang="tr-TR" dirty="0" smtClean="0"/>
              <a:t>Her on kadın gazeteciden 8’i cinsiyet ayrımcılığına maruz kalıyor</a:t>
            </a:r>
          </a:p>
          <a:p>
            <a:endParaRPr lang="tr-TR" dirty="0"/>
          </a:p>
          <a:p>
            <a:r>
              <a:rPr lang="tr-TR" dirty="0" smtClean="0"/>
              <a:t>Gazetecilik kültürü erkek egemen kodlarla kuşatılmış durumda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272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899592" y="332656"/>
            <a:ext cx="6864179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Gündelik Yaşam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21277" y="1734580"/>
            <a:ext cx="8495270" cy="411788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Ev içi işlere 5-6 saat ayırıyorlar</a:t>
            </a:r>
          </a:p>
          <a:p>
            <a:endParaRPr lang="tr-TR" dirty="0"/>
          </a:p>
          <a:p>
            <a:r>
              <a:rPr lang="tr-TR" dirty="0" smtClean="0"/>
              <a:t>Ev içi işbölümü oldukça sorunlu</a:t>
            </a:r>
          </a:p>
          <a:p>
            <a:endParaRPr lang="tr-TR" dirty="0"/>
          </a:p>
          <a:p>
            <a:r>
              <a:rPr lang="tr-TR" dirty="0" smtClean="0"/>
              <a:t>Koordinasyon emeği kadınlarda</a:t>
            </a:r>
          </a:p>
          <a:p>
            <a:endParaRPr lang="tr-TR" dirty="0"/>
          </a:p>
          <a:p>
            <a:r>
              <a:rPr lang="tr-TR" dirty="0" smtClean="0"/>
              <a:t>Aile ve özel yaşamları işlerini etkiliyor/belirliyor</a:t>
            </a:r>
          </a:p>
          <a:p>
            <a:endParaRPr lang="tr-TR" dirty="0"/>
          </a:p>
          <a:p>
            <a:r>
              <a:rPr lang="tr-TR" dirty="0" smtClean="0"/>
              <a:t>İkincil işgücü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229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71600" y="404664"/>
            <a:ext cx="6864179" cy="603250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buNone/>
            </a:pPr>
            <a:endParaRPr lang="tr-TR" sz="1800" dirty="0"/>
          </a:p>
          <a:p>
            <a:pPr marL="342900" lvl="1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Dayanışma - Örgütlenme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321277" y="1734580"/>
            <a:ext cx="8495270" cy="4117889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Geleceklerinden kaygı duyuyorlar ve güvencesiz koşullar altındalar</a:t>
            </a:r>
          </a:p>
          <a:p>
            <a:endParaRPr lang="tr-TR" dirty="0" smtClean="0"/>
          </a:p>
          <a:p>
            <a:r>
              <a:rPr lang="tr-TR" dirty="0" smtClean="0"/>
              <a:t>Dayanışma ağlarının dışında kalıyorlar</a:t>
            </a:r>
          </a:p>
          <a:p>
            <a:endParaRPr lang="tr-TR" dirty="0"/>
          </a:p>
          <a:p>
            <a:r>
              <a:rPr lang="tr-TR" dirty="0" smtClean="0"/>
              <a:t>Mesleki sosyalleşmeler ve kültürel pratiklerde geri planda kalıyorlar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Meslek örgütlerinin toplumsal cinsiyete duyarsız olduklarını düşünüyorlar</a:t>
            </a:r>
          </a:p>
          <a:p>
            <a:endParaRPr lang="tr-TR" dirty="0"/>
          </a:p>
          <a:p>
            <a:r>
              <a:rPr lang="tr-TR" dirty="0" smtClean="0"/>
              <a:t>Mesleki dayanışmanın olmadığını belirtiyorlar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Kadın gazeteci olmak cesaret ve direnç isteyen bir iş</a:t>
            </a:r>
          </a:p>
        </p:txBody>
      </p:sp>
    </p:spTree>
    <p:extLst>
      <p:ext uri="{BB962C8B-B14F-4D97-AF65-F5344CB8AC3E}">
        <p14:creationId xmlns:p14="http://schemas.microsoft.com/office/powerpoint/2010/main" val="2312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Cinsiyetçi söylem, </a:t>
            </a:r>
            <a:r>
              <a:rPr lang="tr-TR" dirty="0" smtClean="0"/>
              <a:t>bir eşitsizlik söylemidir. </a:t>
            </a:r>
          </a:p>
          <a:p>
            <a:r>
              <a:rPr lang="tr-TR" dirty="0" smtClean="0"/>
              <a:t>Kadın ve erkeğin birbirinden farklarının, erkeğin toplumsal iktidarını kuracak ve pekiştirecek tarzda tanımlanmasıyla işler</a:t>
            </a:r>
          </a:p>
          <a:p>
            <a:r>
              <a:rPr lang="tr-TR" dirty="0" err="1" smtClean="0"/>
              <a:t>Sözkonusu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farklar, </a:t>
            </a:r>
            <a:r>
              <a:rPr lang="tr-TR" dirty="0" smtClean="0"/>
              <a:t>doğuştan gelen dönüştürülemez, değiştirilemez ve yeryüzünün erkek egemen tarzda düzenlenmesine yol açan kökensel farklar haline getirilir</a:t>
            </a:r>
          </a:p>
          <a:p>
            <a:r>
              <a:rPr lang="tr-TR" dirty="0" smtClean="0"/>
              <a:t>Böylelikle kadınlık ve erkeklik rolleri, farklara dayalı olarak çerçevelenir. </a:t>
            </a:r>
          </a:p>
          <a:p>
            <a:r>
              <a:rPr lang="tr-TR" dirty="0" err="1" smtClean="0"/>
              <a:t>Varolan</a:t>
            </a:r>
            <a:r>
              <a:rPr lang="tr-TR" dirty="0" smtClean="0"/>
              <a:t> toplumsal düzenin </a:t>
            </a:r>
            <a:r>
              <a:rPr lang="tr-TR" dirty="0" smtClean="0">
                <a:solidFill>
                  <a:srgbClr val="FF0000"/>
                </a:solidFill>
              </a:rPr>
              <a:t>erkek egemen yapısı </a:t>
            </a:r>
            <a:r>
              <a:rPr lang="tr-TR" dirty="0" smtClean="0"/>
              <a:t>doğallaştırılır, meşrulaştırılır. </a:t>
            </a:r>
          </a:p>
          <a:p>
            <a:r>
              <a:rPr lang="tr-TR" dirty="0" smtClean="0"/>
              <a:t>Eril cinsiyetin egemenlik uygulama rejimi olan </a:t>
            </a:r>
            <a:r>
              <a:rPr lang="tr-TR" dirty="0" smtClean="0">
                <a:solidFill>
                  <a:srgbClr val="FF0000"/>
                </a:solidFill>
              </a:rPr>
              <a:t>ataerkillik, </a:t>
            </a:r>
            <a:r>
              <a:rPr lang="tr-TR" dirty="0" smtClean="0"/>
              <a:t>yeni kuşaklar tarafından benimsenir. 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Medyada Kadın Olma Halleri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Temsil edilen ve sunulan içeriğin parçası olmak</a:t>
            </a:r>
          </a:p>
          <a:p>
            <a:pPr lvl="1"/>
            <a:r>
              <a:rPr lang="tr-TR" dirty="0" smtClean="0"/>
              <a:t>I.Dalga feminist hareketin yükseldiği 1970’lerde medyada yer alan kadına ve kadınlığa dair </a:t>
            </a:r>
            <a:r>
              <a:rPr lang="tr-TR" dirty="0" err="1" smtClean="0"/>
              <a:t>stereotipler</a:t>
            </a:r>
            <a:r>
              <a:rPr lang="tr-TR" dirty="0" smtClean="0"/>
              <a:t> incelendi</a:t>
            </a:r>
          </a:p>
          <a:p>
            <a:r>
              <a:rPr lang="tr-TR" dirty="0" smtClean="0"/>
              <a:t>Çalışan medya profesyoneli olmak</a:t>
            </a:r>
          </a:p>
          <a:p>
            <a:pPr lvl="1"/>
            <a:r>
              <a:rPr lang="tr-TR" dirty="0" smtClean="0"/>
              <a:t>II. Dalga feminist hareketin güçlendiği 1980’lerde kadınların haber kuruluşları başta olmak üzere medyadaki çalışma koşulları ve mesleki pratiklerinin cinsiyetçi boyutları incelenmeye başlandı</a:t>
            </a:r>
          </a:p>
          <a:p>
            <a:r>
              <a:rPr lang="tr-TR" dirty="0" smtClean="0"/>
              <a:t>İçerikle etkileşen izleyici/okur olmak</a:t>
            </a:r>
          </a:p>
          <a:p>
            <a:pPr lvl="1"/>
            <a:r>
              <a:rPr lang="tr-TR" dirty="0" smtClean="0"/>
              <a:t>III. Dalga feminist harekete paralel olarak kadınların izleyici/okur olarak anlamlandırıcı etkinlikleri araştırılmaya başlandı</a:t>
            </a:r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229200"/>
            <a:ext cx="2051720" cy="1628800"/>
          </a:xfrm>
          <a:prstGeom prst="rect">
            <a:avLst/>
          </a:prstGeom>
          <a:ln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Olmak• 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 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Anlatı Türleri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En eril anlatı haberdir	</a:t>
            </a:r>
          </a:p>
          <a:p>
            <a:pPr lvl="1"/>
            <a:r>
              <a:rPr lang="tr-TR" dirty="0" smtClean="0"/>
              <a:t>Kadınların rolleri ritüelleştirilmiştir</a:t>
            </a:r>
          </a:p>
          <a:p>
            <a:pPr lvl="1"/>
            <a:r>
              <a:rPr lang="tr-TR" dirty="0" smtClean="0"/>
              <a:t>Feminist görüşler zırvadır</a:t>
            </a:r>
          </a:p>
          <a:p>
            <a:pPr lvl="1"/>
            <a:r>
              <a:rPr lang="tr-TR" dirty="0" smtClean="0"/>
              <a:t>İtibarlı kaynaklar, erkeklerdir</a:t>
            </a:r>
          </a:p>
          <a:p>
            <a:pPr lvl="1"/>
            <a:r>
              <a:rPr lang="tr-TR" dirty="0" smtClean="0"/>
              <a:t>Erkeklerin erkeklere dünyanın nasıl bir yer olduğunu anlatmasıdır</a:t>
            </a:r>
          </a:p>
          <a:p>
            <a:pPr lvl="1"/>
            <a:r>
              <a:rPr lang="tr-TR" dirty="0" smtClean="0"/>
              <a:t>Eril bir epistemolojiye dayalıdır</a:t>
            </a:r>
          </a:p>
          <a:p>
            <a:pPr lvl="1"/>
            <a:r>
              <a:rPr lang="tr-TR" dirty="0" smtClean="0"/>
              <a:t>Hakikat iddiası </a:t>
            </a:r>
            <a:r>
              <a:rPr lang="tr-TR" dirty="0" err="1" smtClean="0"/>
              <a:t>monolojiktir</a:t>
            </a:r>
            <a:endParaRPr lang="tr-T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293096"/>
            <a:ext cx="2736304" cy="2055490"/>
          </a:xfrm>
          <a:prstGeom prst="rect">
            <a:avLst/>
          </a:prstGeom>
          <a:ln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9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  <a:sym typeface="Marlett"/>
              </a:rPr>
              <a:t>•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  <a:sym typeface="Marlett"/>
              </a:rPr>
              <a:t> •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İçeriğinde Kadınlar 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İradi ve </a:t>
            </a:r>
            <a:r>
              <a:rPr lang="tr-TR" dirty="0" err="1" smtClean="0"/>
              <a:t>insiyatif</a:t>
            </a:r>
            <a:r>
              <a:rPr lang="tr-TR" dirty="0" smtClean="0"/>
              <a:t> sahibi olmayan</a:t>
            </a:r>
          </a:p>
          <a:p>
            <a:r>
              <a:rPr lang="tr-TR" dirty="0" smtClean="0"/>
              <a:t>Fiziki özellikleri vurgulanan</a:t>
            </a:r>
          </a:p>
          <a:p>
            <a:r>
              <a:rPr lang="tr-TR" dirty="0" smtClean="0"/>
              <a:t>Toplumsal norm ve değerlerin dışına çıktığında konu haline gelen</a:t>
            </a:r>
          </a:p>
          <a:p>
            <a:r>
              <a:rPr lang="tr-TR" dirty="0" smtClean="0"/>
              <a:t>Zayıf ve bağımlı bir figür</a:t>
            </a:r>
          </a:p>
          <a:p>
            <a:r>
              <a:rPr lang="tr-TR" dirty="0" smtClean="0"/>
              <a:t>Hafif kadın/ iyi eş-anne kategorik ayrımına göre yer tutan</a:t>
            </a:r>
          </a:p>
          <a:p>
            <a:r>
              <a:rPr lang="tr-TR" dirty="0" smtClean="0"/>
              <a:t>Cinselliğinden arındırılan ya da aşırı cinsel yüklemelerle kurulan figürler</a:t>
            </a:r>
          </a:p>
          <a:p>
            <a:r>
              <a:rPr lang="tr-TR" dirty="0" smtClean="0"/>
              <a:t>Şiddetin nesnesi</a:t>
            </a:r>
          </a:p>
          <a:p>
            <a:r>
              <a:rPr lang="tr-TR" dirty="0" smtClean="0"/>
              <a:t>Metalaşmış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  •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İçeriğinde Kadınlar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numCol="2"/>
          <a:lstStyle/>
          <a:p>
            <a:r>
              <a:rPr lang="tr-TR" dirty="0" smtClean="0"/>
              <a:t>Mikro çözümlemeler: dilbilgisi öğeleri ve anlam yapılarını sergilemeye dayalı</a:t>
            </a:r>
          </a:p>
          <a:p>
            <a:r>
              <a:rPr lang="tr-TR" dirty="0" smtClean="0"/>
              <a:t>Genel olarak kadınların temsili değil spesifik konular etrafında temsil sorunları: şiddet, cinsellik, siyaset, din/türban</a:t>
            </a:r>
          </a:p>
          <a:p>
            <a:r>
              <a:rPr lang="tr-TR" dirty="0" smtClean="0"/>
              <a:t>Erkek imgesi ile karşılaştırmalı çözümlemeler</a:t>
            </a:r>
          </a:p>
          <a:p>
            <a:r>
              <a:rPr lang="tr-TR" dirty="0" smtClean="0"/>
              <a:t>Farklı toplumsal cinsiyetler (eşcinsel, </a:t>
            </a:r>
            <a:r>
              <a:rPr lang="tr-TR" dirty="0" err="1" smtClean="0"/>
              <a:t>biseksüel</a:t>
            </a:r>
            <a:r>
              <a:rPr lang="tr-TR" dirty="0" smtClean="0"/>
              <a:t>, lezbiyen) çözümleme konusu yapılıyor</a:t>
            </a:r>
          </a:p>
          <a:p>
            <a:endParaRPr lang="tr-T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509120"/>
            <a:ext cx="257517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9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 • 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Kuruluşlarında Kadın Çalışanlar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Kurum ve kuruluşlarda çalışan kadınların sayıları ve demografik özellikleri</a:t>
            </a:r>
          </a:p>
          <a:p>
            <a:r>
              <a:rPr lang="tr-TR" dirty="0" smtClean="0"/>
              <a:t>Ücret ve sosyal güvenlik hakları</a:t>
            </a:r>
          </a:p>
          <a:p>
            <a:r>
              <a:rPr lang="tr-TR" dirty="0" smtClean="0"/>
              <a:t>Cam tavan etkisi </a:t>
            </a:r>
          </a:p>
          <a:p>
            <a:r>
              <a:rPr lang="tr-TR" dirty="0" smtClean="0"/>
              <a:t>Kişisel deneyimleri ve toplumsal cinsiyet farkına dayalı ayrımcı anlayışlar ve uygulamalar </a:t>
            </a:r>
          </a:p>
          <a:p>
            <a:r>
              <a:rPr lang="tr-TR" dirty="0" smtClean="0"/>
              <a:t>Kurum ve kuruluşların çalışma kültürlerinde cinsiyetçi söylemlerin izleri</a:t>
            </a:r>
          </a:p>
          <a:p>
            <a:r>
              <a:rPr lang="tr-TR" dirty="0" smtClean="0"/>
              <a:t>Hangi haber türlerine kadınların</a:t>
            </a:r>
          </a:p>
          <a:p>
            <a:pPr>
              <a:buNone/>
            </a:pPr>
            <a:r>
              <a:rPr lang="tr-TR" dirty="0" smtClean="0"/>
              <a:t>gönderildiği (moda, sağlık, yaşam </a:t>
            </a:r>
          </a:p>
          <a:p>
            <a:pPr>
              <a:buNone/>
            </a:pPr>
            <a:r>
              <a:rPr lang="tr-TR" dirty="0" smtClean="0"/>
              <a:t>Tarzı, eğitim, yeme-içme)</a:t>
            </a:r>
          </a:p>
          <a:p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509120"/>
            <a:ext cx="2807215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7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 •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Medyada Tutunma Stratejileri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F4180-E10F-45F0-B538-EC010E68D524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r>
              <a:rPr lang="tr-TR" sz="2800" dirty="0" smtClean="0">
                <a:solidFill>
                  <a:srgbClr val="FFC000"/>
                </a:solidFill>
              </a:rPr>
              <a:t>Dahil olma</a:t>
            </a:r>
            <a:r>
              <a:rPr lang="tr-TR" sz="2800" dirty="0" smtClean="0"/>
              <a:t>: erkeksi iş yapma tarzlarını üstlenme</a:t>
            </a:r>
          </a:p>
          <a:p>
            <a:r>
              <a:rPr lang="tr-TR" sz="2800" dirty="0" smtClean="0">
                <a:solidFill>
                  <a:srgbClr val="FFC000"/>
                </a:solidFill>
              </a:rPr>
              <a:t>Feminist: </a:t>
            </a:r>
            <a:r>
              <a:rPr lang="tr-TR" sz="2800" dirty="0" smtClean="0"/>
              <a:t>alternatif ses sağlama stratejisi</a:t>
            </a:r>
          </a:p>
          <a:p>
            <a:r>
              <a:rPr lang="tr-TR" sz="2800" dirty="0" smtClean="0">
                <a:solidFill>
                  <a:srgbClr val="FFC000"/>
                </a:solidFill>
              </a:rPr>
              <a:t>Geri çekilme: </a:t>
            </a:r>
            <a:r>
              <a:rPr lang="tr-TR" sz="2800" dirty="0" smtClean="0"/>
              <a:t>iş yerinden ayrılma, serbest çalışan olma</a:t>
            </a:r>
            <a:endParaRPr lang="tr-TR" sz="2800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736" y="1556792"/>
            <a:ext cx="364672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83224" cy="36576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Medyada Kadın Olmak •</a:t>
            </a:r>
            <a:r>
              <a:rPr lang="tr-TR" dirty="0" err="1" smtClean="0">
                <a:solidFill>
                  <a:srgbClr val="7030A0"/>
                </a:solidFill>
                <a:latin typeface="Calibri" pitchFamily="34" charset="0"/>
              </a:rPr>
              <a:t>Prof.Dr</a:t>
            </a:r>
            <a:r>
              <a:rPr lang="tr-TR" dirty="0" smtClean="0">
                <a:solidFill>
                  <a:srgbClr val="7030A0"/>
                </a:solidFill>
                <a:latin typeface="Calibri" pitchFamily="34" charset="0"/>
              </a:rPr>
              <a:t>.Çiler Dursun •2013</a:t>
            </a:r>
            <a:endParaRPr lang="tr-TR" dirty="0">
              <a:solidFill>
                <a:srgbClr val="7030A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201</TotalTime>
  <Words>1219</Words>
  <Application>Microsoft Office PowerPoint</Application>
  <PresentationFormat>Ekran Gösterisi (4:3)</PresentationFormat>
  <Paragraphs>252</Paragraphs>
  <Slides>26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Schoolbook</vt:lpstr>
      <vt:lpstr>Marlett</vt:lpstr>
      <vt:lpstr>Wingdings</vt:lpstr>
      <vt:lpstr>Wingdings 2</vt:lpstr>
      <vt:lpstr>Kent</vt:lpstr>
      <vt:lpstr>MEDYADA ve MEDYAYLA KADIN OLMAK</vt:lpstr>
      <vt:lpstr>CİNSİYETÇİLİK VE SÖYLEMİ</vt:lpstr>
      <vt:lpstr>PowerPoint Sunusu</vt:lpstr>
      <vt:lpstr>Medyada Kadın Olma Halleri</vt:lpstr>
      <vt:lpstr>Medya Anlatı Türleri </vt:lpstr>
      <vt:lpstr>Medya İçeriğinde Kadınlar 1</vt:lpstr>
      <vt:lpstr>Medya İçeriğinde Kadınlar 2</vt:lpstr>
      <vt:lpstr>Medya Kuruluşlarında Kadın Çalışanlar</vt:lpstr>
      <vt:lpstr>Medyada Tutunma Stratejileri</vt:lpstr>
      <vt:lpstr>PowerPoint Sunusu</vt:lpstr>
      <vt:lpstr>HABER, EMEK, TOPLUMSAL CİNSİYET:  TÜRKİYE’DE KADIN GAZETECİLER</vt:lpstr>
      <vt:lpstr>PowerPoint Sunusu</vt:lpstr>
      <vt:lpstr>I. Kadınlar ve Gazetecilik</vt:lpstr>
      <vt:lpstr>PowerPoint Sunusu</vt:lpstr>
      <vt:lpstr>II. Yapısal Durum ve Araştırmalar</vt:lpstr>
      <vt:lpstr>PowerPoint Sunusu</vt:lpstr>
      <vt:lpstr>PowerPoint Sunusu</vt:lpstr>
      <vt:lpstr>III. Kadın Gazeteciler: Sorun Alanları ve Temel Eğilimler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MEDYADA KADIN OLMAK</dc:title>
  <dc:creator>YÜCEL</dc:creator>
  <cp:lastModifiedBy>CAGRIBULUT</cp:lastModifiedBy>
  <cp:revision>42</cp:revision>
  <dcterms:created xsi:type="dcterms:W3CDTF">2013-10-08T21:51:45Z</dcterms:created>
  <dcterms:modified xsi:type="dcterms:W3CDTF">2024-05-27T12:29:45Z</dcterms:modified>
</cp:coreProperties>
</file>