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260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73292" y="2492991"/>
            <a:ext cx="8137603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GGY212</a:t>
            </a: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FİNANS MATEMATİĞİ</a:t>
            </a:r>
            <a:endParaRPr lang="en-US" sz="2400" b="1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641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 Çabuklaştırılmış Taksitler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2713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Taksitlerin peşin değeri, taksitler yatırılmaya veya alınmaya başlandıktan bir süre sonra yatırılıyor veya alınmaya başlandıktan bir süre sonra yatırılıyor veya alınıyorsa, bu taksitlere çabuklaştırılmış taksitler denir.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Devre sonu çabuklaştırılmış taksitlerde, çabuklaştırma süresi (c) ile gösterilirse, devre sonu eşit ödemeli taksit formüllerinden yararlanılarak aşağıdaki eşitlik elde edilir: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8593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 Çabuklaştırılmış Taksitler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2713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Taksitlerin peşin değeri, taksitler yatırılmaya veya alınmaya başlandıktan bir süre sonra yatırılıyor veya alınmaya başlandıktan bir süre sonra yatırılıyor veya alınıyorsa, bu taksitlere çabuklaştırılmış taksitler denir.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Devre sonu çabuklaştırılmış taksitlerde, çabuklaştırma süresi (c) ile gösterilirse, devre sonu eşit ödemeli taksit formüllerinden yararlanılarak aşağıdaki eşitlik elde edilir: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D14168EC-A298-4780-98B0-A1FEC7CAA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098" y="4446931"/>
            <a:ext cx="3096724" cy="84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57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 Çabuklaştırılmış Taksitler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2298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Örnek: </a:t>
            </a:r>
            <a:r>
              <a:rPr lang="tr-TR" dirty="0"/>
              <a:t>Devre sonlarında 8 devre boyunca 12.000 TL elde etmek isteyen bir kişinin 2 yıl sonra % 40 faiz oranı ile bankaya yatırması gereken tutar ne olmalıdır?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Devre başı çabuklaştırılmış taksitler için ise devre başı eşit ödemeli taksit formüllerinden yararlanılarak çabuklaştırılmış taksitler için gerekli formüller bulunabilir:</a:t>
            </a:r>
            <a:endParaRPr lang="tr-TR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2DA13897-963C-49CB-A199-05220B105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075" y="4392246"/>
            <a:ext cx="1800225" cy="928688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362F0BA-B01D-44B8-A842-FD075AF4D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0376" y="4662434"/>
            <a:ext cx="2424877" cy="62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0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 Çabuklaştırılmış Taksitler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Örnek</a:t>
            </a:r>
            <a:r>
              <a:rPr lang="tr-TR" dirty="0"/>
              <a:t>: Her devre başında 75.000 TL 10 taksit elde etmek için % 7 devre faiz oranı ile 3 devre sonra ödenmesi gereken tutar nedir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E62D4685-2549-4312-92DC-05EDF45A3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819" y="3037501"/>
            <a:ext cx="6174142" cy="78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996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Sürekli </a:t>
            </a:r>
            <a:r>
              <a:rPr lang="tr-TR" sz="2100" b="1" dirty="0" err="1"/>
              <a:t>Anüite</a:t>
            </a:r>
            <a:r>
              <a:rPr lang="tr-TR" sz="2100" b="1" dirty="0"/>
              <a:t> ve Temel </a:t>
            </a:r>
            <a:r>
              <a:rPr lang="tr-TR" sz="2100" b="1" dirty="0" err="1"/>
              <a:t>Kapitalizasyon</a:t>
            </a:r>
            <a:r>
              <a:rPr lang="tr-TR" sz="2100" b="1" dirty="0"/>
              <a:t> Eşitliği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405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Taksit sayısının sınırlanmadığı veya sürekli olarak ödemenin yapılmasının söz konusu olduğu taksitler; sürekli taksit olarak tanımlanır.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Devre sayısının sonsuz olduğu bu taksitlere sürekli taksitler denir.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Sürekli (daimi) taksitler devre sonu ve devre başı taksitler olmak üzere ikiye ayrılır.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Devre sonu eşit ödemeli taksit formüllerinde devre sayısı n= ∞ (sonsuz) olarak alındığında devre sonu sürekli taksit formülü elde edilir: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350" dirty="0"/>
              <a:t>Eşit ödemelerin bugünkü değeri formülünde devre veya yıl sayısının sonsuz (n=∞) olması halinde aşağıda verilen temel </a:t>
            </a:r>
            <a:r>
              <a:rPr lang="tr-TR" sz="1350" dirty="0" err="1"/>
              <a:t>kapitalizasyon</a:t>
            </a:r>
            <a:r>
              <a:rPr lang="tr-TR" sz="1350" dirty="0"/>
              <a:t> eşitliği elde edilir: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45D04FF0-DE9E-4D9D-8ACA-A559ECCEA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154" y="4078744"/>
            <a:ext cx="6272213" cy="145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30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Sürekli </a:t>
            </a:r>
            <a:r>
              <a:rPr lang="tr-TR" sz="2100" b="1" dirty="0" err="1"/>
              <a:t>Anüite</a:t>
            </a:r>
            <a:r>
              <a:rPr lang="tr-TR" sz="2100" b="1" dirty="0"/>
              <a:t> ve Temel </a:t>
            </a:r>
            <a:r>
              <a:rPr lang="tr-TR" sz="2100" b="1" dirty="0" err="1"/>
              <a:t>Kapitalizasyon</a:t>
            </a:r>
            <a:r>
              <a:rPr lang="tr-TR" sz="2100" b="1" dirty="0"/>
              <a:t> Eşitliği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1502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formülü bulunur. Bu formül; gelecekteki yıllarda elde edilecek “yıllık veya devrelik eşit ödemelerin (veya sabit gelirlerin) </a:t>
            </a:r>
            <a:r>
              <a:rPr lang="tr-TR" sz="1500" dirty="0" err="1"/>
              <a:t>kapitalizasyonu</a:t>
            </a:r>
            <a:r>
              <a:rPr lang="tr-TR" sz="1500" dirty="0"/>
              <a:t> formülü” veya temel </a:t>
            </a:r>
            <a:r>
              <a:rPr lang="tr-TR" sz="1500" dirty="0" err="1"/>
              <a:t>kapitalizasyon</a:t>
            </a:r>
            <a:r>
              <a:rPr lang="tr-TR" sz="1500" dirty="0"/>
              <a:t> eşitliği olarak tanımlanır.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Bu formül, her yıl veya devre sabit bir geliri veren taşınmazın, geçerli </a:t>
            </a:r>
            <a:r>
              <a:rPr lang="tr-TR" sz="1500" dirty="0" err="1"/>
              <a:t>kapitalizasyonu</a:t>
            </a:r>
            <a:r>
              <a:rPr lang="tr-TR" sz="1500" dirty="0"/>
              <a:t> oranı f olduğuna göre bugünkü değerini tespit etmede kullanılır.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Bu formül genel olarak finans ve değerleme alanında aşağıdaki biçimde ifade edilir: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6639B18D-A5AD-4EE4-B67D-3ADCE3655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909" y="4080124"/>
            <a:ext cx="2307344" cy="74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27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100" b="1" dirty="0"/>
              <a:t>Sürekli </a:t>
            </a:r>
            <a:r>
              <a:rPr lang="tr-TR" sz="2100" b="1" dirty="0" err="1"/>
              <a:t>Anüite</a:t>
            </a:r>
            <a:r>
              <a:rPr lang="tr-TR" sz="2100" b="1" dirty="0"/>
              <a:t> ve Temel </a:t>
            </a:r>
            <a:r>
              <a:rPr lang="tr-TR" sz="2100" b="1" dirty="0" err="1"/>
              <a:t>Kapitalizasyon</a:t>
            </a:r>
            <a:r>
              <a:rPr lang="tr-TR" sz="2100" b="1" dirty="0"/>
              <a:t> Eşitliği</a:t>
            </a:r>
            <a:endParaRPr lang="en-US" sz="2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</a:t>
            </a:r>
            <a:r>
              <a:rPr lang="tr-TR" sz="1500" dirty="0"/>
              <a:t>: Sürekli olarak her yıl 750.000 TL gelir elde etmek için % 25 faiz oranı ile bugün yapılması gereken yatırım tutarı ne olur ?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49C776EF-22B0-4609-9ABB-15036C70F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57" y="3280605"/>
            <a:ext cx="7570209" cy="106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664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1500" b="1" dirty="0" smtClean="0">
                <a:solidFill>
                  <a:prstClr val="black"/>
                </a:solidFill>
              </a:rPr>
              <a:t>KAYNAKLAR	</a:t>
            </a:r>
            <a:endParaRPr lang="en-US" sz="15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59043" y="1885980"/>
            <a:ext cx="8012450" cy="255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Finance of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Mathematics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Theory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and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Problems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Jr.F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Ayres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Mc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Graw-Hill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Inetrnational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Book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Company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Singapore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N.Aydın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Birlik Ofset, Eskişehir, 1996.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O. Yozgat, Marmara Üniversitesi Yayın No:436, İstanbul, 1986.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Z. Başkaya ve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D.Alper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2. Baskı, Ekin Kitabevi, Bursa, 2003.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İshakoğlu, Atatürk Üniversitesi Yayın No:395, Erzurum, 1974.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Şenel, Bilim ve Teknik Kitabevi Yayınları, Eskişehir,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Yatırım Projelerinin Düzenlenmesi Değerlendirilmesi ve İzlenmesi, O.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Güvemli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Atlas Yayın Dağıtım Yayın No:7, İstanbul, 2001</a:t>
            </a:r>
            <a:r>
              <a:rPr lang="tr-TR" sz="1200" dirty="0" smtClean="0">
                <a:latin typeface="Calibri (Gövde)"/>
                <a:cs typeface="Arial" panose="020B0604020202020204" pitchFamily="34" charset="0"/>
              </a:rPr>
              <a:t>.</a:t>
            </a:r>
            <a:endParaRPr lang="tr-TR" sz="1200" dirty="0">
              <a:latin typeface="Calibri (Gövde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629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12441</TotalTime>
  <Words>540</Words>
  <Application>Microsoft Office PowerPoint</Application>
  <PresentationFormat>Ekran Gösterisi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Calibri (Gövde)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811</cp:revision>
  <cp:lastPrinted>2016-10-24T07:53:35Z</cp:lastPrinted>
  <dcterms:created xsi:type="dcterms:W3CDTF">2016-09-18T09:35:24Z</dcterms:created>
  <dcterms:modified xsi:type="dcterms:W3CDTF">2020-02-24T11:53:31Z</dcterms:modified>
</cp:coreProperties>
</file>