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9" r:id="rId2"/>
  </p:sldMasterIdLst>
  <p:notesMasterIdLst>
    <p:notesMasterId r:id="rId34"/>
  </p:notesMasterIdLst>
  <p:sldIdLst>
    <p:sldId id="256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300" r:id="rId26"/>
    <p:sldId id="301" r:id="rId27"/>
    <p:sldId id="302" r:id="rId28"/>
    <p:sldId id="303" r:id="rId29"/>
    <p:sldId id="304" r:id="rId30"/>
    <p:sldId id="305" r:id="rId31"/>
    <p:sldId id="306" r:id="rId32"/>
    <p:sldId id="307" r:id="rId3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26" autoAdjust="0"/>
    <p:restoredTop sz="94660"/>
  </p:normalViewPr>
  <p:slideViewPr>
    <p:cSldViewPr>
      <p:cViewPr varScale="1">
        <p:scale>
          <a:sx n="72" d="100"/>
          <a:sy n="72" d="100"/>
        </p:scale>
        <p:origin x="15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40A03E-728E-41CA-B27B-DF21BA16FD0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271E3F-005F-4AAB-B0E4-1C2DBD3B38B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71E3F-005F-4AAB-B0E4-1C2DBD3B38BD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B13DA-C87E-49A8-B736-85633222989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9DA01808-88CF-453A-AF29-F67DB88868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564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B13DA-C87E-49A8-B736-85633222989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DA01808-88CF-453A-AF29-F67DB88868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822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B13DA-C87E-49A8-B736-85633222989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DA01808-88CF-453A-AF29-F67DB88868F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7087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B13DA-C87E-49A8-B736-85633222989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DA01808-88CF-453A-AF29-F67DB88868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76065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B13DA-C87E-49A8-B736-85633222989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DA01808-88CF-453A-AF29-F67DB88868F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15375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B13DA-C87E-49A8-B736-85633222989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DA01808-88CF-453A-AF29-F67DB88868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7377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B13DA-C87E-49A8-B736-85633222989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1808-88CF-453A-AF29-F67DB88868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3820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B13DA-C87E-49A8-B736-85633222989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1808-88CF-453A-AF29-F67DB88868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41053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35055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4755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37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B13DA-C87E-49A8-B736-85633222989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1808-88CF-453A-AF29-F67DB88868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38538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449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18916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87412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78206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76111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9007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69023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10973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2358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5916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B13DA-C87E-49A8-B736-85633222989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DA01808-88CF-453A-AF29-F67DB88868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967867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09710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55725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556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B13DA-C87E-49A8-B736-85633222989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9DA01808-88CF-453A-AF29-F67DB88868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9936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B13DA-C87E-49A8-B736-85633222989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9DA01808-88CF-453A-AF29-F67DB88868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8494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B13DA-C87E-49A8-B736-85633222989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1808-88CF-453A-AF29-F67DB88868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7050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B13DA-C87E-49A8-B736-85633222989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1808-88CF-453A-AF29-F67DB88868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6706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B13DA-C87E-49A8-B736-85633222989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1808-88CF-453A-AF29-F67DB88868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3150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B13DA-C87E-49A8-B736-85633222989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DA01808-88CF-453A-AF29-F67DB88868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0427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B13DA-C87E-49A8-B736-85633222989B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DA01808-88CF-453A-AF29-F67DB88868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1252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8485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ERKEN </a:t>
            </a:r>
            <a:r>
              <a:rPr lang="tr-TR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ÇOCUKLUK DÖNEMİNDE GELİŞİM</a:t>
            </a:r>
            <a:endParaRPr lang="tr-TR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57264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7931224" cy="5061176"/>
          </a:xfrm>
        </p:spPr>
        <p:txBody>
          <a:bodyPr/>
          <a:lstStyle/>
          <a:p>
            <a:pPr>
              <a:buNone/>
            </a:pPr>
            <a:r>
              <a:rPr lang="tr-TR" i="1" dirty="0">
                <a:solidFill>
                  <a:srgbClr val="0070C0"/>
                </a:solidFill>
                <a:latin typeface="Comic Sans MS" pitchFamily="66" charset="0"/>
              </a:rPr>
              <a:t>       </a:t>
            </a:r>
          </a:p>
          <a:p>
            <a:pPr>
              <a:buNone/>
            </a:pPr>
            <a:r>
              <a:rPr lang="tr-TR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Sosyal-Duygusal Gelişim</a:t>
            </a:r>
          </a:p>
          <a:p>
            <a:pPr>
              <a:buNone/>
            </a:pPr>
            <a:endParaRPr lang="tr-TR" sz="20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Kendisi ile ilgili sorulan sorulara uygun cevaplar verir.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Grup oyunlarına katılır.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Sırasını bekler.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“Lütfen”, “teşekkür ederim” gibi nezaket sözcüklerini kullanır.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Duygularını ifade eder.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  <a:r>
              <a:rPr lang="tr-TR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 Gelişimi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7427168" cy="453650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tr-TR" dirty="0"/>
              <a:t>        </a:t>
            </a:r>
            <a:endParaRPr lang="tr-TR" i="1" dirty="0">
              <a:solidFill>
                <a:srgbClr val="00B0F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sz="3600" dirty="0">
                <a:latin typeface="Comic Sans MS" pitchFamily="66" charset="0"/>
              </a:rPr>
              <a:t>                                 </a:t>
            </a:r>
          </a:p>
          <a:p>
            <a:r>
              <a:rPr lang="tr-TR" sz="6000" dirty="0">
                <a:latin typeface="Comic Sans MS" pitchFamily="66" charset="0"/>
              </a:rPr>
              <a:t> </a:t>
            </a:r>
            <a:r>
              <a:rPr lang="tr-T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 kendine şarkı, şiir, tekerleme söyler.</a:t>
            </a:r>
          </a:p>
          <a:p>
            <a:r>
              <a:rPr lang="tr-T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Yaptığı günlük işlerle ilgili sorulan sorulara cevap    verir.</a:t>
            </a:r>
          </a:p>
          <a:p>
            <a:r>
              <a:rPr lang="tr-T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Konuşmalarında sıfatları kullanır.</a:t>
            </a:r>
          </a:p>
          <a:p>
            <a:r>
              <a:rPr lang="tr-T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Konuşmalarında  kişi zamirlerini kullanır.</a:t>
            </a:r>
          </a:p>
          <a:p>
            <a:r>
              <a:rPr lang="tr-T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Konuşmalarında yer bildiren ifadeleri kullanır.</a:t>
            </a:r>
          </a:p>
          <a:p>
            <a:r>
              <a:rPr lang="tr-T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Konuşmalarında çoğul eklerini kullanır.</a:t>
            </a:r>
          </a:p>
          <a:p>
            <a:r>
              <a:rPr lang="tr-T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Neden, nasıl, kim vb sorular sorar.</a:t>
            </a:r>
          </a:p>
          <a:p>
            <a:r>
              <a:rPr lang="tr-T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İki olayı oluş sırasına göre anlatır.</a:t>
            </a:r>
          </a:p>
          <a:p>
            <a:r>
              <a:rPr lang="tr-T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Duygularını sözel olarak ifade eder.</a:t>
            </a:r>
          </a:p>
          <a:p>
            <a:endParaRPr lang="tr-TR" sz="9600" dirty="0">
              <a:latin typeface="Comic Sans MS" pitchFamily="66" charset="0"/>
            </a:endParaRPr>
          </a:p>
          <a:p>
            <a:pPr>
              <a:buNone/>
            </a:pPr>
            <a:r>
              <a:rPr lang="tr-TR" sz="9600" dirty="0">
                <a:latin typeface="Comic Sans MS" pitchFamily="66" charset="0"/>
              </a:rPr>
              <a:t> </a:t>
            </a:r>
          </a:p>
          <a:p>
            <a:pPr>
              <a:buNone/>
            </a:pPr>
            <a:endParaRPr lang="tr-TR" sz="9600" dirty="0">
              <a:latin typeface="Comic Sans MS" pitchFamily="66" charset="0"/>
            </a:endParaRPr>
          </a:p>
          <a:p>
            <a:pPr>
              <a:buNone/>
            </a:pPr>
            <a:endParaRPr lang="tr-TR" sz="9600" dirty="0">
              <a:latin typeface="Comic Sans MS" pitchFamily="66" charset="0"/>
            </a:endParaRPr>
          </a:p>
          <a:p>
            <a:pPr>
              <a:buNone/>
            </a:pPr>
            <a:endParaRPr lang="tr-TR" sz="9600" dirty="0">
              <a:latin typeface="Comic Sans MS" pitchFamily="66" charset="0"/>
            </a:endParaRPr>
          </a:p>
          <a:p>
            <a:pPr>
              <a:buNone/>
            </a:pPr>
            <a:endParaRPr lang="tr-TR" sz="9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Bilişsel Gelişim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7715200" cy="4917160"/>
          </a:xfrm>
        </p:spPr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Büyük-küçük, az-çok, uzun-kısa, açık-kapalı kavramlarını ayırt eder.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1’ den 10’ a kadar sayar.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Bire bir eşleştirme yapar.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küple köprü yapar.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1’ den 10’ a kadar olan nesneler içinden istenen sayıdaki nesneyi gösterir.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Eksik insan resmini kol, bacak çizerek tamamlar.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parçalı yap-bozu tamamlar.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Renkleri tanır ve eşleştirir.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Resmini gördüğü nesneyi tanımlar.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Diz, dil, boyun, parmak vb beden parçalarını gösterir.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Cinsiyetini ayırt eder.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Özbakım becerileri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 kendine yemek yer.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Düğmesiz ve bağsız giysileri yardımsız giyer.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Giysilerin önünü ve arkasını ayırt eder.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Gereksinim duyduğunda bağımsız olarak tuvalete gider.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Burnunu mendille siler.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Kendine ait eşyaları toplar.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16658"/>
          </a:xfrm>
        </p:spPr>
        <p:txBody>
          <a:bodyPr/>
          <a:lstStyle/>
          <a:p>
            <a:r>
              <a:rPr lang="tr-TR" dirty="0"/>
              <a:t>             </a:t>
            </a:r>
            <a:r>
              <a:rPr lang="tr-TR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48-60 aylar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7467600" cy="498916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i="1" dirty="0">
                <a:solidFill>
                  <a:srgbClr val="002060"/>
                </a:solidFill>
                <a:latin typeface="Comic Sans MS" pitchFamily="66" charset="0"/>
              </a:rPr>
              <a:t>      </a:t>
            </a:r>
            <a:r>
              <a:rPr lang="tr-TR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Psiko-Motor Gelişim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Çizgi üzerinde yürür.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Çift ayakla belli bir uzaklığa atlar.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Çift ayakla sıçrar.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geri çift ayak sıçrar.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ayak üzerinde sıçrar.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ayak üzerinde birkaç saniye durur.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Ayak değiştirerek iner çıkar.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Topu kendisi sıçratıp yakalar.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Bisiklete biner ve bisikletle köşeleri döner.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cm yükseklikten  atlar.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Topuk ve ayak ucuyla yürür.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küple kule yapar.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Modele bakarak yuvarlak ve kare çizer.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Çeşitli şekiller çizer ve boyar.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Boncuk, makarna vb nesneleri ipe dizer.</a:t>
            </a:r>
          </a:p>
          <a:p>
            <a:pPr>
              <a:buNone/>
            </a:pPr>
            <a:endParaRPr lang="tr-TR" dirty="0">
              <a:latin typeface="Comic Sans MS" pitchFamily="66" charset="0"/>
            </a:endParaRPr>
          </a:p>
          <a:p>
            <a:pPr>
              <a:buNone/>
            </a:pPr>
            <a:endParaRPr lang="tr-TR" i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50063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147248" cy="5061176"/>
          </a:xfrm>
        </p:spPr>
        <p:txBody>
          <a:bodyPr/>
          <a:lstStyle/>
          <a:p>
            <a:pPr>
              <a:buNone/>
            </a:pPr>
            <a:r>
              <a:rPr lang="tr-TR" i="1" dirty="0">
                <a:solidFill>
                  <a:srgbClr val="002060"/>
                </a:solidFill>
                <a:latin typeface="Comic Sans MS" pitchFamily="66" charset="0"/>
              </a:rPr>
              <a:t>       </a:t>
            </a:r>
            <a:r>
              <a:rPr lang="tr-TR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Sosyal-Duygusal Gelişim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Adını-soyadını ve yaşını bilir.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 içinde kendinden beklenen sosyal davranışları sergiler.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Yetişkinlerin konuşmalarına katılır.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Oyuncaklarını paylaşır.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Grup oyunlarında yetişkinlerin liderliğini kabul eder.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İzin ister.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sorunu olduğu zaman yardım ister.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Övülmekten hoşlanır.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Kendinden küçüklere yardım etmeye karşı isteklidir.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Comic Sans MS" pitchFamily="66" charset="0"/>
            </a:endParaRPr>
          </a:p>
          <a:p>
            <a:pPr>
              <a:buNone/>
            </a:pP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50063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7859216" cy="4845152"/>
          </a:xfrm>
        </p:spPr>
        <p:txBody>
          <a:bodyPr/>
          <a:lstStyle/>
          <a:p>
            <a:pPr>
              <a:buNone/>
            </a:pPr>
            <a:r>
              <a:rPr lang="tr-TR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tr-TR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 Gelişimi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Kendisine verilen 3 yönergeyi dinler ve yerine getirir.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Birleşik cümleler kullanır.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Resimdeki saçmalıkları açıklar.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Zıt sözcükleri söyler.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Konuşmalarında bağlaç kullanır.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Konuşmalarında sözcüklerin olumsuz biçimlerini de kullanır.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356618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i="1" dirty="0">
                <a:solidFill>
                  <a:srgbClr val="002060"/>
                </a:solidFill>
                <a:latin typeface="Comic Sans MS" pitchFamily="66" charset="0"/>
              </a:rPr>
              <a:t>            </a:t>
            </a:r>
            <a:r>
              <a:rPr lang="tr-TR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Bilişsel Gelişim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İnsan resmini 6 öğeyi içerecek şekilde çizer.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4-8 parçalı yap-bozu tamamlar.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1’ den 10’ a kadar olan nesneler ile rakamlar arasında ilişki kurar.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Nesneleri ortak özelliklerine göre sınıflandırır.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1’ den 20’ ye kadar ezbere sayar.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3’ lü 4’ lü eşit setleri eşleştirir.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yarım daireyi birleştirip, bir tam daire yapar.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Baştaki, sondaki, ortadaki gibi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mekansal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konumları ayırt eder.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olayı oluş sırasına göre sıralar.</a:t>
            </a:r>
          </a:p>
          <a:p>
            <a:pPr>
              <a:buNone/>
            </a:pPr>
            <a:endParaRPr lang="tr-TR" dirty="0">
              <a:latin typeface="Comic Sans MS" pitchFamily="66" charset="0"/>
            </a:endParaRPr>
          </a:p>
          <a:p>
            <a:pPr>
              <a:buNone/>
            </a:pPr>
            <a:endParaRPr lang="tr-TR" dirty="0">
              <a:latin typeface="Comic Sans MS" pitchFamily="66" charset="0"/>
            </a:endParaRPr>
          </a:p>
          <a:p>
            <a:endParaRPr lang="tr-TR" dirty="0">
              <a:latin typeface="Comic Sans MS" pitchFamily="66" charset="0"/>
            </a:endParaRP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356618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7467600" cy="4989168"/>
          </a:xfrm>
        </p:spPr>
        <p:txBody>
          <a:bodyPr>
            <a:normAutofit fontScale="92500" lnSpcReduction="20000"/>
          </a:bodyPr>
          <a:lstStyle/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 olunduğunda 10 küpten kule yapar.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Nesnelerin neden yapıldığını söyler.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Neden? sorusuna cevap verir.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Dokuları ayırt eder.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rengi isimlendirir, renkleri gruplandırır, tonlarına göre sıralar.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Bazı paraları tanır ve isimlendirir.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Kısa bir süre önce gördüğü resmi hatırlar.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Eksik resimleri modele bakarak tamamlar.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Gösterilen resimle ilgili öykü anlatır.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Öyküdeki 5 ana noktayı hatırlar ve tekrarlar.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Neden-sonuç ilişkileri kurar.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Etkinliklere bakarak günün hangi zamanında olduğunu söyler.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nesnenin diğerine göre ağır/hafif olduğunu söyler.</a:t>
            </a:r>
          </a:p>
          <a:p>
            <a:endParaRPr lang="tr-TR" dirty="0">
              <a:latin typeface="Comic Sans MS" pitchFamily="66" charset="0"/>
            </a:endParaRPr>
          </a:p>
          <a:p>
            <a:endParaRPr lang="tr-TR" dirty="0">
              <a:latin typeface="Comic Sans MS" pitchFamily="66" charset="0"/>
            </a:endParaRP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548680"/>
            <a:ext cx="6589199" cy="360040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340768"/>
            <a:ext cx="6591985" cy="45704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          </a:t>
            </a:r>
            <a:r>
              <a:rPr lang="tr-TR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Özbakım Becerileri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Yardımla saçını tarar.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Giysisindeki büyük düğmeleri ilikler, açar.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Boyuna uygun bir askıya ceketini asar.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Ayakkabılarını bağlar, fiyonk yapar.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Ellerini ve yüzünü yardımsız yıkar.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Dişlerini fırçalar.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Sofra kurallarına uyar.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Yemekle ilgili araç-gereçleri uygun kullanır.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Sofra kurmak gibi  ev işlerinde yardımcı olur.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8208912" cy="484515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i="1" dirty="0">
                <a:solidFill>
                  <a:srgbClr val="7030A0"/>
                </a:solidFill>
                <a:latin typeface="Comic Sans MS" pitchFamily="66" charset="0"/>
              </a:rPr>
              <a:t>    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Beden gelişiminin en hızlı olduğu dönem doğumdan öncesi 9 ay ile doğumdan sonraki ilk yıldır. </a:t>
            </a:r>
          </a:p>
          <a:p>
            <a:pPr marL="457200" indent="-457200">
              <a:buNone/>
            </a:pPr>
            <a:r>
              <a:rPr lang="tr-TR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tr-TR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YIL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Doğum ağırlığı 3000-3250 gr, boy 50 cm.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Kilo artışı ilk 6 ay 600gr, 2. 6 ay 500 gr.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Fizyolojik ve duygusal gereksinimleri için bir yetişkine bağımlıdır.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İlk aylarda emme, yürüme, arama, tonik boyun, yüzme refleksleri vardır.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aylık bebek boyun kontrolünü sağlamıştır. Başını sesin geldiği tarafa çevirir.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Eline aldığı herşeyi ağzına götürür. Ağzıyla tanımaya çalışır.</a:t>
            </a:r>
          </a:p>
          <a:p>
            <a:pPr marL="457200" indent="-457200">
              <a:buFont typeface="Courier New" pitchFamily="49" charset="0"/>
              <a:buChar char="o"/>
            </a:pPr>
            <a:endParaRPr lang="tr-TR" dirty="0">
              <a:latin typeface="Comic Sans MS" pitchFamily="66" charset="0"/>
            </a:endParaRPr>
          </a:p>
          <a:p>
            <a:pPr marL="457200" indent="-457200">
              <a:buNone/>
            </a:pPr>
            <a:endParaRPr lang="tr-TR" dirty="0">
              <a:latin typeface="Comic Sans MS" pitchFamily="66" charset="0"/>
            </a:endParaRPr>
          </a:p>
          <a:p>
            <a:pPr marL="457200" indent="-457200">
              <a:buAutoNum type="arabicPeriod"/>
            </a:pPr>
            <a:endParaRPr lang="tr-TR" dirty="0">
              <a:latin typeface="Comic Sans MS" pitchFamily="66" charset="0"/>
            </a:endParaRPr>
          </a:p>
          <a:p>
            <a:pPr marL="457200" indent="-457200">
              <a:buAutoNum type="arabicPeriod"/>
            </a:pPr>
            <a:endParaRPr lang="tr-TR" i="1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           </a:t>
            </a:r>
            <a:r>
              <a:rPr lang="tr-TR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60-72 aylar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075240" cy="49891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i="1" dirty="0">
                <a:solidFill>
                  <a:srgbClr val="002060"/>
                </a:solidFill>
                <a:latin typeface="Comic Sans MS" pitchFamily="66" charset="0"/>
              </a:rPr>
              <a:t>          </a:t>
            </a:r>
            <a:r>
              <a:rPr lang="tr-TR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Psiko-Motor Gelişim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Denge tahtasında ileri- geri ve yan yan yürür.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Başlama ve durma komutlarına uyarak tempolu yürür.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Yardımla sekerek yürür.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Topuk ve ayak ucunda geri geri yürür.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Parmak ucunda koşar.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Yakl. 30 cm yükseklikten atlar.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ayak üzerinde 8-10 sn durur.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Düşmeden 10 kez öne doğru çift ayak sıçrar.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Koşarken yerden bir şey alır.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 başına ip atlar.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Yardımsız bisiklete biner.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21260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/>
          </a:bodyPr>
          <a:lstStyle/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 bedeni etrafında döner.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Ayak değiştirerek merdiven iner ve çıkar.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Ritmik hareketler yapar.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Topu yakalayabilmek için ellerinden çok kollarını kullanır.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 büyüklükteki bir topu yerde 1 den fazla kez sıçratır.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m yukarı atılan topu yakalar.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Kendine doğru zıplatılan topu yakalar.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Topu 3 m uzaklıktaki hedefe doğru atar.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Kağıt üzerine çizilmiş basit şekilleri keser. 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Atma ve tutma davranışlarını gerektiren etkinliklere katılır.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42862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147248" cy="5133184"/>
          </a:xfrm>
        </p:spPr>
        <p:txBody>
          <a:bodyPr>
            <a:normAutofit/>
          </a:bodyPr>
          <a:lstStyle/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Oyun hamuru kullanarak 2-3 parçadan oluşan şekiller yapar ve bunlardan bir kompozisyon oluşturur.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Baskı ve yapıştırma işlerini yapar.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Yetişkin gibi kalem tutar.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 olunduğunda kağıdı çapraz şekilde katlar.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Modele bakarak daire, kare, üçgen ve dikdörtgen çizer.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Yatay, dikey, eğri ve eğik çizgiler çizer ve bunların kombinasyonlarını oluşturur.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İşaret parmağı ile diğer elinin parmaklarını sayar.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İsmini kopya eder.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1-5 arası rakamları kopya eder.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21260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80800"/>
            <a:ext cx="7467600" cy="5277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000" dirty="0"/>
              <a:t>           </a:t>
            </a:r>
            <a:r>
              <a:rPr lang="tr-TR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Sosyal-Duygusal Gelişim</a:t>
            </a:r>
          </a:p>
          <a:p>
            <a:pPr>
              <a:buNone/>
            </a:pPr>
            <a:endParaRPr lang="tr-TR" sz="20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Duygularını belli eder.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Başkalarının duygularını anlar.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Araç kullanarak yapı-inşa oyunu oynar.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Kurallı oyunların kurallarına uyar.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oyunun kuralını başkasına açıklar.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Aldığı sorumluluğu yerine getirir.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Kendine güven duyar.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ve alışılmamış durumlara uyum sağlar.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57264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878057" cy="3777622"/>
          </a:xfrm>
        </p:spPr>
        <p:txBody>
          <a:bodyPr/>
          <a:lstStyle/>
          <a:p>
            <a:endParaRPr lang="tr-TR" dirty="0">
              <a:latin typeface="Comic Sans MS" pitchFamily="66" charset="0"/>
            </a:endParaRP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Kendine bir amaç belirleyip davranışlarını ona göre yönlendirir.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Arkadaş seçiminde kararlılık gösterir.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Belli bir olayı, durumu canlandırır.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Kendini ifade etmede özgün yollar kullanır.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 cinsiyetine uygun davranır.</a:t>
            </a: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356618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484784"/>
            <a:ext cx="6591985" cy="44264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tr-TR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 Gelişimi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Günlük deneyimlerini anlatır.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Birbirini izleyen 3 emir tümcesinde  istenileni sırasıyla yerine getirir.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Tekil ve çoğul ifadeleri birbirine dönüştürerek kullanır.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Cümlelerinde özneye uygun fiil kullanır.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ve bilmediği kelimelerin anlamını sorar.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Bazı sözcüklerin eş ve karşıt anlamlarını bilir.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“Ne zaman, neden, nasıl?” gibi soru sözcüklerini içeren soruları yanıtlar.</a:t>
            </a:r>
          </a:p>
          <a:p>
            <a:pPr algn="just"/>
            <a:endParaRPr lang="tr-TR" sz="2000" i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50063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412776"/>
            <a:ext cx="6591985" cy="4498446"/>
          </a:xfrm>
        </p:spPr>
        <p:txBody>
          <a:bodyPr>
            <a:normAutofit/>
          </a:bodyPr>
          <a:lstStyle/>
          <a:p>
            <a:pPr algn="just"/>
            <a:r>
              <a:rPr lang="tr-TR" sz="2000" dirty="0">
                <a:latin typeface="Comic Sans MS" pitchFamily="66" charset="0"/>
              </a:rPr>
              <a:t>“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Bana tersini söyle” yönergesine doğru yanıt verir.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bildiren sözcükleri doğru ve yerinde kullanır.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Cümlelerinde “çünkü, daha sonra” vb bağlaçlar kullanır.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Birleşik cümleler kullanır.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Basit şakalar yapar.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Bazı soyut ifadeleri anlar.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Evinin ve/veya anne-babasının telefon numarasını söyler.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356618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tr-TR" i="1" dirty="0">
                <a:solidFill>
                  <a:srgbClr val="002060"/>
                </a:solidFill>
                <a:latin typeface="Comic Sans MS" pitchFamily="66" charset="0"/>
              </a:rPr>
              <a:t>           </a:t>
            </a:r>
          </a:p>
          <a:p>
            <a:pPr>
              <a:buNone/>
            </a:pPr>
            <a:r>
              <a:rPr lang="tr-TR" i="1" dirty="0">
                <a:solidFill>
                  <a:srgbClr val="002060"/>
                </a:solidFill>
                <a:latin typeface="Comic Sans MS" pitchFamily="66" charset="0"/>
              </a:rPr>
              <a:t>           </a:t>
            </a:r>
            <a:r>
              <a:rPr lang="tr-TR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Bilişsel Gelişim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Bedeninin tüm parçalarının isimlerini söyler.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10-25 parçalı yap-bozu tamamlar.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üçgeni birleştirerek kare yapar.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dokudaki 6-10 nesneyi eşleştirir. 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dokudaki 6-10 nesneyi gruplandırır.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Nesneleri bir özelliğine göre gruplandırır.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1’ den 10’ a kadar olan nesne grupları ile rakamlar arasında ilişki kurar.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1’den 10’a kadar olan nesneleri kullanarak toplama ve çıkartma yapar.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Yarım ve bütün olan nesneleri gösterir.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1’den 10’a kadar olan rakamları sıralar.</a:t>
            </a:r>
          </a:p>
          <a:p>
            <a:pPr algn="just"/>
            <a:endParaRPr lang="tr-TR" dirty="0">
              <a:latin typeface="Comic Sans MS" pitchFamily="66" charset="0"/>
            </a:endParaRPr>
          </a:p>
          <a:p>
            <a:pPr algn="just"/>
            <a:endParaRPr lang="tr-TR" dirty="0">
              <a:latin typeface="Comic Sans MS" pitchFamily="66" charset="0"/>
            </a:endParaRPr>
          </a:p>
          <a:p>
            <a:pPr algn="just"/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57264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84784"/>
            <a:ext cx="8424936" cy="4989168"/>
          </a:xfrm>
        </p:spPr>
        <p:txBody>
          <a:bodyPr>
            <a:normAutofit/>
          </a:bodyPr>
          <a:lstStyle/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Eşleştirme, ilişki kurma, gruplandırma ve sıralamayı nasıl yaptığını açıklar.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Basit neden-sonuç ilişkilerini  açıklar.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Kısa bir süre gösterilen bir resimdeki ayrıntıları hatırlar.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olaydan sonra ne olabileceğini tahmin eder.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Nesneler arasındaki benzerlik ve farklılıkları ayırt eder ve söyler.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Nesnelerin kendi içindeki konumunu 1.,2. şeklinde  isimlendirir.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“En az, en çok, birkaç” vb miktar bildiren ifadeleri kullanır.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Haftanın günlerini sırayla söyler.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20’ye kadar ritmik sayar.</a:t>
            </a:r>
          </a:p>
          <a:p>
            <a:pPr algn="just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“Dün, bugün, yarın” ile ilgili konuşur.</a:t>
            </a:r>
          </a:p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harfi isimlendirir.</a:t>
            </a:r>
          </a:p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önce dinlediği öyküleri anlatır.</a:t>
            </a:r>
          </a:p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Sorulan sorulara kendine özgü cevaplar verir.</a:t>
            </a:r>
          </a:p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Yaşadığı yerin adresini söyler.</a:t>
            </a: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Courier New" pitchFamily="49" charset="0"/>
              <a:buChar char="o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ayda yatağında takılı olan sesli renkli nesnelere uzanır. Eline aldığı oyuncağı sallar.</a:t>
            </a:r>
          </a:p>
          <a:p>
            <a:pPr algn="just">
              <a:buFont typeface="Courier New" pitchFamily="49" charset="0"/>
              <a:buChar char="o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aylıkken pedal çevirme hareketi yapar.</a:t>
            </a:r>
          </a:p>
          <a:p>
            <a:pPr algn="just">
              <a:buFont typeface="Courier New" pitchFamily="49" charset="0"/>
              <a:buChar char="o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aylık bebek çevresine ilgi gösterir. Ellerini ustaca kullanır. Çevresini merakla izler. Tanıdığı insanları diğerlerinden ayırır. Heceleri tekrar eder.</a:t>
            </a:r>
          </a:p>
          <a:p>
            <a:pPr algn="just">
              <a:buFont typeface="Courier New" pitchFamily="49" charset="0"/>
              <a:buChar char="o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ayda desteksiz oturur. Sırtüstü ve yüzüstü dönebilir. Nesneleri bir elinden diğerine geçirir.</a:t>
            </a:r>
          </a:p>
          <a:p>
            <a:pPr algn="just">
              <a:buFont typeface="Courier New" pitchFamily="49" charset="0"/>
              <a:buChar char="o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Ayağını ağzına götürür. Tanımadığı kişilere ağlayarak tepki verir</a:t>
            </a:r>
          </a:p>
          <a:p>
            <a:pPr algn="just">
              <a:buFont typeface="Courier New" pitchFamily="49" charset="0"/>
              <a:buChar char="o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Ayda yardımla ayakta durur. Emeklemeye başlar.</a:t>
            </a:r>
          </a:p>
          <a:p>
            <a:pPr algn="just">
              <a:buFont typeface="Courier New" pitchFamily="49" charset="0"/>
              <a:buChar char="o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Otururken bir nesneye uzanır.</a:t>
            </a:r>
          </a:p>
          <a:p>
            <a:pPr>
              <a:buNone/>
            </a:pP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42862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268760"/>
            <a:ext cx="6591985" cy="464246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i="1" dirty="0">
                <a:solidFill>
                  <a:srgbClr val="002060"/>
                </a:solidFill>
                <a:latin typeface="Comic Sans MS" pitchFamily="66" charset="0"/>
              </a:rPr>
              <a:t>         </a:t>
            </a:r>
            <a:r>
              <a:rPr lang="tr-TR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Özbakım Becerileri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Günlük işlerde sorumluluk alır ve yerine getirir.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Yolda yardımsız yürür.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 kendine giyinir, soyunur.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Giysilerinin düğmelerini çözer, ilikler.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Ayakkabılarını bağlar.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Yemeğini kendi kendine yer. Bıçak kullanır.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Yemek tabaklarını/servis tepsisini taşır.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Dişlerini fırçalar, elini yüzünü yıkar, kurular.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Tuvalet gereksinimini kendi başına karşılar.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Hava şartlarına uygun giysiler seçer.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5E1DCE-7A2D-4365-8247-DA9CEDFA1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BB54B3-B680-42A0-AAB9-56967E225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Köksal Akyol, A. 2019. Erken Çocukluk Döneminde Gelişim I-II. Anı Yayıncılık, Ankara.</a:t>
            </a:r>
          </a:p>
          <a:p>
            <a:r>
              <a:rPr lang="tr-TR" dirty="0"/>
              <a:t>Fazlıoğlu, Y. 2009. Erken Çocukluk Gelişimi ve Eğitimi. Kriter Yayınevi, İstanbul. </a:t>
            </a:r>
          </a:p>
          <a:p>
            <a:r>
              <a:rPr lang="tr-TR" dirty="0"/>
              <a:t>Milli Eğitim Bakanlığı, 2013. Okul Öncesi Eğitimi Programı. Milli Eğitim Bakanlığı, Ankara. Erişim Adresi: http://tegm.meb.gov.tr/dosya/okuloncesi/ooproram.pdf </a:t>
            </a:r>
          </a:p>
          <a:p>
            <a:r>
              <a:rPr lang="tr-TR" dirty="0"/>
              <a:t>Milli Eğitim Bakanlığı, 2013. 0-36 Aylık Çocuklar İçin Eğitim Programı. Milli Eğitim Bakanlığı, Ankara. Erişim adresi: http://tegm.meb.gov.tr/dosya/okuloncesi/0-36program.pdf</a:t>
            </a:r>
          </a:p>
        </p:txBody>
      </p:sp>
    </p:spTree>
    <p:extLst>
      <p:ext uri="{BB962C8B-B14F-4D97-AF65-F5344CB8AC3E}">
        <p14:creationId xmlns:p14="http://schemas.microsoft.com/office/powerpoint/2010/main" val="1628130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>
              <a:latin typeface="Comic Sans MS" pitchFamily="66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ayda tutunarak ayakta durur. Çıkardığı sesleri dinlemek için nesneleri atar.  Adını bilir ve çağrıldığında o yöne döner. Bay bay işareti yapar.</a:t>
            </a:r>
          </a:p>
          <a:p>
            <a:pPr algn="just">
              <a:buFont typeface="Courier New" pitchFamily="49" charset="0"/>
              <a:buChar char="o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Annesi odadan çıktığında ağlar.</a:t>
            </a:r>
          </a:p>
          <a:p>
            <a:pPr algn="just">
              <a:buFont typeface="Courier New" pitchFamily="49" charset="0"/>
              <a:buChar char="o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ayda emekleyerek yer değiştirir.</a:t>
            </a:r>
          </a:p>
          <a:p>
            <a:pPr algn="just">
              <a:buFont typeface="Courier New" pitchFamily="49" charset="0"/>
              <a:buChar char="o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ayda sıralar, elinden tutulduğunda yürür.</a:t>
            </a:r>
          </a:p>
          <a:p>
            <a:pPr algn="just">
              <a:buFont typeface="Courier New" pitchFamily="49" charset="0"/>
              <a:buChar char="o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yaşında bağımsız yürür. İlk anlamlı sözcüğünü söyler. Söylenenleri anlar, ama söyleyemez.</a:t>
            </a:r>
          </a:p>
          <a:p>
            <a:pPr algn="just">
              <a:buFont typeface="Courier New" pitchFamily="49" charset="0"/>
              <a:buChar char="o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Çevresini araştırır, dokunmaktan hoşlanır.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yıl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7601272" cy="4917160"/>
          </a:xfrm>
        </p:spPr>
        <p:txBody>
          <a:bodyPr>
            <a:normAutofit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3-3.5 kg lık bir ağırlık artışı, 10 cm boy artışı    gösterir.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Harekete ilişkin becerilerde daha başarılıdır.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aylık bebek bağımsız yürür. Destek görmeden ayağa kalakabilir. Merdiveni emekleyerek çıkar. Kitabın sayfalarını çevirebilir.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küple kule yapabilir. Nesneleri parmağıyla göstererek ister. Kaşığı tutabilir, ancak bazen ağzına ters götürür.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aylık olduğunda merdivenleri korkulukları tutunarak inip çıkabilir. Koşmaya başlar. Ancak kol ve bacaklarını açarak koştuğu için düşebilir. Topu atabilir veya duran topa vurabilir. Bağcığı olmayan ayakkabıyı/düğmesiz elbiseyi çıkarabilir.</a:t>
            </a:r>
          </a:p>
          <a:p>
            <a:pPr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 aydan sonra vücudunun 2-3 kısmını bilir ve söyler. Resimli kitaplar ilgisini çeker. Kedi köpek gibi tanıdığı birkaç hayvanın resmini gösterir.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yaşında koşma, sıçrama, geri yürüme, merdiven çıkma becerilerini geliştirir. İtme, çekme, dengede durma, eşya taşımada daha ustalaşır.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5-6 küple kule yapar.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Yemeğini yetişkin yardımı olmadan yiyebilir.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Tuvalet kontrolünü  kazanabilir.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2-3 sözcüklü cümleler kurar. “Benim”, “bana sözcüklerini sıklıkla kullanır.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860674"/>
          </a:xfrm>
        </p:spPr>
        <p:txBody>
          <a:bodyPr/>
          <a:lstStyle/>
          <a:p>
            <a:r>
              <a:rPr lang="tr-T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3. yıl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7683624" cy="4945760"/>
          </a:xfrm>
        </p:spPr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El-göz-vücut koordinasyonu bu yaşta daha çok gelişir.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Merdiveni tek adımla çıkıp, inebilir.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ayak üzerinde sıçrar, parmak uçlarında yürüme denemeleri yapar.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Koşmaya dayalı oyunlar oynamayı sever.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tekerlekli bisiklete biner.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6-10 küpten kule yapar.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Kaşık-çatal kullanmakta ustalaşmıştır.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Pastel ya da kalın fırça ile resim yapmaya çalışır.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Annesine toz alma, tabak getirme vb işlerde yardım eder. Bunu bir oyun gibi yapar.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Herşeyi inceler, araştırır, sorular sorar.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3-4 sözcüklü cümleler kurmaya başlar.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Vücudun 8 parçasını isimlendirir.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a kadar sayar.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Bildiği, anladığı sözcük sayısı ifade edebildiğinden daha fazladır. Bildiği sözcük ve kavramlarla düşünebilme hızı, düşündüklerini sese dönüştürebilme hızından daha fazla olduğu için     konuşma kusuru olarak algılanan, ancak normal sayılabilecek durumlar yaşanır.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88666"/>
          </a:xfrm>
        </p:spPr>
        <p:txBody>
          <a:bodyPr/>
          <a:lstStyle/>
          <a:p>
            <a:r>
              <a:rPr lang="tr-TR" b="1" i="1" dirty="0">
                <a:solidFill>
                  <a:srgbClr val="FF0000"/>
                </a:solidFill>
                <a:latin typeface="Comic Sans MS" pitchFamily="66" charset="0"/>
              </a:rPr>
              <a:t>    </a:t>
            </a:r>
            <a:r>
              <a:rPr lang="tr-TR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36-48 aylar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064896" cy="506117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i="1" dirty="0">
                <a:solidFill>
                  <a:srgbClr val="002060"/>
                </a:solidFill>
                <a:latin typeface="Comic Sans MS" pitchFamily="66" charset="0"/>
              </a:rPr>
              <a:t>      </a:t>
            </a:r>
            <a:r>
              <a:rPr lang="tr-TR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Psiko-Motor Gelişim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Çember etrafında döner.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Yuvarlanmakta olan topa tekme atar.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Atılan topu yakalar.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Yerden zıplayan topu yakalar.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Hareket halindeki büyük bir topu ayağı ile durdurur.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Parmak ucunda yürür.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Ritme uygun dans eder.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Plastik çivi tahtasına çivi çakar, söker.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Yuvarlak çizer.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Verilen basit şekilleri makasla keser.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Oyun hamurundan değişik şekiller yapar.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Çeşitli malzemelerle baskı yapar.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Sıvıları bir kaptan diğerine boşaltır.</a:t>
            </a:r>
          </a:p>
          <a:p>
            <a:pPr>
              <a:buNone/>
            </a:pPr>
            <a:endParaRPr lang="tr-TR" dirty="0">
              <a:latin typeface="Comic Sans MS" pitchFamily="66" charset="0"/>
            </a:endParaRPr>
          </a:p>
          <a:p>
            <a:pPr>
              <a:buNone/>
            </a:pP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1_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1560</TotalTime>
  <Words>2106</Words>
  <Application>Microsoft Office PowerPoint</Application>
  <PresentationFormat>Ekran Gösterisi (4:3)</PresentationFormat>
  <Paragraphs>320</Paragraphs>
  <Slides>31</Slides>
  <Notes>30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31</vt:i4>
      </vt:variant>
    </vt:vector>
  </HeadingPairs>
  <TitlesOfParts>
    <vt:vector size="40" baseType="lpstr">
      <vt:lpstr>Arial</vt:lpstr>
      <vt:lpstr>Calibri</vt:lpstr>
      <vt:lpstr>Century Gothic</vt:lpstr>
      <vt:lpstr>Comic Sans MS</vt:lpstr>
      <vt:lpstr>Courier New</vt:lpstr>
      <vt:lpstr>Times New Roman</vt:lpstr>
      <vt:lpstr>Wingdings 3</vt:lpstr>
      <vt:lpstr>Duman</vt:lpstr>
      <vt:lpstr>1_Duman</vt:lpstr>
      <vt:lpstr>ERKEN ÇOCUKLUK DÖNEMİNDE GELİŞİM</vt:lpstr>
      <vt:lpstr>PowerPoint Sunusu</vt:lpstr>
      <vt:lpstr>PowerPoint Sunusu</vt:lpstr>
      <vt:lpstr>PowerPoint Sunusu</vt:lpstr>
      <vt:lpstr>2. yıl</vt:lpstr>
      <vt:lpstr>PowerPoint Sunusu</vt:lpstr>
      <vt:lpstr>              3. yıl</vt:lpstr>
      <vt:lpstr>PowerPoint Sunusu</vt:lpstr>
      <vt:lpstr>    36-48 aylar</vt:lpstr>
      <vt:lpstr>PowerPoint Sunusu</vt:lpstr>
      <vt:lpstr> Dil Gelişimi</vt:lpstr>
      <vt:lpstr>Bilişsel Gelişim</vt:lpstr>
      <vt:lpstr>Özbakım becerileri</vt:lpstr>
      <vt:lpstr>             48-60 aylar</vt:lpstr>
      <vt:lpstr>PowerPoint Sunusu</vt:lpstr>
      <vt:lpstr>PowerPoint Sunusu</vt:lpstr>
      <vt:lpstr>PowerPoint Sunusu</vt:lpstr>
      <vt:lpstr>PowerPoint Sunusu</vt:lpstr>
      <vt:lpstr>PowerPoint Sunusu</vt:lpstr>
      <vt:lpstr>            60-72 aylar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>Deftones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ERKEN ÇOCUKLUK DÖNEMİ</dc:title>
  <dc:creator>HP</dc:creator>
  <cp:lastModifiedBy>Selim Tosun</cp:lastModifiedBy>
  <cp:revision>153</cp:revision>
  <dcterms:created xsi:type="dcterms:W3CDTF">2012-02-11T16:59:42Z</dcterms:created>
  <dcterms:modified xsi:type="dcterms:W3CDTF">2020-05-04T15:12:59Z</dcterms:modified>
</cp:coreProperties>
</file>