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7" r:id="rId2"/>
    <p:sldId id="258" r:id="rId3"/>
    <p:sldId id="259" r:id="rId4"/>
    <p:sldId id="260" r:id="rId5"/>
    <p:sldId id="313" r:id="rId6"/>
    <p:sldId id="261" r:id="rId7"/>
    <p:sldId id="320" r:id="rId8"/>
    <p:sldId id="263" r:id="rId9"/>
    <p:sldId id="330" r:id="rId10"/>
    <p:sldId id="334" r:id="rId11"/>
    <p:sldId id="265" r:id="rId12"/>
    <p:sldId id="266" r:id="rId13"/>
    <p:sldId id="269" r:id="rId14"/>
    <p:sldId id="335" r:id="rId15"/>
    <p:sldId id="272" r:id="rId16"/>
    <p:sldId id="274" r:id="rId17"/>
    <p:sldId id="276" r:id="rId18"/>
    <p:sldId id="340" r:id="rId19"/>
    <p:sldId id="278" r:id="rId20"/>
    <p:sldId id="279" r:id="rId21"/>
    <p:sldId id="307" r:id="rId22"/>
    <p:sldId id="281" r:id="rId23"/>
    <p:sldId id="284" r:id="rId24"/>
    <p:sldId id="288" r:id="rId25"/>
    <p:sldId id="315" r:id="rId26"/>
    <p:sldId id="343" r:id="rId27"/>
    <p:sldId id="295" r:id="rId28"/>
    <p:sldId id="296" r:id="rId29"/>
    <p:sldId id="297" r:id="rId30"/>
    <p:sldId id="300" r:id="rId31"/>
  </p:sldIdLst>
  <p:sldSz cx="12192000" cy="6858000"/>
  <p:notesSz cx="6735763" cy="9799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002" autoAdjust="0"/>
    <p:restoredTop sz="94660"/>
  </p:normalViewPr>
  <p:slideViewPr>
    <p:cSldViewPr snapToGrid="0">
      <p:cViewPr>
        <p:scale>
          <a:sx n="36" d="100"/>
          <a:sy n="36" d="100"/>
        </p:scale>
        <p:origin x="-60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8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509D79-DD6C-4000-8BC1-F3E148893EAB}" type="doc">
      <dgm:prSet loTypeId="urn:microsoft.com/office/officeart/2005/8/layout/venn3" loCatId="relationship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6E4B0CC2-E5D0-41EB-BA63-984F5107CBC7}">
      <dgm:prSet phldrT="[Metin]" custT="1"/>
      <dgm:spPr/>
      <dgm:t>
        <a:bodyPr/>
        <a:lstStyle/>
        <a:p>
          <a:r>
            <a:rPr lang="tr-TR" sz="2800" dirty="0" err="1" smtClean="0"/>
            <a:t>Disfaji</a:t>
          </a:r>
          <a:endParaRPr lang="tr-TR" sz="2800" dirty="0"/>
        </a:p>
      </dgm:t>
    </dgm:pt>
    <dgm:pt modelId="{D5BC27B2-DF03-4048-8ACC-D17A3DAE7E4C}" type="parTrans" cxnId="{68777552-25FE-4188-A2A6-1F2F4606EC89}">
      <dgm:prSet/>
      <dgm:spPr/>
      <dgm:t>
        <a:bodyPr/>
        <a:lstStyle/>
        <a:p>
          <a:endParaRPr lang="tr-TR" sz="2000"/>
        </a:p>
      </dgm:t>
    </dgm:pt>
    <dgm:pt modelId="{53D0701C-1A2F-492E-89F2-C12F8D08989B}" type="sibTrans" cxnId="{68777552-25FE-4188-A2A6-1F2F4606EC89}">
      <dgm:prSet/>
      <dgm:spPr/>
      <dgm:t>
        <a:bodyPr/>
        <a:lstStyle/>
        <a:p>
          <a:endParaRPr lang="tr-TR" sz="2000"/>
        </a:p>
      </dgm:t>
    </dgm:pt>
    <dgm:pt modelId="{32096DFB-FBD4-4AFD-9B46-0112F5E5C86D}">
      <dgm:prSet phldrT="[Metin]" custT="1"/>
      <dgm:spPr/>
      <dgm:t>
        <a:bodyPr/>
        <a:lstStyle/>
        <a:p>
          <a:r>
            <a:rPr lang="tr-TR" sz="2800" dirty="0" err="1" smtClean="0"/>
            <a:t>Odinofaji</a:t>
          </a:r>
          <a:endParaRPr lang="tr-TR" sz="2800" dirty="0"/>
        </a:p>
      </dgm:t>
    </dgm:pt>
    <dgm:pt modelId="{7508B502-B961-4EFF-8036-25C60DF2F8B4}" type="parTrans" cxnId="{F4B3B9B3-B024-4469-8138-6247983116C0}">
      <dgm:prSet/>
      <dgm:spPr/>
      <dgm:t>
        <a:bodyPr/>
        <a:lstStyle/>
        <a:p>
          <a:endParaRPr lang="tr-TR" sz="2000"/>
        </a:p>
      </dgm:t>
    </dgm:pt>
    <dgm:pt modelId="{F3E408D5-AC87-40DE-911A-1348A3166520}" type="sibTrans" cxnId="{F4B3B9B3-B024-4469-8138-6247983116C0}">
      <dgm:prSet/>
      <dgm:spPr/>
      <dgm:t>
        <a:bodyPr/>
        <a:lstStyle/>
        <a:p>
          <a:endParaRPr lang="tr-TR" sz="2000"/>
        </a:p>
      </dgm:t>
    </dgm:pt>
    <dgm:pt modelId="{4ECCB360-1A94-4675-84EE-0C3BCFF0804B}">
      <dgm:prSet phldrT="[Metin]" custT="1"/>
      <dgm:spPr/>
      <dgm:t>
        <a:bodyPr/>
        <a:lstStyle/>
        <a:p>
          <a:r>
            <a:rPr lang="tr-TR" sz="2800" dirty="0" err="1" smtClean="0"/>
            <a:t>Regürtijtasyon</a:t>
          </a:r>
          <a:r>
            <a:rPr lang="tr-TR" sz="2400" dirty="0" smtClean="0"/>
            <a:t> </a:t>
          </a:r>
          <a:endParaRPr lang="tr-TR" sz="2000" dirty="0"/>
        </a:p>
      </dgm:t>
    </dgm:pt>
    <dgm:pt modelId="{037DFADB-3EC8-4FF4-94BB-3E0574FBA164}" type="parTrans" cxnId="{82B19508-2AAE-45AD-B7B8-FC8997ADEE59}">
      <dgm:prSet/>
      <dgm:spPr/>
      <dgm:t>
        <a:bodyPr/>
        <a:lstStyle/>
        <a:p>
          <a:endParaRPr lang="tr-TR" sz="2000"/>
        </a:p>
      </dgm:t>
    </dgm:pt>
    <dgm:pt modelId="{293807E1-63B4-47D4-AD6E-B781ADC3B918}" type="sibTrans" cxnId="{82B19508-2AAE-45AD-B7B8-FC8997ADEE59}">
      <dgm:prSet/>
      <dgm:spPr/>
      <dgm:t>
        <a:bodyPr/>
        <a:lstStyle/>
        <a:p>
          <a:endParaRPr lang="tr-TR" sz="2000"/>
        </a:p>
      </dgm:t>
    </dgm:pt>
    <dgm:pt modelId="{BF134CD5-D12C-487C-90B2-B11B2AEAFB0D}" type="pres">
      <dgm:prSet presAssocID="{5D509D79-DD6C-4000-8BC1-F3E148893EA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B56C09D-0E38-403E-8F13-E1DDD9E3EF98}" type="pres">
      <dgm:prSet presAssocID="{6E4B0CC2-E5D0-41EB-BA63-984F5107CBC7}" presName="Name5" presStyleLbl="vennNode1" presStyleIdx="0" presStyleCnt="3" custScaleX="14125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402D9F0-1515-4648-9E7B-D020D1B79ED8}" type="pres">
      <dgm:prSet presAssocID="{53D0701C-1A2F-492E-89F2-C12F8D08989B}" presName="space" presStyleCnt="0"/>
      <dgm:spPr/>
    </dgm:pt>
    <dgm:pt modelId="{D16EEEAB-0E61-4CDB-B75B-E5B658507E40}" type="pres">
      <dgm:prSet presAssocID="{32096DFB-FBD4-4AFD-9B46-0112F5E5C86D}" presName="Name5" presStyleLbl="vennNode1" presStyleIdx="1" presStyleCnt="3" custScaleX="13856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D3F41EF-5F96-4141-A1D7-7A9F12B4C36A}" type="pres">
      <dgm:prSet presAssocID="{F3E408D5-AC87-40DE-911A-1348A3166520}" presName="space" presStyleCnt="0"/>
      <dgm:spPr/>
    </dgm:pt>
    <dgm:pt modelId="{1B0C1871-FE14-41A7-A7AD-683D2479429B}" type="pres">
      <dgm:prSet presAssocID="{4ECCB360-1A94-4675-84EE-0C3BCFF0804B}" presName="Name5" presStyleLbl="vennNode1" presStyleIdx="2" presStyleCnt="3" custScaleX="14872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551D937-15F0-43B9-8860-5772D60B4022}" type="presOf" srcId="{5D509D79-DD6C-4000-8BC1-F3E148893EAB}" destId="{BF134CD5-D12C-487C-90B2-B11B2AEAFB0D}" srcOrd="0" destOrd="0" presId="urn:microsoft.com/office/officeart/2005/8/layout/venn3"/>
    <dgm:cxn modelId="{F7125009-C7EF-4D30-993F-2B5FF7A44AAA}" type="presOf" srcId="{6E4B0CC2-E5D0-41EB-BA63-984F5107CBC7}" destId="{5B56C09D-0E38-403E-8F13-E1DDD9E3EF98}" srcOrd="0" destOrd="0" presId="urn:microsoft.com/office/officeart/2005/8/layout/venn3"/>
    <dgm:cxn modelId="{82B19508-2AAE-45AD-B7B8-FC8997ADEE59}" srcId="{5D509D79-DD6C-4000-8BC1-F3E148893EAB}" destId="{4ECCB360-1A94-4675-84EE-0C3BCFF0804B}" srcOrd="2" destOrd="0" parTransId="{037DFADB-3EC8-4FF4-94BB-3E0574FBA164}" sibTransId="{293807E1-63B4-47D4-AD6E-B781ADC3B918}"/>
    <dgm:cxn modelId="{7A907BE2-9605-4095-B819-81EDFA60267B}" type="presOf" srcId="{32096DFB-FBD4-4AFD-9B46-0112F5E5C86D}" destId="{D16EEEAB-0E61-4CDB-B75B-E5B658507E40}" srcOrd="0" destOrd="0" presId="urn:microsoft.com/office/officeart/2005/8/layout/venn3"/>
    <dgm:cxn modelId="{F4B3B9B3-B024-4469-8138-6247983116C0}" srcId="{5D509D79-DD6C-4000-8BC1-F3E148893EAB}" destId="{32096DFB-FBD4-4AFD-9B46-0112F5E5C86D}" srcOrd="1" destOrd="0" parTransId="{7508B502-B961-4EFF-8036-25C60DF2F8B4}" sibTransId="{F3E408D5-AC87-40DE-911A-1348A3166520}"/>
    <dgm:cxn modelId="{9D3D9157-1CB3-4F52-A190-4A94E2341213}" type="presOf" srcId="{4ECCB360-1A94-4675-84EE-0C3BCFF0804B}" destId="{1B0C1871-FE14-41A7-A7AD-683D2479429B}" srcOrd="0" destOrd="0" presId="urn:microsoft.com/office/officeart/2005/8/layout/venn3"/>
    <dgm:cxn modelId="{68777552-25FE-4188-A2A6-1F2F4606EC89}" srcId="{5D509D79-DD6C-4000-8BC1-F3E148893EAB}" destId="{6E4B0CC2-E5D0-41EB-BA63-984F5107CBC7}" srcOrd="0" destOrd="0" parTransId="{D5BC27B2-DF03-4048-8ACC-D17A3DAE7E4C}" sibTransId="{53D0701C-1A2F-492E-89F2-C12F8D08989B}"/>
    <dgm:cxn modelId="{2D1ACDFB-D5F0-4C36-941D-DB5F2DD8D5B1}" type="presParOf" srcId="{BF134CD5-D12C-487C-90B2-B11B2AEAFB0D}" destId="{5B56C09D-0E38-403E-8F13-E1DDD9E3EF98}" srcOrd="0" destOrd="0" presId="urn:microsoft.com/office/officeart/2005/8/layout/venn3"/>
    <dgm:cxn modelId="{78B5816F-9A8D-468A-B2D4-05033E3D12AB}" type="presParOf" srcId="{BF134CD5-D12C-487C-90B2-B11B2AEAFB0D}" destId="{4402D9F0-1515-4648-9E7B-D020D1B79ED8}" srcOrd="1" destOrd="0" presId="urn:microsoft.com/office/officeart/2005/8/layout/venn3"/>
    <dgm:cxn modelId="{4E53FC32-8E88-43C3-B227-E4B9D47210EB}" type="presParOf" srcId="{BF134CD5-D12C-487C-90B2-B11B2AEAFB0D}" destId="{D16EEEAB-0E61-4CDB-B75B-E5B658507E40}" srcOrd="2" destOrd="0" presId="urn:microsoft.com/office/officeart/2005/8/layout/venn3"/>
    <dgm:cxn modelId="{C63B2C3A-8D70-4840-899E-05FC19E5A339}" type="presParOf" srcId="{BF134CD5-D12C-487C-90B2-B11B2AEAFB0D}" destId="{9D3F41EF-5F96-4141-A1D7-7A9F12B4C36A}" srcOrd="3" destOrd="0" presId="urn:microsoft.com/office/officeart/2005/8/layout/venn3"/>
    <dgm:cxn modelId="{9B314990-20B5-4917-B67D-A5FF66A996B8}" type="presParOf" srcId="{BF134CD5-D12C-487C-90B2-B11B2AEAFB0D}" destId="{1B0C1871-FE14-41A7-A7AD-683D2479429B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1454FD-F4FC-4009-B423-0814E8267BA4}" type="doc">
      <dgm:prSet loTypeId="urn:microsoft.com/office/officeart/2009/3/layout/PlusandMinus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76F11E7D-2DD2-413A-932A-2DDB8E7BF04B}">
      <dgm:prSet phldrT="[Metin]"/>
      <dgm:spPr/>
      <dgm:t>
        <a:bodyPr/>
        <a:lstStyle/>
        <a:p>
          <a:r>
            <a:rPr lang="tr-TR" dirty="0" smtClean="0"/>
            <a:t>Mukoza  bariyeri</a:t>
          </a:r>
        </a:p>
        <a:p>
          <a:r>
            <a:rPr lang="tr-TR" dirty="0" err="1" smtClean="0"/>
            <a:t>Müküs</a:t>
          </a:r>
          <a:r>
            <a:rPr lang="tr-TR" dirty="0" smtClean="0"/>
            <a:t> salgısı </a:t>
          </a:r>
        </a:p>
        <a:p>
          <a:r>
            <a:rPr lang="tr-TR" dirty="0" smtClean="0"/>
            <a:t>Bikarbonat salınımı</a:t>
          </a:r>
        </a:p>
      </dgm:t>
    </dgm:pt>
    <dgm:pt modelId="{63F618DA-B48E-4D43-A6EB-A201B4179744}" type="parTrans" cxnId="{8D73FC7F-EFF7-42F4-9995-09389534A378}">
      <dgm:prSet/>
      <dgm:spPr/>
      <dgm:t>
        <a:bodyPr/>
        <a:lstStyle/>
        <a:p>
          <a:endParaRPr lang="tr-TR"/>
        </a:p>
      </dgm:t>
    </dgm:pt>
    <dgm:pt modelId="{4AA835B7-0D77-420A-9C13-F500948E6AC8}" type="sibTrans" cxnId="{8D73FC7F-EFF7-42F4-9995-09389534A378}">
      <dgm:prSet/>
      <dgm:spPr/>
      <dgm:t>
        <a:bodyPr/>
        <a:lstStyle/>
        <a:p>
          <a:endParaRPr lang="tr-TR"/>
        </a:p>
      </dgm:t>
    </dgm:pt>
    <dgm:pt modelId="{BB2AC034-B8CA-4129-B24D-93F38595C9D6}">
      <dgm:prSet phldrT="[Metin]" phldr="1"/>
      <dgm:spPr/>
      <dgm:t>
        <a:bodyPr/>
        <a:lstStyle/>
        <a:p>
          <a:endParaRPr lang="tr-TR" dirty="0"/>
        </a:p>
      </dgm:t>
    </dgm:pt>
    <dgm:pt modelId="{F08017B4-415E-4EE7-AFAB-30BAE4C656CC}" type="parTrans" cxnId="{36709073-B0E7-4541-9F28-2DDF8E5E2C48}">
      <dgm:prSet/>
      <dgm:spPr/>
      <dgm:t>
        <a:bodyPr/>
        <a:lstStyle/>
        <a:p>
          <a:endParaRPr lang="tr-TR"/>
        </a:p>
      </dgm:t>
    </dgm:pt>
    <dgm:pt modelId="{020F1830-B8DD-418E-9A7E-FBDEB1F3B5CF}" type="sibTrans" cxnId="{36709073-B0E7-4541-9F28-2DDF8E5E2C48}">
      <dgm:prSet/>
      <dgm:spPr/>
      <dgm:t>
        <a:bodyPr/>
        <a:lstStyle/>
        <a:p>
          <a:endParaRPr lang="tr-TR"/>
        </a:p>
      </dgm:t>
    </dgm:pt>
    <dgm:pt modelId="{7B5688A8-2B99-4048-93B5-7E4A302A3C8C}">
      <dgm:prSet phldrT="[Metin]"/>
      <dgm:spPr/>
      <dgm:t>
        <a:bodyPr/>
        <a:lstStyle/>
        <a:p>
          <a:endParaRPr lang="tr-TR" dirty="0" smtClean="0"/>
        </a:p>
      </dgm:t>
    </dgm:pt>
    <dgm:pt modelId="{94BF8C38-DD28-444D-9B16-F8CA14380BE7}" type="parTrans" cxnId="{CBF587DC-8AA6-4BB1-90FB-E13E58F6CD21}">
      <dgm:prSet/>
      <dgm:spPr/>
      <dgm:t>
        <a:bodyPr/>
        <a:lstStyle/>
        <a:p>
          <a:endParaRPr lang="tr-TR"/>
        </a:p>
      </dgm:t>
    </dgm:pt>
    <dgm:pt modelId="{E6538631-6B2E-4AC6-AE3F-5E9DC2947563}" type="sibTrans" cxnId="{CBF587DC-8AA6-4BB1-90FB-E13E58F6CD21}">
      <dgm:prSet/>
      <dgm:spPr/>
      <dgm:t>
        <a:bodyPr/>
        <a:lstStyle/>
        <a:p>
          <a:endParaRPr lang="tr-TR"/>
        </a:p>
      </dgm:t>
    </dgm:pt>
    <dgm:pt modelId="{33DAA47F-361E-4516-98C3-4BAC7A92DF4C}">
      <dgm:prSet phldrT="[Metin]"/>
      <dgm:spPr/>
      <dgm:t>
        <a:bodyPr/>
        <a:lstStyle/>
        <a:p>
          <a:endParaRPr lang="tr-TR" dirty="0" smtClean="0"/>
        </a:p>
      </dgm:t>
    </dgm:pt>
    <dgm:pt modelId="{685CD16B-5773-436E-AD28-D2C8F55AD78D}" type="parTrans" cxnId="{2FFDC190-198E-40BD-A51F-2943B547D957}">
      <dgm:prSet/>
      <dgm:spPr/>
      <dgm:t>
        <a:bodyPr/>
        <a:lstStyle/>
        <a:p>
          <a:endParaRPr lang="tr-TR"/>
        </a:p>
      </dgm:t>
    </dgm:pt>
    <dgm:pt modelId="{A86CEA74-8162-4911-A057-2911021D5254}" type="sibTrans" cxnId="{2FFDC190-198E-40BD-A51F-2943B547D957}">
      <dgm:prSet/>
      <dgm:spPr/>
      <dgm:t>
        <a:bodyPr/>
        <a:lstStyle/>
        <a:p>
          <a:endParaRPr lang="tr-TR"/>
        </a:p>
      </dgm:t>
    </dgm:pt>
    <dgm:pt modelId="{5BB24452-7E87-481C-B0D4-FF70BE793C50}">
      <dgm:prSet phldrT="[Metin]"/>
      <dgm:spPr/>
      <dgm:t>
        <a:bodyPr/>
        <a:lstStyle/>
        <a:p>
          <a:r>
            <a:rPr lang="tr-TR" dirty="0" smtClean="0"/>
            <a:t>Asit salgısı</a:t>
          </a:r>
        </a:p>
        <a:p>
          <a:r>
            <a:rPr lang="tr-TR" dirty="0" smtClean="0"/>
            <a:t>Pepsin salgısı</a:t>
          </a:r>
        </a:p>
        <a:p>
          <a:r>
            <a:rPr lang="tr-TR" dirty="0" smtClean="0"/>
            <a:t>Mukoza kan akımının azalması</a:t>
          </a:r>
        </a:p>
        <a:p>
          <a:r>
            <a:rPr lang="tr-TR" dirty="0" smtClean="0"/>
            <a:t>Pankreas dışı </a:t>
          </a:r>
          <a:r>
            <a:rPr lang="tr-TR" dirty="0" err="1" smtClean="0"/>
            <a:t>sekresyon</a:t>
          </a:r>
          <a:r>
            <a:rPr lang="tr-TR" dirty="0" smtClean="0"/>
            <a:t> ve safranın mideye </a:t>
          </a:r>
          <a:r>
            <a:rPr lang="tr-TR" dirty="0" err="1" smtClean="0"/>
            <a:t>reflüsü</a:t>
          </a:r>
          <a:r>
            <a:rPr lang="tr-TR" dirty="0" smtClean="0"/>
            <a:t> </a:t>
          </a:r>
        </a:p>
      </dgm:t>
    </dgm:pt>
    <dgm:pt modelId="{21618BEF-E8D4-49B3-84C3-67497A0DDD1E}" type="parTrans" cxnId="{AB32C159-8A61-4773-93F0-ADB89E169813}">
      <dgm:prSet/>
      <dgm:spPr/>
      <dgm:t>
        <a:bodyPr/>
        <a:lstStyle/>
        <a:p>
          <a:endParaRPr lang="tr-TR"/>
        </a:p>
      </dgm:t>
    </dgm:pt>
    <dgm:pt modelId="{F18B8A3D-B0DF-46DD-8B37-414E3305D891}" type="sibTrans" cxnId="{AB32C159-8A61-4773-93F0-ADB89E169813}">
      <dgm:prSet/>
      <dgm:spPr/>
      <dgm:t>
        <a:bodyPr/>
        <a:lstStyle/>
        <a:p>
          <a:endParaRPr lang="tr-TR"/>
        </a:p>
      </dgm:t>
    </dgm:pt>
    <dgm:pt modelId="{1441BD5A-23B6-4602-8674-3FCF30426466}">
      <dgm:prSet phldrT="[Metin]"/>
      <dgm:spPr/>
      <dgm:t>
        <a:bodyPr/>
        <a:lstStyle/>
        <a:p>
          <a:endParaRPr lang="tr-TR"/>
        </a:p>
      </dgm:t>
    </dgm:pt>
    <dgm:pt modelId="{43A7D008-EA7A-4A51-B262-30D794248507}" type="parTrans" cxnId="{C025D7B4-7E0E-4457-937B-9E10910F9CC7}">
      <dgm:prSet/>
      <dgm:spPr/>
      <dgm:t>
        <a:bodyPr/>
        <a:lstStyle/>
        <a:p>
          <a:endParaRPr lang="tr-TR"/>
        </a:p>
      </dgm:t>
    </dgm:pt>
    <dgm:pt modelId="{95A5FDC3-13B4-4078-9423-D60D9C3FEFC1}" type="sibTrans" cxnId="{C025D7B4-7E0E-4457-937B-9E10910F9CC7}">
      <dgm:prSet/>
      <dgm:spPr/>
      <dgm:t>
        <a:bodyPr/>
        <a:lstStyle/>
        <a:p>
          <a:endParaRPr lang="tr-TR"/>
        </a:p>
      </dgm:t>
    </dgm:pt>
    <dgm:pt modelId="{DB0DD4B2-FEC2-44D9-870B-A40FDE96B56C}">
      <dgm:prSet phldrT="[Metin]"/>
      <dgm:spPr/>
      <dgm:t>
        <a:bodyPr/>
        <a:lstStyle/>
        <a:p>
          <a:endParaRPr lang="tr-TR" dirty="0" smtClean="0"/>
        </a:p>
      </dgm:t>
    </dgm:pt>
    <dgm:pt modelId="{1ECCD214-D9C4-4B53-BF54-8AE9206289A1}" type="parTrans" cxnId="{96894CFF-B15C-4CD2-B7C3-E461106D2539}">
      <dgm:prSet/>
      <dgm:spPr/>
      <dgm:t>
        <a:bodyPr/>
        <a:lstStyle/>
        <a:p>
          <a:endParaRPr lang="tr-TR"/>
        </a:p>
      </dgm:t>
    </dgm:pt>
    <dgm:pt modelId="{C4D4B8FF-74E1-417B-AE13-AC59243F55F8}" type="sibTrans" cxnId="{96894CFF-B15C-4CD2-B7C3-E461106D2539}">
      <dgm:prSet/>
      <dgm:spPr/>
      <dgm:t>
        <a:bodyPr/>
        <a:lstStyle/>
        <a:p>
          <a:endParaRPr lang="tr-TR"/>
        </a:p>
      </dgm:t>
    </dgm:pt>
    <dgm:pt modelId="{908D1F70-D002-48B2-A4ED-85DABD66581F}">
      <dgm:prSet phldrT="[Metin]"/>
      <dgm:spPr/>
      <dgm:t>
        <a:bodyPr/>
        <a:lstStyle/>
        <a:p>
          <a:endParaRPr lang="tr-TR" dirty="0" smtClean="0"/>
        </a:p>
      </dgm:t>
    </dgm:pt>
    <dgm:pt modelId="{0CD61E58-ABF4-416A-85BE-D495EF4CF895}" type="parTrans" cxnId="{56F2CB5F-7C36-479A-BA14-1F9F1D662250}">
      <dgm:prSet/>
      <dgm:spPr/>
      <dgm:t>
        <a:bodyPr/>
        <a:lstStyle/>
        <a:p>
          <a:endParaRPr lang="tr-TR"/>
        </a:p>
      </dgm:t>
    </dgm:pt>
    <dgm:pt modelId="{F17D0CC1-E25F-4C18-A023-A2719B34D947}" type="sibTrans" cxnId="{56F2CB5F-7C36-479A-BA14-1F9F1D662250}">
      <dgm:prSet/>
      <dgm:spPr/>
      <dgm:t>
        <a:bodyPr/>
        <a:lstStyle/>
        <a:p>
          <a:endParaRPr lang="tr-TR"/>
        </a:p>
      </dgm:t>
    </dgm:pt>
    <dgm:pt modelId="{4EBC1079-22D3-47A5-9967-75CF8288D29C}" type="pres">
      <dgm:prSet presAssocID="{F81454FD-F4FC-4009-B423-0814E8267BA4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8AA1490-DDA8-4992-A19C-7415026A33CD}" type="pres">
      <dgm:prSet presAssocID="{F81454FD-F4FC-4009-B423-0814E8267BA4}" presName="Background" presStyleLbl="bgImgPlace1" presStyleIdx="0" presStyleCnt="1" custLinFactNeighborY="363"/>
      <dgm:spPr/>
    </dgm:pt>
    <dgm:pt modelId="{B75FC202-3FD8-4DDB-8820-232DBE05BE28}" type="pres">
      <dgm:prSet presAssocID="{F81454FD-F4FC-4009-B423-0814E8267BA4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BBB074E-7023-40EF-9FBB-45B7B01B5F01}" type="pres">
      <dgm:prSet presAssocID="{F81454FD-F4FC-4009-B423-0814E8267BA4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23C931-A21B-41B5-A5EB-180515771F94}" type="pres">
      <dgm:prSet presAssocID="{F81454FD-F4FC-4009-B423-0814E8267BA4}" presName="Plus" presStyleLbl="alignNode1" presStyleIdx="0" presStyleCnt="2" custLinFactNeighborX="17147" custLinFactNeighborY="-9065"/>
      <dgm:spPr/>
    </dgm:pt>
    <dgm:pt modelId="{F89E3011-B6E6-4D65-964A-00DEF7F11A53}" type="pres">
      <dgm:prSet presAssocID="{F81454FD-F4FC-4009-B423-0814E8267BA4}" presName="Minus" presStyleLbl="alignNode1" presStyleIdx="1" presStyleCnt="2"/>
      <dgm:spPr/>
    </dgm:pt>
    <dgm:pt modelId="{25261D21-C25F-484E-9FC6-CDE6BB41DA8E}" type="pres">
      <dgm:prSet presAssocID="{F81454FD-F4FC-4009-B423-0814E8267BA4}" presName="Divider" presStyleLbl="parChTrans1D1" presStyleIdx="0" presStyleCnt="1"/>
      <dgm:spPr/>
    </dgm:pt>
  </dgm:ptLst>
  <dgm:cxnLst>
    <dgm:cxn modelId="{56F2CB5F-7C36-479A-BA14-1F9F1D662250}" srcId="{F81454FD-F4FC-4009-B423-0814E8267BA4}" destId="{908D1F70-D002-48B2-A4ED-85DABD66581F}" srcOrd="2" destOrd="0" parTransId="{0CD61E58-ABF4-416A-85BE-D495EF4CF895}" sibTransId="{F17D0CC1-E25F-4C18-A023-A2719B34D947}"/>
    <dgm:cxn modelId="{2FFDC190-198E-40BD-A51F-2943B547D957}" srcId="{F81454FD-F4FC-4009-B423-0814E8267BA4}" destId="{33DAA47F-361E-4516-98C3-4BAC7A92DF4C}" srcOrd="5" destOrd="0" parTransId="{685CD16B-5773-436E-AD28-D2C8F55AD78D}" sibTransId="{A86CEA74-8162-4911-A057-2911021D5254}"/>
    <dgm:cxn modelId="{B6A7AFAB-77AC-48E3-B497-BC1DC87C21A7}" type="presOf" srcId="{5BB24452-7E87-481C-B0D4-FF70BE793C50}" destId="{8BBB074E-7023-40EF-9FBB-45B7B01B5F01}" srcOrd="0" destOrd="0" presId="urn:microsoft.com/office/officeart/2009/3/layout/PlusandMinus"/>
    <dgm:cxn modelId="{96894CFF-B15C-4CD2-B7C3-E461106D2539}" srcId="{F81454FD-F4FC-4009-B423-0814E8267BA4}" destId="{DB0DD4B2-FEC2-44D9-870B-A40FDE96B56C}" srcOrd="4" destOrd="0" parTransId="{1ECCD214-D9C4-4B53-BF54-8AE9206289A1}" sibTransId="{C4D4B8FF-74E1-417B-AE13-AC59243F55F8}"/>
    <dgm:cxn modelId="{8D73FC7F-EFF7-42F4-9995-09389534A378}" srcId="{F81454FD-F4FC-4009-B423-0814E8267BA4}" destId="{76F11E7D-2DD2-413A-932A-2DDB8E7BF04B}" srcOrd="0" destOrd="0" parTransId="{63F618DA-B48E-4D43-A6EB-A201B4179744}" sibTransId="{4AA835B7-0D77-420A-9C13-F500948E6AC8}"/>
    <dgm:cxn modelId="{C025D7B4-7E0E-4457-937B-9E10910F9CC7}" srcId="{F81454FD-F4FC-4009-B423-0814E8267BA4}" destId="{1441BD5A-23B6-4602-8674-3FCF30426466}" srcOrd="3" destOrd="0" parTransId="{43A7D008-EA7A-4A51-B262-30D794248507}" sibTransId="{95A5FDC3-13B4-4078-9423-D60D9C3FEFC1}"/>
    <dgm:cxn modelId="{108CAE51-252B-412E-80AB-A395152D5144}" type="presOf" srcId="{F81454FD-F4FC-4009-B423-0814E8267BA4}" destId="{4EBC1079-22D3-47A5-9967-75CF8288D29C}" srcOrd="0" destOrd="0" presId="urn:microsoft.com/office/officeart/2009/3/layout/PlusandMinus"/>
    <dgm:cxn modelId="{CBF587DC-8AA6-4BB1-90FB-E13E58F6CD21}" srcId="{F81454FD-F4FC-4009-B423-0814E8267BA4}" destId="{7B5688A8-2B99-4048-93B5-7E4A302A3C8C}" srcOrd="6" destOrd="0" parTransId="{94BF8C38-DD28-444D-9B16-F8CA14380BE7}" sibTransId="{E6538631-6B2E-4AC6-AE3F-5E9DC2947563}"/>
    <dgm:cxn modelId="{C3C618A5-B787-40F5-AB87-01C53564C661}" type="presOf" srcId="{76F11E7D-2DD2-413A-932A-2DDB8E7BF04B}" destId="{B75FC202-3FD8-4DDB-8820-232DBE05BE28}" srcOrd="0" destOrd="0" presId="urn:microsoft.com/office/officeart/2009/3/layout/PlusandMinus"/>
    <dgm:cxn modelId="{AB32C159-8A61-4773-93F0-ADB89E169813}" srcId="{F81454FD-F4FC-4009-B423-0814E8267BA4}" destId="{5BB24452-7E87-481C-B0D4-FF70BE793C50}" srcOrd="1" destOrd="0" parTransId="{21618BEF-E8D4-49B3-84C3-67497A0DDD1E}" sibTransId="{F18B8A3D-B0DF-46DD-8B37-414E3305D891}"/>
    <dgm:cxn modelId="{36709073-B0E7-4541-9F28-2DDF8E5E2C48}" srcId="{F81454FD-F4FC-4009-B423-0814E8267BA4}" destId="{BB2AC034-B8CA-4129-B24D-93F38595C9D6}" srcOrd="7" destOrd="0" parTransId="{F08017B4-415E-4EE7-AFAB-30BAE4C656CC}" sibTransId="{020F1830-B8DD-418E-9A7E-FBDEB1F3B5CF}"/>
    <dgm:cxn modelId="{6051150B-E317-43B3-B558-5F7102A0C8F5}" type="presParOf" srcId="{4EBC1079-22D3-47A5-9967-75CF8288D29C}" destId="{28AA1490-DDA8-4992-A19C-7415026A33CD}" srcOrd="0" destOrd="0" presId="urn:microsoft.com/office/officeart/2009/3/layout/PlusandMinus"/>
    <dgm:cxn modelId="{A11721F5-2817-4612-95E6-C545886358E6}" type="presParOf" srcId="{4EBC1079-22D3-47A5-9967-75CF8288D29C}" destId="{B75FC202-3FD8-4DDB-8820-232DBE05BE28}" srcOrd="1" destOrd="0" presId="urn:microsoft.com/office/officeart/2009/3/layout/PlusandMinus"/>
    <dgm:cxn modelId="{396F75F6-FE13-4C88-BAD0-978277BCEB74}" type="presParOf" srcId="{4EBC1079-22D3-47A5-9967-75CF8288D29C}" destId="{8BBB074E-7023-40EF-9FBB-45B7B01B5F01}" srcOrd="2" destOrd="0" presId="urn:microsoft.com/office/officeart/2009/3/layout/PlusandMinus"/>
    <dgm:cxn modelId="{EA7A3637-A620-4703-A058-8C78E2042604}" type="presParOf" srcId="{4EBC1079-22D3-47A5-9967-75CF8288D29C}" destId="{BC23C931-A21B-41B5-A5EB-180515771F94}" srcOrd="3" destOrd="0" presId="urn:microsoft.com/office/officeart/2009/3/layout/PlusandMinus"/>
    <dgm:cxn modelId="{0006A808-36B5-4300-9B38-256BE824EC67}" type="presParOf" srcId="{4EBC1079-22D3-47A5-9967-75CF8288D29C}" destId="{F89E3011-B6E6-4D65-964A-00DEF7F11A53}" srcOrd="4" destOrd="0" presId="urn:microsoft.com/office/officeart/2009/3/layout/PlusandMinus"/>
    <dgm:cxn modelId="{B6E4EEEC-FC38-47C2-9EE0-653CAE9FBB27}" type="presParOf" srcId="{4EBC1079-22D3-47A5-9967-75CF8288D29C}" destId="{25261D21-C25F-484E-9FC6-CDE6BB41DA8E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1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1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64DCDA-4107-4221-B565-5A3CFAF98DE7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307956"/>
            <a:ext cx="2918831" cy="491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15373" y="9307956"/>
            <a:ext cx="2918831" cy="491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7B037-C7F4-4AA8-9DC5-F9ECB7EAF6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24639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1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1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09425-9BA9-4B20-8DF9-A167F1030023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1225550"/>
            <a:ext cx="5878513" cy="33067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3577" y="4716076"/>
            <a:ext cx="5388610" cy="38586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307956"/>
            <a:ext cx="2918831" cy="491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15373" y="9307956"/>
            <a:ext cx="2918831" cy="491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82E91-39F0-473B-9C31-457A220C8C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3909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638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BFE35FB-B638-41B8-9007-6FB076362D48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467493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710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4F54D3E-3A16-4E83-B526-077904B3E043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526412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5120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E11CD31-24CE-43F2-8DE6-45087A39AFBC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47439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5530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66D205-4DA4-46B0-9401-82C99DFB5AE2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078450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5939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06E0E0D-D82C-4B80-9A22-E41CDF6F9A40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786323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6144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0D9CAC9-70D3-4AAB-9134-CEC2340196BD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982610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6554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8631DBC-8AE2-4ADF-8550-71B5D0A41F83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926202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7168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FE4E9A8-74B6-43D5-B0F4-3B688BD2B9A7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838451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7885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801CA9F-30ED-4442-9DFC-CB7DFD358C07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261709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9318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D94643C-6B10-4D30-BB52-AEE296080A7C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880974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97DBE30-64C1-47EA-911B-1A67FD9F6C1D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12715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843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B24684F-7C26-410E-AC4F-1E70B2A335D9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877992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9728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BB93517-61B5-42B8-A147-5BE1C55C3592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034126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0342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3A3F4F-FD92-4F02-B660-1292A6A136FE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76679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048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8A4315B-0D83-4476-BA62-FCFE95E3FA69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91961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253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3B392D-EFA1-442B-A759-551CFBEA0CCF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35263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458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728FBDA-41B4-4F98-BD86-CA70361B9143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94396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867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D89E1B1-DEE4-4E9F-976D-249A24DC5810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263661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277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40032F6-11C4-46E4-BA15-B11CE1E08552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249855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482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41A6573-CA9A-4C23-A427-9255821B3F3A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187123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096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A4D06E-CA9B-49E5-9DCD-1D63A9F033A0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17993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671B-E16F-4BFC-A6AF-8A95C2A85764}" type="datetime1">
              <a:rPr lang="tr-TR" smtClean="0"/>
              <a:t>01.05.2020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9263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319-5F4E-4715-BA4D-350A857BFDC5}" type="datetime1">
              <a:rPr lang="tr-TR" smtClean="0"/>
              <a:t>01.05.2020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8833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BC3C-FBDB-4F3C-BC21-76EBD8B75DCC}" type="datetime1">
              <a:rPr lang="tr-TR" smtClean="0"/>
              <a:t>01.05.2020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6331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E6736-9019-451F-A1BA-D18877E60A37}" type="datetime1">
              <a:rPr lang="tr-TR" smtClean="0"/>
              <a:t>01.05.2020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703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79FC5-E2F2-431F-8844-9972E9A33341}" type="datetime1">
              <a:rPr lang="tr-TR" smtClean="0"/>
              <a:t>01.05.2020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926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91FD1-2843-4036-B876-A7A49878109F}" type="datetime1">
              <a:rPr lang="tr-TR" smtClean="0"/>
              <a:t>01.05.2020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754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16F7B-7314-4850-8560-604080A50911}" type="datetime1">
              <a:rPr lang="tr-TR" smtClean="0"/>
              <a:t>01.05.2020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35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752CA-2FD2-4A2F-A8B1-8F326FBB7A93}" type="datetime1">
              <a:rPr lang="tr-TR" smtClean="0"/>
              <a:t>01.05.2020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2382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D65A-86F9-4728-9469-D8F3DD540678}" type="datetime1">
              <a:rPr lang="tr-TR" smtClean="0"/>
              <a:t>01.05.2020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587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5810-CD74-4EA3-A97F-18F3E541949C}" type="datetime1">
              <a:rPr lang="tr-TR" smtClean="0"/>
              <a:t>01.05.2020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748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4234-5F30-453B-BAE7-9FB0FA68F92E}" type="datetime1">
              <a:rPr lang="tr-TR" smtClean="0"/>
              <a:t>01.05.2020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8543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015CE-D789-4093-832C-4538272169CF}" type="datetime1">
              <a:rPr lang="tr-TR" smtClean="0"/>
              <a:t>01.05.2020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07F0A-E82F-4728-9078-8413950304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64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63737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4800" b="1" dirty="0" smtClean="0">
                <a:solidFill>
                  <a:schemeClr val="tx1"/>
                </a:solidFill>
              </a:rPr>
              <a:t>GASTROİNTESTİNAL SİSTEM HASTALIKLARINDA BESLENME I</a:t>
            </a:r>
            <a:endParaRPr lang="tr-TR" sz="4800" b="1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797300"/>
            <a:ext cx="9144000" cy="1460500"/>
          </a:xfr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>
            <a:normAutofit fontScale="92500" lnSpcReduction="10000"/>
          </a:bodyPr>
          <a:lstStyle/>
          <a:p>
            <a:pPr algn="r" fontAlgn="auto">
              <a:spcAft>
                <a:spcPts val="0"/>
              </a:spcAft>
              <a:defRPr/>
            </a:pPr>
            <a:endParaRPr lang="tr-TR" dirty="0" smtClean="0">
              <a:solidFill>
                <a:schemeClr val="tx1"/>
              </a:solidFill>
            </a:endParaRPr>
          </a:p>
          <a:p>
            <a:pPr algn="r">
              <a:defRPr/>
            </a:pPr>
            <a:r>
              <a:rPr lang="tr-TR" sz="2000" dirty="0" smtClean="0">
                <a:solidFill>
                  <a:schemeClr val="tx1"/>
                </a:solidFill>
              </a:rPr>
              <a:t>Arş. Gör. Dr. Esma Asil</a:t>
            </a:r>
          </a:p>
          <a:p>
            <a:pPr algn="r">
              <a:defRPr/>
            </a:pPr>
            <a:r>
              <a:rPr lang="tr-TR" sz="2000" dirty="0" smtClean="0">
                <a:solidFill>
                  <a:schemeClr val="tx1"/>
                </a:solidFill>
              </a:rPr>
              <a:t>Ankara Üniversitesi</a:t>
            </a:r>
          </a:p>
          <a:p>
            <a:pPr algn="r">
              <a:defRPr/>
            </a:pPr>
            <a:r>
              <a:rPr lang="tr-TR" sz="2000" dirty="0" smtClean="0">
                <a:solidFill>
                  <a:schemeClr val="tx1"/>
                </a:solidFill>
              </a:rPr>
              <a:t>Beslenme </a:t>
            </a:r>
            <a:r>
              <a:rPr lang="tr-TR" sz="2000" dirty="0">
                <a:solidFill>
                  <a:schemeClr val="tx1"/>
                </a:solidFill>
              </a:rPr>
              <a:t>ve Diyetetik</a:t>
            </a:r>
          </a:p>
          <a:p>
            <a:pPr algn="r" fontAlgn="auto">
              <a:spcAft>
                <a:spcPts val="0"/>
              </a:spcAft>
              <a:defRPr/>
            </a:pPr>
            <a:endParaRPr lang="tr-TR" dirty="0" smtClean="0">
              <a:solidFill>
                <a:schemeClr val="tx1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008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Glutamin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Azottan zengin elzem olmayan bir aminoasit</a:t>
            </a:r>
          </a:p>
          <a:p>
            <a:pPr marL="0" indent="0">
              <a:buNone/>
            </a:pPr>
            <a:r>
              <a:rPr lang="tr-TR" dirty="0" smtClean="0">
                <a:sym typeface="Wingdings 2" panose="05020102010507070707" pitchFamily="18" charset="2"/>
              </a:rPr>
              <a:t></a:t>
            </a:r>
            <a:r>
              <a:rPr lang="tr-TR" dirty="0" smtClean="0"/>
              <a:t>Stres </a:t>
            </a:r>
            <a:r>
              <a:rPr lang="tr-TR" dirty="0"/>
              <a:t>yanıtı ile başa çıkmak için </a:t>
            </a:r>
            <a:r>
              <a:rPr lang="tr-TR" dirty="0" err="1"/>
              <a:t>endojen</a:t>
            </a:r>
            <a:r>
              <a:rPr lang="tr-TR" dirty="0"/>
              <a:t> olarak üretimi </a:t>
            </a:r>
            <a:r>
              <a:rPr lang="tr-TR" dirty="0" smtClean="0"/>
              <a:t>yetersizdir. Bu nedenle duruma </a:t>
            </a:r>
            <a:r>
              <a:rPr lang="tr-TR" dirty="0"/>
              <a:t>göre elzem amino </a:t>
            </a:r>
            <a:r>
              <a:rPr lang="tr-TR" dirty="0" smtClean="0"/>
              <a:t>asit </a:t>
            </a:r>
            <a:r>
              <a:rPr lang="tr-TR" dirty="0"/>
              <a:t>olarak kabul </a:t>
            </a:r>
            <a:r>
              <a:rPr lang="tr-TR" dirty="0" smtClean="0"/>
              <a:t>edilir.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Dolaşımda en fazla bulunan aminoasittir.</a:t>
            </a:r>
          </a:p>
          <a:p>
            <a:r>
              <a:rPr lang="tr-TR" dirty="0" smtClean="0"/>
              <a:t>Stres yanıtı olarak karaciğere </a:t>
            </a:r>
            <a:r>
              <a:rPr lang="tr-TR" dirty="0" err="1" smtClean="0"/>
              <a:t>glukoza</a:t>
            </a:r>
            <a:r>
              <a:rPr lang="tr-TR" dirty="0" smtClean="0"/>
              <a:t> dönüşür.</a:t>
            </a:r>
          </a:p>
          <a:p>
            <a:r>
              <a:rPr lang="tr-TR" dirty="0" err="1" smtClean="0"/>
              <a:t>Endotel</a:t>
            </a:r>
            <a:r>
              <a:rPr lang="tr-TR" dirty="0" smtClean="0"/>
              <a:t> hücreler, barsak </a:t>
            </a:r>
            <a:r>
              <a:rPr lang="tr-TR" dirty="0" err="1" smtClean="0"/>
              <a:t>enterositleri</a:t>
            </a:r>
            <a:r>
              <a:rPr lang="tr-TR" dirty="0" smtClean="0"/>
              <a:t> ve bağışıklık hücrelerinin çoğunda yakıt olarak kullanılır.</a:t>
            </a:r>
          </a:p>
          <a:p>
            <a:endParaRPr lang="tr-TR" dirty="0"/>
          </a:p>
          <a:p>
            <a:r>
              <a:rPr lang="tr-TR" dirty="0" err="1" smtClean="0"/>
              <a:t>Mukoziti</a:t>
            </a:r>
            <a:r>
              <a:rPr lang="tr-TR" dirty="0" smtClean="0"/>
              <a:t> olan hastalara oral </a:t>
            </a:r>
            <a:r>
              <a:rPr lang="tr-TR" dirty="0" err="1" smtClean="0"/>
              <a:t>glutamin</a:t>
            </a:r>
            <a:r>
              <a:rPr lang="tr-TR" dirty="0" smtClean="0"/>
              <a:t> desteğinin yararı olmaktadır (6x5g)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10</a:t>
            </a:fld>
            <a:endParaRPr lang="tr-TR"/>
          </a:p>
        </p:txBody>
      </p:sp>
      <p:pic>
        <p:nvPicPr>
          <p:cNvPr id="1026" name="Picture 2" descr="resource glutamin ile ilgili görsel sonucu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123030"/>
            <a:ext cx="1962150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bound ile ilgili görsel sonucu&quot;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34" b="19734"/>
          <a:stretch/>
        </p:blipFill>
        <p:spPr bwMode="auto">
          <a:xfrm>
            <a:off x="7248028" y="177006"/>
            <a:ext cx="2492871" cy="164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634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www.aboutcancer.com/anatomy_esophagus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896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Unvan 1"/>
          <p:cNvSpPr txBox="1">
            <a:spLocks/>
          </p:cNvSpPr>
          <p:nvPr/>
        </p:nvSpPr>
        <p:spPr>
          <a:xfrm>
            <a:off x="5724525" y="1754188"/>
            <a:ext cx="6108700" cy="264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tr-TR" b="1" dirty="0" err="1" smtClean="0"/>
              <a:t>Özafagus</a:t>
            </a:r>
            <a:r>
              <a:rPr lang="tr-TR" b="1" dirty="0" smtClean="0"/>
              <a:t> hastalıkları</a:t>
            </a:r>
            <a:endParaRPr lang="tr-TR" b="1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378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>
          <a:xfrm>
            <a:off x="238125" y="255588"/>
            <a:ext cx="4421188" cy="5836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4000" dirty="0" err="1" smtClean="0">
                <a:solidFill>
                  <a:schemeClr val="tx1"/>
                </a:solidFill>
              </a:rPr>
              <a:t>Akalazya</a:t>
            </a:r>
            <a:r>
              <a:rPr lang="tr-TR" sz="4000" dirty="0" smtClean="0">
                <a:solidFill>
                  <a:schemeClr val="tx1"/>
                </a:solidFill>
              </a:rPr>
              <a:t> </a:t>
            </a:r>
            <a:endParaRPr lang="tr-TR" sz="4000" dirty="0">
              <a:solidFill>
                <a:schemeClr val="tx1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>
          <a:xfrm>
            <a:off x="238125" y="1098332"/>
            <a:ext cx="11736757" cy="2434008"/>
          </a:xfrm>
        </p:spPr>
        <p:txBody>
          <a:bodyPr rtlCol="0">
            <a:noAutofit/>
          </a:bodyPr>
          <a:lstStyle/>
          <a:p>
            <a:pPr marL="0" indent="0" algn="ctr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sz="2600" dirty="0" err="1" smtClean="0"/>
              <a:t>Primer</a:t>
            </a:r>
            <a:r>
              <a:rPr lang="tr-TR" sz="2600" dirty="0" smtClean="0"/>
              <a:t> </a:t>
            </a:r>
            <a:r>
              <a:rPr lang="tr-TR" sz="2600" dirty="0" err="1" smtClean="0"/>
              <a:t>peristaltizmin</a:t>
            </a:r>
            <a:r>
              <a:rPr lang="tr-TR" sz="2600" dirty="0" smtClean="0"/>
              <a:t> kaybı, yutmaya karşı genişleyen </a:t>
            </a:r>
            <a:r>
              <a:rPr lang="tr-TR" sz="2600" dirty="0" err="1" smtClean="0"/>
              <a:t>hipertonik</a:t>
            </a:r>
            <a:r>
              <a:rPr lang="tr-TR" sz="2600" dirty="0" smtClean="0"/>
              <a:t> aşağı </a:t>
            </a:r>
            <a:r>
              <a:rPr lang="tr-TR" sz="2600" dirty="0" err="1" smtClean="0"/>
              <a:t>özafagus</a:t>
            </a:r>
            <a:r>
              <a:rPr lang="tr-TR" sz="2600" dirty="0" smtClean="0"/>
              <a:t> </a:t>
            </a:r>
            <a:r>
              <a:rPr lang="tr-TR" sz="2600" dirty="0" err="1" smtClean="0"/>
              <a:t>sfinkteri</a:t>
            </a:r>
            <a:r>
              <a:rPr lang="tr-TR" sz="2600" dirty="0" smtClean="0"/>
              <a:t> ve </a:t>
            </a:r>
            <a:r>
              <a:rPr lang="tr-TR" sz="2600" dirty="0" err="1" smtClean="0"/>
              <a:t>özafagusun</a:t>
            </a:r>
            <a:r>
              <a:rPr lang="tr-TR" sz="2600" dirty="0" smtClean="0"/>
              <a:t> otonomi sinir bozukluğu ile karakterize olan </a:t>
            </a:r>
            <a:r>
              <a:rPr lang="tr-TR" sz="2600" dirty="0" err="1" smtClean="0"/>
              <a:t>özafagusun</a:t>
            </a:r>
            <a:r>
              <a:rPr lang="tr-TR" sz="2600" dirty="0" smtClean="0"/>
              <a:t> motor hastalığıdır. </a:t>
            </a:r>
            <a:r>
              <a:rPr lang="tr-TR" sz="2600" dirty="0"/>
              <a:t> </a:t>
            </a:r>
            <a:endParaRPr lang="tr-TR" sz="2600" dirty="0" smtClean="0"/>
          </a:p>
          <a:p>
            <a:pPr mar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tr-TR" sz="2600" dirty="0" smtClean="0"/>
          </a:p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tr-TR" sz="2600" dirty="0" smtClean="0"/>
              <a:t>Hastalık </a:t>
            </a:r>
            <a:r>
              <a:rPr lang="tr-TR" sz="2600" dirty="0"/>
              <a:t>her iki </a:t>
            </a:r>
            <a:r>
              <a:rPr lang="tr-TR" sz="2600" dirty="0" smtClean="0"/>
              <a:t>cinsiyette eşit </a:t>
            </a:r>
            <a:r>
              <a:rPr lang="tr-TR" sz="2600" dirty="0"/>
              <a:t>sıklıkta ve en çok 20-40'lı yaşlarda görülür. </a:t>
            </a:r>
            <a:endParaRPr lang="tr-TR" sz="2600" dirty="0" smtClean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tr-TR" sz="2600" dirty="0" smtClean="0"/>
          </a:p>
        </p:txBody>
      </p:sp>
      <p:graphicFrame>
        <p:nvGraphicFramePr>
          <p:cNvPr id="9" name="Diyagram 8"/>
          <p:cNvGraphicFramePr/>
          <p:nvPr>
            <p:extLst>
              <p:ext uri="{D42A27DB-BD31-4B8C-83A1-F6EECF244321}">
                <p14:modId xmlns:p14="http://schemas.microsoft.com/office/powerpoint/2010/main" val="996887265"/>
              </p:ext>
            </p:extLst>
          </p:nvPr>
        </p:nvGraphicFramePr>
        <p:xfrm>
          <a:off x="1933574" y="3771118"/>
          <a:ext cx="9189537" cy="2252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9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498475"/>
            <a:ext cx="8464550" cy="93345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err="1" smtClean="0">
                <a:solidFill>
                  <a:schemeClr val="tx1"/>
                </a:solidFill>
              </a:rPr>
              <a:t>Gastroözafajial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Reflü</a:t>
            </a:r>
            <a:r>
              <a:rPr lang="tr-TR" b="1" dirty="0" smtClean="0">
                <a:solidFill>
                  <a:schemeClr val="tx1"/>
                </a:solidFill>
              </a:rPr>
              <a:t> Hastalığı (GÖRH</a:t>
            </a:r>
            <a:r>
              <a:rPr lang="tr-TR" b="1" dirty="0">
                <a:solidFill>
                  <a:schemeClr val="tx1"/>
                </a:solidFill>
              </a:rPr>
              <a:t>)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02431"/>
            <a:ext cx="10986370" cy="354266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 err="1" smtClean="0"/>
              <a:t>Gastroözafajial</a:t>
            </a:r>
            <a:r>
              <a:rPr lang="tr-TR" dirty="0" smtClean="0"/>
              <a:t> </a:t>
            </a:r>
            <a:r>
              <a:rPr lang="tr-TR" dirty="0" err="1" smtClean="0"/>
              <a:t>reflü</a:t>
            </a:r>
            <a:r>
              <a:rPr lang="tr-TR" dirty="0" smtClean="0"/>
              <a:t>; </a:t>
            </a:r>
            <a:r>
              <a:rPr lang="tr-TR" dirty="0" err="1" smtClean="0"/>
              <a:t>gastrik</a:t>
            </a:r>
            <a:r>
              <a:rPr lang="tr-TR" dirty="0" smtClean="0"/>
              <a:t> içeriğin </a:t>
            </a:r>
            <a:r>
              <a:rPr lang="tr-TR" dirty="0" err="1" smtClean="0"/>
              <a:t>özafagusa</a:t>
            </a:r>
            <a:r>
              <a:rPr lang="tr-TR" dirty="0" smtClean="0"/>
              <a:t> kaçması sonucu yanma, göğüs ağrısı ve yutma güçlüğü ile karakterize bir hastalıktır.</a:t>
            </a:r>
          </a:p>
          <a:p>
            <a:pPr fontAlgn="auto">
              <a:spcAft>
                <a:spcPts val="0"/>
              </a:spcAft>
              <a:defRPr/>
            </a:pPr>
            <a:endParaRPr lang="tr-TR" dirty="0" smtClean="0"/>
          </a:p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Sağlıklı bir </a:t>
            </a:r>
            <a:r>
              <a:rPr lang="tr-TR" dirty="0" err="1" smtClean="0"/>
              <a:t>özafagusun</a:t>
            </a:r>
            <a:r>
              <a:rPr lang="tr-TR" dirty="0" smtClean="0"/>
              <a:t> </a:t>
            </a:r>
            <a:r>
              <a:rPr lang="tr-TR" dirty="0" err="1" smtClean="0"/>
              <a:t>gastrik</a:t>
            </a:r>
            <a:r>
              <a:rPr lang="tr-TR" dirty="0" smtClean="0"/>
              <a:t> içeriğe maruz kalan dokuları korumak için çok katmanlı bir savunma sistemi </a:t>
            </a:r>
            <a:r>
              <a:rPr lang="tr-TR" dirty="0"/>
              <a:t>vardır. </a:t>
            </a:r>
            <a:endParaRPr lang="tr-TR" dirty="0" smtClean="0"/>
          </a:p>
          <a:p>
            <a:pPr fontAlgn="auto">
              <a:spcAft>
                <a:spcPts val="0"/>
              </a:spcAft>
              <a:defRPr/>
            </a:pPr>
            <a:endParaRPr lang="tr-TR" dirty="0" smtClean="0"/>
          </a:p>
          <a:p>
            <a:pPr fontAlgn="auto">
              <a:spcAft>
                <a:spcPts val="0"/>
              </a:spcAft>
              <a:defRPr/>
            </a:pPr>
            <a:r>
              <a:rPr lang="tr-TR" dirty="0" err="1" smtClean="0"/>
              <a:t>Özafagus</a:t>
            </a:r>
            <a:r>
              <a:rPr lang="tr-TR" dirty="0" smtClean="0"/>
              <a:t> mide </a:t>
            </a:r>
            <a:r>
              <a:rPr lang="tr-TR" dirty="0" err="1" smtClean="0"/>
              <a:t>motilitesine</a:t>
            </a:r>
            <a:r>
              <a:rPr lang="tr-TR" dirty="0" smtClean="0"/>
              <a:t> yardımcı olur ve </a:t>
            </a:r>
            <a:r>
              <a:rPr lang="tr-TR" dirty="0"/>
              <a:t>hücresel </a:t>
            </a:r>
            <a:r>
              <a:rPr lang="tr-TR" dirty="0" err="1"/>
              <a:t>pH’ı</a:t>
            </a:r>
            <a:r>
              <a:rPr lang="tr-TR" dirty="0"/>
              <a:t> </a:t>
            </a:r>
            <a:r>
              <a:rPr lang="tr-TR" dirty="0" smtClean="0"/>
              <a:t>düzenler.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074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GÖR Hastalığının Tedavisi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1. Yaşam tarzı değişiklikleri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2. Diyet tedavisi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3. İlaç tedavisi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4. Cerrahi Müdahale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564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9723438" cy="758281"/>
          </a:xfr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4000" b="1" dirty="0" smtClean="0"/>
              <a:t>Yaşam Tarzı Önerileri</a:t>
            </a:r>
            <a:endParaRPr lang="tr-TR" sz="4000" b="1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838200" y="1392239"/>
            <a:ext cx="5040086" cy="462973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sz="2600" dirty="0" smtClean="0"/>
              <a:t>Büyük porsiyonlarda, yüksek yağlı yemeklerden kaçınılmalı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sz="2600" dirty="0" smtClean="0"/>
              <a:t>Uzanmadan en az 3-4 saat önce yemek yemiş olmaktan kaçınmak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sz="2600" dirty="0" smtClean="0"/>
              <a:t>Alkollü içeceklerden uzak durulmalı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sz="2600" dirty="0" smtClean="0"/>
              <a:t>Kafein içeren içeceklerden 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sz="2600" dirty="0" smtClean="0"/>
              <a:t>Yemek yedikten sonra dik durulmalı şiddetli aktiviteden kaçınılmalı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6374675" y="1392239"/>
            <a:ext cx="4924696" cy="4462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tr-TR" sz="2600" dirty="0" smtClean="0"/>
              <a:t>Yemekten </a:t>
            </a:r>
            <a:r>
              <a:rPr lang="tr-TR" sz="2600" dirty="0"/>
              <a:t>sonra sıkı dar kıyafet giymekten </a:t>
            </a:r>
            <a:r>
              <a:rPr lang="tr-TR" sz="2600" dirty="0" smtClean="0"/>
              <a:t>kaçınılmalı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tr-TR" sz="2600" dirty="0" smtClean="0"/>
              <a:t>Sağlıklı </a:t>
            </a:r>
            <a:r>
              <a:rPr lang="tr-TR" sz="2600" dirty="0"/>
              <a:t>besin ögeleri ve posa açısından yeterli bir diyet önerilmektedir. </a:t>
            </a:r>
            <a:endParaRPr lang="tr-TR" sz="2600" dirty="0" smtClean="0"/>
          </a:p>
          <a:p>
            <a:pPr marL="514350" indent="-514350">
              <a:buFont typeface="+mj-lt"/>
              <a:buAutoNum type="arabicPeriod" startAt="6"/>
            </a:pPr>
            <a:r>
              <a:rPr lang="tr-TR" sz="2600" dirty="0" smtClean="0"/>
              <a:t>İnflamasyon </a:t>
            </a:r>
            <a:r>
              <a:rPr lang="tr-TR" sz="2600" dirty="0"/>
              <a:t>varlığında asitli ve baharatlı besinlerden </a:t>
            </a:r>
            <a:r>
              <a:rPr lang="tr-TR" sz="2600" dirty="0" smtClean="0"/>
              <a:t>kaçınılmalı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tr-TR" sz="2600" dirty="0" smtClean="0"/>
              <a:t>Birey </a:t>
            </a:r>
            <a:r>
              <a:rPr lang="tr-TR" sz="2600" dirty="0"/>
              <a:t>şişman ise ağırlık kaybı istenmektedir.</a:t>
            </a:r>
          </a:p>
          <a:p>
            <a:endParaRPr lang="tr-TR" sz="2400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17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838200" y="212725"/>
            <a:ext cx="5519738" cy="815975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err="1" smtClean="0">
                <a:solidFill>
                  <a:schemeClr val="tx1"/>
                </a:solidFill>
              </a:rPr>
              <a:t>Hiatal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Hernia</a:t>
            </a:r>
            <a:r>
              <a:rPr lang="tr-TR" b="1" dirty="0" smtClean="0">
                <a:solidFill>
                  <a:schemeClr val="tx1"/>
                </a:solidFill>
              </a:rPr>
              <a:t> (mide fıtığı)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50179" name="İçerik Yer Tutucusu 5"/>
          <p:cNvSpPr>
            <a:spLocks noGrp="1"/>
          </p:cNvSpPr>
          <p:nvPr>
            <p:ph idx="1"/>
          </p:nvPr>
        </p:nvSpPr>
        <p:spPr>
          <a:xfrm>
            <a:off x="838199" y="1254126"/>
            <a:ext cx="10849495" cy="147601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altLang="tr-TR" sz="3000" dirty="0" smtClean="0"/>
              <a:t>Midenin üst kısmının </a:t>
            </a:r>
            <a:r>
              <a:rPr lang="tr-TR" altLang="tr-TR" sz="3000" dirty="0" err="1" smtClean="0"/>
              <a:t>özafagusun</a:t>
            </a:r>
            <a:r>
              <a:rPr lang="tr-TR" altLang="tr-TR" sz="3000" dirty="0" smtClean="0"/>
              <a:t> </a:t>
            </a:r>
            <a:r>
              <a:rPr lang="tr-TR" altLang="tr-TR" sz="3000" dirty="0" err="1" smtClean="0"/>
              <a:t>hiatus</a:t>
            </a:r>
            <a:r>
              <a:rPr lang="tr-TR" altLang="tr-TR" sz="3000" dirty="0" smtClean="0"/>
              <a:t> kısmından göğüs boşluğuna çıkıntısı yapmasıdır.</a:t>
            </a:r>
          </a:p>
          <a:p>
            <a:r>
              <a:rPr lang="tr-TR" altLang="tr-TR" sz="3000" dirty="0" err="1" smtClean="0"/>
              <a:t>Hiatal</a:t>
            </a:r>
            <a:r>
              <a:rPr lang="tr-TR" altLang="tr-TR" sz="3000" dirty="0" smtClean="0"/>
              <a:t> </a:t>
            </a:r>
            <a:r>
              <a:rPr lang="tr-TR" altLang="tr-TR" sz="3000" dirty="0" err="1" smtClean="0"/>
              <a:t>herni</a:t>
            </a:r>
            <a:r>
              <a:rPr lang="tr-TR" altLang="tr-TR" sz="3000" dirty="0" smtClean="0"/>
              <a:t> </a:t>
            </a:r>
            <a:r>
              <a:rPr lang="tr-TR" altLang="tr-TR" sz="3000" dirty="0" err="1" smtClean="0"/>
              <a:t>gastroözafajial</a:t>
            </a:r>
            <a:r>
              <a:rPr lang="tr-TR" altLang="tr-TR" sz="3000" dirty="0" smtClean="0"/>
              <a:t> </a:t>
            </a:r>
            <a:r>
              <a:rPr lang="tr-TR" altLang="tr-TR" sz="3000" dirty="0" err="1" smtClean="0"/>
              <a:t>reflü</a:t>
            </a:r>
            <a:r>
              <a:rPr lang="tr-TR" altLang="tr-TR" sz="3000" dirty="0" smtClean="0"/>
              <a:t> ve </a:t>
            </a:r>
            <a:r>
              <a:rPr lang="tr-TR" altLang="tr-TR" sz="3000" dirty="0" err="1" smtClean="0"/>
              <a:t>özefajitin</a:t>
            </a:r>
            <a:r>
              <a:rPr lang="tr-TR" altLang="tr-TR" sz="3000" dirty="0" smtClean="0"/>
              <a:t> </a:t>
            </a:r>
            <a:r>
              <a:rPr lang="tr-TR" altLang="tr-TR" sz="3000" dirty="0" err="1" smtClean="0"/>
              <a:t>primer</a:t>
            </a:r>
            <a:r>
              <a:rPr lang="tr-TR" altLang="tr-TR" sz="3000" dirty="0" smtClean="0"/>
              <a:t> tetikleyicisidir.</a:t>
            </a:r>
          </a:p>
        </p:txBody>
      </p:sp>
      <p:sp>
        <p:nvSpPr>
          <p:cNvPr id="4" name="İçerik Yer Tutucusu 5"/>
          <p:cNvSpPr txBox="1">
            <a:spLocks/>
          </p:cNvSpPr>
          <p:nvPr/>
        </p:nvSpPr>
        <p:spPr>
          <a:xfrm>
            <a:off x="838200" y="4397375"/>
            <a:ext cx="4000500" cy="20034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Öksürme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Kusma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Ani fiziksel hareket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dirty="0" err="1" smtClean="0"/>
              <a:t>Abdominal</a:t>
            </a:r>
            <a:r>
              <a:rPr lang="tr-TR" dirty="0" smtClean="0"/>
              <a:t> basınç artışı</a:t>
            </a:r>
          </a:p>
          <a:p>
            <a:pPr fontAlgn="auto">
              <a:spcAft>
                <a:spcPts val="0"/>
              </a:spcAft>
              <a:defRPr/>
            </a:pPr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838200" y="3478167"/>
            <a:ext cx="5519738" cy="68819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800" b="1" dirty="0">
                <a:solidFill>
                  <a:schemeClr val="tx1"/>
                </a:solidFill>
              </a:rPr>
              <a:t>Nedenleri 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50182" name="İçerik Yer Tutucusu 5"/>
          <p:cNvSpPr txBox="1">
            <a:spLocks/>
          </p:cNvSpPr>
          <p:nvPr/>
        </p:nvSpPr>
        <p:spPr bwMode="auto">
          <a:xfrm>
            <a:off x="5772150" y="4397375"/>
            <a:ext cx="4000500" cy="2003425"/>
          </a:xfrm>
          <a:prstGeom prst="rect">
            <a:avLst/>
          </a:prstGeom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tr-TR" dirty="0"/>
              <a:t>Hamilelik </a:t>
            </a:r>
          </a:p>
          <a:p>
            <a:pPr eaLnBrk="1" hangingPunct="1"/>
            <a:r>
              <a:rPr lang="tr-TR" altLang="tr-TR" dirty="0"/>
              <a:t>Şişmanlık</a:t>
            </a:r>
          </a:p>
          <a:p>
            <a:pPr eaLnBrk="1" hangingPunct="1"/>
            <a:r>
              <a:rPr lang="tr-TR" altLang="tr-TR" dirty="0"/>
              <a:t>Aşırı sıvı alımı</a:t>
            </a:r>
          </a:p>
          <a:p>
            <a:pPr eaLnBrk="1" hangingPunct="1"/>
            <a:endParaRPr lang="tr-TR" alt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509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5018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7535863" y="1825625"/>
            <a:ext cx="4492625" cy="4351338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sz="3200" b="1" dirty="0" smtClean="0"/>
              <a:t>Mide 5 bölümden oluşur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32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Kardia</a:t>
            </a:r>
            <a:r>
              <a:rPr lang="tr-TR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3200" b="1" dirty="0" err="1" smtClean="0">
                <a:solidFill>
                  <a:srgbClr val="7030A0"/>
                </a:solidFill>
              </a:rPr>
              <a:t>Fundus</a:t>
            </a:r>
            <a:r>
              <a:rPr lang="tr-TR" sz="3200" b="1" dirty="0" smtClean="0">
                <a:solidFill>
                  <a:srgbClr val="7030A0"/>
                </a:solidFill>
              </a:rPr>
              <a:t> </a:t>
            </a:r>
            <a:endParaRPr lang="tr-TR" sz="3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tr-TR" sz="3200" b="1" dirty="0" err="1" smtClean="0">
                <a:solidFill>
                  <a:schemeClr val="accent2">
                    <a:lumMod val="75000"/>
                  </a:schemeClr>
                </a:solidFill>
              </a:rPr>
              <a:t>Korpus</a:t>
            </a:r>
            <a:r>
              <a:rPr lang="tr-TR" sz="3200" b="1" dirty="0" smtClean="0">
                <a:solidFill>
                  <a:schemeClr val="accent2">
                    <a:lumMod val="75000"/>
                  </a:schemeClr>
                </a:solidFill>
              </a:rPr>
              <a:t>-Body</a:t>
            </a:r>
            <a:endParaRPr lang="tr-TR" sz="3200" b="1" dirty="0">
              <a:solidFill>
                <a:srgbClr val="00B0F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tr-TR" sz="3200" b="1" dirty="0" err="1" smtClean="0">
                <a:solidFill>
                  <a:schemeClr val="accent6">
                    <a:lumMod val="50000"/>
                  </a:schemeClr>
                </a:solidFill>
              </a:rPr>
              <a:t>Antrum</a:t>
            </a:r>
            <a:endParaRPr lang="tr-TR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tr-TR" sz="3200" b="1" dirty="0" err="1" smtClean="0">
                <a:solidFill>
                  <a:schemeClr val="accent2">
                    <a:lumMod val="75000"/>
                  </a:schemeClr>
                </a:solidFill>
              </a:rPr>
              <a:t>Pilor</a:t>
            </a:r>
            <a:endParaRPr lang="tr-TR" sz="32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Unvan 3"/>
          <p:cNvSpPr txBox="1">
            <a:spLocks/>
          </p:cNvSpPr>
          <p:nvPr/>
        </p:nvSpPr>
        <p:spPr>
          <a:xfrm>
            <a:off x="284163" y="215900"/>
            <a:ext cx="11561762" cy="114935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tr-TR" sz="4800" b="1" dirty="0" smtClean="0"/>
              <a:t>MİDE HASTALIKLARI</a:t>
            </a:r>
            <a:endParaRPr lang="tr-TR" sz="4800" b="1" dirty="0"/>
          </a:p>
        </p:txBody>
      </p:sp>
      <p:pic>
        <p:nvPicPr>
          <p:cNvPr id="1026" name="Picture 2" descr="stomach parts ile ilgili gÃ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187" y="1825625"/>
            <a:ext cx="6467019" cy="4307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08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Midenin katmanları</a:t>
            </a:r>
            <a:br>
              <a:rPr lang="tr-TR" b="1" dirty="0">
                <a:solidFill>
                  <a:srgbClr val="FF0000"/>
                </a:solidFill>
              </a:rPr>
            </a:br>
            <a:endParaRPr lang="tr-TR" dirty="0"/>
          </a:p>
        </p:txBody>
      </p:sp>
      <p:pic>
        <p:nvPicPr>
          <p:cNvPr id="1026" name="Picture 2" descr="stomach muskularis ile ilgili görsel sonucu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155" y="1396538"/>
            <a:ext cx="9094062" cy="4896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35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300755" y="710928"/>
            <a:ext cx="4005238" cy="5856127"/>
          </a:xfr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sz="3200" dirty="0" err="1" smtClean="0"/>
              <a:t>Sekresyonları</a:t>
            </a:r>
            <a:endParaRPr lang="tr-TR" sz="3200" dirty="0" smtClean="0"/>
          </a:p>
          <a:p>
            <a:pPr fontAlgn="auto">
              <a:spcAft>
                <a:spcPts val="0"/>
              </a:spcAft>
              <a:defRPr/>
            </a:pPr>
            <a:r>
              <a:rPr lang="tr-TR" sz="3200" dirty="0" err="1" smtClean="0"/>
              <a:t>Gastrik</a:t>
            </a:r>
            <a:r>
              <a:rPr lang="tr-TR" sz="3200" dirty="0" smtClean="0"/>
              <a:t> bezler (</a:t>
            </a:r>
            <a:r>
              <a:rPr lang="tr-TR" sz="3200" dirty="0" err="1" smtClean="0"/>
              <a:t>fundus</a:t>
            </a:r>
            <a:r>
              <a:rPr lang="tr-TR" sz="3200" dirty="0" smtClean="0"/>
              <a:t>)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2800" dirty="0" err="1" smtClean="0"/>
              <a:t>Musin</a:t>
            </a:r>
            <a:r>
              <a:rPr lang="tr-TR" sz="2800" dirty="0" smtClean="0"/>
              <a:t>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2800" dirty="0" smtClean="0"/>
              <a:t>HCL asit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2800" dirty="0" err="1" smtClean="0"/>
              <a:t>Pepsinojen</a:t>
            </a:r>
            <a:r>
              <a:rPr lang="tr-TR" sz="2800" dirty="0" smtClean="0"/>
              <a:t>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2800" dirty="0" err="1" smtClean="0"/>
              <a:t>İntristik</a:t>
            </a:r>
            <a:r>
              <a:rPr lang="tr-TR" sz="2800" dirty="0" smtClean="0"/>
              <a:t> faktör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3200" dirty="0" err="1" smtClean="0"/>
              <a:t>Pilor</a:t>
            </a:r>
            <a:r>
              <a:rPr lang="tr-TR" sz="3200" dirty="0" smtClean="0"/>
              <a:t> bezleri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2800" dirty="0" err="1" smtClean="0"/>
              <a:t>Musin</a:t>
            </a:r>
            <a:endParaRPr lang="tr-TR" sz="2800" dirty="0" smtClean="0"/>
          </a:p>
          <a:p>
            <a:pPr lvl="1" fontAlgn="auto">
              <a:spcAft>
                <a:spcPts val="0"/>
              </a:spcAft>
              <a:defRPr/>
            </a:pPr>
            <a:r>
              <a:rPr lang="tr-TR" sz="2800" dirty="0" err="1" smtClean="0"/>
              <a:t>Gastrin</a:t>
            </a:r>
            <a:r>
              <a:rPr lang="tr-TR" sz="2800" dirty="0" smtClean="0"/>
              <a:t> hormonu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2800" dirty="0" err="1"/>
              <a:t>P</a:t>
            </a:r>
            <a:r>
              <a:rPr lang="tr-TR" sz="2800" dirty="0" err="1" smtClean="0"/>
              <a:t>epsinojen</a:t>
            </a:r>
            <a:endParaRPr lang="tr-TR" sz="2800" dirty="0" smtClean="0"/>
          </a:p>
        </p:txBody>
      </p:sp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1685577612"/>
              </p:ext>
            </p:extLst>
          </p:nvPr>
        </p:nvGraphicFramePr>
        <p:xfrm>
          <a:off x="4069068" y="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77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Unvan 1"/>
          <p:cNvSpPr>
            <a:spLocks noGrp="1"/>
          </p:cNvSpPr>
          <p:nvPr>
            <p:ph type="title"/>
          </p:nvPr>
        </p:nvSpPr>
        <p:spPr>
          <a:xfrm>
            <a:off x="457200" y="243681"/>
            <a:ext cx="7637463" cy="958850"/>
          </a:xfrm>
        </p:spPr>
        <p:txBody>
          <a:bodyPr/>
          <a:lstStyle/>
          <a:p>
            <a:r>
              <a:rPr lang="tr-TR" altLang="tr-TR" b="1" dirty="0" smtClean="0"/>
              <a:t>SİNDİRİM SİSTEMİ</a:t>
            </a:r>
          </a:p>
        </p:txBody>
      </p:sp>
      <p:sp>
        <p:nvSpPr>
          <p:cNvPr id="17411" name="İçerik Yer Tutucusu 2"/>
          <p:cNvSpPr>
            <a:spLocks noGrp="1"/>
          </p:cNvSpPr>
          <p:nvPr>
            <p:ph idx="1"/>
          </p:nvPr>
        </p:nvSpPr>
        <p:spPr>
          <a:xfrm>
            <a:off x="546100" y="2606675"/>
            <a:ext cx="3028950" cy="3570288"/>
          </a:xfrm>
        </p:spPr>
        <p:txBody>
          <a:bodyPr/>
          <a:lstStyle/>
          <a:p>
            <a:r>
              <a:rPr lang="tr-TR" altLang="tr-TR" dirty="0" smtClean="0"/>
              <a:t>Ağız (oral </a:t>
            </a:r>
            <a:r>
              <a:rPr lang="tr-TR" altLang="tr-TR" dirty="0" err="1" smtClean="0"/>
              <a:t>kavite</a:t>
            </a:r>
            <a:r>
              <a:rPr lang="tr-TR" altLang="tr-TR" dirty="0" smtClean="0"/>
              <a:t>)</a:t>
            </a:r>
          </a:p>
          <a:p>
            <a:r>
              <a:rPr lang="tr-TR" altLang="tr-TR" dirty="0" err="1" smtClean="0"/>
              <a:t>Farinks</a:t>
            </a:r>
            <a:endParaRPr lang="tr-TR" altLang="tr-TR" dirty="0" smtClean="0"/>
          </a:p>
          <a:p>
            <a:r>
              <a:rPr lang="tr-TR" altLang="tr-TR" dirty="0" err="1" smtClean="0"/>
              <a:t>Özafagus</a:t>
            </a:r>
            <a:r>
              <a:rPr lang="tr-TR" altLang="tr-TR" dirty="0" smtClean="0"/>
              <a:t> </a:t>
            </a:r>
          </a:p>
          <a:p>
            <a:r>
              <a:rPr lang="tr-TR" altLang="tr-TR" dirty="0" smtClean="0"/>
              <a:t>Mide </a:t>
            </a:r>
          </a:p>
          <a:p>
            <a:r>
              <a:rPr lang="tr-TR" altLang="tr-TR" dirty="0" smtClean="0"/>
              <a:t>İnce barsak</a:t>
            </a:r>
          </a:p>
          <a:p>
            <a:r>
              <a:rPr lang="tr-TR" altLang="tr-TR" dirty="0" smtClean="0"/>
              <a:t>Kalın barsak</a:t>
            </a:r>
          </a:p>
          <a:p>
            <a:r>
              <a:rPr lang="tr-TR" altLang="tr-TR" dirty="0" smtClean="0"/>
              <a:t>Anüs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46100" y="1624013"/>
            <a:ext cx="3138488" cy="5238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800" dirty="0"/>
              <a:t>1.SİNDİRİM KANALI</a:t>
            </a:r>
          </a:p>
        </p:txBody>
      </p:sp>
      <p:sp>
        <p:nvSpPr>
          <p:cNvPr id="17414" name="İçerik Yer Tutucusu 2"/>
          <p:cNvSpPr txBox="1">
            <a:spLocks/>
          </p:cNvSpPr>
          <p:nvPr/>
        </p:nvSpPr>
        <p:spPr bwMode="auto">
          <a:xfrm>
            <a:off x="7465219" y="2613025"/>
            <a:ext cx="3030537" cy="357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tr-TR" dirty="0"/>
              <a:t>Tükürük bezleri</a:t>
            </a:r>
          </a:p>
          <a:p>
            <a:pPr eaLnBrk="1" hangingPunct="1"/>
            <a:r>
              <a:rPr lang="tr-TR" altLang="tr-TR" dirty="0"/>
              <a:t>Karaciğer</a:t>
            </a:r>
          </a:p>
          <a:p>
            <a:pPr eaLnBrk="1" hangingPunct="1"/>
            <a:r>
              <a:rPr lang="tr-TR" altLang="tr-TR" dirty="0"/>
              <a:t>Pankreas </a:t>
            </a:r>
          </a:p>
          <a:p>
            <a:pPr eaLnBrk="1" hangingPunct="1"/>
            <a:r>
              <a:rPr lang="tr-TR" altLang="tr-TR" dirty="0"/>
              <a:t>Safra kesesi</a:t>
            </a:r>
          </a:p>
        </p:txBody>
      </p:sp>
      <p:sp>
        <p:nvSpPr>
          <p:cNvPr id="7" name="Dikdörtgen 6"/>
          <p:cNvSpPr/>
          <p:nvPr/>
        </p:nvSpPr>
        <p:spPr>
          <a:xfrm>
            <a:off x="7466012" y="1624013"/>
            <a:ext cx="3562350" cy="5238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800" dirty="0"/>
              <a:t>2. EKLENTİ ORGANLAR</a:t>
            </a:r>
          </a:p>
        </p:txBody>
      </p:sp>
      <p:sp>
        <p:nvSpPr>
          <p:cNvPr id="8" name="Dikdörtgen 7"/>
          <p:cNvSpPr/>
          <p:nvPr/>
        </p:nvSpPr>
        <p:spPr>
          <a:xfrm>
            <a:off x="6310313" y="4968876"/>
            <a:ext cx="5113338" cy="13176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dirty="0"/>
              <a:t>Erişkin bireylerde sindirim kanalı yaklaşık 5 m uzunluğunda ağızdan anüse kadar bir tüp şeklindedir.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925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838200" y="2997503"/>
            <a:ext cx="3733800" cy="315753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sz="2400" b="1" dirty="0" smtClean="0"/>
              <a:t>Belirtileri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Doygunluk hissi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Basınç hissi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Mide ağrısı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Şişkinlik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Bulantı geğirme</a:t>
            </a:r>
            <a:endParaRPr lang="tr-TR" sz="2400" dirty="0"/>
          </a:p>
          <a:p>
            <a:pPr fontAlgn="auto">
              <a:spcAft>
                <a:spcPts val="0"/>
              </a:spcAft>
              <a:defRPr/>
            </a:pPr>
            <a:r>
              <a:rPr lang="tr-TR" sz="2400" dirty="0" err="1" smtClean="0"/>
              <a:t>Abdominal</a:t>
            </a:r>
            <a:r>
              <a:rPr lang="tr-TR" sz="2400" dirty="0" smtClean="0"/>
              <a:t> rahatsızlık</a:t>
            </a:r>
          </a:p>
          <a:p>
            <a:pPr fontAlgn="auto">
              <a:spcAft>
                <a:spcPts val="0"/>
              </a:spcAft>
              <a:defRPr/>
            </a:pPr>
            <a:endParaRPr lang="tr-TR" sz="2400" dirty="0"/>
          </a:p>
        </p:txBody>
      </p:sp>
      <p:sp>
        <p:nvSpPr>
          <p:cNvPr id="2" name="Dikdörtgen 1"/>
          <p:cNvSpPr/>
          <p:nvPr/>
        </p:nvSpPr>
        <p:spPr>
          <a:xfrm>
            <a:off x="838200" y="316313"/>
            <a:ext cx="10515600" cy="9409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4000" b="1" dirty="0">
                <a:solidFill>
                  <a:schemeClr val="tx1"/>
                </a:solidFill>
              </a:rPr>
              <a:t>DİSPEPSİ</a:t>
            </a:r>
            <a:endParaRPr lang="tr-TR" sz="3600" b="1" dirty="0">
              <a:solidFill>
                <a:schemeClr val="tx1"/>
              </a:solidFill>
            </a:endParaRPr>
          </a:p>
        </p:txBody>
      </p:sp>
      <p:sp>
        <p:nvSpPr>
          <p:cNvPr id="60420" name="Dikdörtgen 2"/>
          <p:cNvSpPr>
            <a:spLocks noChangeArrowheads="1"/>
          </p:cNvSpPr>
          <p:nvPr/>
        </p:nvSpPr>
        <p:spPr bwMode="auto">
          <a:xfrm>
            <a:off x="838200" y="1453245"/>
            <a:ext cx="105156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tr-TR" sz="2600" dirty="0" err="1"/>
              <a:t>Dispepsi</a:t>
            </a:r>
            <a:r>
              <a:rPr lang="tr-TR" altLang="tr-TR" sz="2600" dirty="0"/>
              <a:t> sindirim güçlüğüdür, üst </a:t>
            </a:r>
            <a:r>
              <a:rPr lang="tr-TR" altLang="tr-TR" sz="2600" dirty="0" err="1"/>
              <a:t>abdominal</a:t>
            </a:r>
            <a:r>
              <a:rPr lang="tr-TR" altLang="tr-TR" sz="2600" dirty="0"/>
              <a:t> bölgede sürekli ağrı ve rahatsızlık ile belirti verir. </a:t>
            </a:r>
          </a:p>
        </p:txBody>
      </p:sp>
      <p:sp>
        <p:nvSpPr>
          <p:cNvPr id="6" name="İçerik Yer Tutucusu 4"/>
          <p:cNvSpPr txBox="1">
            <a:spLocks/>
          </p:cNvSpPr>
          <p:nvPr/>
        </p:nvSpPr>
        <p:spPr>
          <a:xfrm>
            <a:off x="6008319" y="2997503"/>
            <a:ext cx="2835058" cy="29479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sz="2400" b="1" dirty="0" smtClean="0"/>
              <a:t>Nedenleri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Hızlı yeme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Yetersiz çiğneme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Hava yutma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Duygusal stres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Diyet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tr-TR" sz="2400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671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7686"/>
          </a:xfrm>
          <a:ln w="38100">
            <a:solidFill>
              <a:srgbClr val="FF0000"/>
            </a:solidFill>
          </a:ln>
        </p:spPr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Gastroparezi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309" y="2903395"/>
            <a:ext cx="5595851" cy="219686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3200" dirty="0" err="1" smtClean="0"/>
              <a:t>Gastrik</a:t>
            </a:r>
            <a:r>
              <a:rPr lang="tr-TR" sz="3200" dirty="0" smtClean="0"/>
              <a:t> içeriğin, </a:t>
            </a:r>
            <a:r>
              <a:rPr lang="tr-TR" sz="3200" dirty="0" err="1" smtClean="0"/>
              <a:t>ülserasyon</a:t>
            </a:r>
            <a:r>
              <a:rPr lang="tr-TR" sz="3200" dirty="0" smtClean="0"/>
              <a:t> yada mekanik bir obstrüksiyon olmaksızın geç boşalmasıdır.</a:t>
            </a:r>
          </a:p>
          <a:p>
            <a:pPr marL="0" indent="0">
              <a:buNone/>
            </a:pPr>
            <a:endParaRPr lang="tr-TR" sz="3200" b="1" dirty="0" smtClean="0"/>
          </a:p>
        </p:txBody>
      </p:sp>
      <p:pic>
        <p:nvPicPr>
          <p:cNvPr id="1026" name="Picture 2" descr="gastroparezi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8414" y="1577920"/>
            <a:ext cx="5995534" cy="4847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91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403225" y="153988"/>
            <a:ext cx="10866438" cy="8874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sz="4800" b="1" dirty="0" smtClean="0"/>
              <a:t>Gastrit</a:t>
            </a:r>
            <a:endParaRPr lang="tr-TR" sz="4800" b="1" dirty="0"/>
          </a:p>
        </p:txBody>
      </p:sp>
      <p:sp>
        <p:nvSpPr>
          <p:cNvPr id="64515" name="İçerik Yer Tutucusu 4"/>
          <p:cNvSpPr>
            <a:spLocks noGrp="1"/>
          </p:cNvSpPr>
          <p:nvPr>
            <p:ph idx="1"/>
          </p:nvPr>
        </p:nvSpPr>
        <p:spPr>
          <a:xfrm>
            <a:off x="754063" y="1866583"/>
            <a:ext cx="10515600" cy="1508384"/>
          </a:xfrm>
        </p:spPr>
        <p:txBody>
          <a:bodyPr>
            <a:noAutofit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tr-TR" altLang="tr-TR" sz="3200" dirty="0" smtClean="0"/>
              <a:t>Gastrit mide mukozasının akut ya da kronik yüzeysel erozyonlarıdır. Enfeksiyon, kimyasal veya </a:t>
            </a:r>
            <a:r>
              <a:rPr lang="tr-TR" altLang="tr-TR" sz="3200" dirty="0" err="1" smtClean="0"/>
              <a:t>nöral</a:t>
            </a:r>
            <a:r>
              <a:rPr lang="tr-TR" altLang="tr-TR" sz="3200" dirty="0" smtClean="0"/>
              <a:t> bozukluklar buna neden olabilir.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03225" y="4191259"/>
            <a:ext cx="11051713" cy="20765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tr-TR" sz="3200" b="1" dirty="0" smtClean="0">
                <a:solidFill>
                  <a:schemeClr val="tx1"/>
                </a:solidFill>
              </a:rPr>
              <a:t>Akut gastrit: </a:t>
            </a:r>
            <a:r>
              <a:rPr lang="tr-TR" sz="3200" dirty="0" smtClean="0">
                <a:solidFill>
                  <a:schemeClr val="tx1"/>
                </a:solidFill>
              </a:rPr>
              <a:t>YB hastaları, travma </a:t>
            </a:r>
            <a:r>
              <a:rPr lang="tr-TR" sz="3200" dirty="0" err="1" smtClean="0">
                <a:solidFill>
                  <a:schemeClr val="tx1"/>
                </a:solidFill>
              </a:rPr>
              <a:t>vestres</a:t>
            </a:r>
            <a:r>
              <a:rPr lang="tr-TR" sz="3200" dirty="0" smtClean="0">
                <a:solidFill>
                  <a:schemeClr val="tx1"/>
                </a:solidFill>
              </a:rPr>
              <a:t> durumunda aniden gelişen tür</a:t>
            </a: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tr-TR" sz="3200" b="1" dirty="0" smtClean="0">
                <a:solidFill>
                  <a:schemeClr val="tx1"/>
                </a:solidFill>
              </a:rPr>
              <a:t>Kronik gastrit: </a:t>
            </a:r>
            <a:r>
              <a:rPr lang="tr-TR" sz="3200" dirty="0" smtClean="0">
                <a:solidFill>
                  <a:schemeClr val="tx1"/>
                </a:solidFill>
              </a:rPr>
              <a:t>Uzun süren enfeksiyon veya </a:t>
            </a:r>
            <a:r>
              <a:rPr lang="tr-TR" sz="3200" dirty="0" err="1" smtClean="0">
                <a:solidFill>
                  <a:schemeClr val="tx1"/>
                </a:solidFill>
              </a:rPr>
              <a:t>otoimmün</a:t>
            </a:r>
            <a:r>
              <a:rPr lang="tr-TR" sz="3200" dirty="0" smtClean="0">
                <a:solidFill>
                  <a:schemeClr val="tx1"/>
                </a:solidFill>
              </a:rPr>
              <a:t> hastalıklardan dolayı gelişebilmektedir</a:t>
            </a:r>
            <a:endParaRPr lang="tr-TR" sz="3200" dirty="0">
              <a:solidFill>
                <a:schemeClr val="tx1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47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148888" cy="98583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sz="4800" b="1" dirty="0" err="1" smtClean="0"/>
              <a:t>Peptik</a:t>
            </a:r>
            <a:r>
              <a:rPr lang="tr-TR" sz="4800" b="1" dirty="0" smtClean="0"/>
              <a:t> Ülser</a:t>
            </a:r>
            <a:endParaRPr lang="tr-TR" sz="4800" b="1" dirty="0"/>
          </a:p>
        </p:txBody>
      </p:sp>
      <p:sp>
        <p:nvSpPr>
          <p:cNvPr id="70659" name="İçerik Yer Tutucusu 4"/>
          <p:cNvSpPr>
            <a:spLocks noGrp="1"/>
          </p:cNvSpPr>
          <p:nvPr>
            <p:ph idx="1"/>
          </p:nvPr>
        </p:nvSpPr>
        <p:spPr>
          <a:xfrm>
            <a:off x="475989" y="1528174"/>
            <a:ext cx="6475955" cy="3895595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altLang="tr-TR" b="1" dirty="0" err="1" smtClean="0"/>
              <a:t>Peptik</a:t>
            </a:r>
            <a:r>
              <a:rPr lang="tr-TR" altLang="tr-TR" b="1" dirty="0" smtClean="0"/>
              <a:t> ülser </a:t>
            </a:r>
            <a:r>
              <a:rPr lang="tr-TR" altLang="tr-TR" dirty="0" err="1" smtClean="0"/>
              <a:t>gastrointestinal</a:t>
            </a:r>
            <a:r>
              <a:rPr lang="tr-TR" altLang="tr-TR" dirty="0" smtClean="0"/>
              <a:t> kanalda asit ve pepsin içeren mide salgısı ile temas edebilen herhangi bir yerde, mukozadan başlayan ve en az </a:t>
            </a:r>
            <a:r>
              <a:rPr lang="tr-TR" altLang="tr-TR" dirty="0" err="1" smtClean="0"/>
              <a:t>muskularis</a:t>
            </a:r>
            <a:r>
              <a:rPr lang="tr-TR" altLang="tr-TR" dirty="0" smtClean="0"/>
              <a:t> mukozayı da içine alan ,sınırları belli doku kaybı ile karakterize </a:t>
            </a:r>
            <a:r>
              <a:rPr lang="tr-TR" altLang="tr-TR" b="1" dirty="0" smtClean="0"/>
              <a:t>akut veya kronik bir yaradır</a:t>
            </a:r>
            <a:r>
              <a:rPr lang="tr-TR" altLang="tr-TR" dirty="0" smtClean="0"/>
              <a:t>.</a:t>
            </a:r>
          </a:p>
          <a:p>
            <a:pPr marL="0" indent="0">
              <a:buNone/>
            </a:pPr>
            <a:endParaRPr lang="tr-TR" altLang="tr-TR" dirty="0" smtClean="0"/>
          </a:p>
          <a:p>
            <a:pPr marL="0" indent="0">
              <a:buNone/>
            </a:pPr>
            <a:endParaRPr lang="tr-TR" altLang="tr-TR" dirty="0" smtClean="0"/>
          </a:p>
          <a:p>
            <a:pPr marL="0" indent="0">
              <a:buNone/>
            </a:pPr>
            <a:endParaRPr lang="tr-TR" altLang="tr-TR" dirty="0" smtClean="0"/>
          </a:p>
        </p:txBody>
      </p:sp>
      <p:pic>
        <p:nvPicPr>
          <p:cNvPr id="70660" name="Picture 5" descr="JAMA_Digestive_Intestinal_Lev20_PepticUlcers_JPP_0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49" t="15700"/>
          <a:stretch/>
        </p:blipFill>
        <p:spPr bwMode="auto">
          <a:xfrm>
            <a:off x="7465513" y="1350963"/>
            <a:ext cx="4183694" cy="5394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684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5200"/>
          </a:xfrm>
        </p:spPr>
        <p:txBody>
          <a:bodyPr/>
          <a:lstStyle/>
          <a:p>
            <a:r>
              <a:rPr lang="tr-TR" altLang="tr-TR" smtClean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6433" y="1805603"/>
            <a:ext cx="11181567" cy="638339"/>
          </a:xfr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Diyet faktörleri </a:t>
            </a:r>
            <a:r>
              <a:rPr lang="tr-TR" dirty="0" err="1" smtClean="0"/>
              <a:t>dispepsi</a:t>
            </a:r>
            <a:r>
              <a:rPr lang="tr-TR" dirty="0" smtClean="0"/>
              <a:t>, gastrit, pektik ülserin oluşumunda önemlidir.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tr-TR" dirty="0" smtClean="0"/>
          </a:p>
          <a:p>
            <a:pPr fontAlgn="auto">
              <a:spcAft>
                <a:spcPts val="0"/>
              </a:spcAft>
              <a:defRPr/>
            </a:pPr>
            <a:endParaRPr lang="tr-TR" dirty="0"/>
          </a:p>
        </p:txBody>
      </p:sp>
      <p:sp>
        <p:nvSpPr>
          <p:cNvPr id="77828" name="Unvan 3"/>
          <p:cNvSpPr txBox="1">
            <a:spLocks/>
          </p:cNvSpPr>
          <p:nvPr/>
        </p:nvSpPr>
        <p:spPr bwMode="auto">
          <a:xfrm>
            <a:off x="376433" y="431074"/>
            <a:ext cx="10515600" cy="965200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tr-TR" sz="4400" b="1" dirty="0">
                <a:solidFill>
                  <a:srgbClr val="FF0000"/>
                </a:solidFill>
              </a:rPr>
              <a:t>Diyet </a:t>
            </a:r>
            <a:r>
              <a:rPr lang="tr-TR" sz="4400" b="1" dirty="0" smtClean="0">
                <a:solidFill>
                  <a:srgbClr val="FF0000"/>
                </a:solidFill>
              </a:rPr>
              <a:t>Tedavisi</a:t>
            </a:r>
            <a:endParaRPr lang="tr-TR" sz="4400" b="1" dirty="0">
              <a:solidFill>
                <a:srgbClr val="FF0000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376433" y="3367207"/>
            <a:ext cx="11181567" cy="2062103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tr-TR" sz="3200" u="sng" dirty="0"/>
              <a:t>Enerji: </a:t>
            </a:r>
            <a:endParaRPr lang="tr-TR" sz="3200" u="sng" dirty="0" smtClean="0"/>
          </a:p>
          <a:p>
            <a:pPr>
              <a:defRPr/>
            </a:pPr>
            <a:r>
              <a:rPr lang="tr-TR" sz="3200" dirty="0" smtClean="0">
                <a:sym typeface="Wingdings 2" panose="05020102010507070707" pitchFamily="18" charset="2"/>
              </a:rPr>
              <a:t></a:t>
            </a:r>
            <a:r>
              <a:rPr lang="tr-TR" sz="3200" dirty="0" smtClean="0"/>
              <a:t>Enerji </a:t>
            </a:r>
            <a:r>
              <a:rPr lang="tr-TR" sz="3200" dirty="0"/>
              <a:t>ve besin ögeleri yönünden yeterli ve dengeli diyet</a:t>
            </a:r>
            <a:r>
              <a:rPr lang="tr-TR" sz="3200" dirty="0" smtClean="0"/>
              <a:t>.</a:t>
            </a:r>
            <a:endParaRPr lang="tr-TR" sz="3200" dirty="0"/>
          </a:p>
          <a:p>
            <a:pPr fontAlgn="auto">
              <a:spcAft>
                <a:spcPts val="0"/>
              </a:spcAft>
              <a:defRPr/>
            </a:pPr>
            <a:r>
              <a:rPr lang="tr-TR" sz="3200" dirty="0">
                <a:sym typeface="Wingdings 2" panose="05020102010507070707" pitchFamily="18" charset="2"/>
              </a:rPr>
              <a:t> </a:t>
            </a:r>
            <a:r>
              <a:rPr lang="tr-TR" sz="3200" dirty="0" smtClean="0"/>
              <a:t>Yemek </a:t>
            </a:r>
            <a:r>
              <a:rPr lang="tr-TR" sz="3200" dirty="0"/>
              <a:t>saatleri düzenli olmalı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3200" dirty="0">
                <a:sym typeface="Wingdings 2" panose="05020102010507070707" pitchFamily="18" charset="2"/>
              </a:rPr>
              <a:t> </a:t>
            </a:r>
            <a:r>
              <a:rPr lang="tr-TR" sz="3200" dirty="0" smtClean="0"/>
              <a:t>Öğünler </a:t>
            </a:r>
            <a:r>
              <a:rPr lang="tr-TR" sz="3200" dirty="0"/>
              <a:t>daha sık ama küçük olmalı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115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237546" y="4607303"/>
            <a:ext cx="11116254" cy="1569660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tr-TR" sz="3200" u="sng" dirty="0"/>
              <a:t>CHO:</a:t>
            </a:r>
            <a:r>
              <a:rPr lang="tr-TR" sz="3200" dirty="0"/>
              <a:t> %55-60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3200" dirty="0"/>
              <a:t>Şekerin ve şekerli besinler bazı hastalarda </a:t>
            </a:r>
            <a:r>
              <a:rPr lang="tr-TR" sz="3200" dirty="0" err="1"/>
              <a:t>pirozise</a:t>
            </a:r>
            <a:r>
              <a:rPr lang="tr-TR" sz="3200" dirty="0"/>
              <a:t> neden olmaktadır</a:t>
            </a:r>
            <a:r>
              <a:rPr lang="tr-TR" sz="3200" dirty="0" smtClean="0"/>
              <a:t>.</a:t>
            </a:r>
            <a:endParaRPr lang="tr-TR" sz="3200" dirty="0"/>
          </a:p>
        </p:txBody>
      </p:sp>
      <p:sp>
        <p:nvSpPr>
          <p:cNvPr id="5" name="Dikdörtgen 4"/>
          <p:cNvSpPr/>
          <p:nvPr/>
        </p:nvSpPr>
        <p:spPr>
          <a:xfrm>
            <a:off x="237546" y="361476"/>
            <a:ext cx="11116254" cy="3539430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tr-TR" sz="3200" u="sng" dirty="0"/>
              <a:t>Protein </a:t>
            </a:r>
            <a:r>
              <a:rPr lang="tr-TR" sz="3200" dirty="0"/>
              <a:t>%12-15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3200" dirty="0"/>
              <a:t>Proteinli besinler geçici olarak </a:t>
            </a:r>
            <a:r>
              <a:rPr lang="tr-TR" sz="3200" dirty="0" err="1"/>
              <a:t>gastrik</a:t>
            </a:r>
            <a:r>
              <a:rPr lang="tr-TR" sz="3200" dirty="0"/>
              <a:t> </a:t>
            </a:r>
            <a:r>
              <a:rPr lang="tr-TR" sz="3200" dirty="0" err="1"/>
              <a:t>sekresyonunu</a:t>
            </a:r>
            <a:r>
              <a:rPr lang="tr-TR" sz="3200" dirty="0"/>
              <a:t> </a:t>
            </a:r>
            <a:r>
              <a:rPr lang="tr-TR" sz="3200" dirty="0" err="1"/>
              <a:t>tamponlarlar</a:t>
            </a:r>
            <a:r>
              <a:rPr lang="tr-TR" sz="3200" dirty="0"/>
              <a:t> ancak </a:t>
            </a:r>
            <a:r>
              <a:rPr lang="tr-TR" sz="3200" dirty="0" err="1"/>
              <a:t>gastrin</a:t>
            </a:r>
            <a:r>
              <a:rPr lang="tr-TR" sz="3200" dirty="0"/>
              <a:t>, pepsin ve asit </a:t>
            </a:r>
            <a:r>
              <a:rPr lang="tr-TR" sz="3200" dirty="0" err="1"/>
              <a:t>sekresyonunu</a:t>
            </a:r>
            <a:r>
              <a:rPr lang="tr-TR" sz="3200" dirty="0"/>
              <a:t> da uyarır.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3200" dirty="0">
                <a:sym typeface="Wingdings 2" panose="05020102010507070707" pitchFamily="18" charset="2"/>
              </a:rPr>
              <a:t> </a:t>
            </a:r>
            <a:r>
              <a:rPr lang="tr-TR" sz="3200" dirty="0" smtClean="0"/>
              <a:t>Doku </a:t>
            </a:r>
            <a:r>
              <a:rPr lang="tr-TR" sz="3200" dirty="0"/>
              <a:t>hasarı ve onarımı için protein </a:t>
            </a:r>
            <a:r>
              <a:rPr lang="tr-TR" sz="3200" b="1" dirty="0"/>
              <a:t>yeterli miktarda </a:t>
            </a:r>
            <a:r>
              <a:rPr lang="tr-TR" sz="3200" dirty="0"/>
              <a:t>verilmelidir.</a:t>
            </a:r>
          </a:p>
          <a:p>
            <a:pPr fontAlgn="auto">
              <a:spcAft>
                <a:spcPts val="0"/>
              </a:spcAft>
              <a:defRPr/>
            </a:pPr>
            <a:endParaRPr lang="tr-TR" sz="32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909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927100" y="705889"/>
            <a:ext cx="10426699" cy="4524315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tr-TR" sz="3200" u="sng" dirty="0" smtClean="0"/>
              <a:t>Yağ </a:t>
            </a:r>
            <a:r>
              <a:rPr lang="tr-TR" sz="3200" dirty="0" smtClean="0"/>
              <a:t>: %25-30</a:t>
            </a:r>
            <a:endParaRPr lang="tr-TR" sz="3200" dirty="0"/>
          </a:p>
          <a:p>
            <a:pPr fontAlgn="auto">
              <a:spcAft>
                <a:spcPts val="0"/>
              </a:spcAft>
              <a:defRPr/>
            </a:pPr>
            <a:endParaRPr lang="tr-TR" sz="3200" dirty="0" smtClean="0"/>
          </a:p>
          <a:p>
            <a:pPr fontAlgn="auto">
              <a:spcAft>
                <a:spcPts val="0"/>
              </a:spcAft>
              <a:defRPr/>
            </a:pPr>
            <a:r>
              <a:rPr lang="tr-TR" sz="3200" dirty="0" err="1" smtClean="0"/>
              <a:t>Omega</a:t>
            </a:r>
            <a:r>
              <a:rPr lang="tr-TR" sz="3200" dirty="0" smtClean="0"/>
              <a:t> </a:t>
            </a:r>
            <a:r>
              <a:rPr lang="tr-TR" sz="3200" dirty="0"/>
              <a:t>3 ve </a:t>
            </a:r>
            <a:r>
              <a:rPr lang="tr-TR" sz="3200" dirty="0" err="1"/>
              <a:t>Omega</a:t>
            </a:r>
            <a:r>
              <a:rPr lang="tr-TR" sz="3200" dirty="0"/>
              <a:t> 6 yağ asitleri  </a:t>
            </a:r>
            <a:r>
              <a:rPr lang="tr-TR" sz="3200" dirty="0" err="1"/>
              <a:t>prostaglandinlerin</a:t>
            </a:r>
            <a:r>
              <a:rPr lang="tr-TR" sz="3200" dirty="0"/>
              <a:t> (PGE) yapımında kullanılır. </a:t>
            </a:r>
          </a:p>
          <a:p>
            <a:pPr fontAlgn="auto">
              <a:spcAft>
                <a:spcPts val="0"/>
              </a:spcAft>
              <a:defRPr/>
            </a:pPr>
            <a:endParaRPr lang="tr-TR" sz="3200" dirty="0" smtClean="0"/>
          </a:p>
          <a:p>
            <a:pPr fontAlgn="auto">
              <a:spcAft>
                <a:spcPts val="0"/>
              </a:spcAft>
              <a:defRPr/>
            </a:pPr>
            <a:r>
              <a:rPr lang="tr-TR" sz="3200" dirty="0" smtClean="0"/>
              <a:t>PGE ;</a:t>
            </a:r>
            <a:endParaRPr lang="tr-TR" sz="3200" dirty="0"/>
          </a:p>
          <a:p>
            <a:pPr lvl="1" fontAlgn="auto">
              <a:spcAft>
                <a:spcPts val="0"/>
              </a:spcAft>
              <a:defRPr/>
            </a:pPr>
            <a:r>
              <a:rPr lang="tr-TR" sz="3200" dirty="0" err="1"/>
              <a:t>Gastrik</a:t>
            </a:r>
            <a:r>
              <a:rPr lang="tr-TR" sz="3200" dirty="0"/>
              <a:t> asit </a:t>
            </a:r>
            <a:r>
              <a:rPr lang="tr-TR" sz="3200" dirty="0" err="1"/>
              <a:t>sekresyonunu</a:t>
            </a:r>
            <a:r>
              <a:rPr lang="tr-TR" sz="3200" dirty="0"/>
              <a:t> azaltır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3200" dirty="0" err="1"/>
              <a:t>Mukozal</a:t>
            </a:r>
            <a:r>
              <a:rPr lang="tr-TR" sz="3200" dirty="0"/>
              <a:t> bariyeri arttırır.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3200" dirty="0"/>
              <a:t>GI mukozayı </a:t>
            </a:r>
            <a:r>
              <a:rPr lang="tr-TR" sz="3200" dirty="0" err="1"/>
              <a:t>inflamasyondan</a:t>
            </a:r>
            <a:r>
              <a:rPr lang="tr-TR" sz="3200" dirty="0"/>
              <a:t> korur.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8025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8887" y="1524433"/>
            <a:ext cx="11039302" cy="453548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 smtClean="0"/>
              <a:t>HP enfeksiyonu, </a:t>
            </a:r>
            <a:r>
              <a:rPr lang="tr-TR" dirty="0" err="1" smtClean="0"/>
              <a:t>gastrik</a:t>
            </a:r>
            <a:r>
              <a:rPr lang="tr-TR" dirty="0" smtClean="0"/>
              <a:t> mukozanın kronik </a:t>
            </a:r>
            <a:r>
              <a:rPr lang="tr-TR" dirty="0" err="1" smtClean="0"/>
              <a:t>inflamasyonu</a:t>
            </a:r>
            <a:r>
              <a:rPr lang="tr-TR" dirty="0" smtClean="0"/>
              <a:t>, </a:t>
            </a:r>
            <a:r>
              <a:rPr lang="tr-TR" dirty="0" err="1" smtClean="0"/>
              <a:t>peptik</a:t>
            </a:r>
            <a:r>
              <a:rPr lang="tr-TR" dirty="0" smtClean="0"/>
              <a:t> ülser </a:t>
            </a:r>
            <a:r>
              <a:rPr lang="tr-TR" dirty="0" err="1" smtClean="0"/>
              <a:t>atrofik</a:t>
            </a:r>
            <a:r>
              <a:rPr lang="tr-TR" dirty="0" smtClean="0"/>
              <a:t> gastrit ve </a:t>
            </a:r>
            <a:r>
              <a:rPr lang="tr-TR" dirty="0" err="1" smtClean="0"/>
              <a:t>gastrik</a:t>
            </a:r>
            <a:r>
              <a:rPr lang="tr-TR" dirty="0" smtClean="0"/>
              <a:t> kanserden sorumludur.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 smtClean="0"/>
              <a:t>Enfeksiyon mide mukozası ile sınırlıdır.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 smtClean="0"/>
              <a:t>Midenin asidik ortamına dayanıklıdır.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 err="1" smtClean="0"/>
              <a:t>Üraz</a:t>
            </a:r>
            <a:r>
              <a:rPr lang="tr-TR" dirty="0" smtClean="0"/>
              <a:t> üretirler bu nedenle </a:t>
            </a:r>
            <a:r>
              <a:rPr lang="tr-TR" dirty="0" err="1" smtClean="0"/>
              <a:t>üreaz</a:t>
            </a:r>
            <a:r>
              <a:rPr lang="tr-TR" dirty="0" smtClean="0"/>
              <a:t> testi ile HP varlığı tespit edilebilir.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 smtClean="0"/>
              <a:t>Tedavi 2-3 antibiyotik ve anti asit kullanımıdır.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tr-TR" dirty="0"/>
          </a:p>
        </p:txBody>
      </p:sp>
      <p:sp>
        <p:nvSpPr>
          <p:cNvPr id="4" name="Unvan 3"/>
          <p:cNvSpPr txBox="1">
            <a:spLocks/>
          </p:cNvSpPr>
          <p:nvPr/>
        </p:nvSpPr>
        <p:spPr>
          <a:xfrm>
            <a:off x="448887" y="432436"/>
            <a:ext cx="11039302" cy="8032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tr-TR" b="1" dirty="0" err="1" smtClean="0">
                <a:solidFill>
                  <a:srgbClr val="FF0000"/>
                </a:solidFill>
              </a:rPr>
              <a:t>Helicobacter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Pylori</a:t>
            </a:r>
            <a:r>
              <a:rPr lang="tr-TR" b="1" dirty="0" smtClean="0">
                <a:solidFill>
                  <a:srgbClr val="FF0000"/>
                </a:solidFill>
              </a:rPr>
              <a:t> (HP)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13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 </a:t>
            </a:r>
          </a:p>
        </p:txBody>
      </p:sp>
      <p:sp>
        <p:nvSpPr>
          <p:cNvPr id="94211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54138"/>
          </a:xfrm>
        </p:spPr>
        <p:txBody>
          <a:bodyPr/>
          <a:lstStyle/>
          <a:p>
            <a:r>
              <a:rPr lang="tr-TR" altLang="tr-TR" smtClean="0"/>
              <a:t>Mide kanseri belirtilerinin kendini tam göstermemesi ve tümörün hızlı büyümesi nedeni ile tedavi için çok geç olana kadar mide kanseri tespit edilemeyebilir.</a:t>
            </a:r>
          </a:p>
        </p:txBody>
      </p:sp>
      <p:sp>
        <p:nvSpPr>
          <p:cNvPr id="4" name="Unvan 3"/>
          <p:cNvSpPr txBox="1">
            <a:spLocks/>
          </p:cNvSpPr>
          <p:nvPr/>
        </p:nvSpPr>
        <p:spPr>
          <a:xfrm>
            <a:off x="838200" y="386557"/>
            <a:ext cx="10414000" cy="965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tr-TR" sz="5400" b="1" dirty="0" smtClean="0">
                <a:solidFill>
                  <a:srgbClr val="C00000"/>
                </a:solidFill>
              </a:rPr>
              <a:t>Mide kanseri</a:t>
            </a:r>
            <a:endParaRPr lang="tr-TR" sz="5400" b="1" dirty="0">
              <a:solidFill>
                <a:srgbClr val="C00000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5122863" y="3467100"/>
            <a:ext cx="2879725" cy="2624138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sz="2400" b="1" u="sng" dirty="0" smtClean="0"/>
              <a:t>Nedenler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Kronik gastrit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err="1" smtClean="0"/>
              <a:t>Gastrik</a:t>
            </a:r>
            <a:r>
              <a:rPr lang="tr-TR" sz="2400" dirty="0" smtClean="0"/>
              <a:t> ülser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err="1" smtClean="0"/>
              <a:t>Pernisiyöz</a:t>
            </a:r>
            <a:r>
              <a:rPr lang="tr-TR" sz="2400" dirty="0" smtClean="0"/>
              <a:t> anemi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err="1" smtClean="0"/>
              <a:t>Postgastrektomi</a:t>
            </a:r>
            <a:endParaRPr lang="tr-TR" sz="2400" dirty="0" smtClean="0"/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HP</a:t>
            </a:r>
            <a:endParaRPr lang="tr-TR" sz="2400" dirty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990600" y="3467100"/>
            <a:ext cx="3787775" cy="2624138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b="1" u="sng" dirty="0" smtClean="0"/>
              <a:t>Belirtiler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dirty="0"/>
              <a:t>İ</a:t>
            </a:r>
            <a:r>
              <a:rPr lang="tr-TR" dirty="0" smtClean="0"/>
              <a:t>ştah kaybı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dirty="0"/>
              <a:t>A</a:t>
            </a:r>
            <a:r>
              <a:rPr lang="tr-TR" dirty="0" smtClean="0"/>
              <a:t>ğırlık ve güç kaybı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dirty="0" err="1" smtClean="0"/>
              <a:t>Hematemez</a:t>
            </a:r>
            <a:r>
              <a:rPr lang="tr-TR" dirty="0" smtClean="0"/>
              <a:t>, </a:t>
            </a:r>
            <a:r>
              <a:rPr lang="tr-TR" dirty="0" err="1" smtClean="0"/>
              <a:t>melena</a:t>
            </a:r>
            <a:endParaRPr lang="tr-TR" dirty="0" smtClean="0"/>
          </a:p>
          <a:p>
            <a:pPr fontAlgn="auto">
              <a:spcAft>
                <a:spcPts val="0"/>
              </a:spcAft>
              <a:defRPr/>
            </a:pPr>
            <a:endParaRPr lang="tr-TR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8202093" y="3467100"/>
            <a:ext cx="2879725" cy="2624138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tr-TR" sz="2400" dirty="0" smtClean="0"/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Mide polipleri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Tütsülenmiş salamura besinler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/>
              <a:t>Nitrat ve </a:t>
            </a:r>
            <a:r>
              <a:rPr lang="tr-TR" sz="2400" dirty="0" err="1" smtClean="0"/>
              <a:t>nitrit</a:t>
            </a:r>
            <a:r>
              <a:rPr lang="tr-TR" sz="2400" dirty="0" smtClean="0"/>
              <a:t> içeren besinler</a:t>
            </a:r>
          </a:p>
          <a:p>
            <a:pPr fontAlgn="auto">
              <a:spcAft>
                <a:spcPts val="0"/>
              </a:spcAft>
              <a:defRPr/>
            </a:pPr>
            <a:endParaRPr lang="tr-TR" sz="2400" dirty="0" smtClean="0"/>
          </a:p>
          <a:p>
            <a:pPr fontAlgn="auto">
              <a:spcAft>
                <a:spcPts val="0"/>
              </a:spcAft>
              <a:defRPr/>
            </a:pPr>
            <a:endParaRPr lang="tr-TR" sz="24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4368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2313"/>
          </a:xfrm>
        </p:spPr>
        <p:txBody>
          <a:bodyPr>
            <a:normAutofit fontScale="90000"/>
          </a:bodyPr>
          <a:lstStyle/>
          <a:p>
            <a:r>
              <a:rPr lang="tr-TR" altLang="tr-TR" sz="4800" b="1" smtClean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3255" y="365125"/>
            <a:ext cx="11502024" cy="5891984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sz="3200" b="1" u="sng" dirty="0" smtClean="0"/>
              <a:t>Diyet tedavisi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tr-TR" sz="3200" b="1" u="sng" dirty="0" smtClean="0"/>
          </a:p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Hastaların gereksinimlerine uygun yüksek enerjili, bol proteinli, sulu, yumuşak vitamin ve minerallerden zengin diyet önerilir.</a:t>
            </a:r>
          </a:p>
          <a:p>
            <a:pPr fontAlgn="auto">
              <a:spcAft>
                <a:spcPts val="0"/>
              </a:spcAft>
              <a:defRPr/>
            </a:pPr>
            <a:endParaRPr lang="tr-TR" dirty="0" smtClean="0"/>
          </a:p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Mide </a:t>
            </a:r>
            <a:r>
              <a:rPr lang="tr-TR" dirty="0" err="1"/>
              <a:t>malign</a:t>
            </a:r>
            <a:r>
              <a:rPr lang="tr-TR" dirty="0"/>
              <a:t> neoplazmaları aşırı kan ve protein kaybı, tıkanıklık nedeniyle </a:t>
            </a:r>
            <a:r>
              <a:rPr lang="tr-TR" dirty="0" err="1" smtClean="0"/>
              <a:t>malnütrisyona</a:t>
            </a:r>
            <a:r>
              <a:rPr lang="tr-TR" dirty="0" smtClean="0"/>
              <a:t> </a:t>
            </a:r>
            <a:r>
              <a:rPr lang="tr-TR" dirty="0"/>
              <a:t>yol </a:t>
            </a:r>
            <a:r>
              <a:rPr lang="tr-TR" dirty="0" smtClean="0"/>
              <a:t>açabilir.</a:t>
            </a:r>
          </a:p>
          <a:p>
            <a:pPr fontAlgn="auto">
              <a:spcAft>
                <a:spcPts val="0"/>
              </a:spcAft>
              <a:defRPr/>
            </a:pPr>
            <a:endParaRPr lang="tr-TR" dirty="0"/>
          </a:p>
          <a:p>
            <a:pPr fontAlgn="auto">
              <a:spcAft>
                <a:spcPts val="0"/>
              </a:spcAft>
              <a:defRPr/>
            </a:pPr>
            <a:r>
              <a:rPr lang="tr-TR" dirty="0" err="1"/>
              <a:t>Gastrektomi</a:t>
            </a:r>
            <a:r>
              <a:rPr lang="tr-TR" dirty="0"/>
              <a:t>: Mide kanserlerinin çoğu cerrahi rezeksiyon ile tedavi edilir. </a:t>
            </a:r>
            <a:r>
              <a:rPr lang="tr-TR" dirty="0" smtClean="0"/>
              <a:t> </a:t>
            </a:r>
            <a:endParaRPr lang="tr-TR" dirty="0"/>
          </a:p>
          <a:p>
            <a:pPr fontAlgn="auto">
              <a:spcAft>
                <a:spcPts val="0"/>
              </a:spcAft>
              <a:defRPr/>
            </a:pPr>
            <a:endParaRPr lang="tr-TR" sz="2400" dirty="0" smtClean="0"/>
          </a:p>
          <a:p>
            <a:pPr fontAlgn="auto">
              <a:spcAft>
                <a:spcPts val="0"/>
              </a:spcAft>
              <a:defRPr/>
            </a:pPr>
            <a:endParaRPr lang="tr-TR" sz="2400" dirty="0" smtClean="0"/>
          </a:p>
        </p:txBody>
      </p:sp>
      <p:sp>
        <p:nvSpPr>
          <p:cNvPr id="96260" name="Unvan 1"/>
          <p:cNvSpPr txBox="1">
            <a:spLocks/>
          </p:cNvSpPr>
          <p:nvPr/>
        </p:nvSpPr>
        <p:spPr bwMode="auto">
          <a:xfrm>
            <a:off x="990600" y="517525"/>
            <a:ext cx="105156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tr-TR" altLang="tr-TR" sz="440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96261" name="Unvan 3"/>
          <p:cNvSpPr txBox="1">
            <a:spLocks/>
          </p:cNvSpPr>
          <p:nvPr/>
        </p:nvSpPr>
        <p:spPr bwMode="auto">
          <a:xfrm>
            <a:off x="838200" y="223838"/>
            <a:ext cx="10515600" cy="96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tr-TR" altLang="tr-TR" sz="4400" b="1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664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964488" cy="1325563"/>
          </a:xfrm>
        </p:spPr>
        <p:txBody>
          <a:bodyPr/>
          <a:lstStyle/>
          <a:p>
            <a:r>
              <a:rPr lang="tr-TR" altLang="tr-TR" b="1" dirty="0" smtClean="0"/>
              <a:t>Beslenme Tedavisi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3983" y="1825625"/>
            <a:ext cx="11158929" cy="43513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 err="1" smtClean="0"/>
              <a:t>Gastrointestinal</a:t>
            </a:r>
            <a:r>
              <a:rPr lang="tr-TR" dirty="0" smtClean="0"/>
              <a:t> sistem (GIS) hastalıkları sağlık bakımında en sık karşılaşılan sorunlar arasında yer almaktadır.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Beslenme alışkanlıkları ve bazı besinler birçok GI bozukluklarının önlenmesinde, tedavisinde önemli rol oynamaktadır.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Beslenme tedavisi, GIS hastalıkları sonucu gelişebilecek </a:t>
            </a:r>
            <a:r>
              <a:rPr lang="tr-TR" dirty="0" err="1" smtClean="0"/>
              <a:t>malnütrisyon</a:t>
            </a:r>
            <a:r>
              <a:rPr lang="tr-TR" dirty="0" smtClean="0"/>
              <a:t>, beslenme eksikliklerinin önlenmesinde ve tedavisinde hayati önem taşımaktadır.</a:t>
            </a:r>
          </a:p>
          <a:p>
            <a:pPr fontAlgn="auto">
              <a:spcAft>
                <a:spcPts val="0"/>
              </a:spcAft>
              <a:defRPr/>
            </a:pP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114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5636" y="404813"/>
            <a:ext cx="10303164" cy="97313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u="sng" dirty="0" smtClean="0">
                <a:solidFill>
                  <a:srgbClr val="FF0000"/>
                </a:solidFill>
              </a:rPr>
              <a:t> </a:t>
            </a:r>
            <a:r>
              <a:rPr lang="tr-TR" b="1" u="sng" dirty="0" err="1" smtClean="0">
                <a:solidFill>
                  <a:srgbClr val="FF0000"/>
                </a:solidFill>
              </a:rPr>
              <a:t>Dumping</a:t>
            </a:r>
            <a:r>
              <a:rPr lang="tr-TR" b="1" u="sng" dirty="0" smtClean="0">
                <a:solidFill>
                  <a:srgbClr val="FF0000"/>
                </a:solidFill>
              </a:rPr>
              <a:t> Sendromu</a:t>
            </a:r>
            <a:endParaRPr lang="tr-TR" b="1" u="sng" dirty="0">
              <a:solidFill>
                <a:srgbClr val="FF0000"/>
              </a:solidFill>
            </a:endParaRPr>
          </a:p>
        </p:txBody>
      </p:sp>
      <p:sp>
        <p:nvSpPr>
          <p:cNvPr id="102403" name="İçerik Yer Tutucusu 2"/>
          <p:cNvSpPr>
            <a:spLocks noGrp="1"/>
          </p:cNvSpPr>
          <p:nvPr>
            <p:ph idx="1"/>
          </p:nvPr>
        </p:nvSpPr>
        <p:spPr>
          <a:xfrm>
            <a:off x="274529" y="1813099"/>
            <a:ext cx="11800562" cy="4351338"/>
          </a:xfrm>
        </p:spPr>
        <p:txBody>
          <a:bodyPr>
            <a:normAutofit lnSpcReduction="10000"/>
          </a:bodyPr>
          <a:lstStyle/>
          <a:p>
            <a:r>
              <a:rPr lang="tr-TR" altLang="tr-TR" dirty="0" smtClean="0"/>
              <a:t>Kısmi veya tam </a:t>
            </a:r>
            <a:r>
              <a:rPr lang="tr-TR" altLang="tr-TR" dirty="0" err="1" smtClean="0"/>
              <a:t>gastrektomiden</a:t>
            </a:r>
            <a:r>
              <a:rPr lang="tr-TR" altLang="tr-TR" dirty="0" smtClean="0"/>
              <a:t> sonra hastalarda yaygın olarak görülen bir komplikasyondur.</a:t>
            </a:r>
          </a:p>
          <a:p>
            <a:endParaRPr lang="tr-TR" altLang="tr-TR" dirty="0" smtClean="0"/>
          </a:p>
          <a:p>
            <a:r>
              <a:rPr lang="tr-TR" altLang="tr-TR" dirty="0" smtClean="0"/>
              <a:t>Mide ameliyatı sonrası </a:t>
            </a:r>
            <a:r>
              <a:rPr lang="tr-TR" altLang="tr-TR" dirty="0" err="1" smtClean="0"/>
              <a:t>pilorun</a:t>
            </a:r>
            <a:r>
              <a:rPr lang="tr-TR" altLang="tr-TR" dirty="0" smtClean="0"/>
              <a:t> alınması veya görevini yerine getirememesi besinlerin birden hızlı şekilde </a:t>
            </a:r>
            <a:r>
              <a:rPr lang="tr-TR" altLang="tr-TR" dirty="0" err="1" smtClean="0"/>
              <a:t>duedonuma</a:t>
            </a:r>
            <a:r>
              <a:rPr lang="tr-TR" altLang="tr-TR" dirty="0" smtClean="0"/>
              <a:t> geçmesine neden olur.</a:t>
            </a:r>
          </a:p>
          <a:p>
            <a:endParaRPr lang="tr-TR" altLang="tr-TR" dirty="0" smtClean="0"/>
          </a:p>
          <a:p>
            <a:r>
              <a:rPr lang="tr-TR" altLang="tr-TR" dirty="0" smtClean="0"/>
              <a:t>Mide boşalma hızı artar (mide boşalma süresi kısalır) ve </a:t>
            </a:r>
            <a:r>
              <a:rPr lang="tr-TR" altLang="tr-TR" dirty="0" err="1" smtClean="0"/>
              <a:t>hiperosmolar</a:t>
            </a:r>
            <a:r>
              <a:rPr lang="tr-TR" altLang="tr-TR" dirty="0" smtClean="0"/>
              <a:t> içerik ince bağırsağa geçer.</a:t>
            </a:r>
          </a:p>
          <a:p>
            <a:endParaRPr lang="tr-TR" altLang="tr-TR" dirty="0"/>
          </a:p>
          <a:p>
            <a:r>
              <a:rPr lang="tr-TR" altLang="tr-TR" dirty="0" smtClean="0"/>
              <a:t>Erken ve geç başlangıçlı olmak üzere ikiye ayrılır.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991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5573" y="1440493"/>
            <a:ext cx="11640202" cy="4736470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tr-TR" sz="2600" b="1" dirty="0" smtClean="0"/>
              <a:t>Hasta </a:t>
            </a:r>
            <a:r>
              <a:rPr lang="tr-TR" sz="2600" b="1" dirty="0" err="1" smtClean="0"/>
              <a:t>nütrisyonel</a:t>
            </a:r>
            <a:r>
              <a:rPr lang="tr-TR" sz="2600" b="1" dirty="0" smtClean="0"/>
              <a:t> açıdan değerlendirilirken;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2600" dirty="0"/>
              <a:t>H</a:t>
            </a:r>
            <a:r>
              <a:rPr lang="tr-TR" sz="2600" dirty="0" smtClean="0"/>
              <a:t>astanın ağırlığı,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2600" dirty="0" smtClean="0"/>
              <a:t>Bulantı, kusma, ishal, çiğneme veya yutma sorunları gibi değişiklikler,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2600" dirty="0" smtClean="0"/>
              <a:t>Günlük diyet alımı,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2600" dirty="0" smtClean="0"/>
              <a:t>Ek beslenme (oral, </a:t>
            </a:r>
            <a:r>
              <a:rPr lang="tr-TR" sz="2600" dirty="0" err="1" smtClean="0"/>
              <a:t>enteral</a:t>
            </a:r>
            <a:r>
              <a:rPr lang="tr-TR" sz="2600" dirty="0" smtClean="0"/>
              <a:t> veya parenteral kullanımı ile ilgili sorunlar),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2600" dirty="0" smtClean="0"/>
              <a:t>Gıda alerjileri ya da aşırı duyarlılık, takviyeleri kullanımı (vitaminler, mineraller, </a:t>
            </a:r>
            <a:r>
              <a:rPr lang="tr-TR" sz="2600" dirty="0" err="1" smtClean="0"/>
              <a:t>probiyotikler</a:t>
            </a:r>
            <a:r>
              <a:rPr lang="tr-TR" sz="2600" dirty="0" smtClean="0"/>
              <a:t>, veya protein tozları) ve </a:t>
            </a:r>
            <a:r>
              <a:rPr lang="tr-TR" sz="2600" dirty="0" err="1" smtClean="0"/>
              <a:t>laksatifler</a:t>
            </a:r>
            <a:r>
              <a:rPr lang="tr-TR" sz="2600" dirty="0"/>
              <a:t> </a:t>
            </a:r>
            <a:r>
              <a:rPr lang="tr-TR" sz="2600" dirty="0" smtClean="0"/>
              <a:t>ilaçlar.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tr-TR" sz="2600" dirty="0" smtClean="0"/>
              <a:t>B12, </a:t>
            </a:r>
            <a:r>
              <a:rPr lang="tr-TR" sz="2600" dirty="0" err="1" smtClean="0"/>
              <a:t>folat</a:t>
            </a:r>
            <a:r>
              <a:rPr lang="tr-TR" sz="2600" dirty="0" smtClean="0"/>
              <a:t>, </a:t>
            </a:r>
            <a:r>
              <a:rPr lang="tr-TR" sz="2600" dirty="0" err="1" smtClean="0"/>
              <a:t>ferritin</a:t>
            </a:r>
            <a:r>
              <a:rPr lang="tr-TR" sz="2600" dirty="0" smtClean="0"/>
              <a:t> ve 25-hidroksi D vitamini laboratuvar değerleri, ilk değerlendirme ve izlemede yararlı olabilir</a:t>
            </a:r>
          </a:p>
        </p:txBody>
      </p:sp>
      <p:sp>
        <p:nvSpPr>
          <p:cNvPr id="21508" name="Unvan 1"/>
          <p:cNvSpPr>
            <a:spLocks noGrp="1"/>
          </p:cNvSpPr>
          <p:nvPr>
            <p:ph type="title"/>
          </p:nvPr>
        </p:nvSpPr>
        <p:spPr>
          <a:xfrm>
            <a:off x="388308" y="365125"/>
            <a:ext cx="10515600" cy="1325563"/>
          </a:xfrm>
        </p:spPr>
        <p:txBody>
          <a:bodyPr/>
          <a:lstStyle/>
          <a:p>
            <a:r>
              <a:rPr lang="tr-TR" altLang="tr-TR" b="1" dirty="0" smtClean="0"/>
              <a:t>Beslenme Tedavisi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47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0622" y="447762"/>
            <a:ext cx="8155488" cy="1606506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Hastanın </a:t>
            </a:r>
            <a:r>
              <a:rPr lang="tr-TR" dirty="0" err="1" smtClean="0"/>
              <a:t>nütrisyonel</a:t>
            </a:r>
            <a:r>
              <a:rPr lang="tr-TR" dirty="0" smtClean="0"/>
              <a:t> durumunu değerlendirirken;</a:t>
            </a:r>
          </a:p>
          <a:p>
            <a:r>
              <a:rPr lang="tr-TR" dirty="0" smtClean="0"/>
              <a:t>Tarama araçları </a:t>
            </a:r>
          </a:p>
          <a:p>
            <a:r>
              <a:rPr lang="tr-TR" dirty="0" smtClean="0"/>
              <a:t>Değerlendirme araçları kullanılabilir.</a:t>
            </a:r>
          </a:p>
          <a:p>
            <a:endParaRPr lang="tr-TR" dirty="0" smtClean="0"/>
          </a:p>
        </p:txBody>
      </p:sp>
      <p:sp>
        <p:nvSpPr>
          <p:cNvPr id="5" name="Dikdörtgen 4"/>
          <p:cNvSpPr/>
          <p:nvPr/>
        </p:nvSpPr>
        <p:spPr>
          <a:xfrm>
            <a:off x="4751692" y="2855623"/>
            <a:ext cx="3762136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2800" dirty="0"/>
              <a:t>Hastanede yatan ve </a:t>
            </a:r>
            <a:r>
              <a:rPr lang="tr-TR" sz="2800" dirty="0" err="1"/>
              <a:t>nütrisyonel</a:t>
            </a:r>
            <a:r>
              <a:rPr lang="tr-TR" sz="2800" dirty="0"/>
              <a:t> durumu normal olan her hastanın haftada bir taraması yapılmalı.</a:t>
            </a:r>
          </a:p>
        </p:txBody>
      </p:sp>
      <p:sp>
        <p:nvSpPr>
          <p:cNvPr id="6" name="Sağa Bükülü Ok 5"/>
          <p:cNvSpPr/>
          <p:nvPr/>
        </p:nvSpPr>
        <p:spPr>
          <a:xfrm rot="20090932">
            <a:off x="248575" y="1549593"/>
            <a:ext cx="1101410" cy="2043570"/>
          </a:xfrm>
          <a:prstGeom prst="curvedRightArrow">
            <a:avLst>
              <a:gd name="adj1" fmla="val 25000"/>
              <a:gd name="adj2" fmla="val 50000"/>
              <a:gd name="adj3" fmla="val 485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1730755" y="2571378"/>
            <a:ext cx="1716066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800" dirty="0" smtClean="0"/>
              <a:t>NRS-2002</a:t>
            </a:r>
          </a:p>
          <a:p>
            <a:r>
              <a:rPr lang="tr-TR" sz="2800" dirty="0" smtClean="0"/>
              <a:t>MUST</a:t>
            </a:r>
          </a:p>
          <a:p>
            <a:r>
              <a:rPr lang="tr-TR" sz="2800" dirty="0" smtClean="0"/>
              <a:t>SGA</a:t>
            </a:r>
          </a:p>
          <a:p>
            <a:r>
              <a:rPr lang="tr-TR" sz="2800" dirty="0" smtClean="0"/>
              <a:t>MNA</a:t>
            </a:r>
          </a:p>
          <a:p>
            <a:r>
              <a:rPr lang="tr-TR" sz="2800" dirty="0" smtClean="0"/>
              <a:t>NST</a:t>
            </a:r>
            <a:endParaRPr lang="tr-TR" sz="28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135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Üst Sindirim Sistemi Hastalıkları</a:t>
            </a:r>
            <a:endParaRPr lang="tr-TR" dirty="0"/>
          </a:p>
        </p:txBody>
      </p:sp>
      <p:pic>
        <p:nvPicPr>
          <p:cNvPr id="23555" name="Picture 2" descr="http://yumurtaliekmek.com/wp-content/uploads/2014/12/sindirim2_25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2052128"/>
            <a:ext cx="4950521" cy="4380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4" descr="http://www.anatomi.gen.tr/images/mide-anatomis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825" y="2114550"/>
            <a:ext cx="5676900" cy="403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020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89969"/>
            <a:ext cx="10515600" cy="1325563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Ağız (Oral </a:t>
            </a:r>
            <a:r>
              <a:rPr lang="tr-TR" dirty="0" err="1" smtClean="0">
                <a:solidFill>
                  <a:schemeClr val="tx1"/>
                </a:solidFill>
              </a:rPr>
              <a:t>Kavite</a:t>
            </a:r>
            <a:r>
              <a:rPr lang="tr-TR" dirty="0" smtClean="0">
                <a:solidFill>
                  <a:schemeClr val="tx1"/>
                </a:solidFill>
              </a:rPr>
              <a:t>)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51142" y="2301614"/>
            <a:ext cx="2506249" cy="2270386"/>
          </a:xfrm>
        </p:spPr>
        <p:txBody>
          <a:bodyPr/>
          <a:lstStyle/>
          <a:p>
            <a:r>
              <a:rPr lang="tr-TR" dirty="0" smtClean="0"/>
              <a:t>Dudaklar</a:t>
            </a:r>
          </a:p>
          <a:p>
            <a:r>
              <a:rPr lang="tr-TR" dirty="0" smtClean="0"/>
              <a:t>Dil </a:t>
            </a:r>
          </a:p>
          <a:p>
            <a:r>
              <a:rPr lang="tr-TR" dirty="0" smtClean="0"/>
              <a:t>Dişler-Diş eti</a:t>
            </a:r>
          </a:p>
          <a:p>
            <a:r>
              <a:rPr lang="tr-TR" dirty="0" smtClean="0"/>
              <a:t>Damak</a:t>
            </a:r>
            <a:endParaRPr lang="tr-TR" dirty="0"/>
          </a:p>
        </p:txBody>
      </p:sp>
      <p:pic>
        <p:nvPicPr>
          <p:cNvPr id="3074" name="Picture 2" descr="http://www.aysunigneli.com/images/Agiz-ici-Oral-kavite-diyagr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926" y="1689512"/>
            <a:ext cx="5627273" cy="516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9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1150" y="321849"/>
            <a:ext cx="11131550" cy="73342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3600" b="1" dirty="0" smtClean="0">
                <a:latin typeface="+mj-lt"/>
                <a:cs typeface="Arial" panose="020B0604020202020204" pitchFamily="34" charset="0"/>
              </a:rPr>
              <a:t>Tükürük bezi hastalıkları</a:t>
            </a:r>
            <a:endParaRPr lang="tr-TR" sz="3600" b="1" dirty="0">
              <a:latin typeface="+mj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150" y="1346890"/>
            <a:ext cx="11131550" cy="4711011"/>
          </a:xfr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tr-TR" dirty="0" smtClean="0"/>
              <a:t>Tükürük; su, </a:t>
            </a:r>
            <a:r>
              <a:rPr lang="tr-TR" dirty="0" err="1" smtClean="0"/>
              <a:t>Na</a:t>
            </a:r>
            <a:r>
              <a:rPr lang="tr-TR" dirty="0" smtClean="0"/>
              <a:t>, </a:t>
            </a:r>
            <a:r>
              <a:rPr lang="tr-TR" dirty="0" err="1" smtClean="0"/>
              <a:t>KCl</a:t>
            </a:r>
            <a:r>
              <a:rPr lang="tr-TR" dirty="0" smtClean="0"/>
              <a:t>, </a:t>
            </a:r>
            <a:r>
              <a:rPr lang="tr-TR" dirty="0" err="1" smtClean="0"/>
              <a:t>pityalin,mukus,Ig</a:t>
            </a:r>
            <a:r>
              <a:rPr lang="tr-TR" dirty="0" smtClean="0"/>
              <a:t>, </a:t>
            </a:r>
            <a:r>
              <a:rPr lang="tr-TR" dirty="0" err="1" smtClean="0"/>
              <a:t>lizozim</a:t>
            </a:r>
            <a:r>
              <a:rPr lang="tr-TR" dirty="0" smtClean="0"/>
              <a:t> organik maddelerden oluşur.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tr-TR" dirty="0" err="1" smtClean="0"/>
              <a:t>pH</a:t>
            </a:r>
            <a:r>
              <a:rPr lang="tr-TR" dirty="0" smtClean="0"/>
              <a:t> 6-7 arası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b="1" dirty="0" smtClean="0"/>
              <a:t>Ağrı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tr-TR" b="1" u="sng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b="1" u="sng" dirty="0" smtClean="0"/>
              <a:t>Diyet tedavisi: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Sulu, yumuşak, az posalı besinler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Yeterli ve dengeli beslenme önerilir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300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723900" y="334619"/>
            <a:ext cx="1109267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40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Ağız, </a:t>
            </a:r>
            <a:r>
              <a:rPr lang="tr-TR" sz="4000" b="1" dirty="0" err="1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farinks</a:t>
            </a:r>
            <a:r>
              <a:rPr lang="tr-TR" sz="40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tr-TR" sz="4000" b="1" dirty="0" err="1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larinks</a:t>
            </a:r>
            <a:r>
              <a:rPr lang="tr-TR" sz="40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 kanserleri</a:t>
            </a:r>
            <a:endParaRPr lang="tr-TR" sz="4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723900" y="1346891"/>
            <a:ext cx="11092670" cy="4711010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tr-TR" dirty="0" smtClean="0"/>
              <a:t>Hastalarda kemoterapi-radyoterapi tedavisi süresince oral </a:t>
            </a:r>
            <a:r>
              <a:rPr lang="tr-TR" dirty="0" err="1"/>
              <a:t>toksisite</a:t>
            </a:r>
            <a:r>
              <a:rPr lang="tr-TR" dirty="0"/>
              <a:t> görülür. </a:t>
            </a:r>
            <a:endParaRPr lang="tr-TR" dirty="0" smtClean="0"/>
          </a:p>
          <a:p>
            <a:pPr marL="0" indent="0">
              <a:buNone/>
              <a:defRPr/>
            </a:pPr>
            <a:r>
              <a:rPr lang="tr-TR" dirty="0" smtClean="0"/>
              <a:t>-</a:t>
            </a:r>
            <a:r>
              <a:rPr lang="tr-TR" i="1" dirty="0" err="1" smtClean="0"/>
              <a:t>mukozit</a:t>
            </a:r>
            <a:r>
              <a:rPr lang="tr-TR" i="1" dirty="0" smtClean="0"/>
              <a:t> *, </a:t>
            </a:r>
          </a:p>
          <a:p>
            <a:pPr marL="0" indent="0">
              <a:buNone/>
              <a:defRPr/>
            </a:pPr>
            <a:r>
              <a:rPr lang="tr-TR" i="1" dirty="0"/>
              <a:t>-</a:t>
            </a:r>
            <a:r>
              <a:rPr lang="tr-TR" i="1" dirty="0" smtClean="0"/>
              <a:t>tükürük </a:t>
            </a:r>
            <a:r>
              <a:rPr lang="tr-TR" i="1" dirty="0"/>
              <a:t>miktarında azalma, </a:t>
            </a:r>
            <a:endParaRPr lang="tr-TR" i="1" dirty="0" smtClean="0"/>
          </a:p>
          <a:p>
            <a:pPr marL="0" indent="0">
              <a:buNone/>
              <a:defRPr/>
            </a:pPr>
            <a:r>
              <a:rPr lang="tr-TR" i="1" dirty="0"/>
              <a:t>-</a:t>
            </a:r>
            <a:r>
              <a:rPr lang="tr-TR" i="1" dirty="0" smtClean="0"/>
              <a:t>tat değişiklikleri*, </a:t>
            </a:r>
          </a:p>
          <a:p>
            <a:pPr marL="0" indent="0">
              <a:buNone/>
              <a:defRPr/>
            </a:pPr>
            <a:r>
              <a:rPr lang="tr-TR" i="1" dirty="0"/>
              <a:t>-</a:t>
            </a:r>
            <a:r>
              <a:rPr lang="tr-TR" i="1" dirty="0" smtClean="0"/>
              <a:t>enfeksiyon </a:t>
            </a:r>
            <a:r>
              <a:rPr lang="tr-TR" i="1" dirty="0"/>
              <a:t>ve kanama, </a:t>
            </a:r>
            <a:endParaRPr lang="tr-TR" i="1" dirty="0" smtClean="0"/>
          </a:p>
          <a:p>
            <a:pPr marL="0" indent="0">
              <a:buNone/>
              <a:defRPr/>
            </a:pPr>
            <a:r>
              <a:rPr lang="tr-TR" i="1" dirty="0"/>
              <a:t>-</a:t>
            </a:r>
            <a:r>
              <a:rPr lang="tr-TR" i="1" dirty="0" smtClean="0"/>
              <a:t>iştahsızlık*, </a:t>
            </a:r>
          </a:p>
          <a:p>
            <a:pPr marL="0" indent="0">
              <a:buNone/>
              <a:defRPr/>
            </a:pPr>
            <a:r>
              <a:rPr lang="tr-TR" i="1" dirty="0" smtClean="0"/>
              <a:t>-</a:t>
            </a:r>
            <a:r>
              <a:rPr lang="tr-TR" i="1" dirty="0" err="1" smtClean="0"/>
              <a:t>mukozal</a:t>
            </a:r>
            <a:r>
              <a:rPr lang="tr-TR" i="1" dirty="0" smtClean="0"/>
              <a:t> </a:t>
            </a:r>
            <a:r>
              <a:rPr lang="tr-TR" i="1" dirty="0" err="1" smtClean="0"/>
              <a:t>atrofi</a:t>
            </a:r>
            <a:r>
              <a:rPr lang="tr-TR" i="1" dirty="0" smtClean="0"/>
              <a:t>,</a:t>
            </a:r>
          </a:p>
          <a:p>
            <a:pPr marL="0" indent="0">
              <a:buNone/>
              <a:defRPr/>
            </a:pPr>
            <a:r>
              <a:rPr lang="tr-TR" i="1" dirty="0" smtClean="0"/>
              <a:t>-</a:t>
            </a:r>
            <a:r>
              <a:rPr lang="tr-TR" i="1" dirty="0" err="1" smtClean="0"/>
              <a:t>kserostomi</a:t>
            </a:r>
            <a:r>
              <a:rPr lang="tr-TR" i="1" dirty="0" smtClean="0"/>
              <a:t> (ağız kuruluğu)* </a:t>
            </a:r>
            <a:r>
              <a:rPr lang="tr-TR" dirty="0" smtClean="0"/>
              <a:t>görülmektedir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tr-TR" b="1" dirty="0">
              <a:cs typeface="Arial" panose="020B0604020202020204" pitchFamily="34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07F0A-E82F-4728-9078-84139503040A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78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1491</TotalTime>
  <Words>1168</Words>
  <Application>Microsoft Office PowerPoint</Application>
  <PresentationFormat>Custom</PresentationFormat>
  <Paragraphs>280</Paragraphs>
  <Slides>30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Teması</vt:lpstr>
      <vt:lpstr>GASTROİNTESTİNAL SİSTEM HASTALIKLARINDA BESLENME I</vt:lpstr>
      <vt:lpstr>SİNDİRİM SİSTEMİ</vt:lpstr>
      <vt:lpstr>Beslenme Tedavisi</vt:lpstr>
      <vt:lpstr>Beslenme Tedavisi</vt:lpstr>
      <vt:lpstr>PowerPoint Presentation</vt:lpstr>
      <vt:lpstr>Üst Sindirim Sistemi Hastalıkları</vt:lpstr>
      <vt:lpstr>Ağız (Oral Kavite)</vt:lpstr>
      <vt:lpstr>Tükürük bezi hastalıkları</vt:lpstr>
      <vt:lpstr>PowerPoint Presentation</vt:lpstr>
      <vt:lpstr>Glutamin </vt:lpstr>
      <vt:lpstr>PowerPoint Presentation</vt:lpstr>
      <vt:lpstr>PowerPoint Presentation</vt:lpstr>
      <vt:lpstr>Gastroözafajial Reflü Hastalığı (GÖRH) </vt:lpstr>
      <vt:lpstr>GÖR Hastalığının Tedavisi</vt:lpstr>
      <vt:lpstr>Yaşam Tarzı Önerileri</vt:lpstr>
      <vt:lpstr>Hiatal Hernia (mide fıtığı)</vt:lpstr>
      <vt:lpstr>PowerPoint Presentation</vt:lpstr>
      <vt:lpstr>Midenin katmanları </vt:lpstr>
      <vt:lpstr>PowerPoint Presentation</vt:lpstr>
      <vt:lpstr>PowerPoint Presentation</vt:lpstr>
      <vt:lpstr>Gastroparezi</vt:lpstr>
      <vt:lpstr>Gastrit</vt:lpstr>
      <vt:lpstr>Peptik Ülser</vt:lpstr>
      <vt:lpstr> </vt:lpstr>
      <vt:lpstr>PowerPoint Presentation</vt:lpstr>
      <vt:lpstr>PowerPoint Presentation</vt:lpstr>
      <vt:lpstr>PowerPoint Presentation</vt:lpstr>
      <vt:lpstr> </vt:lpstr>
      <vt:lpstr> </vt:lpstr>
      <vt:lpstr> Dumping Sendromu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GASTROİNTESTİNAL SİSTEM HASTALIKLARINDA BESLENME</dc:title>
  <dc:creator>Hakem1</dc:creator>
  <cp:lastModifiedBy>YK</cp:lastModifiedBy>
  <cp:revision>101</cp:revision>
  <cp:lastPrinted>2019-12-12T11:20:32Z</cp:lastPrinted>
  <dcterms:created xsi:type="dcterms:W3CDTF">2017-03-02T09:22:57Z</dcterms:created>
  <dcterms:modified xsi:type="dcterms:W3CDTF">2020-05-01T11:24:30Z</dcterms:modified>
</cp:coreProperties>
</file>