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2" r:id="rId2"/>
    <p:sldId id="257" r:id="rId3"/>
    <p:sldId id="258" r:id="rId4"/>
    <p:sldId id="260" r:id="rId5"/>
    <p:sldId id="265" r:id="rId6"/>
    <p:sldId id="266" r:id="rId7"/>
    <p:sldId id="267" r:id="rId8"/>
    <p:sldId id="269" r:id="rId9"/>
    <p:sldId id="273" r:id="rId10"/>
    <p:sldId id="274" r:id="rId11"/>
    <p:sldId id="281" r:id="rId12"/>
    <p:sldId id="283" r:id="rId13"/>
    <p:sldId id="285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00A5E-893B-4CBB-AB35-DE8B7A6FC8CB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8268F-8317-41B5-BC8D-203DF13F428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8457-39F4-4BFA-B102-A377CAFA10F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C6-E915-4F77-AA93-2BEBAF05FFC6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4D1-E393-4E37-9863-B458AC8605E8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3A18-B9DD-4305-83C7-57A3C151734B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F8F8-DF92-4622-ADB7-A83C46F83C1E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FD47-6B4E-4901-BF58-C13B00B8A27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77D7-CB95-44DA-894E-63E240E0BF1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187-1433-4C06-AF19-7818BC7B327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5B4-E370-491A-9895-7D99495F41ED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78ED-4B46-45D7-B026-18F41422A78E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1C4C-CFDE-4329-9096-4D53479E37CD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382F-BCF8-46BA-A408-766CB019074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0251-B3B7-4DFC-B4DF-30B56010D90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</a:t>
            </a:r>
            <a:r>
              <a:rPr lang="tr-TR" sz="2400" b="1" smtClean="0"/>
              <a:t>MESLEK YÜKSEKOKULU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424937" cy="45365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1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1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Hukuk Bilimine Giriş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5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baseline="0" dirty="0" smtClean="0"/>
                        <a:t>Kişilik Kavramı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97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760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I.GERÇEK KİŞİLER</a:t>
            </a:r>
            <a:endParaRPr lang="tr-TR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 </a:t>
            </a:r>
            <a:r>
              <a:rPr lang="tr-TR" sz="2800" b="1" u="sng" dirty="0" smtClean="0">
                <a:solidFill>
                  <a:srgbClr val="C00000"/>
                </a:solidFill>
              </a:rPr>
              <a:t>***Fiil Ehliyeti Bakımından Kişilerin Sınıflandırılması***</a:t>
            </a:r>
          </a:p>
          <a:p>
            <a:pPr algn="ctr">
              <a:buNone/>
            </a:pPr>
            <a:endParaRPr lang="tr-TR" sz="2800" b="1" u="sng" dirty="0" smtClean="0">
              <a:solidFill>
                <a:srgbClr val="C00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tr-TR" sz="2800" u="sng" dirty="0" smtClean="0"/>
              <a:t>Fiil ehliyeti bakımından gerçek kişiler</a:t>
            </a:r>
            <a:r>
              <a:rPr lang="tr-TR" sz="2800" dirty="0" smtClean="0"/>
              <a:t>, </a:t>
            </a:r>
          </a:p>
          <a:p>
            <a:pPr>
              <a:buNone/>
            </a:pPr>
            <a:r>
              <a:rPr lang="tr-TR" sz="2800" dirty="0" smtClean="0"/>
              <a:t>		1-)Tam Ehliyetliler, </a:t>
            </a:r>
          </a:p>
          <a:p>
            <a:pPr>
              <a:buNone/>
            </a:pPr>
            <a:r>
              <a:rPr lang="tr-TR" sz="2800" dirty="0" smtClean="0"/>
              <a:t>		2-)Sınırlı Ehliyetliler  </a:t>
            </a:r>
          </a:p>
          <a:p>
            <a:pPr>
              <a:buNone/>
            </a:pPr>
            <a:r>
              <a:rPr lang="tr-TR" sz="2800" dirty="0" smtClean="0"/>
              <a:t>		3-)Sınırlı Ehliyetsizler</a:t>
            </a:r>
          </a:p>
          <a:p>
            <a:pPr>
              <a:buNone/>
            </a:pPr>
            <a:r>
              <a:rPr lang="tr-TR" sz="2800" dirty="0" smtClean="0"/>
              <a:t>		4-)Tam Ehliyetsizler </a:t>
            </a:r>
          </a:p>
          <a:p>
            <a:pPr>
              <a:buFont typeface="Courier New" pitchFamily="49" charset="0"/>
              <a:buChar char="o"/>
            </a:pPr>
            <a:r>
              <a:rPr lang="tr-TR" sz="2800" dirty="0" smtClean="0"/>
              <a:t>olmak üzere 4 gruba ayrılır.</a:t>
            </a:r>
          </a:p>
          <a:p>
            <a:pPr>
              <a:buFont typeface="Courier New" pitchFamily="49" charset="0"/>
              <a:buChar char="o"/>
            </a:pPr>
            <a:endParaRPr lang="tr-TR" sz="28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I.GERÇEK KİŞİLER</a:t>
            </a:r>
            <a:endParaRPr lang="tr-TR" b="1" dirty="0"/>
          </a:p>
        </p:txBody>
      </p:sp>
      <p:pic>
        <p:nvPicPr>
          <p:cNvPr id="1026" name="Picture 2" descr="C:\Users\Se7en\Desktop\Adsız85285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784976" cy="5616623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II. TÜZEL KİŞİLER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**TANIM** </a:t>
            </a:r>
            <a:r>
              <a:rPr lang="tr-TR" i="1" dirty="0" smtClean="0"/>
              <a:t>Tüzel kişiler, belli bir amacı gerçekleştirmek üzere bağımsız bir varlık şeklinde örgütlenmiş, haklara ve borçlara sahip olabilen kişi ve mal topluluklarıdır.</a:t>
            </a:r>
            <a:r>
              <a:rPr lang="tr-TR" b="1" dirty="0" smtClean="0"/>
              <a:t> </a:t>
            </a:r>
          </a:p>
          <a:p>
            <a:endParaRPr lang="tr-TR" b="1" dirty="0" smtClean="0"/>
          </a:p>
          <a:p>
            <a:r>
              <a:rPr lang="tr-TR" dirty="0" smtClean="0"/>
              <a:t>Kişi topluluğu şeklinde olan tüzel kişiler, aslında birden fazla kişinin bir araya gelmesinden başka bir şey değildir. </a:t>
            </a:r>
          </a:p>
          <a:p>
            <a:r>
              <a:rPr lang="tr-TR" dirty="0" smtClean="0"/>
              <a:t>Ancak hukuk düzeni, bu insan topluluğuna onu meydana getiren insanlardan (gerçek kişilerden) ayrı bir kişilik tanımaktadır. 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Dolayısıyla tüzel kişi, yetkili karar organları aracılığıyla iradesini açıklayarak hak ve borç altına girebilir. </a:t>
            </a:r>
          </a:p>
          <a:p>
            <a:r>
              <a:rPr lang="tr-TR" dirty="0" smtClean="0"/>
              <a:t>Bu şekilde ortaya çıkan hak ve borçlar, tüzel kişiyi oluşturan gerçek kişilerin üzerinde değil, tüzel kişinin üzerinde doğmuş olur.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7405-B886-4ABA-991F-0D1794AE70F2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II. TÜZEL KİŞİLER</a:t>
            </a:r>
            <a:endParaRPr lang="tr-TR" b="1" dirty="0"/>
          </a:p>
        </p:txBody>
      </p:sp>
      <p:pic>
        <p:nvPicPr>
          <p:cNvPr id="1026" name="Picture 2" descr="C:\Users\Se7en\Desktop\Adsız999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908720"/>
            <a:ext cx="8712969" cy="5760640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7405-B886-4ABA-991F-0D1794AE70F2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II. TÜZEL KİŞİLER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72008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tr-TR" sz="3100" b="1" i="1" u="sng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95536" y="98072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r-TR" b="1" i="1" u="sng" dirty="0" smtClean="0">
                <a:solidFill>
                  <a:srgbClr val="0070C0"/>
                </a:solidFill>
                <a:latin typeface="Times New Roman"/>
                <a:cs typeface="Times New Roman"/>
              </a:rPr>
              <a:t>##</a:t>
            </a:r>
            <a:r>
              <a:rPr lang="tr-TR" b="1" i="1" u="sng" dirty="0" smtClean="0">
                <a:solidFill>
                  <a:srgbClr val="0070C0"/>
                </a:solidFill>
              </a:rPr>
              <a:t>Kamu Tüzel Kişileri ile Özel Hukuk Tüzel Kişileri Arasındaki Bazı Farklılıklar</a:t>
            </a:r>
            <a:r>
              <a:rPr lang="tr-TR" b="1" i="1" u="sng" dirty="0" smtClean="0">
                <a:solidFill>
                  <a:srgbClr val="0070C0"/>
                </a:solidFill>
                <a:latin typeface="Times New Roman"/>
                <a:cs typeface="Times New Roman"/>
              </a:rPr>
              <a:t>##</a:t>
            </a:r>
          </a:p>
        </p:txBody>
      </p:sp>
      <p:pic>
        <p:nvPicPr>
          <p:cNvPr id="2050" name="Picture 2" descr="C:\Users\Se7en\Desktop\Adsız5858588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568952" cy="5112567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7405-B886-4ABA-991F-0D1794AE70F2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II. TÜZEL KİŞİLER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tr-TR" sz="3100" b="1" i="1" u="sng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95536" y="980728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r-TR" sz="2800" b="1" i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##</a:t>
            </a:r>
            <a:r>
              <a:rPr lang="tr-TR" sz="2800" b="1" i="1" u="sng" dirty="0" smtClean="0">
                <a:solidFill>
                  <a:srgbClr val="C00000"/>
                </a:solidFill>
              </a:rPr>
              <a:t>Kamu Tüzel Kişilerinin Türleri</a:t>
            </a:r>
            <a:r>
              <a:rPr lang="tr-TR" sz="2800" b="1" i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##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3275856" y="191683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b="1" dirty="0" smtClean="0"/>
              <a:t>KAMU TÜZEL KİŞİLERİ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323528" y="27089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b="1" dirty="0" smtClean="0"/>
              <a:t>Kişi Topluluğu Şeklindeki Kamu Tüzel Kişileri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5724128" y="27089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b="1" dirty="0" smtClean="0"/>
              <a:t>Mal Topluluğu Şeklindeki Kamu Tüzel Kişileri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683568" y="38610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b="1" dirty="0" smtClean="0"/>
              <a:t>Kamu İdareleri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539552" y="472514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b="1" dirty="0" smtClean="0"/>
              <a:t>Merkezi İdare</a:t>
            </a:r>
          </a:p>
          <a:p>
            <a:pPr algn="ctr">
              <a:buNone/>
            </a:pPr>
            <a:r>
              <a:rPr lang="tr-TR" b="1" dirty="0" smtClean="0"/>
              <a:t>Devlet 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2411760" y="4725144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b="1" dirty="0" smtClean="0"/>
              <a:t>Mahalli İdareler</a:t>
            </a:r>
          </a:p>
          <a:p>
            <a:pPr algn="ctr">
              <a:buNone/>
            </a:pPr>
            <a:r>
              <a:rPr lang="tr-TR" b="1" dirty="0" smtClean="0"/>
              <a:t>1.İl Özel İdareleri</a:t>
            </a:r>
          </a:p>
          <a:p>
            <a:pPr algn="ctr">
              <a:buNone/>
            </a:pPr>
            <a:r>
              <a:rPr lang="tr-TR" b="1" dirty="0" smtClean="0"/>
              <a:t>2.Belediyeler</a:t>
            </a:r>
          </a:p>
          <a:p>
            <a:pPr algn="ctr">
              <a:buNone/>
            </a:pPr>
            <a:r>
              <a:rPr lang="tr-TR" b="1" dirty="0" smtClean="0"/>
              <a:t>3.Köyler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0" y="566124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sz="1600" b="1" dirty="0" smtClean="0"/>
              <a:t>Başkent Teşkilatı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1331640" y="5626894"/>
            <a:ext cx="10081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sz="1600" b="1" dirty="0" smtClean="0"/>
              <a:t>Taşra Teşkilatı</a:t>
            </a:r>
          </a:p>
          <a:p>
            <a:pPr algn="ctr">
              <a:buNone/>
            </a:pPr>
            <a:r>
              <a:rPr lang="tr-TR" sz="1400" b="1" dirty="0" smtClean="0"/>
              <a:t>1.İl</a:t>
            </a:r>
          </a:p>
          <a:p>
            <a:pPr algn="ctr">
              <a:buNone/>
            </a:pPr>
            <a:r>
              <a:rPr lang="tr-TR" sz="1400" b="1" dirty="0" smtClean="0"/>
              <a:t>2.İlçe</a:t>
            </a:r>
          </a:p>
          <a:p>
            <a:pPr algn="ctr">
              <a:buNone/>
            </a:pPr>
            <a:r>
              <a:rPr lang="tr-TR" sz="1400" b="1" dirty="0" smtClean="0"/>
              <a:t>3.Bucak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4716016" y="3717032"/>
            <a:ext cx="4427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r-TR" b="1" dirty="0" smtClean="0"/>
              <a:t>Kamu Kurumları (Hizmet Kuruluşları)</a:t>
            </a:r>
          </a:p>
          <a:p>
            <a:pPr>
              <a:buNone/>
            </a:pPr>
            <a:r>
              <a:rPr lang="tr-TR" b="1" dirty="0" smtClean="0"/>
              <a:t>1.İdari Kamu Kurumları (Ör. TCK, OGM)</a:t>
            </a:r>
          </a:p>
          <a:p>
            <a:pPr>
              <a:buNone/>
            </a:pPr>
            <a:r>
              <a:rPr lang="tr-TR" b="1" dirty="0" smtClean="0"/>
              <a:t>2.İktisadi Kamu Kurumları Ör. TCCD, DHMİ)</a:t>
            </a:r>
          </a:p>
          <a:p>
            <a:pPr>
              <a:buNone/>
            </a:pPr>
            <a:r>
              <a:rPr lang="tr-TR" b="1" dirty="0" smtClean="0"/>
              <a:t>3.Sosyal Kamu Kurumları (SGK)</a:t>
            </a:r>
          </a:p>
          <a:p>
            <a:pPr>
              <a:buNone/>
            </a:pPr>
            <a:r>
              <a:rPr lang="tr-TR" b="1" dirty="0" smtClean="0"/>
              <a:t>4.Bilimsel, Teknik, Kültürel Kamu Kurumları (TRT, Üniversiteler, TÜBİTAK, DİE, TÜBA)</a:t>
            </a:r>
          </a:p>
          <a:p>
            <a:pPr>
              <a:buNone/>
            </a:pPr>
            <a:r>
              <a:rPr lang="tr-TR" b="1" dirty="0" smtClean="0"/>
              <a:t>5.Düzenleyici Kamu Kurumları: Bağımsız İdari Otoriteler (SPK, RTÜK,BDDK)</a:t>
            </a:r>
          </a:p>
          <a:p>
            <a:pPr>
              <a:buNone/>
            </a:pPr>
            <a:r>
              <a:rPr lang="tr-TR" b="1" dirty="0" smtClean="0"/>
              <a:t>6.Meslek Kuruluşları (Barolar, Tabip Odaları)</a:t>
            </a:r>
          </a:p>
          <a:p>
            <a:pPr algn="ctr">
              <a:buNone/>
            </a:pPr>
            <a:endParaRPr lang="tr-TR" b="1" dirty="0" smtClean="0"/>
          </a:p>
        </p:txBody>
      </p:sp>
      <p:cxnSp>
        <p:nvCxnSpPr>
          <p:cNvPr id="16" name="15 Düz Ok Bağlayıcısı"/>
          <p:cNvCxnSpPr/>
          <p:nvPr/>
        </p:nvCxnSpPr>
        <p:spPr>
          <a:xfrm flipH="1">
            <a:off x="2051720" y="2204864"/>
            <a:ext cx="23042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/>
          <p:nvPr/>
        </p:nvCxnSpPr>
        <p:spPr>
          <a:xfrm>
            <a:off x="4355976" y="2204864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20 Düz Bağlayıcı"/>
          <p:cNvCxnSpPr>
            <a:stCxn id="7" idx="2"/>
          </p:cNvCxnSpPr>
          <p:nvPr/>
        </p:nvCxnSpPr>
        <p:spPr>
          <a:xfrm>
            <a:off x="1619672" y="3355251"/>
            <a:ext cx="0" cy="4337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22 Düz Bağlayıcı"/>
          <p:cNvCxnSpPr/>
          <p:nvPr/>
        </p:nvCxnSpPr>
        <p:spPr>
          <a:xfrm>
            <a:off x="7020272" y="3284984"/>
            <a:ext cx="0" cy="4337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 flipH="1">
            <a:off x="1043608" y="4221088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/>
          <p:nvPr/>
        </p:nvCxnSpPr>
        <p:spPr>
          <a:xfrm>
            <a:off x="1907704" y="4221088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>
            <a:stCxn id="10" idx="2"/>
          </p:cNvCxnSpPr>
          <p:nvPr/>
        </p:nvCxnSpPr>
        <p:spPr>
          <a:xfrm flipH="1">
            <a:off x="683568" y="5371475"/>
            <a:ext cx="612068" cy="2897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33 Düz Ok Bağlayıcısı"/>
          <p:cNvCxnSpPr>
            <a:endCxn id="13" idx="0"/>
          </p:cNvCxnSpPr>
          <p:nvPr/>
        </p:nvCxnSpPr>
        <p:spPr>
          <a:xfrm>
            <a:off x="1259632" y="5373216"/>
            <a:ext cx="576064" cy="253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7405-B886-4ABA-991F-0D1794AE70F2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CFBB-F26A-4EF5-88A4-D8880434C23C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113984" cy="4751040"/>
          </a:xfrm>
        </p:spPr>
        <p:txBody>
          <a:bodyPr/>
          <a:lstStyle/>
          <a:p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Yararlanılan Kaynak:</a:t>
            </a:r>
          </a:p>
          <a:p>
            <a:pPr lvl="1">
              <a:buNone/>
            </a:pPr>
            <a:r>
              <a:rPr lang="tr-TR" dirty="0" smtClean="0"/>
              <a:t>Kemal GÖZLER, Genel Hukuk Bilgisi, Ekin Basım Yayın, Bursa, 2017.</a:t>
            </a:r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/>
          <a:lstStyle/>
          <a:p>
            <a:pPr lvl="0">
              <a:buNone/>
            </a:pPr>
            <a:r>
              <a:rPr lang="tr-TR" dirty="0" smtClean="0"/>
              <a:t>	</a:t>
            </a:r>
            <a:r>
              <a:rPr lang="tr-TR" b="1" dirty="0" smtClean="0"/>
              <a:t>I.GERÇEK KİŞİLER</a:t>
            </a:r>
            <a:endParaRPr lang="tr-TR" b="1" dirty="0"/>
          </a:p>
          <a:p>
            <a:pPr lvl="0">
              <a:buNone/>
            </a:pPr>
            <a:r>
              <a:rPr lang="tr-TR" dirty="0" smtClean="0"/>
              <a:t>		A.Kişiliğin </a:t>
            </a:r>
            <a:r>
              <a:rPr lang="tr-TR" dirty="0"/>
              <a:t>Başlangıcı ve </a:t>
            </a:r>
            <a:r>
              <a:rPr lang="tr-TR" dirty="0" smtClean="0"/>
              <a:t>Sona </a:t>
            </a:r>
            <a:r>
              <a:rPr lang="tr-TR" dirty="0"/>
              <a:t>Ermesi</a:t>
            </a:r>
          </a:p>
          <a:p>
            <a:pPr lvl="0">
              <a:buNone/>
            </a:pPr>
            <a:r>
              <a:rPr lang="tr-TR" dirty="0" smtClean="0"/>
              <a:t>		B.Kişinin </a:t>
            </a:r>
            <a:r>
              <a:rPr lang="tr-TR" dirty="0"/>
              <a:t>Ehliyetleri</a:t>
            </a:r>
          </a:p>
          <a:p>
            <a:pPr lvl="0">
              <a:buNone/>
            </a:pPr>
            <a:r>
              <a:rPr lang="tr-TR" dirty="0" smtClean="0"/>
              <a:t>			</a:t>
            </a:r>
            <a:r>
              <a:rPr lang="tr-TR" i="1" dirty="0" smtClean="0"/>
              <a:t>1-Hak </a:t>
            </a:r>
            <a:r>
              <a:rPr lang="tr-TR" i="1" dirty="0"/>
              <a:t>Ehliyeti</a:t>
            </a:r>
          </a:p>
          <a:p>
            <a:pPr lvl="0">
              <a:buNone/>
            </a:pPr>
            <a:r>
              <a:rPr lang="tr-TR" i="1" dirty="0" smtClean="0"/>
              <a:t>			2-Fiil Ehliyeti</a:t>
            </a:r>
          </a:p>
          <a:p>
            <a:pPr lvl="0">
              <a:buNone/>
            </a:pPr>
            <a:endParaRPr lang="tr-TR" i="1" dirty="0"/>
          </a:p>
          <a:p>
            <a:pPr>
              <a:buNone/>
            </a:pPr>
            <a:r>
              <a:rPr lang="tr-TR" b="1" dirty="0" smtClean="0"/>
              <a:t>	II.TÜZEL KİŞİLER</a:t>
            </a:r>
          </a:p>
          <a:p>
            <a:pPr>
              <a:buNone/>
            </a:pP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tr-TR" dirty="0" smtClean="0"/>
              <a:t>A.Özel Hukuk Tüzel Kişileri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B.Kamu Hukuku Tüzel Kişileri</a:t>
            </a:r>
            <a:endParaRPr lang="tr-TR" dirty="0"/>
          </a:p>
        </p:txBody>
      </p:sp>
      <p:pic>
        <p:nvPicPr>
          <p:cNvPr id="1026" name="Picture 2" descr="C:\Users\Se7en\Desktop\Genel Hukuk Bilgisi PPT 2017-2018 GÜZDÖNEMİ\hukuk dosyaları\imagesPL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032448" cy="871537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</p:spPr>
        <p:txBody>
          <a:bodyPr>
            <a:normAutofit/>
          </a:bodyPr>
          <a:lstStyle/>
          <a:p>
            <a:r>
              <a:rPr lang="tr-TR" b="1" dirty="0" smtClean="0"/>
              <a:t>Genel Olarak Kişi ve Kişilik Kavramı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Hukukta </a:t>
            </a:r>
            <a:r>
              <a:rPr lang="tr-TR" b="1" dirty="0"/>
              <a:t>“kişi</a:t>
            </a:r>
            <a:r>
              <a:rPr lang="tr-TR" b="1" dirty="0" smtClean="0"/>
              <a:t>”,</a:t>
            </a:r>
            <a:r>
              <a:rPr lang="tr-TR" i="1" dirty="0" smtClean="0"/>
              <a:t>hak </a:t>
            </a:r>
            <a:r>
              <a:rPr lang="tr-TR" i="1" dirty="0"/>
              <a:t>ve borçlara sahip olabilen varlıklara</a:t>
            </a:r>
            <a:r>
              <a:rPr lang="tr-TR" b="1" dirty="0"/>
              <a:t> </a:t>
            </a:r>
            <a:r>
              <a:rPr lang="tr-TR" dirty="0"/>
              <a:t>denir.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“</a:t>
            </a:r>
            <a:r>
              <a:rPr lang="tr-TR" b="1" dirty="0"/>
              <a:t>Kişilik” </a:t>
            </a:r>
            <a:r>
              <a:rPr lang="tr-TR" dirty="0"/>
              <a:t>kavramı ise </a:t>
            </a:r>
            <a:r>
              <a:rPr lang="tr-TR" i="1" dirty="0"/>
              <a:t>hukukça korunan kişiye bağlı değerlerin bütününü</a:t>
            </a:r>
            <a:r>
              <a:rPr lang="tr-TR" b="1" dirty="0"/>
              <a:t> </a:t>
            </a:r>
            <a:r>
              <a:rPr lang="tr-TR" dirty="0"/>
              <a:t>ifade eder.</a:t>
            </a:r>
            <a:endParaRPr lang="tr-TR" i="1" dirty="0"/>
          </a:p>
          <a:p>
            <a:endParaRPr lang="tr-TR" dirty="0" smtClean="0"/>
          </a:p>
          <a:p>
            <a:r>
              <a:rPr lang="tr-TR" dirty="0"/>
              <a:t>“Kişi” olmanın bazı </a:t>
            </a:r>
            <a:r>
              <a:rPr lang="tr-TR" b="1" dirty="0"/>
              <a:t>sonuçları </a:t>
            </a:r>
            <a:r>
              <a:rPr lang="tr-TR" dirty="0"/>
              <a:t>vardır: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dirty="0" smtClean="0"/>
              <a:t>(1) Kişiler irade açıklayabilirler. </a:t>
            </a:r>
          </a:p>
          <a:p>
            <a:pPr>
              <a:buNone/>
            </a:pPr>
            <a:r>
              <a:rPr lang="tr-TR" dirty="0" smtClean="0"/>
              <a:t>	(2) Kişiler, hukukî işlemler yapabilirler. </a:t>
            </a:r>
          </a:p>
          <a:p>
            <a:pPr>
              <a:buNone/>
            </a:pPr>
            <a:r>
              <a:rPr lang="tr-TR" dirty="0" smtClean="0"/>
              <a:t>	(3) Kişiler malvarlığına sahip olabilirler. </a:t>
            </a:r>
          </a:p>
          <a:p>
            <a:pPr>
              <a:buNone/>
            </a:pPr>
            <a:r>
              <a:rPr lang="tr-TR" dirty="0" smtClean="0"/>
              <a:t>	(4) Kişiler, hak ve borç altına girebilirler. </a:t>
            </a:r>
          </a:p>
          <a:p>
            <a:pPr>
              <a:buNone/>
            </a:pPr>
            <a:r>
              <a:rPr lang="tr-TR" dirty="0" smtClean="0"/>
              <a:t>	(5) Kişiler sorumluluk sahibidirler. </a:t>
            </a:r>
          </a:p>
          <a:p>
            <a:pPr>
              <a:buNone/>
            </a:pPr>
            <a:r>
              <a:rPr lang="tr-TR" dirty="0" smtClean="0"/>
              <a:t>	(6) Kişiler, mahkemeler huzurunda davacı ve davalı olabilirler.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</p:spPr>
        <p:txBody>
          <a:bodyPr>
            <a:normAutofit/>
          </a:bodyPr>
          <a:lstStyle/>
          <a:p>
            <a:r>
              <a:rPr lang="tr-TR" b="1" dirty="0" smtClean="0"/>
              <a:t>Genel Olarak Kişi ve Kişilik Kavramı</a:t>
            </a:r>
            <a:endParaRPr lang="tr-TR" b="1" dirty="0"/>
          </a:p>
        </p:txBody>
      </p:sp>
      <p:pic>
        <p:nvPicPr>
          <p:cNvPr id="2050" name="Picture 2" descr="C:\Users\Se7en\Desktop\Adsız3696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568952" cy="5112568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</p:spPr>
        <p:txBody>
          <a:bodyPr>
            <a:normAutofit/>
          </a:bodyPr>
          <a:lstStyle/>
          <a:p>
            <a:r>
              <a:rPr lang="tr-TR" b="1" dirty="0" smtClean="0"/>
              <a:t>I.GERÇEK KİŞİLER</a:t>
            </a:r>
            <a:endParaRPr lang="tr-TR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lvl="0" algn="ctr">
              <a:buNone/>
            </a:pP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</a:rPr>
              <a:t>B-KİŞİNİN EHLİYETLERİ</a:t>
            </a:r>
          </a:p>
          <a:p>
            <a:pPr lvl="0" algn="ctr">
              <a:buNone/>
            </a:pPr>
            <a:endParaRPr lang="tr-TR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/>
              <a:t>Kişinin ehliyetleri “hak ehliyeti” ve “fiil ehliyeti” olarak </a:t>
            </a:r>
            <a:r>
              <a:rPr lang="tr-TR" dirty="0" smtClean="0"/>
              <a:t>2’ye </a:t>
            </a:r>
            <a:r>
              <a:rPr lang="tr-TR" dirty="0"/>
              <a:t>ayrılır.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Hak </a:t>
            </a:r>
            <a:r>
              <a:rPr lang="tr-TR" dirty="0"/>
              <a:t>ehliyetine “medenî haklardan </a:t>
            </a:r>
            <a:r>
              <a:rPr lang="tr-TR" i="1" u="sng" dirty="0"/>
              <a:t>yararlanma</a:t>
            </a:r>
            <a:r>
              <a:rPr lang="tr-TR" u="sng" dirty="0"/>
              <a:t> </a:t>
            </a:r>
            <a:r>
              <a:rPr lang="tr-TR" dirty="0" smtClean="0"/>
              <a:t>ehliyeti</a:t>
            </a:r>
            <a:r>
              <a:rPr lang="tr-TR" dirty="0"/>
              <a:t>”, fiil ehliyetine, “medenî </a:t>
            </a:r>
            <a:r>
              <a:rPr lang="tr-TR" dirty="0" smtClean="0"/>
              <a:t>hakları </a:t>
            </a:r>
            <a:r>
              <a:rPr lang="tr-TR" i="1" u="sng" dirty="0"/>
              <a:t>kullanma</a:t>
            </a:r>
            <a:r>
              <a:rPr lang="tr-TR" u="sng" dirty="0"/>
              <a:t> </a:t>
            </a:r>
            <a:r>
              <a:rPr lang="tr-TR" dirty="0"/>
              <a:t>ehliyeti” de denir.</a:t>
            </a:r>
          </a:p>
          <a:p>
            <a:pPr lvl="0">
              <a:buFont typeface="Wingdings" pitchFamily="2" charset="2"/>
              <a:buChar char="Ø"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algn="ctr">
              <a:buNone/>
            </a:pPr>
            <a:endParaRPr lang="tr-TR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Courier New" pitchFamily="49" charset="0"/>
              <a:buChar char="o"/>
            </a:pPr>
            <a:endParaRPr lang="tr-TR" dirty="0" smtClean="0"/>
          </a:p>
          <a:p>
            <a:pPr lvl="0">
              <a:buNone/>
            </a:pPr>
            <a:endParaRPr lang="tr-TR" b="1" i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</p:spPr>
        <p:txBody>
          <a:bodyPr>
            <a:normAutofit/>
          </a:bodyPr>
          <a:lstStyle/>
          <a:p>
            <a:r>
              <a:rPr lang="tr-TR" b="1" dirty="0" smtClean="0"/>
              <a:t>I.GERÇEK KİŞİLER</a:t>
            </a:r>
            <a:endParaRPr lang="tr-TR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tr-TR" dirty="0"/>
          </a:p>
          <a:p>
            <a:pPr lvl="0" algn="ctr">
              <a:buNone/>
            </a:pP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</a:rPr>
              <a:t>B-KİŞİNİN EHLİYETLERİ</a:t>
            </a:r>
          </a:p>
          <a:p>
            <a:pPr lvl="0" algn="ctr">
              <a:buNone/>
            </a:pPr>
            <a:endParaRPr lang="tr-TR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tr-TR" b="1" i="1" u="sng" dirty="0" smtClean="0">
                <a:solidFill>
                  <a:srgbClr val="00B050"/>
                </a:solidFill>
              </a:rPr>
              <a:t>	        1-Hak Ehliyeti		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tr-TR" dirty="0"/>
              <a:t>Hak ehliyeti, kişilerin haklara ve borçlara sahip olabilme yeteneğidir. </a:t>
            </a:r>
            <a:endParaRPr lang="tr-TR" dirty="0" smtClean="0"/>
          </a:p>
          <a:p>
            <a:pPr marL="514350" lvl="0" indent="-514350">
              <a:buNone/>
            </a:pPr>
            <a:endParaRPr lang="tr-TR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tr-TR" dirty="0" smtClean="0"/>
              <a:t>Gerçek </a:t>
            </a:r>
            <a:r>
              <a:rPr lang="tr-TR" dirty="0"/>
              <a:t>kişiler açısından, </a:t>
            </a:r>
            <a:r>
              <a:rPr lang="tr-TR" u="sng" dirty="0"/>
              <a:t>hak ehliyeti sahibi olmak için </a:t>
            </a:r>
            <a:r>
              <a:rPr lang="tr-TR" dirty="0"/>
              <a:t>“insan </a:t>
            </a:r>
            <a:r>
              <a:rPr lang="tr-TR" dirty="0" err="1"/>
              <a:t>olmak”tan</a:t>
            </a:r>
            <a:r>
              <a:rPr lang="tr-TR" dirty="0"/>
              <a:t>, dolayısıyla </a:t>
            </a:r>
            <a:r>
              <a:rPr lang="tr-TR" u="sng" dirty="0"/>
              <a:t>tam ve sağ doğmaktan başka bir şart yoktur</a:t>
            </a:r>
            <a:r>
              <a:rPr lang="tr-TR" dirty="0" smtClean="0"/>
              <a:t>.</a:t>
            </a:r>
          </a:p>
          <a:p>
            <a:pPr marL="514350" lvl="0" indent="-514350">
              <a:buFont typeface="Wingdings" pitchFamily="2" charset="2"/>
              <a:buChar char="§"/>
            </a:pPr>
            <a:endParaRPr lang="tr-TR" dirty="0"/>
          </a:p>
          <a:p>
            <a:pPr marL="514350" lvl="0" indent="-514350">
              <a:buFont typeface="Wingdings" pitchFamily="2" charset="2"/>
              <a:buChar char="§"/>
            </a:pPr>
            <a:r>
              <a:rPr lang="tr-TR" i="1" dirty="0"/>
              <a:t>Hak ehliyeti </a:t>
            </a:r>
            <a:r>
              <a:rPr lang="tr-TR" u="sng" dirty="0"/>
              <a:t>pasif bir ehliyettir. </a:t>
            </a:r>
            <a:endParaRPr lang="tr-TR" u="sng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tr-TR" dirty="0" smtClean="0"/>
              <a:t>Bir </a:t>
            </a:r>
            <a:r>
              <a:rPr lang="tr-TR" dirty="0"/>
              <a:t>kişinin hak </a:t>
            </a:r>
            <a:r>
              <a:rPr lang="tr-TR" dirty="0" smtClean="0"/>
              <a:t>ehliyetine </a:t>
            </a:r>
            <a:r>
              <a:rPr lang="tr-TR" dirty="0"/>
              <a:t>sahip olması için bir şey yapmasına, </a:t>
            </a:r>
            <a:r>
              <a:rPr lang="tr-TR" dirty="0" smtClean="0"/>
              <a:t>irade </a:t>
            </a:r>
            <a:r>
              <a:rPr lang="tr-TR" dirty="0"/>
              <a:t>açıklamasına, birtakım işlemler yapmasına gerek yoktur. </a:t>
            </a:r>
            <a:endParaRPr lang="tr-TR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tr-TR" dirty="0" smtClean="0"/>
              <a:t>Hak </a:t>
            </a:r>
            <a:r>
              <a:rPr lang="tr-TR" dirty="0"/>
              <a:t>ehliyeti sahibi olmak için belli bir yaşı doldurmuş olmak da gerekmez. </a:t>
            </a:r>
            <a:endParaRPr lang="tr-TR" dirty="0" smtClean="0"/>
          </a:p>
          <a:p>
            <a:pPr marL="514350" lvl="0" indent="-514350">
              <a:buFont typeface="Wingdings" pitchFamily="2" charset="2"/>
              <a:buChar char="§"/>
            </a:pPr>
            <a:endParaRPr lang="tr-TR" dirty="0"/>
          </a:p>
          <a:p>
            <a:pPr marL="514350" lvl="0" indent="-514350">
              <a:buFont typeface="Wingdings" pitchFamily="2" charset="2"/>
              <a:buChar char="§"/>
            </a:pPr>
            <a:r>
              <a:rPr lang="tr-TR" dirty="0" smtClean="0"/>
              <a:t>Yeni </a:t>
            </a:r>
            <a:r>
              <a:rPr lang="tr-TR" dirty="0"/>
              <a:t>doğmuş bir bebeğin dahi hak ehliyeti vardır</a:t>
            </a:r>
            <a:r>
              <a:rPr lang="tr-TR" dirty="0" smtClean="0"/>
              <a:t>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tr-TR" dirty="0"/>
              <a:t>Hatta sağ doğmuş olmak kaydıyla ceninin dahi hak ehliyeti vardır.</a:t>
            </a:r>
          </a:p>
          <a:p>
            <a:pPr marL="514350" lvl="0" indent="-514350">
              <a:buNone/>
            </a:pPr>
            <a:endParaRPr lang="tr-TR" dirty="0" smtClean="0"/>
          </a:p>
          <a:p>
            <a:pPr lvl="0" algn="ctr">
              <a:buNone/>
            </a:pPr>
            <a:endParaRPr lang="tr-TR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Courier New" pitchFamily="49" charset="0"/>
              <a:buChar char="o"/>
            </a:pPr>
            <a:endParaRPr lang="tr-TR" dirty="0" smtClean="0"/>
          </a:p>
          <a:p>
            <a:pPr lvl="0">
              <a:buNone/>
            </a:pPr>
            <a:endParaRPr lang="tr-TR" b="1" i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</p:spPr>
        <p:txBody>
          <a:bodyPr>
            <a:normAutofit/>
          </a:bodyPr>
          <a:lstStyle/>
          <a:p>
            <a:r>
              <a:rPr lang="tr-TR" b="1" dirty="0" smtClean="0"/>
              <a:t>I.GERÇEK KİŞİLER</a:t>
            </a:r>
            <a:endParaRPr lang="tr-TR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tr-TR" dirty="0"/>
          </a:p>
          <a:p>
            <a:pPr lvl="0" algn="ctr">
              <a:buNone/>
            </a:pP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</a:rPr>
              <a:t>B-KİŞİNİN EHLİYETLERİ</a:t>
            </a:r>
          </a:p>
          <a:p>
            <a:pPr lvl="0" algn="ctr">
              <a:buNone/>
            </a:pPr>
            <a:endParaRPr lang="tr-TR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tr-TR" b="1" i="1" u="sng" dirty="0" smtClean="0">
                <a:solidFill>
                  <a:schemeClr val="accent2">
                    <a:lumMod val="50000"/>
                  </a:schemeClr>
                </a:solidFill>
              </a:rPr>
              <a:t>	        2-Fiil Ehliyeti		</a:t>
            </a:r>
          </a:p>
          <a:p>
            <a:r>
              <a:rPr lang="tr-TR" dirty="0"/>
              <a:t>Bir kişinin </a:t>
            </a:r>
            <a:r>
              <a:rPr lang="tr-TR" u="sng" dirty="0"/>
              <a:t>kendi fiilleriyle </a:t>
            </a:r>
            <a:r>
              <a:rPr lang="tr-TR" dirty="0"/>
              <a:t>haklar kazanabilme ve borç </a:t>
            </a:r>
            <a:r>
              <a:rPr lang="tr-TR" dirty="0" smtClean="0"/>
              <a:t>altına </a:t>
            </a:r>
            <a:r>
              <a:rPr lang="tr-TR" dirty="0"/>
              <a:t>girebilme yeteneğidir.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Nitekim</a:t>
            </a:r>
            <a:r>
              <a:rPr lang="tr-TR" dirty="0"/>
              <a:t>, Medeni Kanun “fiil </a:t>
            </a:r>
            <a:r>
              <a:rPr lang="tr-TR" dirty="0" smtClean="0"/>
              <a:t>ehliyetine </a:t>
            </a:r>
            <a:r>
              <a:rPr lang="tr-TR" dirty="0"/>
              <a:t>sahip olan kimse, kendi fiilleriyle hak edinebilir ve borç </a:t>
            </a:r>
            <a:r>
              <a:rPr lang="tr-TR" dirty="0" smtClean="0"/>
              <a:t>altına </a:t>
            </a:r>
            <a:r>
              <a:rPr lang="tr-TR" dirty="0"/>
              <a:t>girebilir” demektedir (m.9).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Fiil </a:t>
            </a:r>
            <a:r>
              <a:rPr lang="tr-TR" dirty="0"/>
              <a:t>ehliyetine medenî </a:t>
            </a:r>
            <a:r>
              <a:rPr lang="tr-TR" dirty="0" smtClean="0"/>
              <a:t>hakları </a:t>
            </a:r>
            <a:r>
              <a:rPr lang="tr-TR" dirty="0"/>
              <a:t>kullanma ehliyeti de denir.</a:t>
            </a:r>
          </a:p>
          <a:p>
            <a:pPr marL="514350" lvl="0" indent="-514350">
              <a:buNone/>
            </a:pPr>
            <a:endParaRPr lang="tr-TR" dirty="0" smtClean="0"/>
          </a:p>
          <a:p>
            <a:pPr lvl="0" algn="ctr">
              <a:buNone/>
            </a:pPr>
            <a:endParaRPr lang="tr-TR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Courier New" pitchFamily="49" charset="0"/>
              <a:buChar char="o"/>
            </a:pPr>
            <a:endParaRPr lang="tr-TR" dirty="0" smtClean="0"/>
          </a:p>
          <a:p>
            <a:pPr lvl="0">
              <a:buNone/>
            </a:pPr>
            <a:endParaRPr lang="tr-TR" b="1" i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I.GERÇEK KİŞİLER</a:t>
            </a:r>
            <a:endParaRPr lang="tr-TR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dirty="0"/>
          </a:p>
          <a:p>
            <a:pPr lvl="0" algn="ctr">
              <a:buNone/>
            </a:pPr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</a:rPr>
              <a:t>B-KİŞİNİN EHLİYETLERİ</a:t>
            </a:r>
          </a:p>
          <a:p>
            <a:pPr lvl="0" algn="ctr">
              <a:buNone/>
            </a:pPr>
            <a:endParaRPr lang="tr-TR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tr-TR" b="1" i="1" u="sng" dirty="0" smtClean="0">
                <a:solidFill>
                  <a:schemeClr val="accent2">
                    <a:lumMod val="50000"/>
                  </a:schemeClr>
                </a:solidFill>
              </a:rPr>
              <a:t>	        2-Fiil Ehliyeti		</a:t>
            </a:r>
          </a:p>
          <a:p>
            <a:pPr marL="514350" lvl="0" indent="-514350">
              <a:buNone/>
            </a:pPr>
            <a:r>
              <a:rPr lang="tr-TR" b="1" i="1" u="sng" dirty="0" smtClean="0"/>
              <a:t>Şartları: </a:t>
            </a:r>
            <a:r>
              <a:rPr lang="tr-TR" dirty="0" smtClean="0"/>
              <a:t>Hak </a:t>
            </a:r>
            <a:r>
              <a:rPr lang="tr-TR" dirty="0"/>
              <a:t>ehliyetine herkes sahiptir. Oysa fiil ehliyetine herkes sahip değildir. </a:t>
            </a:r>
          </a:p>
          <a:p>
            <a:pPr marL="514350" lvl="0" indent="-514350">
              <a:buNone/>
            </a:pPr>
            <a:endParaRPr lang="tr-TR" dirty="0" smtClean="0"/>
          </a:p>
          <a:p>
            <a:pPr marL="514350" lvl="0" indent="-514350"/>
            <a:r>
              <a:rPr lang="tr-TR" dirty="0" smtClean="0"/>
              <a:t>Sadece </a:t>
            </a:r>
            <a:r>
              <a:rPr lang="tr-TR" dirty="0"/>
              <a:t>belirli şartlan taşıyan kişiler sahiptir. </a:t>
            </a:r>
            <a:endParaRPr lang="tr-TR" dirty="0" smtClean="0"/>
          </a:p>
          <a:p>
            <a:pPr marL="514350" lvl="0" indent="-514350"/>
            <a:endParaRPr lang="tr-TR" dirty="0" smtClean="0"/>
          </a:p>
          <a:p>
            <a:pPr marL="514350" lvl="0" indent="-514350"/>
            <a:r>
              <a:rPr lang="tr-TR" dirty="0" smtClean="0">
                <a:solidFill>
                  <a:srgbClr val="FF0000"/>
                </a:solidFill>
              </a:rPr>
              <a:t>Fiil </a:t>
            </a:r>
            <a:r>
              <a:rPr lang="tr-TR" dirty="0">
                <a:solidFill>
                  <a:srgbClr val="FF0000"/>
                </a:solidFill>
              </a:rPr>
              <a:t>ehliyetine sahip olma </a:t>
            </a:r>
            <a:r>
              <a:rPr lang="tr-TR" dirty="0" smtClean="0">
                <a:solidFill>
                  <a:srgbClr val="FF0000"/>
                </a:solidFill>
              </a:rPr>
              <a:t>koşulları</a:t>
            </a:r>
            <a:r>
              <a:rPr lang="tr-TR" dirty="0" smtClean="0"/>
              <a:t>; </a:t>
            </a:r>
            <a:r>
              <a:rPr lang="tr-TR" dirty="0"/>
              <a:t>Medenî Kanunun 10’uncu maddesinde </a:t>
            </a:r>
            <a:r>
              <a:rPr lang="tr-TR" i="1" u="sng" dirty="0"/>
              <a:t>“ayırt etme gücüne sahip ve kısıtlı olmayan her ergin kişinin fiil ehliyeti </a:t>
            </a:r>
            <a:r>
              <a:rPr lang="tr-TR" dirty="0"/>
              <a:t>vardır” denerek </a:t>
            </a:r>
            <a:r>
              <a:rPr lang="tr-TR" dirty="0" smtClean="0"/>
              <a:t>belirlenmiştir</a:t>
            </a:r>
            <a:r>
              <a:rPr lang="tr-TR" dirty="0"/>
              <a:t>. </a:t>
            </a:r>
            <a:endParaRPr lang="tr-TR" dirty="0" smtClean="0"/>
          </a:p>
          <a:p>
            <a:pPr marL="514350" lvl="0" indent="-514350">
              <a:buNone/>
            </a:pPr>
            <a:endParaRPr lang="tr-TR" dirty="0" smtClean="0"/>
          </a:p>
          <a:p>
            <a:pPr marL="514350" lvl="0" indent="-514350"/>
            <a:r>
              <a:rPr lang="tr-TR" dirty="0" smtClean="0"/>
              <a:t>Buna </a:t>
            </a:r>
            <a:r>
              <a:rPr lang="tr-TR" dirty="0"/>
              <a:t>göre fiil ehliyetinin, “</a:t>
            </a:r>
            <a:r>
              <a:rPr lang="tr-TR" dirty="0">
                <a:solidFill>
                  <a:srgbClr val="FF0000"/>
                </a:solidFill>
              </a:rPr>
              <a:t>ayırt etme gücüne sahip </a:t>
            </a:r>
            <a:r>
              <a:rPr lang="tr-TR" dirty="0" smtClean="0">
                <a:solidFill>
                  <a:srgbClr val="FF0000"/>
                </a:solidFill>
              </a:rPr>
              <a:t>olma</a:t>
            </a:r>
            <a:r>
              <a:rPr lang="tr-TR" dirty="0"/>
              <a:t>”, “</a:t>
            </a:r>
            <a:r>
              <a:rPr lang="tr-TR" dirty="0">
                <a:solidFill>
                  <a:srgbClr val="FF0000"/>
                </a:solidFill>
              </a:rPr>
              <a:t>kısıtlı olmama</a:t>
            </a:r>
            <a:r>
              <a:rPr lang="tr-TR" dirty="0"/>
              <a:t>” ve “</a:t>
            </a:r>
            <a:r>
              <a:rPr lang="tr-TR" dirty="0">
                <a:solidFill>
                  <a:srgbClr val="FF0000"/>
                </a:solidFill>
              </a:rPr>
              <a:t>ergin olma</a:t>
            </a:r>
            <a:r>
              <a:rPr lang="tr-TR" dirty="0"/>
              <a:t>” şeklinde </a:t>
            </a:r>
            <a:r>
              <a:rPr lang="tr-TR" dirty="0" smtClean="0"/>
              <a:t>3 </a:t>
            </a:r>
            <a:r>
              <a:rPr lang="tr-TR" dirty="0"/>
              <a:t>şartının </a:t>
            </a:r>
            <a:r>
              <a:rPr lang="tr-TR" dirty="0" smtClean="0"/>
              <a:t>bulunduğunu </a:t>
            </a:r>
            <a:r>
              <a:rPr lang="tr-TR" dirty="0"/>
              <a:t>söyleyebiliriz.</a:t>
            </a:r>
            <a:endParaRPr lang="tr-TR" b="1" i="1" u="sng" dirty="0" smtClean="0"/>
          </a:p>
          <a:p>
            <a:pPr lvl="0" algn="ctr">
              <a:buNone/>
            </a:pPr>
            <a:endParaRPr lang="tr-TR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Courier New" pitchFamily="49" charset="0"/>
              <a:buChar char="o"/>
            </a:pPr>
            <a:endParaRPr lang="tr-TR" dirty="0" smtClean="0"/>
          </a:p>
          <a:p>
            <a:pPr lvl="0">
              <a:buNone/>
            </a:pPr>
            <a:endParaRPr lang="tr-TR" b="1" i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I.GERÇEK KİŞİLER</a:t>
            </a:r>
            <a:endParaRPr lang="tr-TR" b="1" dirty="0"/>
          </a:p>
        </p:txBody>
      </p:sp>
      <p:pic>
        <p:nvPicPr>
          <p:cNvPr id="1026" name="Picture 2" descr="C:\Users\Se7en\Desktop\Adsız98961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712968" cy="5472608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0251-B3B7-4DFC-B4DF-30B56010D90F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432</Words>
  <Application>Microsoft Office PowerPoint</Application>
  <PresentationFormat>Ekran Gösterisi (4:3)</PresentationFormat>
  <Paragraphs>168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</vt:lpstr>
      <vt:lpstr>Ofis Teması</vt:lpstr>
      <vt:lpstr>T.C. ANKARA ÜNİVERSİTESİ   AYAŞ MESLEK YÜKSEKOKULU</vt:lpstr>
      <vt:lpstr>PowerPoint Sunusu</vt:lpstr>
      <vt:lpstr>Genel Olarak Kişi ve Kişilik Kavramı</vt:lpstr>
      <vt:lpstr>Genel Olarak Kişi ve Kişilik Kavramı</vt:lpstr>
      <vt:lpstr>I.GERÇEK KİŞİLER</vt:lpstr>
      <vt:lpstr>I.GERÇEK KİŞİLER</vt:lpstr>
      <vt:lpstr>I.GERÇEK KİŞİLER</vt:lpstr>
      <vt:lpstr>I.GERÇEK KİŞİLER</vt:lpstr>
      <vt:lpstr>I.GERÇEK KİŞİLER</vt:lpstr>
      <vt:lpstr>I.GERÇEK KİŞİLER</vt:lpstr>
      <vt:lpstr>I.GERÇEK KİŞİLER</vt:lpstr>
      <vt:lpstr>II. TÜZEL KİŞİLER</vt:lpstr>
      <vt:lpstr>II. TÜZEL KİŞİLER</vt:lpstr>
      <vt:lpstr>II. TÜZEL KİŞİLER</vt:lpstr>
      <vt:lpstr>II. TÜZEL KİŞİLER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KİŞİLİK KAVRAMI</dc:title>
  <dc:creator>Se7en</dc:creator>
  <cp:lastModifiedBy>yusuf can çalışır</cp:lastModifiedBy>
  <cp:revision>34</cp:revision>
  <dcterms:created xsi:type="dcterms:W3CDTF">2017-08-13T12:10:16Z</dcterms:created>
  <dcterms:modified xsi:type="dcterms:W3CDTF">2018-02-26T13:58:57Z</dcterms:modified>
</cp:coreProperties>
</file>