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9108E-7A4E-4CBF-A062-D2111B122110}" type="datetimeFigureOut">
              <a:rPr lang="tr-TR" smtClean="0"/>
              <a:t>25.5.2016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TÜRKİYE VE ULUSLAR ARASI ÖRGÜTLER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Bozkurt-Lotus Davası (1926)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Fransız kaptanın Türkiye’de yargılanması</a:t>
            </a:r>
          </a:p>
          <a:p>
            <a:r>
              <a:rPr lang="tr-TR" dirty="0" smtClean="0"/>
              <a:t>Neden “ulusal bir davaya dönüşüyor?</a:t>
            </a:r>
          </a:p>
          <a:p>
            <a:pPr lvl="1"/>
            <a:r>
              <a:rPr lang="tr-TR" dirty="0" smtClean="0"/>
              <a:t>???</a:t>
            </a:r>
          </a:p>
          <a:p>
            <a:pPr lvl="1"/>
            <a:r>
              <a:rPr lang="tr-TR" dirty="0" smtClean="0"/>
              <a:t>????</a:t>
            </a:r>
          </a:p>
          <a:p>
            <a:pPr lvl="1"/>
            <a:r>
              <a:rPr lang="tr-TR" dirty="0" smtClean="0"/>
              <a:t>???</a:t>
            </a:r>
          </a:p>
          <a:p>
            <a:r>
              <a:rPr lang="tr-TR" dirty="0" smtClean="0"/>
              <a:t>Uluslararası Adalet Divanı’nın kararı.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Soğuk Savaş Döneminde Türkiye ve Uluslararası Örgütler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NATO Üyeliği (1952) Nasıl Anlamalı</a:t>
            </a:r>
          </a:p>
          <a:p>
            <a:r>
              <a:rPr lang="tr-TR" dirty="0" smtClean="0"/>
              <a:t>Genel Dünya Koşulları</a:t>
            </a:r>
          </a:p>
          <a:p>
            <a:r>
              <a:rPr lang="tr-TR" dirty="0" smtClean="0"/>
              <a:t>Türkiye’nin Dünya Sistemindeki Konumu</a:t>
            </a:r>
          </a:p>
          <a:p>
            <a:r>
              <a:rPr lang="tr-TR" dirty="0" smtClean="0"/>
              <a:t>Türkiye’nin İç Sınıfsal Yapısı ve Stratejileri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NATO Üyeliğini Nasıl Anlamalı?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Dünya Koşulları</a:t>
            </a:r>
          </a:p>
          <a:p>
            <a:r>
              <a:rPr lang="tr-TR" dirty="0" smtClean="0"/>
              <a:t>Türkiye’nin Dünya Sistemindeki Konumu</a:t>
            </a:r>
          </a:p>
          <a:p>
            <a:pPr lvl="1"/>
            <a:r>
              <a:rPr lang="tr-TR" dirty="0" smtClean="0"/>
              <a:t>SSCB ile Gerilen İlişkiler (1925 Moskova Dostluk Antlaşmasından Soğuk Savaşa)</a:t>
            </a:r>
          </a:p>
          <a:p>
            <a:pPr lvl="2"/>
            <a:r>
              <a:rPr lang="tr-TR" dirty="0" smtClean="0"/>
              <a:t>Türkiye’nin 2. Dünya Savaşı’ndaki tutumu</a:t>
            </a:r>
          </a:p>
          <a:p>
            <a:pPr lvl="3"/>
            <a:r>
              <a:rPr lang="tr-TR" dirty="0" smtClean="0"/>
              <a:t>Krom İhracatı</a:t>
            </a:r>
          </a:p>
          <a:p>
            <a:pPr lvl="3"/>
            <a:r>
              <a:rPr lang="tr-TR" dirty="0" smtClean="0"/>
              <a:t>Boğazlar Meselesi</a:t>
            </a:r>
          </a:p>
          <a:p>
            <a:pPr lvl="3"/>
            <a:r>
              <a:rPr lang="tr-TR" dirty="0" smtClean="0"/>
              <a:t>Son ana kadar tarafsız kalma</a:t>
            </a:r>
          </a:p>
          <a:p>
            <a:pPr lvl="2"/>
            <a:r>
              <a:rPr lang="tr-TR" dirty="0" smtClean="0"/>
              <a:t>1946’da SSCB’nin Açık Tavrı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NATO Üyeliğini Nasıl Anlamalı?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Türkiye’nin İç Dinamikleri</a:t>
            </a:r>
          </a:p>
          <a:p>
            <a:pPr lvl="1"/>
            <a:r>
              <a:rPr lang="tr-TR" dirty="0" smtClean="0"/>
              <a:t>Geç kalmış kapitalist kalkınma</a:t>
            </a:r>
          </a:p>
          <a:p>
            <a:pPr lvl="1"/>
            <a:r>
              <a:rPr lang="tr-TR" dirty="0" smtClean="0"/>
              <a:t>Kalkınma ve sermaye birikimi ihtiyacı</a:t>
            </a:r>
          </a:p>
          <a:p>
            <a:pPr lvl="1"/>
            <a:r>
              <a:rPr lang="tr-TR" dirty="0" smtClean="0"/>
              <a:t>Tarımsal kapitalizm ve altyapı ihtiyacı</a:t>
            </a:r>
          </a:p>
          <a:p>
            <a:pPr lvl="1"/>
            <a:r>
              <a:rPr lang="tr-TR" dirty="0" smtClean="0"/>
              <a:t>Dış sermaye ve yardım ihtiyacı: ABD</a:t>
            </a:r>
          </a:p>
          <a:p>
            <a:pPr lvl="1"/>
            <a:r>
              <a:rPr lang="tr-TR" dirty="0" smtClean="0"/>
              <a:t>DP’nin Yükselişi</a:t>
            </a:r>
          </a:p>
          <a:p>
            <a:pPr lvl="1"/>
            <a:r>
              <a:rPr lang="tr-TR" dirty="0" smtClean="0"/>
              <a:t>Batı Bloğunda Açıktan Yer Alma Eğiliminin İdeolojisi: Anti-komünizm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NATO Üyeliğinin Sonuçları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NATO Askeri Üslerinin Açılması. Örn. İncirlik</a:t>
            </a:r>
          </a:p>
          <a:p>
            <a:r>
              <a:rPr lang="tr-TR" dirty="0" smtClean="0"/>
              <a:t>Ortadoğu’da NATO Yanlısı Paktlar</a:t>
            </a:r>
          </a:p>
          <a:p>
            <a:pPr lvl="1"/>
            <a:r>
              <a:rPr lang="tr-TR" dirty="0" smtClean="0"/>
              <a:t>Bağdat Paktı (1954- </a:t>
            </a:r>
            <a:r>
              <a:rPr lang="en-CA" dirty="0" err="1"/>
              <a:t>Irak</a:t>
            </a:r>
            <a:r>
              <a:rPr lang="en-CA" dirty="0"/>
              <a:t>, Pakistan, </a:t>
            </a:r>
            <a:r>
              <a:rPr lang="en-CA" dirty="0" err="1"/>
              <a:t>İran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 smtClean="0"/>
              <a:t>Afganistan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CENTO (1959)</a:t>
            </a:r>
          </a:p>
          <a:p>
            <a:pPr lvl="1"/>
            <a:r>
              <a:rPr lang="tr-TR" dirty="0" smtClean="0"/>
              <a:t>Suriye Gerilimi: 1957 (Sınıra yığınak ve Sovyet tepkisi) </a:t>
            </a:r>
          </a:p>
          <a:p>
            <a:r>
              <a:rPr lang="tr-TR" dirty="0" smtClean="0"/>
              <a:t>1959: Dolaylı Saldırı Antlaşması</a:t>
            </a:r>
          </a:p>
          <a:p>
            <a:r>
              <a:rPr lang="tr-TR" dirty="0" smtClean="0"/>
              <a:t>U2 Casus Uçağının Düşürülmesi (1960)</a:t>
            </a:r>
          </a:p>
          <a:p>
            <a:r>
              <a:rPr lang="tr-TR" dirty="0" smtClean="0"/>
              <a:t>Küba Füze Krizi (1962)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 ve Birleşmiş Milletler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Kıbrıs Krizi (1974)</a:t>
            </a:r>
          </a:p>
          <a:p>
            <a:r>
              <a:rPr lang="tr-TR" dirty="0" smtClean="0"/>
              <a:t>BM Güvenlik Konseyi Kararı</a:t>
            </a:r>
          </a:p>
          <a:p>
            <a:r>
              <a:rPr lang="tr-TR" dirty="0" smtClean="0"/>
              <a:t>BM Barış Gücü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1960’lar ve NATO ile ilk çatlaklar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Türkiye’nin NATO ile ilişkilerinde ilk çatlaklar</a:t>
            </a:r>
          </a:p>
          <a:p>
            <a:r>
              <a:rPr lang="tr-TR" dirty="0"/>
              <a:t>1959: Dolaylı Saldırı Antlaşması</a:t>
            </a:r>
          </a:p>
          <a:p>
            <a:r>
              <a:rPr lang="tr-TR" dirty="0"/>
              <a:t>U2 Casus Uçağının Düşürülmesi (1960)</a:t>
            </a:r>
          </a:p>
          <a:p>
            <a:r>
              <a:rPr lang="tr-TR" dirty="0"/>
              <a:t>Küba Füze Krizi (1962</a:t>
            </a:r>
            <a:r>
              <a:rPr lang="tr-TR" dirty="0" smtClean="0"/>
              <a:t>)</a:t>
            </a:r>
          </a:p>
          <a:p>
            <a:r>
              <a:rPr lang="tr-TR" dirty="0" smtClean="0"/>
              <a:t>1964: Kıbrıs Krizi. </a:t>
            </a:r>
            <a:r>
              <a:rPr lang="tr-TR" dirty="0" err="1" smtClean="0"/>
              <a:t>Lyndon</a:t>
            </a:r>
            <a:r>
              <a:rPr lang="tr-TR" dirty="0" smtClean="0"/>
              <a:t> Johnson’un Mektubu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975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Kıbrıs Sorunu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dirty="0" smtClean="0"/>
              <a:t>1878 Ada İngiltere’ye kiralanıyor.</a:t>
            </a:r>
          </a:p>
          <a:p>
            <a:r>
              <a:rPr lang="tr-TR" sz="2400" dirty="0" smtClean="0"/>
              <a:t>I. Dünya Savaşı sonunda resmen İngiliz kolonisi</a:t>
            </a:r>
          </a:p>
          <a:p>
            <a:r>
              <a:rPr lang="tr-TR" sz="2400" dirty="0" smtClean="0"/>
              <a:t>1930’lu yıllar: Rum milliyetçisi isyanlar. </a:t>
            </a:r>
          </a:p>
          <a:p>
            <a:r>
              <a:rPr lang="tr-TR" sz="2400" dirty="0" smtClean="0"/>
              <a:t>1954: BM’ye self-determinasyon başvurusu. Türkiye’nin itirazı.</a:t>
            </a:r>
          </a:p>
          <a:p>
            <a:r>
              <a:rPr lang="tr-TR" sz="2400" dirty="0" smtClean="0"/>
              <a:t>1950’li yıllar: Etnik milliyetçilik ve çatışma</a:t>
            </a:r>
          </a:p>
          <a:p>
            <a:r>
              <a:rPr lang="tr-TR" sz="2400" dirty="0" smtClean="0"/>
              <a:t>Türkiye tezi: Taksim; </a:t>
            </a:r>
            <a:r>
              <a:rPr lang="tr-TR" sz="2400" dirty="0" err="1" smtClean="0"/>
              <a:t>RumTezi</a:t>
            </a:r>
            <a:r>
              <a:rPr lang="tr-TR" sz="2400" dirty="0" smtClean="0"/>
              <a:t>: </a:t>
            </a:r>
            <a:r>
              <a:rPr lang="tr-TR" sz="2400" dirty="0" err="1" smtClean="0"/>
              <a:t>Enosis</a:t>
            </a:r>
            <a:endParaRPr lang="tr-TR" sz="2400" dirty="0" smtClean="0"/>
          </a:p>
          <a:p>
            <a:r>
              <a:rPr lang="tr-TR" sz="2400" dirty="0" smtClean="0"/>
              <a:t>1955: 6-7 </a:t>
            </a:r>
            <a:r>
              <a:rPr lang="tr-TR" sz="2400" dirty="0"/>
              <a:t>E</a:t>
            </a:r>
            <a:r>
              <a:rPr lang="tr-TR" sz="2400" dirty="0" smtClean="0"/>
              <a:t>ylül Olayları</a:t>
            </a:r>
          </a:p>
          <a:p>
            <a:r>
              <a:rPr lang="tr-TR" sz="2400" dirty="0" smtClean="0"/>
              <a:t>1960: Bağımsız Kıbrıs Cumhuriyeti. (</a:t>
            </a:r>
            <a:r>
              <a:rPr lang="tr-TR" sz="2400" dirty="0" err="1" smtClean="0"/>
              <a:t>Consociationalism</a:t>
            </a:r>
            <a:r>
              <a:rPr lang="tr-TR" sz="2400" dirty="0" smtClean="0"/>
              <a:t> ve veto hakkı)</a:t>
            </a:r>
          </a:p>
          <a:p>
            <a:r>
              <a:rPr lang="tr-TR" sz="2400" dirty="0" smtClean="0"/>
              <a:t>Türkiye, Yunanistan ve İngiltere garantör ülke. NATO arabulucu. </a:t>
            </a:r>
          </a:p>
          <a:p>
            <a:r>
              <a:rPr lang="tr-TR" sz="2400" dirty="0" smtClean="0"/>
              <a:t>1960-1964: Sürekli çatışma ortamı</a:t>
            </a:r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46062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Kıbrıs Sorunu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1964: Türkiye’nin garantör ülke olarak müdahale etme arayışı</a:t>
            </a:r>
            <a:r>
              <a:rPr lang="tr-TR" dirty="0" smtClean="0"/>
              <a:t>. </a:t>
            </a:r>
          </a:p>
          <a:p>
            <a:r>
              <a:rPr lang="tr-TR" dirty="0" smtClean="0"/>
              <a:t>Johnson Mektubu. </a:t>
            </a:r>
            <a:endParaRPr lang="tr-TR" dirty="0" smtClean="0"/>
          </a:p>
          <a:p>
            <a:r>
              <a:rPr lang="tr-TR" dirty="0" smtClean="0"/>
              <a:t>1974: </a:t>
            </a:r>
            <a:r>
              <a:rPr lang="tr-TR" dirty="0" err="1" smtClean="0"/>
              <a:t>Nikos</a:t>
            </a:r>
            <a:r>
              <a:rPr lang="tr-TR" dirty="0" smtClean="0"/>
              <a:t> </a:t>
            </a:r>
            <a:r>
              <a:rPr lang="tr-TR" dirty="0" err="1" smtClean="0"/>
              <a:t>Sampson</a:t>
            </a:r>
            <a:r>
              <a:rPr lang="tr-TR" dirty="0" smtClean="0"/>
              <a:t> Darbesi ve Türkiye Müdahalesi</a:t>
            </a:r>
          </a:p>
          <a:p>
            <a:r>
              <a:rPr lang="tr-TR" dirty="0" smtClean="0"/>
              <a:t>Fiili Taksim ve zorunlu mübadele</a:t>
            </a:r>
          </a:p>
          <a:p>
            <a:r>
              <a:rPr lang="tr-TR" dirty="0" smtClean="0"/>
              <a:t>1983 KKTC’nin ilanı</a:t>
            </a:r>
          </a:p>
          <a:p>
            <a:r>
              <a:rPr lang="tr-TR" dirty="0" smtClean="0"/>
              <a:t>2003 BM Planı</a:t>
            </a:r>
          </a:p>
          <a:p>
            <a:r>
              <a:rPr lang="tr-TR" dirty="0" smtClean="0"/>
              <a:t>2004 Kıbrıs’ın AB Üyeliği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8093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1980 Sonrası AT(AB) İle İlişkiler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Genel Dünya Tablosu</a:t>
            </a:r>
            <a:r>
              <a:rPr lang="tr-TR" dirty="0" smtClean="0"/>
              <a:t>: </a:t>
            </a:r>
            <a:r>
              <a:rPr lang="tr-TR" dirty="0" err="1" smtClean="0"/>
              <a:t>Neoliberal</a:t>
            </a:r>
            <a:r>
              <a:rPr lang="tr-TR" dirty="0" smtClean="0"/>
              <a:t> birikim modeli; Soğuk Savaşın sonu</a:t>
            </a:r>
          </a:p>
          <a:p>
            <a:r>
              <a:rPr lang="tr-TR" dirty="0" smtClean="0"/>
              <a:t>Türkiye’nin Dünya İçindeki Yeri: ABD Hegemonyasının Varlığında Yeni Görev Tanımları. Yeni Fırsat Tarifleri.</a:t>
            </a:r>
          </a:p>
          <a:p>
            <a:r>
              <a:rPr lang="tr-TR" dirty="0" smtClean="0"/>
              <a:t>Türkiye’nin İç koşulları: 12 Eylül Sonrası; Küresel Piyasalarla Tam Uyum; </a:t>
            </a:r>
            <a:r>
              <a:rPr lang="tr-TR" dirty="0" err="1" smtClean="0"/>
              <a:t>Neoliberalleşme</a:t>
            </a:r>
            <a:r>
              <a:rPr lang="tr-TR" dirty="0" smtClean="0"/>
              <a:t>; Kürt </a:t>
            </a:r>
            <a:r>
              <a:rPr lang="tr-TR" dirty="0" smtClean="0"/>
              <a:t>meselesi; </a:t>
            </a:r>
            <a:r>
              <a:rPr lang="tr-TR" dirty="0" smtClean="0"/>
              <a:t>Siyasal İslam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6494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 Dış Politikası ve Uluslararası Örgütler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TDP ve Türkiye’nin Uluslar arası Örgütlerle İlişkisini Nasıl Ele Almalı</a:t>
            </a:r>
          </a:p>
          <a:p>
            <a:pPr lvl="2"/>
            <a:r>
              <a:rPr lang="tr-TR" dirty="0" smtClean="0"/>
              <a:t>Belirli bir dönemdeki genel dünya </a:t>
            </a:r>
            <a:r>
              <a:rPr lang="tr-TR" dirty="0"/>
              <a:t>t</a:t>
            </a:r>
            <a:r>
              <a:rPr lang="tr-TR" dirty="0" smtClean="0"/>
              <a:t>ablosu</a:t>
            </a:r>
          </a:p>
          <a:p>
            <a:pPr lvl="2"/>
            <a:r>
              <a:rPr lang="tr-TR" dirty="0" smtClean="0"/>
              <a:t>Türkiye’nin Dünya Sistemi İçindeki Yeri</a:t>
            </a:r>
          </a:p>
          <a:p>
            <a:pPr lvl="2"/>
            <a:r>
              <a:rPr lang="tr-TR" dirty="0" smtClean="0"/>
              <a:t>Türkiye’nin İç Dinamikleri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1980 Sonrası AT(AB) ile İlişkiler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1981: Yunanistan; 1987: İspanya ve Portekiz</a:t>
            </a:r>
          </a:p>
          <a:p>
            <a:r>
              <a:rPr lang="tr-TR" dirty="0" smtClean="0"/>
              <a:t>1987 Türkiye’nin başvurusu ve ret</a:t>
            </a:r>
          </a:p>
          <a:p>
            <a:r>
              <a:rPr lang="tr-TR" dirty="0" smtClean="0"/>
              <a:t>1996 Gümrük Birliği Antlaşması (Üçüncü ülkelere kota: sanayi ve işlenmiş tarım ürünleri).</a:t>
            </a:r>
          </a:p>
          <a:p>
            <a:r>
              <a:rPr lang="tr-TR" dirty="0" smtClean="0"/>
              <a:t>1997 Lüksemburg Zirvesi</a:t>
            </a:r>
          </a:p>
          <a:p>
            <a:r>
              <a:rPr lang="tr-TR" dirty="0" smtClean="0"/>
              <a:t>1999 Helsinki Zirvesi: Türkiye aday üye.</a:t>
            </a:r>
          </a:p>
          <a:p>
            <a:r>
              <a:rPr lang="tr-TR" dirty="0" smtClean="0"/>
              <a:t>2001 Katılım Ortaklığı Belgesinin İmzalanması ve Kopenhag Kriterleriyle uyum.</a:t>
            </a:r>
          </a:p>
          <a:p>
            <a:r>
              <a:rPr lang="tr-TR" dirty="0" smtClean="0"/>
              <a:t>2005: Ekim 2005 Tam Üyelik Müzakereleri.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2933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Kopenhag Kriterleri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Ekonomik Kriterler</a:t>
            </a:r>
          </a:p>
          <a:p>
            <a:pPr lvl="1"/>
            <a:r>
              <a:rPr lang="tr-TR" dirty="0" smtClean="0"/>
              <a:t>Piyasa ekonomisine uyum ve </a:t>
            </a:r>
            <a:r>
              <a:rPr lang="tr-TR" smtClean="0"/>
              <a:t>gümrük birliği</a:t>
            </a:r>
          </a:p>
          <a:p>
            <a:r>
              <a:rPr lang="tr-TR" dirty="0" smtClean="0"/>
              <a:t>Siyasi Kriterler</a:t>
            </a:r>
          </a:p>
          <a:p>
            <a:pPr lvl="1"/>
            <a:r>
              <a:rPr lang="tr-TR" dirty="0" smtClean="0"/>
              <a:t>İstikrarlı ve kurumsallaşmış demokrasi</a:t>
            </a:r>
          </a:p>
          <a:p>
            <a:pPr lvl="1"/>
            <a:r>
              <a:rPr lang="tr-TR" dirty="0" smtClean="0"/>
              <a:t>Hukuk devleti</a:t>
            </a:r>
          </a:p>
          <a:p>
            <a:pPr lvl="1"/>
            <a:r>
              <a:rPr lang="tr-TR" dirty="0" smtClean="0"/>
              <a:t>İnsan Haklarına Saygı</a:t>
            </a:r>
          </a:p>
          <a:p>
            <a:pPr lvl="1"/>
            <a:r>
              <a:rPr lang="tr-TR" dirty="0" smtClean="0"/>
              <a:t>Azınlıkların Korunması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2839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Erken Cumhuriyet Dönemi- 1923-1945</a:t>
            </a:r>
            <a:br>
              <a:rPr lang="tr-TR" dirty="0" smtClean="0"/>
            </a:br>
            <a:r>
              <a:rPr lang="tr-TR" dirty="0" smtClean="0"/>
              <a:t>Türkiye-MC İlişkisi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Dünya Tablosu</a:t>
            </a:r>
          </a:p>
          <a:p>
            <a:pPr lvl="1"/>
            <a:r>
              <a:rPr lang="tr-TR" dirty="0" smtClean="0"/>
              <a:t>İmparatorlukların Çöküşü</a:t>
            </a:r>
          </a:p>
          <a:p>
            <a:pPr lvl="1"/>
            <a:r>
              <a:rPr lang="tr-TR" dirty="0" err="1" smtClean="0"/>
              <a:t>Versailles</a:t>
            </a:r>
            <a:r>
              <a:rPr lang="tr-TR" dirty="0" smtClean="0"/>
              <a:t> Antlaşması ve İngiliz-Fransız Hakimiyeti</a:t>
            </a:r>
          </a:p>
          <a:p>
            <a:pPr lvl="1"/>
            <a:r>
              <a:rPr lang="tr-TR" dirty="0" smtClean="0"/>
              <a:t>1917 Ekim Devrimi ve Sonuçları</a:t>
            </a:r>
          </a:p>
          <a:p>
            <a:pPr lvl="1"/>
            <a:r>
              <a:rPr lang="tr-TR" dirty="0" smtClean="0"/>
              <a:t>1920’lerin başından itibaren yükselen faşizm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Erken Cumhuriyet Dönemi: Türkiye’nin İç Dinamikleri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İmparatorluktan kopuş ve yeni ulus-devlet inşası</a:t>
            </a:r>
          </a:p>
          <a:p>
            <a:r>
              <a:rPr lang="tr-TR" sz="2800" dirty="0" smtClean="0"/>
              <a:t>Demografik türdeşleşme</a:t>
            </a:r>
          </a:p>
          <a:p>
            <a:r>
              <a:rPr lang="tr-TR" sz="2800" dirty="0" smtClean="0"/>
              <a:t>Hızlı modernleşme ve laiklik</a:t>
            </a:r>
          </a:p>
          <a:p>
            <a:r>
              <a:rPr lang="tr-TR" sz="2800" dirty="0" smtClean="0"/>
              <a:t>Kapitalistleşme hedefi</a:t>
            </a:r>
          </a:p>
          <a:p>
            <a:pPr lvl="1"/>
            <a:r>
              <a:rPr lang="tr-TR" sz="2200" dirty="0" smtClean="0"/>
              <a:t>Ticaret burjuvazisi</a:t>
            </a:r>
          </a:p>
          <a:p>
            <a:pPr lvl="1"/>
            <a:r>
              <a:rPr lang="tr-TR" sz="2200" dirty="0" smtClean="0"/>
              <a:t>Toprak sahipleri</a:t>
            </a:r>
          </a:p>
          <a:p>
            <a:pPr lvl="1"/>
            <a:r>
              <a:rPr lang="tr-TR" sz="2200" dirty="0" smtClean="0"/>
              <a:t>Bürokrasi</a:t>
            </a:r>
          </a:p>
          <a:p>
            <a:r>
              <a:rPr lang="tr-TR" sz="2800" dirty="0" smtClean="0"/>
              <a:t>Sınırları belli bir egemenlik anlayışı</a:t>
            </a:r>
          </a:p>
          <a:p>
            <a:r>
              <a:rPr lang="tr-TR" sz="2800" dirty="0" smtClean="0"/>
              <a:t>Milliyetçiliğin hakim ideoloji haline gelmesi</a:t>
            </a:r>
          </a:p>
          <a:p>
            <a:r>
              <a:rPr lang="tr-TR" sz="2800" dirty="0" smtClean="0"/>
              <a:t>İktidarın merkezileşmesi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İktidarın Hedefleri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 İnşa Sürecinin Politik ve Sosyal Temellerini Hazırlamak.</a:t>
            </a:r>
          </a:p>
          <a:p>
            <a:r>
              <a:rPr lang="tr-TR" dirty="0" smtClean="0"/>
              <a:t>Uluslararası Tanınma ve Süreklilik</a:t>
            </a:r>
          </a:p>
          <a:p>
            <a:r>
              <a:rPr lang="tr-TR" dirty="0" smtClean="0"/>
              <a:t>Yeni Sınırların Kalıcılığı ve Müdafaası</a:t>
            </a:r>
          </a:p>
          <a:p>
            <a:r>
              <a:rPr lang="tr-TR" dirty="0" smtClean="0"/>
              <a:t>Ulusal Kapitalizmin Gelişimi İçin Kaynak Bulma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Nüfus Mübadelesi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Lozan Antlaşması’nda yapılan bir antlaşma</a:t>
            </a:r>
          </a:p>
          <a:p>
            <a:r>
              <a:rPr lang="tr-TR" sz="4000" dirty="0" smtClean="0"/>
              <a:t>1,200,000 Rum; 500,000 Türk (Müslüman)</a:t>
            </a:r>
          </a:p>
          <a:p>
            <a:r>
              <a:rPr lang="tr-TR" sz="4000" dirty="0" smtClean="0"/>
              <a:t>Batı Trakya ve İstanbul hariç”</a:t>
            </a:r>
          </a:p>
          <a:p>
            <a:r>
              <a:rPr lang="tr-TR" sz="4000" dirty="0" smtClean="0"/>
              <a:t>Temel Ölçüt: Din</a:t>
            </a: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Nüfus Mübadelesi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marL="514350" indent="-514350"/>
            <a:r>
              <a:rPr lang="tr-TR" dirty="0" smtClean="0"/>
              <a:t>Ekonomik basınca rağmen neden bu yol izlendi?</a:t>
            </a:r>
          </a:p>
          <a:p>
            <a:pPr marL="914400" lvl="1" indent="-514350"/>
            <a:r>
              <a:rPr lang="tr-TR" dirty="0" smtClean="0"/>
              <a:t>????</a:t>
            </a:r>
          </a:p>
          <a:p>
            <a:pPr marL="914400" lvl="1" indent="-514350"/>
            <a:r>
              <a:rPr lang="tr-TR" dirty="0" smtClean="0"/>
              <a:t>????</a:t>
            </a:r>
          </a:p>
          <a:p>
            <a:pPr marL="914400" lvl="1" indent="-514350"/>
            <a:r>
              <a:rPr lang="tr-TR" dirty="0" smtClean="0"/>
              <a:t>???</a:t>
            </a:r>
          </a:p>
          <a:p>
            <a:pPr marL="514350" indent="-514350"/>
            <a:r>
              <a:rPr lang="tr-TR" dirty="0" err="1" smtClean="0"/>
              <a:t>MC’nin</a:t>
            </a:r>
            <a:r>
              <a:rPr lang="tr-TR" dirty="0" smtClean="0"/>
              <a:t> Rolü: Denetleyici Karma Komisyon’a üye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Musul Meselesi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Lozan Konferansı’nda çözüm sağlanamayan meselelerden birisi.</a:t>
            </a:r>
          </a:p>
          <a:p>
            <a:pPr lvl="1"/>
            <a:r>
              <a:rPr lang="tr-TR" dirty="0" smtClean="0"/>
              <a:t>Lozan Konferansı’nda Türk Tezi: Çoğunluk Müslüman-Türk</a:t>
            </a:r>
          </a:p>
          <a:p>
            <a:pPr lvl="1"/>
            <a:r>
              <a:rPr lang="tr-TR" dirty="0" smtClean="0"/>
              <a:t>İngiliz Tezi: Çoğunluk etnik olarak Türk değil</a:t>
            </a:r>
          </a:p>
          <a:p>
            <a:endParaRPr lang="tr-TR" dirty="0" smtClean="0"/>
          </a:p>
          <a:p>
            <a:r>
              <a:rPr lang="tr-TR" dirty="0" smtClean="0"/>
              <a:t>Musul Neden Önemli?</a:t>
            </a:r>
          </a:p>
          <a:p>
            <a:pPr lvl="1"/>
            <a:r>
              <a:rPr lang="tr-TR" dirty="0" smtClean="0"/>
              <a:t>???</a:t>
            </a:r>
          </a:p>
          <a:p>
            <a:pPr lvl="1"/>
            <a:r>
              <a:rPr lang="tr-TR" dirty="0" smtClean="0"/>
              <a:t>???</a:t>
            </a:r>
            <a:endParaRPr lang="tr-TR" dirty="0"/>
          </a:p>
          <a:p>
            <a:pPr lvl="1"/>
            <a:endParaRPr lang="tr-TR" dirty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Musul Meselesi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Türkiye’nin Talebi: Plebisit</a:t>
            </a:r>
          </a:p>
          <a:p>
            <a:r>
              <a:rPr lang="tr-TR" dirty="0" smtClean="0"/>
              <a:t>Konu 1924’te Milletler Cemiyeti’ne Taşınıyor</a:t>
            </a:r>
          </a:p>
          <a:p>
            <a:r>
              <a:rPr lang="tr-TR" dirty="0" smtClean="0"/>
              <a:t>1926 Ankara Antlaşması</a:t>
            </a:r>
          </a:p>
          <a:p>
            <a:r>
              <a:rPr lang="tr-TR" dirty="0" smtClean="0"/>
              <a:t>Sonucun Türkiye Aleyhine Gelişmesinin Nedenleri</a:t>
            </a:r>
          </a:p>
          <a:p>
            <a:pPr lvl="1"/>
            <a:r>
              <a:rPr lang="tr-TR" dirty="0" smtClean="0"/>
              <a:t>???</a:t>
            </a:r>
          </a:p>
          <a:p>
            <a:pPr lvl="1"/>
            <a:r>
              <a:rPr lang="tr-TR" dirty="0" smtClean="0"/>
              <a:t>???</a:t>
            </a:r>
          </a:p>
          <a:p>
            <a:pPr lvl="1"/>
            <a:r>
              <a:rPr lang="tr-TR" dirty="0" smtClean="0"/>
              <a:t>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726</Words>
  <Application>Microsoft Office PowerPoint</Application>
  <PresentationFormat>Ekran Gösterisi (4:3)</PresentationFormat>
  <Paragraphs>144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TÜRKİYE VE ULUSLAR ARASI ÖRGÜTLER</vt:lpstr>
      <vt:lpstr>Türk Dış Politikası ve Uluslararası Örgütler</vt:lpstr>
      <vt:lpstr>Erken Cumhuriyet Dönemi- 1923-1945 Türkiye-MC İlişkisi</vt:lpstr>
      <vt:lpstr>Erken Cumhuriyet Dönemi: Türkiye’nin İç Dinamikleri</vt:lpstr>
      <vt:lpstr>İktidarın Hedefleri</vt:lpstr>
      <vt:lpstr>Nüfus Mübadelesi </vt:lpstr>
      <vt:lpstr>Nüfus Mübadelesi</vt:lpstr>
      <vt:lpstr>Musul Meselesi</vt:lpstr>
      <vt:lpstr>Musul Meselesi</vt:lpstr>
      <vt:lpstr>Bozkurt-Lotus Davası (1926)</vt:lpstr>
      <vt:lpstr>Soğuk Savaş Döneminde Türkiye ve Uluslararası Örgütler</vt:lpstr>
      <vt:lpstr>NATO Üyeliğini Nasıl Anlamalı?</vt:lpstr>
      <vt:lpstr>NATO Üyeliğini Nasıl Anlamalı?</vt:lpstr>
      <vt:lpstr>NATO Üyeliğinin Sonuçları</vt:lpstr>
      <vt:lpstr>Türkiye ve Birleşmiş Milletler</vt:lpstr>
      <vt:lpstr>1960’lar ve NATO ile ilk çatlaklar</vt:lpstr>
      <vt:lpstr>Kıbrıs Sorunu</vt:lpstr>
      <vt:lpstr>Kıbrıs Sorunu</vt:lpstr>
      <vt:lpstr>1980 Sonrası AT(AB) İle İlişkiler</vt:lpstr>
      <vt:lpstr>1980 Sonrası AT(AB) ile İlişkiler</vt:lpstr>
      <vt:lpstr>Kopenhag Kriterleri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 VE ULUSLAR ARASI ÖRGÜTLER</dc:title>
  <dc:creator>Cenk Saraçoğlu</dc:creator>
  <cp:lastModifiedBy>cenksaracoglu</cp:lastModifiedBy>
  <cp:revision>11</cp:revision>
  <dcterms:created xsi:type="dcterms:W3CDTF">2016-05-10T19:07:34Z</dcterms:created>
  <dcterms:modified xsi:type="dcterms:W3CDTF">2016-05-25T06:51:27Z</dcterms:modified>
</cp:coreProperties>
</file>