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281" r:id="rId5"/>
    <p:sldId id="282" r:id="rId6"/>
    <p:sldId id="283" r:id="rId7"/>
    <p:sldId id="284" r:id="rId8"/>
    <p:sldId id="285" r:id="rId9"/>
    <p:sldId id="28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2.3.2018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2.3.2018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2.3.2018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2.3.2018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2.3.2018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2.3.2018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2.3.2018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473" y="2699534"/>
            <a:ext cx="10515600" cy="1325563"/>
          </a:xfrm>
        </p:spPr>
        <p:txBody>
          <a:bodyPr>
            <a:normAutofit fontScale="90000"/>
          </a:bodyPr>
          <a:lstStyle/>
          <a:p>
            <a:pPr algn="ctr"/>
            <a:r>
              <a:rPr lang="tr-TR" b="1" dirty="0" smtClean="0"/>
              <a:t>Toplumsal </a:t>
            </a:r>
            <a:r>
              <a:rPr lang="tr-TR" b="1" dirty="0"/>
              <a:t>Anlatım ve Katılım Biçimi Olarak Kutlamalar</a:t>
            </a:r>
            <a:r>
              <a:rPr lang="tr-TR" dirty="0"/>
              <a:t/>
            </a:r>
            <a:br>
              <a:rPr lang="tr-TR" dirty="0"/>
            </a:br>
            <a:endParaRPr lang="tr-TR" dirty="0"/>
          </a:p>
        </p:txBody>
      </p:sp>
    </p:spTree>
    <p:extLst>
      <p:ext uri="{BB962C8B-B14F-4D97-AF65-F5344CB8AC3E}">
        <p14:creationId xmlns:p14="http://schemas.microsoft.com/office/powerpoint/2010/main" val="93703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675731"/>
            <a:ext cx="10515600" cy="1325563"/>
          </a:xfrm>
        </p:spPr>
        <p:txBody>
          <a:bodyPr/>
          <a:lstStyle/>
          <a:p>
            <a:pPr algn="ctr"/>
            <a:r>
              <a:rPr lang="tr-TR" b="1" dirty="0"/>
              <a:t>Geleneksel Kutlamalar: Bayramlar, Festivaller, Şenlikler ve Panayırlar</a:t>
            </a:r>
            <a:endParaRPr lang="tr-TR" dirty="0"/>
          </a:p>
        </p:txBody>
      </p:sp>
    </p:spTree>
    <p:extLst>
      <p:ext uri="{BB962C8B-B14F-4D97-AF65-F5344CB8AC3E}">
        <p14:creationId xmlns:p14="http://schemas.microsoft.com/office/powerpoint/2010/main" val="1467692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Toplumsal uygulamalar alanında bayram, şenlik, şölen, tören, yıl dönümü, anma günleri, festival ve panayır gibi terim ve kavramlarla ifade edilen uygulamalar kutlama merkezli kavramlar olarak karşımıza çıkar. Bu tür geleneksel kutlamalar, en geniş anlamıyla toplumların özel zamanların özel pratiklerle karşılanmasına yönelik olarak kültürel anlamlı formlarla gerçekleştirdikleri geleneksel toplanma biçimleri ve uygulamalardan oluşmaktadır. </a:t>
            </a:r>
            <a:endParaRPr lang="tr-TR" dirty="0"/>
          </a:p>
        </p:txBody>
      </p:sp>
    </p:spTree>
    <p:extLst>
      <p:ext uri="{BB962C8B-B14F-4D97-AF65-F5344CB8AC3E}">
        <p14:creationId xmlns:p14="http://schemas.microsoft.com/office/powerpoint/2010/main" val="3837920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Bu uygulamalar bir yönüyle “arketip” i (ilk örneği) hatırlamaya, anmaya ve tekrarlamaya yönelikken diğer yönüyle katılımcıları eğlenceye ve eğlendirmeye, bir araya getirmeye, yaşamın günlük ritminin dışına çıkıp hazzı ve mutluluğu paylaşmaya, doğa ile bütünleşmeye ve bütün bunları davranışlarla dışa vurmaya teşvik eden özel günlerdir. </a:t>
            </a:r>
          </a:p>
          <a:p>
            <a:pPr marL="0" indent="0">
              <a:buNone/>
            </a:pPr>
            <a:endParaRPr lang="tr-TR" dirty="0"/>
          </a:p>
        </p:txBody>
      </p:sp>
    </p:spTree>
    <p:extLst>
      <p:ext uri="{BB962C8B-B14F-4D97-AF65-F5344CB8AC3E}">
        <p14:creationId xmlns:p14="http://schemas.microsoft.com/office/powerpoint/2010/main" val="1214962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Çoğu kez birbirleriyle iç içe geçmiş kutlama ve gösterilerin önemli bir bölümünü festival ve panayırlar oluşturmaktadır. Aslında son yıllarda sıkça söz edilen festival kavramı Batı kaynaklı bir kavramdır. Farsça kökenli ama Türkçeye iyice yerleşmiş olan “şenlik “ sözcüğünün Batı dünyasındaki karşılığı/eşdeğeri olarak kullanılan festival kavramı, Latince </a:t>
            </a:r>
            <a:r>
              <a:rPr lang="tr-TR" dirty="0" err="1"/>
              <a:t>festum</a:t>
            </a:r>
            <a:r>
              <a:rPr lang="tr-TR" dirty="0"/>
              <a:t> sözcüğünden gelmektedir. </a:t>
            </a:r>
          </a:p>
          <a:p>
            <a:endParaRPr lang="tr-TR" dirty="0"/>
          </a:p>
        </p:txBody>
      </p:sp>
    </p:spTree>
    <p:extLst>
      <p:ext uri="{BB962C8B-B14F-4D97-AF65-F5344CB8AC3E}">
        <p14:creationId xmlns:p14="http://schemas.microsoft.com/office/powerpoint/2010/main" val="808348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Bu sözcük toplu olarak neşelenmeyi, sevinç duymayı, eğlenmeyi anlatmak için kullanılmaktadır.  Klasik Latincede festivali anlatmak için eş anlamlı bir başka sözcük olan </a:t>
            </a:r>
            <a:r>
              <a:rPr lang="tr-TR" dirty="0" err="1"/>
              <a:t>feria’dan</a:t>
            </a:r>
            <a:r>
              <a:rPr lang="tr-TR" dirty="0"/>
              <a:t> yararlanılmaktadır. Bu sözcükle tanrıya saygı olarak işten uzak durma kastedilmekte, böylece festival içinde yer alacakların/katılımcıların yaşamın günlük ritminin dışına çıkışına dikkat çekilmiş olmaktadır. Bu sözcük daha sonra gelişen panayır ve fuar (İngilizcede </a:t>
            </a:r>
            <a:r>
              <a:rPr lang="tr-TR" dirty="0" err="1"/>
              <a:t>fair</a:t>
            </a:r>
            <a:r>
              <a:rPr lang="tr-TR" dirty="0"/>
              <a:t>) sözcüklerine kaynaklık etmiştir (Tekeli, s.3).</a:t>
            </a:r>
          </a:p>
          <a:p>
            <a:pPr marL="0" indent="0">
              <a:buNone/>
            </a:pPr>
            <a:endParaRPr lang="tr-TR" dirty="0"/>
          </a:p>
        </p:txBody>
      </p:sp>
    </p:spTree>
    <p:extLst>
      <p:ext uri="{BB962C8B-B14F-4D97-AF65-F5344CB8AC3E}">
        <p14:creationId xmlns:p14="http://schemas.microsoft.com/office/powerpoint/2010/main" val="2369227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Bugün ülkemizde festival, şenlik ve panayırlar; genellikle belirli bir yöreye/yerleşim yerine ait, adı ve izleğiyle bir benzerinin bulunmamasına özen gösterilen, ilgili yerleşim birimine özgü; oranın yerel bir özelliği, ürünü ya da bir geleneğiyle ilgili olarak kutlanan, kutsanan, gösteri ve eğlenceye dönük etkinlikleri içeren özel ve yerel günlerdir. </a:t>
            </a:r>
          </a:p>
        </p:txBody>
      </p:sp>
    </p:spTree>
    <p:extLst>
      <p:ext uri="{BB962C8B-B14F-4D97-AF65-F5344CB8AC3E}">
        <p14:creationId xmlns:p14="http://schemas.microsoft.com/office/powerpoint/2010/main" val="1656023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Bu türden günler kutlanırken şenlikler düzenlenmekte, yerel oyunlar oynanmakta, gelenekler canlandırılmaktadır. Bunların önemli bir bölümü halk takviminin gereği olarak artık oturmuş, süreklilik kazanmış, her yıl kutlanan bir nitelik kazanmıştır. Son yılların turizm ve tanıtım etkinleri içinde yer aldıkları ve giderek bir geleneğe dönüştürüldükleri de izlenmektedir (Örnek, 1977: 47). </a:t>
            </a:r>
          </a:p>
          <a:p>
            <a:endParaRPr lang="tr-TR" dirty="0"/>
          </a:p>
        </p:txBody>
      </p:sp>
    </p:spTree>
    <p:extLst>
      <p:ext uri="{BB962C8B-B14F-4D97-AF65-F5344CB8AC3E}">
        <p14:creationId xmlns:p14="http://schemas.microsoft.com/office/powerpoint/2010/main" val="17155413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373</Words>
  <Application>Microsoft Office PowerPoint</Application>
  <PresentationFormat>Geniş ekran</PresentationFormat>
  <Paragraphs>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HLK 112 FOLKLOR ve KÜLTÜR II </vt:lpstr>
      <vt:lpstr>Toplumsal Anlatım ve Katılım Biçimi Olarak Kutlamalar </vt:lpstr>
      <vt:lpstr>Geleneksel Kutlamalar: Bayramlar, Festivaller, Şenlikler ve Panayırlar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56</cp:revision>
  <dcterms:created xsi:type="dcterms:W3CDTF">2018-03-01T08:51:22Z</dcterms:created>
  <dcterms:modified xsi:type="dcterms:W3CDTF">2018-03-02T09:53:48Z</dcterms:modified>
</cp:coreProperties>
</file>