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CC674-12D1-47A6-BBFD-B978B3B2EDCB}"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6F54F-BCC3-4AB5-B0F0-7C0E3C121B31}" type="slidenum">
              <a:rPr lang="tr-TR" smtClean="0"/>
              <a:pPr/>
              <a:t>‹#›</a:t>
            </a:fld>
            <a:endParaRPr lang="tr-TR"/>
          </a:p>
        </p:txBody>
      </p:sp>
    </p:spTree>
    <p:extLst>
      <p:ext uri="{BB962C8B-B14F-4D97-AF65-F5344CB8AC3E}">
        <p14:creationId xmlns:p14="http://schemas.microsoft.com/office/powerpoint/2010/main" val="297297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F66F225-182E-4F97-BEBE-2CD0B8CDE3EA}"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6484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00CBD3DD-F7D7-4E37-B50A-FD3B33992D2E}"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8460689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3764227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81977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9870279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522996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0339932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596B47-3521-4277-B083-2C7A5DD9782C}"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170950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BF75FE-BED4-4464-AD60-306856E1C0EF}"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09021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17A240-3C39-406B-878D-CA60E9C8E7A5}"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49678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55E94-C32C-4795-842F-C74547CF417D}"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5013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1992B5-D994-42BE-A2B6-07F5F9526FD2}"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46483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D8F05E4-7B2F-4662-B040-9D5CF9B76B33}"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410593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816403-F35D-48B2-8049-312CBA387064}"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702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97F33-9DCC-4CE2-AD16-3D260A5003D6}"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83188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5E84E-F3B0-4608-A8C9-9F2F846DCD2A}"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8872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F0A567-B877-4E96-BDF9-E8C84FBAFE87}"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555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0CBD3DD-F7D7-4E37-B50A-FD3B33992D2E}"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BBB3F3D-5059-4D6A-B16F-BA1C54FDDA80}" type="slidenum">
              <a:rPr lang="tr-TR" smtClean="0"/>
              <a:pPr/>
              <a:t>‹#›</a:t>
            </a:fld>
            <a:endParaRPr lang="tr-TR"/>
          </a:p>
        </p:txBody>
      </p:sp>
    </p:spTree>
    <p:extLst>
      <p:ext uri="{BB962C8B-B14F-4D97-AF65-F5344CB8AC3E}">
        <p14:creationId xmlns:p14="http://schemas.microsoft.com/office/powerpoint/2010/main" val="7322717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KİŞİLER HUKUKU</a:t>
            </a:r>
            <a:endParaRPr lang="tr-TR" dirty="0"/>
          </a:p>
        </p:txBody>
      </p:sp>
      <p:sp>
        <p:nvSpPr>
          <p:cNvPr id="5" name="4 İçerik Yer Tutucusu"/>
          <p:cNvSpPr>
            <a:spLocks noGrp="1"/>
          </p:cNvSpPr>
          <p:nvPr>
            <p:ph idx="1"/>
          </p:nvPr>
        </p:nvSpPr>
        <p:spPr/>
        <p:txBody>
          <a:bodyPr/>
          <a:lstStyle/>
          <a:p>
            <a:r>
              <a:rPr lang="tr-TR" dirty="0" smtClean="0"/>
              <a:t>Kişiler hukukuna hakim olan temel ilkeler şunlardır:</a:t>
            </a:r>
          </a:p>
          <a:p>
            <a:pPr marL="457200" indent="-457200">
              <a:buFont typeface="+mj-lt"/>
              <a:buAutoNum type="arabicPeriod"/>
            </a:pPr>
            <a:r>
              <a:rPr lang="tr-TR" dirty="0" smtClean="0"/>
              <a:t>Eşitlik ilkesi</a:t>
            </a:r>
          </a:p>
          <a:p>
            <a:pPr marL="457200" indent="-457200">
              <a:buFont typeface="+mj-lt"/>
              <a:buAutoNum type="arabicPeriod"/>
            </a:pPr>
            <a:r>
              <a:rPr lang="tr-TR" dirty="0" smtClean="0"/>
              <a:t>Özgürlük ilkesi</a:t>
            </a:r>
          </a:p>
          <a:p>
            <a:pPr marL="457200" indent="-457200">
              <a:buFont typeface="+mj-lt"/>
              <a:buAutoNum type="arabicPeriod"/>
            </a:pPr>
            <a:r>
              <a:rPr lang="tr-TR" dirty="0" smtClean="0"/>
              <a:t>Kişiliğin korunması ilkesi</a:t>
            </a:r>
            <a:endParaRPr lang="tr-TR" dirty="0"/>
          </a:p>
        </p:txBody>
      </p:sp>
      <p:sp>
        <p:nvSpPr>
          <p:cNvPr id="6" name="5 Slayt Numarası Yer Tutucusu"/>
          <p:cNvSpPr>
            <a:spLocks noGrp="1"/>
          </p:cNvSpPr>
          <p:nvPr>
            <p:ph type="sldNum" sz="quarter" idx="12"/>
          </p:nvPr>
        </p:nvSpPr>
        <p:spPr/>
        <p:txBody>
          <a:bodyPr/>
          <a:lstStyle/>
          <a:p>
            <a:fld id="{CBBB3F3D-5059-4D6A-B16F-BA1C54FDDA80}"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TAM EHLİYETLİLER VE SINIRLI EHLİYETLİLER</a:t>
            </a:r>
            <a:endParaRPr lang="tr-TR" dirty="0"/>
          </a:p>
        </p:txBody>
      </p:sp>
      <p:sp>
        <p:nvSpPr>
          <p:cNvPr id="3" name="2 İçerik Yer Tutucusu"/>
          <p:cNvSpPr>
            <a:spLocks noGrp="1"/>
          </p:cNvSpPr>
          <p:nvPr>
            <p:ph idx="1"/>
          </p:nvPr>
        </p:nvSpPr>
        <p:spPr/>
        <p:txBody>
          <a:bodyPr/>
          <a:lstStyle/>
          <a:p>
            <a:r>
              <a:rPr lang="tr-TR" dirty="0" smtClean="0"/>
              <a:t>Bunlar fiil ehliyetinin bütün şartlarına sahip olan kişilerdir.</a:t>
            </a:r>
          </a:p>
          <a:p>
            <a:r>
              <a:rPr lang="tr-TR" dirty="0" smtClean="0"/>
              <a:t>Sınırlı ehliyetliler grubunda evli kişiler ve kendilerine yasal danışman atanmış kişiler yer alır.</a:t>
            </a:r>
          </a:p>
          <a:p>
            <a:r>
              <a:rPr lang="tr-TR" dirty="0" smtClean="0"/>
              <a:t>Evli kişiler bazı işlemleri ancak eşlerinin rızasıyla yapabilirler. Örnek: Kefil olma</a:t>
            </a:r>
          </a:p>
          <a:p>
            <a:r>
              <a:rPr lang="tr-TR" dirty="0" smtClean="0"/>
              <a:t>Kendilerine yasal danışman atanmış olan kişiler MK m. 429’da sayılan işlemleri yasal danışmanlarının izniyle yapabilirler.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TAM EHLİYETSİZLER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Ayırt etme gücü bulunmayan kişiler tam ehliyetsizdir. </a:t>
            </a:r>
          </a:p>
          <a:p>
            <a:r>
              <a:rPr lang="tr-TR" dirty="0" smtClean="0"/>
              <a:t>Tam ehliyetsizlerin hukuki işlem yapma ehliyetleri yoktur. Ancak, yaptıkları evlilik butlan kararı verilinceye kadar, yaptıkları ölüme bağlı tasarruflar iptal kararı verilene kadar geçerli kabul edilir.  Ayrıca, tam ehliyetsizin yaptığı işlemin geçersiz olduğunun ileri sürülmesi hakkın kötüye kullanılması teşkil ediyorsa, bu işlem geçerli sayılır.</a:t>
            </a:r>
          </a:p>
          <a:p>
            <a:r>
              <a:rPr lang="tr-TR" dirty="0" smtClean="0"/>
              <a:t>Tam ehliyetsizlerin haksız fiil ehliyeti yoktur. Ancak, hakkaniyet sorumluluğu, kusursuz sorumluluk, sebepsiz zenginleşme ve vekaletsiz iş görme hallerinde sorumlulukları yoktur.</a:t>
            </a:r>
          </a:p>
          <a:p>
            <a:r>
              <a:rPr lang="tr-TR" dirty="0" smtClean="0"/>
              <a:t>Tam ehliyetsizlerin dava ehliyeti yoktur.</a:t>
            </a:r>
          </a:p>
          <a:p>
            <a:r>
              <a:rPr lang="tr-TR" dirty="0" smtClean="0"/>
              <a:t>Tam ehliyetsiz kişi küçükse ve ebeveyni hayattaysa velayet altındadır; erginse ve ebeveyni yoksa kendisine vasi tayin edilir. </a:t>
            </a:r>
          </a:p>
          <a:p>
            <a:r>
              <a:rPr lang="tr-TR" dirty="0" smtClean="0"/>
              <a:t>Tam ehliyetsizin kendisi veya onun adına yasal temsilcisi </a:t>
            </a:r>
            <a:r>
              <a:rPr lang="tr-TR" b="1" dirty="0" smtClean="0"/>
              <a:t>bağışlama, vakıf kurma ve kefil olma </a:t>
            </a:r>
            <a:r>
              <a:rPr lang="tr-TR" dirty="0" smtClean="0"/>
              <a:t>işlemlerini  yapamaz. </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SINIRLI EHLİYETSİZLER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Bu grupta, ayırt etme gücüne sahip küçükler ve ayırt etme gücüne sahip kısıtlılar yer alır.</a:t>
            </a:r>
          </a:p>
          <a:p>
            <a:r>
              <a:rPr lang="tr-TR" dirty="0" smtClean="0"/>
              <a:t>Sınırlı ehliyetliler yasal temsilcilerinin (veli veya vasi) izniyle hukuki işlem yapabilirler. İzin almadan hukuki işlem yaparlarsa bu işlemin geçerli hale gelmesi yasal temsilcilerinin icazet vermesine bağlıdır. İcazet geçmişe etkilidir.</a:t>
            </a:r>
          </a:p>
          <a:p>
            <a:r>
              <a:rPr lang="tr-TR" dirty="0" smtClean="0"/>
              <a:t>Sınırlı </a:t>
            </a:r>
            <a:r>
              <a:rPr lang="tr-TR" dirty="0" smtClean="0"/>
              <a:t>ehliyetsizler, yasal temsilcilerinin iznine gerek olmadan, kendilerine yükümlülük getirmeyen karşılıksız kazandırmaları kabul edebilirler, şahsa sıkı sıkıya bağlı hakları kullanabilirler ve vasiyetname gibi bazı tek taraflı işlemleri yapabilirler. </a:t>
            </a:r>
          </a:p>
          <a:p>
            <a:r>
              <a:rPr lang="tr-TR" dirty="0" smtClean="0"/>
              <a:t>Bağışlama, vakıf kurma ve kefil olma sınırlı ehliyetsizler için de yasak işlemlerdir.</a:t>
            </a:r>
          </a:p>
          <a:p>
            <a:r>
              <a:rPr lang="tr-TR" dirty="0" smtClean="0"/>
              <a:t>Sınırlı ehliyetsizler işledikleri haksız fiillerden sorumludur. Davada yasal temsilcileri tarafından temsil edilirler.</a:t>
            </a:r>
          </a:p>
        </p:txBody>
      </p:sp>
      <p:sp>
        <p:nvSpPr>
          <p:cNvPr id="4" name="3 Slayt Numarası Yer Tutucusu"/>
          <p:cNvSpPr>
            <a:spLocks noGrp="1"/>
          </p:cNvSpPr>
          <p:nvPr>
            <p:ph type="sldNum" sz="quarter" idx="12"/>
          </p:nvPr>
        </p:nvSpPr>
        <p:spPr/>
        <p:txBody>
          <a:bodyPr/>
          <a:lstStyle/>
          <a:p>
            <a:fld id="{CBBB3F3D-5059-4D6A-B16F-BA1C54FDDA80}" type="slidenum">
              <a:rPr lang="tr-TR" smtClean="0"/>
              <a:pPr/>
              <a:t>12</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KİŞİLER</a:t>
            </a:r>
            <a:endParaRPr lang="tr-TR" dirty="0"/>
          </a:p>
        </p:txBody>
      </p:sp>
      <p:sp>
        <p:nvSpPr>
          <p:cNvPr id="3" name="2 İçerik Yer Tutucusu"/>
          <p:cNvSpPr>
            <a:spLocks noGrp="1"/>
          </p:cNvSpPr>
          <p:nvPr>
            <p:ph idx="1"/>
          </p:nvPr>
        </p:nvSpPr>
        <p:spPr/>
        <p:txBody>
          <a:bodyPr/>
          <a:lstStyle/>
          <a:p>
            <a:r>
              <a:rPr lang="tr-TR" dirty="0" smtClean="0"/>
              <a:t>Kişi çeşitleri şunlardır:</a:t>
            </a:r>
          </a:p>
          <a:p>
            <a:pPr marL="457200" indent="-457200">
              <a:buFont typeface="+mj-lt"/>
              <a:buAutoNum type="arabicPeriod"/>
            </a:pPr>
            <a:r>
              <a:rPr lang="tr-TR" dirty="0" smtClean="0"/>
              <a:t>Gerçek Kişiler</a:t>
            </a:r>
          </a:p>
          <a:p>
            <a:pPr marL="457200" indent="-457200">
              <a:buFont typeface="+mj-lt"/>
              <a:buAutoNum type="arabicPeriod"/>
            </a:pPr>
            <a:r>
              <a:rPr lang="tr-TR" dirty="0" smtClean="0"/>
              <a:t>Tüzel Kişiler</a:t>
            </a:r>
          </a:p>
          <a:p>
            <a:pPr marL="457200" indent="-457200">
              <a:buFont typeface="+mj-lt"/>
              <a:buAutoNum type="alphaLcPeriod"/>
            </a:pPr>
            <a:r>
              <a:rPr lang="tr-TR" dirty="0" smtClean="0"/>
              <a:t>Özel Hukuk Tüzel Kişileri</a:t>
            </a:r>
          </a:p>
          <a:p>
            <a:pPr marL="457200" indent="-457200">
              <a:buNone/>
            </a:pPr>
            <a:r>
              <a:rPr lang="tr-TR" dirty="0" smtClean="0"/>
              <a:t>Kazanç paylaşma amacı güdenler: Şirketler</a:t>
            </a:r>
          </a:p>
          <a:p>
            <a:pPr marL="457200" indent="-457200">
              <a:buNone/>
            </a:pPr>
            <a:r>
              <a:rPr lang="tr-TR" dirty="0" smtClean="0"/>
              <a:t>Kazanç paylaşma amacı gütmeyenler: </a:t>
            </a:r>
            <a:r>
              <a:rPr lang="tr-TR" dirty="0" smtClean="0"/>
              <a:t>Dernekler ve </a:t>
            </a:r>
            <a:r>
              <a:rPr lang="tr-TR" dirty="0" smtClean="0"/>
              <a:t>Vakıflar</a:t>
            </a:r>
          </a:p>
          <a:p>
            <a:pPr marL="457200" indent="-457200">
              <a:buFont typeface="+mj-lt"/>
              <a:buAutoNum type="alphaLcPeriod"/>
            </a:pPr>
            <a:r>
              <a:rPr lang="tr-TR" dirty="0" smtClean="0"/>
              <a:t>Kamu Hukuku Tüzel Kişileri</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KİŞİLİĞİN BAŞLANGICI VE SONA ERMESİ</a:t>
            </a:r>
            <a:endParaRPr lang="tr-TR" dirty="0"/>
          </a:p>
        </p:txBody>
      </p:sp>
      <p:sp>
        <p:nvSpPr>
          <p:cNvPr id="3" name="2 İçerik Yer Tutucusu"/>
          <p:cNvSpPr>
            <a:spLocks noGrp="1"/>
          </p:cNvSpPr>
          <p:nvPr>
            <p:ph idx="1"/>
          </p:nvPr>
        </p:nvSpPr>
        <p:spPr/>
        <p:txBody>
          <a:bodyPr/>
          <a:lstStyle/>
          <a:p>
            <a:r>
              <a:rPr lang="tr-TR" dirty="0" smtClean="0"/>
              <a:t>Kişilik tam ve sağ olarak doğmakla başlar. Doğum, kişisel doğum sicili ile ispat edilir.</a:t>
            </a:r>
          </a:p>
          <a:p>
            <a:r>
              <a:rPr lang="tr-TR" dirty="0" smtClean="0"/>
              <a:t>Kişilik ölümle sona erer. Ölüm, kişisel durum siciliyle veya karinelerle ispat edilir.</a:t>
            </a:r>
          </a:p>
          <a:p>
            <a:r>
              <a:rPr lang="tr-TR" dirty="0" smtClean="0"/>
              <a:t>Ölüm ile ilgili karineler, ölüm karinesi ve birlikte ölüm karinesidir.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GAİPLİK KARARI VERİLMESİ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Ölüm tehlikesi içinde kaybolan kişiler hakkında tehlike tarihinden itibaren 1 yıl, uzun zamandır beri kendisinden haber alınamayan kişiler hakkında son haber alma tarihinden itibaren 5 yıl sonra gaiplik kararı verilmesi istenebilir.</a:t>
            </a:r>
          </a:p>
          <a:p>
            <a:r>
              <a:rPr lang="tr-TR" dirty="0" smtClean="0"/>
              <a:t>Gaiplik kararı verilmesi, mirasçılar, alacaklılar, askerlik şubesi ve Hazine tarafından istenebilir.</a:t>
            </a:r>
          </a:p>
          <a:p>
            <a:r>
              <a:rPr lang="tr-TR" dirty="0" smtClean="0"/>
              <a:t>Hazinenin gaiplik kararı verilmesini isteyebilmesi için, gaibin malvarlığının 10 yıldır resmen idare ediliyor olması veya gaibin 100 yaşını doldurmuş olması gerekir.</a:t>
            </a:r>
          </a:p>
          <a:p>
            <a:r>
              <a:rPr lang="tr-TR" dirty="0" smtClean="0"/>
              <a:t>Mahkeme 6 ay arayla iki ilan yapmadan gaiplik kararı veremez.</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GAİPLİĞİN SONUÇLARI</a:t>
            </a:r>
            <a:endParaRPr lang="tr-TR" dirty="0"/>
          </a:p>
        </p:txBody>
      </p:sp>
      <p:sp>
        <p:nvSpPr>
          <p:cNvPr id="3" name="2 İçerik Yer Tutucusu"/>
          <p:cNvSpPr>
            <a:spLocks noGrp="1"/>
          </p:cNvSpPr>
          <p:nvPr>
            <p:ph idx="1"/>
          </p:nvPr>
        </p:nvSpPr>
        <p:spPr/>
        <p:txBody>
          <a:bodyPr>
            <a:normAutofit lnSpcReduction="10000"/>
          </a:bodyPr>
          <a:lstStyle/>
          <a:p>
            <a:r>
              <a:rPr lang="tr-TR" dirty="0" smtClean="0"/>
              <a:t>Evlilik sona erdirilmediği takdirde gaibin eşi mirasçısıdır.</a:t>
            </a:r>
          </a:p>
          <a:p>
            <a:r>
              <a:rPr lang="tr-TR" dirty="0" smtClean="0"/>
              <a:t>Gaibin malvarlığı mirasçılarına teminat karşılığı verilir. Teminat süresi, ölüm tehlikesi içinde kaybolma durumunda 5 yıl, uzun zamandır haber alamama durumunda 15 yıldır.</a:t>
            </a:r>
          </a:p>
          <a:p>
            <a:r>
              <a:rPr lang="tr-TR" dirty="0" smtClean="0"/>
              <a:t>Gaip ne zaman çıkıp gelirse gelsin malvarlığını mirasçılardan geri alabilir. Üstün hak sahibi mirasçının gaibin terekesini alabilmesi 10 yıl ve 20 yıllık zamanaşımı sürelerine tabidir. Şartları oluşmadan gaiplik kararı alınması durumunda zamanaşımı söz konusu değildir.</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 EHLİYETİ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Hak ehliyetine hakim olan ilkeler şunlardır:</a:t>
            </a:r>
          </a:p>
          <a:p>
            <a:pPr marL="457200" indent="-457200">
              <a:buFont typeface="+mj-lt"/>
              <a:buAutoNum type="arabicPeriod"/>
            </a:pPr>
            <a:r>
              <a:rPr lang="tr-TR" dirty="0" smtClean="0"/>
              <a:t>Genellik ilkesi</a:t>
            </a:r>
          </a:p>
          <a:p>
            <a:pPr marL="457200" indent="-457200">
              <a:buFont typeface="+mj-lt"/>
              <a:buAutoNum type="arabicPeriod"/>
            </a:pPr>
            <a:r>
              <a:rPr lang="tr-TR" dirty="0" smtClean="0"/>
              <a:t>Eşitlik ilkesi</a:t>
            </a:r>
          </a:p>
          <a:p>
            <a:pPr marL="457200" indent="-457200">
              <a:buFont typeface="Courier New" pitchFamily="49" charset="0"/>
              <a:buChar char="o"/>
            </a:pPr>
            <a:r>
              <a:rPr lang="tr-TR" dirty="0" smtClean="0"/>
              <a:t>Eşitlik ilkesi mutlak olmayıp aşağıda belirtilen sebeplerle sınırlandırılabilir:</a:t>
            </a:r>
          </a:p>
          <a:p>
            <a:pPr marL="457200" indent="-457200">
              <a:buFont typeface="+mj-lt"/>
              <a:buAutoNum type="arabicPeriod"/>
            </a:pPr>
            <a:r>
              <a:rPr lang="tr-TR" dirty="0" smtClean="0"/>
              <a:t>Yaş</a:t>
            </a:r>
          </a:p>
          <a:p>
            <a:pPr marL="457200" indent="-457200">
              <a:buFont typeface="+mj-lt"/>
              <a:buAutoNum type="arabicPeriod"/>
            </a:pPr>
            <a:r>
              <a:rPr lang="tr-TR" dirty="0" smtClean="0"/>
              <a:t>Cinsiyet</a:t>
            </a:r>
          </a:p>
          <a:p>
            <a:pPr marL="457200" indent="-457200">
              <a:buFont typeface="+mj-lt"/>
              <a:buAutoNum type="arabicPeriod"/>
            </a:pPr>
            <a:r>
              <a:rPr lang="tr-TR" dirty="0" smtClean="0"/>
              <a:t>Ayırt etme gücü</a:t>
            </a:r>
          </a:p>
          <a:p>
            <a:pPr marL="457200" indent="-457200">
              <a:buFont typeface="+mj-lt"/>
              <a:buAutoNum type="arabicPeriod"/>
            </a:pPr>
            <a:r>
              <a:rPr lang="tr-TR" dirty="0" smtClean="0"/>
              <a:t>Şeref ve haysiyete aykırılık</a:t>
            </a:r>
          </a:p>
          <a:p>
            <a:pPr marL="457200" indent="-457200">
              <a:buFont typeface="+mj-lt"/>
              <a:buAutoNum type="arabicPeriod"/>
            </a:pPr>
            <a:r>
              <a:rPr lang="tr-TR" dirty="0" smtClean="0"/>
              <a:t>Yabancılık</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FİİL EHLİYETİ</a:t>
            </a:r>
            <a:endParaRPr lang="tr-TR" dirty="0"/>
          </a:p>
        </p:txBody>
      </p:sp>
      <p:sp>
        <p:nvSpPr>
          <p:cNvPr id="3" name="2 İçerik Yer Tutucusu"/>
          <p:cNvSpPr>
            <a:spLocks noGrp="1"/>
          </p:cNvSpPr>
          <p:nvPr>
            <p:ph idx="1"/>
          </p:nvPr>
        </p:nvSpPr>
        <p:spPr/>
        <p:txBody>
          <a:bodyPr/>
          <a:lstStyle/>
          <a:p>
            <a:r>
              <a:rPr lang="tr-TR" dirty="0" smtClean="0"/>
              <a:t>Fiil ehliyeti, bir kimsenin bizzat kendi fiil ve davranışlarıyla kendi lehine haklar ve aleyhine borçlar yaratabilme yeteneğidir.</a:t>
            </a:r>
          </a:p>
          <a:p>
            <a:r>
              <a:rPr lang="tr-TR" dirty="0" smtClean="0"/>
              <a:t>Fiil ehliyetine dahil olan ehliyet türleri şunlardır:</a:t>
            </a:r>
          </a:p>
          <a:p>
            <a:pPr marL="457200" indent="-457200">
              <a:buFont typeface="+mj-lt"/>
              <a:buAutoNum type="arabicPeriod"/>
            </a:pPr>
            <a:r>
              <a:rPr lang="tr-TR" dirty="0" smtClean="0"/>
              <a:t>Hukuki işlem yapma ehliyeti</a:t>
            </a:r>
          </a:p>
          <a:p>
            <a:pPr marL="457200" indent="-457200">
              <a:buFont typeface="+mj-lt"/>
              <a:buAutoNum type="arabicPeriod"/>
            </a:pPr>
            <a:r>
              <a:rPr lang="tr-TR" dirty="0" smtClean="0"/>
              <a:t>Haksız fiillerden sorumlu olma ehliyeti</a:t>
            </a:r>
          </a:p>
          <a:p>
            <a:pPr marL="457200" indent="-457200">
              <a:buFont typeface="+mj-lt"/>
              <a:buAutoNum type="arabicPeriod"/>
            </a:pPr>
            <a:r>
              <a:rPr lang="tr-TR" dirty="0" smtClean="0"/>
              <a:t>Dava ehliyeti</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FİİL EHLİYETİNİN ŞARTLARI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Fiil ehliyetinin şarları şunlardır:</a:t>
            </a:r>
          </a:p>
          <a:p>
            <a:pPr marL="457200" indent="-457200">
              <a:buFont typeface="+mj-lt"/>
              <a:buAutoNum type="arabicPeriod"/>
            </a:pPr>
            <a:r>
              <a:rPr lang="tr-TR" dirty="0" smtClean="0"/>
              <a:t>Ergin olmak: 18 yaşın bitirilmesiyle, evlenmeyle ve mahkeme kararıyla kişiler ergin olabilir.</a:t>
            </a:r>
          </a:p>
          <a:p>
            <a:pPr marL="457200" indent="-457200">
              <a:buFont typeface="+mj-lt"/>
              <a:buAutoNum type="arabicPeriod"/>
            </a:pPr>
            <a:r>
              <a:rPr lang="tr-TR" dirty="0" smtClean="0"/>
              <a:t>Ayırt etme gücüne sahip olmak: Yaş küçüklüğü, akıl hastalığı, akıl zayıflığı, sarhoşluk ve benzeri sebeplerle kişiler ayırt etme gücüne sahip olmayabilir. </a:t>
            </a:r>
          </a:p>
          <a:p>
            <a:pPr marL="457200" indent="-457200">
              <a:buFont typeface="+mj-lt"/>
              <a:buAutoNum type="arabicPeriod"/>
            </a:pPr>
            <a:r>
              <a:rPr lang="tr-TR" dirty="0" smtClean="0"/>
              <a:t>Kısıtlı olmamak: Akıl hastalığı, akıl zayıflığı, savurganlık, alkol ve uyuşturucu madde bağımlılığı, kötü yaşam tarzı, kötü yönetim ve bir yıl ve daha uzun süreli hapis cezasına mahkumiyet kısıtlanma sebebidir. Ayrıca kişiler, yaşlılık, sakatlık, hastalık ve tecrübesizlikleri gibi sebeplerle kendi istekleriyle kısıtlanabilirler.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FİİL EHLİYETİ AÇISINDAN KİŞİLERİN SINIFLANDIRILMASI</a:t>
            </a:r>
            <a:endParaRPr lang="tr-TR" dirty="0"/>
          </a:p>
        </p:txBody>
      </p:sp>
      <p:sp>
        <p:nvSpPr>
          <p:cNvPr id="3" name="2 İçerik Yer Tutucusu"/>
          <p:cNvSpPr>
            <a:spLocks noGrp="1"/>
          </p:cNvSpPr>
          <p:nvPr>
            <p:ph idx="1"/>
          </p:nvPr>
        </p:nvSpPr>
        <p:spPr/>
        <p:txBody>
          <a:bodyPr/>
          <a:lstStyle/>
          <a:p>
            <a:r>
              <a:rPr lang="tr-TR" dirty="0" smtClean="0"/>
              <a:t>Fiil ehliyetine göre kişiler 4 gruba ayrılırlar. Bunlar:</a:t>
            </a:r>
          </a:p>
          <a:p>
            <a:pPr marL="457200" indent="-457200">
              <a:buFont typeface="+mj-lt"/>
              <a:buAutoNum type="arabicPeriod"/>
            </a:pPr>
            <a:r>
              <a:rPr lang="tr-TR" dirty="0" smtClean="0"/>
              <a:t>Tam </a:t>
            </a:r>
            <a:r>
              <a:rPr lang="tr-TR" dirty="0" err="1" smtClean="0"/>
              <a:t>ehliyetlilrt</a:t>
            </a:r>
            <a:endParaRPr lang="tr-TR" dirty="0" smtClean="0"/>
          </a:p>
          <a:p>
            <a:pPr marL="457200" indent="-457200">
              <a:buFont typeface="+mj-lt"/>
              <a:buAutoNum type="arabicPeriod"/>
            </a:pPr>
            <a:r>
              <a:rPr lang="tr-TR" dirty="0" smtClean="0"/>
              <a:t>Sınırlı ehliyetliler</a:t>
            </a:r>
          </a:p>
          <a:p>
            <a:pPr marL="457200" indent="-457200">
              <a:buFont typeface="+mj-lt"/>
              <a:buAutoNum type="arabicPeriod"/>
            </a:pPr>
            <a:r>
              <a:rPr lang="tr-TR" dirty="0" smtClean="0"/>
              <a:t>Tam ehliyetsizler</a:t>
            </a:r>
          </a:p>
          <a:p>
            <a:pPr marL="457200" indent="-457200">
              <a:buFont typeface="+mj-lt"/>
              <a:buAutoNum type="arabicPeriod"/>
            </a:pPr>
            <a:r>
              <a:rPr lang="tr-TR" dirty="0" smtClean="0"/>
              <a:t>Sınırlı ehliyetsizler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53</TotalTime>
  <Words>763</Words>
  <Application>Microsoft Office PowerPoint</Application>
  <PresentationFormat>Ekran Gösterisi (4:3)</PresentationFormat>
  <Paragraphs>83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Century Gothic</vt:lpstr>
      <vt:lpstr>Courier New</vt:lpstr>
      <vt:lpstr>Wingdings 3</vt:lpstr>
      <vt:lpstr>Dilim</vt:lpstr>
      <vt:lpstr>KİŞİLER HUKUKU</vt:lpstr>
      <vt:lpstr>KİŞİLER</vt:lpstr>
      <vt:lpstr>KİŞİLİĞİN BAŞLANGICI VE SONA ERMESİ</vt:lpstr>
      <vt:lpstr>GAİPLİK KARARI VERİLMESİ </vt:lpstr>
      <vt:lpstr>GAİPLİĞİN SONUÇLARI</vt:lpstr>
      <vt:lpstr>HAK EHLİYETİ</vt:lpstr>
      <vt:lpstr>FİİL EHLİYETİ</vt:lpstr>
      <vt:lpstr>FİİL EHLİYETİNİN ŞARTLARI</vt:lpstr>
      <vt:lpstr>FİİL EHLİYETİ AÇISINDAN KİŞİLERİN SINIFLANDIRILMASI</vt:lpstr>
      <vt:lpstr>TAM EHLİYETLİLER VE SINIRLI EHLİYETLİLER</vt:lpstr>
      <vt:lpstr>TAM EHLİYETSİZLER</vt:lpstr>
      <vt:lpstr>SINIRLI EHLİYETSİZLER</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KİŞİLER HUKUKU</dc:title>
  <dc:creator>Administrator</dc:creator>
  <cp:lastModifiedBy>Pelin Atila Yoruk</cp:lastModifiedBy>
  <cp:revision>20</cp:revision>
  <dcterms:created xsi:type="dcterms:W3CDTF">2015-12-20T17:57:43Z</dcterms:created>
  <dcterms:modified xsi:type="dcterms:W3CDTF">2017-11-13T11:13:56Z</dcterms:modified>
</cp:coreProperties>
</file>