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581" r:id="rId2"/>
    <p:sldId id="583" r:id="rId3"/>
    <p:sldId id="584" r:id="rId4"/>
    <p:sldId id="585" r:id="rId5"/>
    <p:sldId id="588" r:id="rId6"/>
    <p:sldId id="589" r:id="rId7"/>
    <p:sldId id="590" r:id="rId8"/>
    <p:sldId id="591" r:id="rId9"/>
    <p:sldId id="592" r:id="rId10"/>
    <p:sldId id="688" r:id="rId11"/>
    <p:sldId id="568" r:id="rId12"/>
    <p:sldId id="569" r:id="rId13"/>
    <p:sldId id="599" r:id="rId14"/>
    <p:sldId id="340" r:id="rId15"/>
    <p:sldId id="598" r:id="rId16"/>
    <p:sldId id="341" r:id="rId17"/>
    <p:sldId id="690" r:id="rId18"/>
    <p:sldId id="679" r:id="rId19"/>
    <p:sldId id="667" r:id="rId20"/>
    <p:sldId id="673" r:id="rId21"/>
    <p:sldId id="668" r:id="rId22"/>
    <p:sldId id="669" r:id="rId23"/>
    <p:sldId id="670" r:id="rId24"/>
    <p:sldId id="672" r:id="rId25"/>
    <p:sldId id="676" r:id="rId26"/>
    <p:sldId id="675" r:id="rId27"/>
    <p:sldId id="678" r:id="rId28"/>
    <p:sldId id="680" r:id="rId29"/>
    <p:sldId id="683" r:id="rId30"/>
    <p:sldId id="682" r:id="rId31"/>
    <p:sldId id="684" r:id="rId32"/>
    <p:sldId id="700" r:id="rId33"/>
    <p:sldId id="344" r:id="rId34"/>
    <p:sldId id="691" r:id="rId35"/>
    <p:sldId id="692" r:id="rId36"/>
    <p:sldId id="693" r:id="rId37"/>
    <p:sldId id="695" r:id="rId38"/>
    <p:sldId id="697" r:id="rId39"/>
    <p:sldId id="702" r:id="rId40"/>
    <p:sldId id="703" r:id="rId41"/>
    <p:sldId id="706" r:id="rId42"/>
    <p:sldId id="696" r:id="rId43"/>
    <p:sldId id="707" r:id="rId44"/>
    <p:sldId id="708" r:id="rId45"/>
    <p:sldId id="709" r:id="rId46"/>
    <p:sldId id="710" r:id="rId47"/>
    <p:sldId id="712" r:id="rId48"/>
    <p:sldId id="380" r:id="rId49"/>
    <p:sldId id="381" r:id="rId50"/>
    <p:sldId id="382" r:id="rId51"/>
    <p:sldId id="721" r:id="rId52"/>
    <p:sldId id="722" r:id="rId53"/>
    <p:sldId id="725" r:id="rId54"/>
    <p:sldId id="726" r:id="rId55"/>
    <p:sldId id="715" r:id="rId56"/>
    <p:sldId id="716" r:id="rId57"/>
    <p:sldId id="717" r:id="rId58"/>
    <p:sldId id="719" r:id="rId59"/>
    <p:sldId id="720" r:id="rId60"/>
    <p:sldId id="728" r:id="rId61"/>
    <p:sldId id="731" r:id="rId62"/>
    <p:sldId id="732" r:id="rId63"/>
    <p:sldId id="733" r:id="rId64"/>
    <p:sldId id="736" r:id="rId65"/>
    <p:sldId id="737" r:id="rId66"/>
    <p:sldId id="738" r:id="rId67"/>
    <p:sldId id="739" r:id="rId68"/>
    <p:sldId id="741" r:id="rId69"/>
    <p:sldId id="742" r:id="rId70"/>
    <p:sldId id="743" r:id="rId71"/>
    <p:sldId id="744" r:id="rId72"/>
    <p:sldId id="745" r:id="rId73"/>
    <p:sldId id="746" r:id="rId74"/>
    <p:sldId id="751" r:id="rId75"/>
    <p:sldId id="747" r:id="rId76"/>
    <p:sldId id="748" r:id="rId77"/>
    <p:sldId id="749" r:id="rId78"/>
    <p:sldId id="752" r:id="rId79"/>
    <p:sldId id="455" r:id="rId80"/>
    <p:sldId id="456" r:id="rId81"/>
    <p:sldId id="457" r:id="rId82"/>
    <p:sldId id="458" r:id="rId83"/>
    <p:sldId id="459" r:id="rId84"/>
    <p:sldId id="462" r:id="rId85"/>
    <p:sldId id="466" r:id="rId86"/>
    <p:sldId id="484" r:id="rId87"/>
    <p:sldId id="753" r:id="rId88"/>
    <p:sldId id="470" r:id="rId89"/>
    <p:sldId id="754" r:id="rId90"/>
    <p:sldId id="473" r:id="rId91"/>
    <p:sldId id="475" r:id="rId92"/>
    <p:sldId id="477" r:id="rId93"/>
    <p:sldId id="478" r:id="rId94"/>
    <p:sldId id="480" r:id="rId95"/>
  </p:sldIdLst>
  <p:sldSz cx="9144000" cy="6858000" type="screen4x3"/>
  <p:notesSz cx="7099300" cy="10234613"/>
  <p:defaultTextStyle>
    <a:defPPr>
      <a:defRPr lang="tr-TR"/>
    </a:defPPr>
    <a:lvl1pPr algn="l" rtl="0" eaLnBrk="0" fontAlgn="base" hangingPunct="0">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17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9" autoAdjust="0"/>
    <p:restoredTop sz="94645"/>
  </p:normalViewPr>
  <p:slideViewPr>
    <p:cSldViewPr>
      <p:cViewPr varScale="1">
        <p:scale>
          <a:sx n="87" d="100"/>
          <a:sy n="87" d="100"/>
        </p:scale>
        <p:origin x="1488" y="90"/>
      </p:cViewPr>
      <p:guideLst>
        <p:guide orient="horz" pos="2160"/>
        <p:guide pos="2880"/>
      </p:guideLst>
    </p:cSldViewPr>
  </p:slideViewPr>
  <p:outlineViewPr>
    <p:cViewPr>
      <p:scale>
        <a:sx n="33" d="100"/>
        <a:sy n="33" d="100"/>
      </p:scale>
      <p:origin x="0" y="92418"/>
    </p:cViewPr>
  </p:outlineViewPr>
  <p:notesTextViewPr>
    <p:cViewPr>
      <p:scale>
        <a:sx n="100" d="100"/>
        <a:sy n="100" d="100"/>
      </p:scale>
      <p:origin x="0" y="0"/>
    </p:cViewPr>
  </p:notesTextViewPr>
  <p:sorterViewPr>
    <p:cViewPr>
      <p:scale>
        <a:sx n="66" d="100"/>
        <a:sy n="66" d="100"/>
      </p:scale>
      <p:origin x="0" y="1033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3076575" cy="511175"/>
          </a:xfrm>
          <a:prstGeom prst="rect">
            <a:avLst/>
          </a:prstGeom>
        </p:spPr>
        <p:txBody>
          <a:bodyPr vert="horz" lIns="99048" tIns="49524" rIns="99048" bIns="49524" rtlCol="0"/>
          <a:lstStyle>
            <a:lvl1pPr algn="l" eaLnBrk="1" hangingPunct="1">
              <a:defRPr sz="1300">
                <a:latin typeface="Arial" charset="0"/>
                <a:ea typeface="+mn-ea"/>
                <a:cs typeface="+mn-cs"/>
              </a:defRPr>
            </a:lvl1pPr>
          </a:lstStyle>
          <a:p>
            <a:pPr>
              <a:defRPr/>
            </a:pPr>
            <a:endParaRPr lang="tr-TR"/>
          </a:p>
        </p:txBody>
      </p:sp>
      <p:sp>
        <p:nvSpPr>
          <p:cNvPr id="3" name="2 Veri Yer Tutucusu"/>
          <p:cNvSpPr>
            <a:spLocks noGrp="1"/>
          </p:cNvSpPr>
          <p:nvPr>
            <p:ph type="dt" idx="1"/>
          </p:nvPr>
        </p:nvSpPr>
        <p:spPr>
          <a:xfrm>
            <a:off x="4021138" y="0"/>
            <a:ext cx="3076575" cy="5111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vl1pPr>
          </a:lstStyle>
          <a:p>
            <a:fld id="{1C8D7012-ADBC-4C1C-B9E6-8355DD251697}" type="datetimeFigureOut">
              <a:rPr lang="tr-TR"/>
              <a:pPr/>
              <a:t>28.12.2017</a:t>
            </a:fld>
            <a:endParaRPr lang="tr-TR"/>
          </a:p>
        </p:txBody>
      </p:sp>
      <p:sp>
        <p:nvSpPr>
          <p:cNvPr id="4" name="3 Slayt Görüntüsü Yer Tutucusu"/>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tr-TR" noProof="0" smtClean="0"/>
          </a:p>
        </p:txBody>
      </p:sp>
      <p:sp>
        <p:nvSpPr>
          <p:cNvPr id="5" name="4 Not Yer Tutucusu"/>
          <p:cNvSpPr>
            <a:spLocks noGrp="1"/>
          </p:cNvSpPr>
          <p:nvPr>
            <p:ph type="body" sz="quarter" idx="3"/>
          </p:nvPr>
        </p:nvSpPr>
        <p:spPr>
          <a:xfrm>
            <a:off x="709613" y="4860925"/>
            <a:ext cx="5680075" cy="4605338"/>
          </a:xfrm>
          <a:prstGeom prst="rect">
            <a:avLst/>
          </a:prstGeom>
        </p:spPr>
        <p:txBody>
          <a:bodyPr vert="horz" wrap="square" lIns="99048" tIns="49524" rIns="99048" bIns="49524" numCol="1" anchor="t" anchorCtr="0" compatLnSpc="1">
            <a:prstTxWarp prst="textNoShape">
              <a:avLst/>
            </a:prstTxWarp>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 name="5 Altbilgi Yer Tutucusu"/>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eaLnBrk="1" hangingPunct="1">
              <a:defRPr sz="1300">
                <a:latin typeface="Arial" charset="0"/>
                <a:ea typeface="+mn-ea"/>
                <a:cs typeface="+mn-cs"/>
              </a:defRPr>
            </a:lvl1pPr>
          </a:lstStyle>
          <a:p>
            <a:pPr>
              <a:defRPr/>
            </a:pPr>
            <a:endParaRPr lang="tr-TR"/>
          </a:p>
        </p:txBody>
      </p:sp>
      <p:sp>
        <p:nvSpPr>
          <p:cNvPr id="7" name="6 Slayt Numarası Yer Tutucusu"/>
          <p:cNvSpPr>
            <a:spLocks noGrp="1"/>
          </p:cNvSpPr>
          <p:nvPr>
            <p:ph type="sldNum" sz="quarter" idx="5"/>
          </p:nvPr>
        </p:nvSpPr>
        <p:spPr>
          <a:xfrm>
            <a:off x="4021138" y="9721850"/>
            <a:ext cx="3076575" cy="5111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vl1pPr>
          </a:lstStyle>
          <a:p>
            <a:fld id="{62CCD411-2F5A-40B0-8863-268290F9D9DE}" type="slidenum">
              <a:rPr lang="tr-TR"/>
              <a:pPr/>
              <a:t>‹#›</a:t>
            </a:fld>
            <a:endParaRPr lang="tr-TR"/>
          </a:p>
        </p:txBody>
      </p:sp>
    </p:spTree>
    <p:extLst>
      <p:ext uri="{BB962C8B-B14F-4D97-AF65-F5344CB8AC3E}">
        <p14:creationId xmlns:p14="http://schemas.microsoft.com/office/powerpoint/2010/main" val="16587576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C8DC4C9B-F0CF-43E8-B4CA-1DDB5A1F1DAD}"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F4DB0BA3-1C4A-4C9C-A9A4-B9440D8C2DF0}"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AED5117D-DDAD-4178-AE45-A022D54E5A2F}" type="slidenum">
              <a:rPr lang="tr-T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41599D54-BB8B-474A-A460-790192C8A922}"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4D61EF17-7645-4BC6-9825-F64E701DF802}"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F15B58E4-9F01-4E22-82C9-602BFCFF02D2}"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52A6BB3B-A76D-4826-AA18-72E122297965}"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fld id="{6B0B6D23-D07C-4753-B298-B36BDC5A704F}"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fld id="{903F13E9-596E-4E28-995E-CC6375A8EFAC}"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fld id="{4BFB22E9-5344-4079-B5CE-5CD584A45519}"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DC2A61A8-DECE-42EE-AEE4-D1F1DDC5A9C5}"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2D7FDDCB-FA78-460A-A645-C551558606CE}"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cs typeface="+mn-cs"/>
              </a:defRPr>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cs typeface="+mn-cs"/>
              </a:defRPr>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BA250B18-3B83-4728-B89C-0009F2208412}"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a:xfrm>
            <a:off x="457200" y="116632"/>
            <a:ext cx="8229600" cy="1143000"/>
          </a:xfrm>
        </p:spPr>
        <p:txBody>
          <a:bodyPr/>
          <a:lstStyle/>
          <a:p>
            <a:r>
              <a:rPr lang="tr-TR" sz="3200" dirty="0" err="1"/>
              <a:t>Inoculation</a:t>
            </a:r>
            <a:r>
              <a:rPr lang="tr-TR" sz="3200" dirty="0"/>
              <a:t> </a:t>
            </a:r>
            <a:r>
              <a:rPr lang="tr-TR" sz="3200" dirty="0" err="1"/>
              <a:t>to</a:t>
            </a:r>
            <a:r>
              <a:rPr lang="tr-TR" sz="3200" dirty="0"/>
              <a:t> </a:t>
            </a:r>
            <a:r>
              <a:rPr lang="tr-TR" sz="3200" dirty="0" err="1" smtClean="0"/>
              <a:t>Medium</a:t>
            </a:r>
            <a:endParaRPr lang="tr-TR" sz="3200" b="1" dirty="0" smtClean="0">
              <a:latin typeface="Times New Roman" pitchFamily="18" charset="0"/>
              <a:ea typeface="ＭＳ Ｐゴシック" pitchFamily="34" charset="-128"/>
              <a:cs typeface="Times New Roman" pitchFamily="18" charset="0"/>
            </a:endParaRPr>
          </a:p>
        </p:txBody>
      </p:sp>
      <p:sp>
        <p:nvSpPr>
          <p:cNvPr id="122882" name="Rectangle 3"/>
          <p:cNvSpPr>
            <a:spLocks noGrp="1" noChangeArrowheads="1"/>
          </p:cNvSpPr>
          <p:nvPr>
            <p:ph type="body" idx="1"/>
          </p:nvPr>
        </p:nvSpPr>
        <p:spPr>
          <a:xfrm>
            <a:off x="428625" y="1124744"/>
            <a:ext cx="8229600" cy="5126038"/>
          </a:xfrm>
        </p:spPr>
        <p:txBody>
          <a:bodyPr/>
          <a:lstStyle/>
          <a:p>
            <a:pPr>
              <a:lnSpc>
                <a:spcPct val="90000"/>
              </a:lnSpc>
            </a:pPr>
            <a:r>
              <a:rPr lang="en-US" sz="2200" dirty="0">
                <a:latin typeface="Times New Roman" panose="02020603050405020304" pitchFamily="18" charset="0"/>
                <a:cs typeface="Times New Roman" panose="02020603050405020304" pitchFamily="18" charset="0"/>
              </a:rPr>
              <a:t>The </a:t>
            </a:r>
            <a:r>
              <a:rPr lang="tr-TR" sz="2200" dirty="0" err="1" smtClean="0">
                <a:latin typeface="Times New Roman" panose="02020603050405020304" pitchFamily="18" charset="0"/>
                <a:cs typeface="Times New Roman" panose="02020603050405020304" pitchFamily="18" charset="0"/>
              </a:rPr>
              <a:t>yeast</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are inoculated with the aid of the inoculum to the surface of the inoculum prepared from the clinical or necropsy material as it is in the same bacteria</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lnSpc>
                <a:spcPct val="90000"/>
              </a:lnSpc>
            </a:pPr>
            <a:endParaRPr lang="tr-TR" sz="2200" dirty="0" smtClean="0">
              <a:latin typeface="Times New Roman" panose="02020603050405020304" pitchFamily="18" charset="0"/>
              <a:cs typeface="Times New Roman" panose="02020603050405020304" pitchFamily="18" charset="0"/>
            </a:endParaRPr>
          </a:p>
          <a:p>
            <a:pPr>
              <a:lnSpc>
                <a:spcPct val="90000"/>
              </a:lnSpc>
            </a:pPr>
            <a:r>
              <a:rPr lang="en-US" sz="2200" dirty="0" smtClean="0">
                <a:latin typeface="Times New Roman" panose="02020603050405020304" pitchFamily="18" charset="0"/>
                <a:cs typeface="Times New Roman" panose="02020603050405020304" pitchFamily="18" charset="0"/>
              </a:rPr>
              <a:t>In </a:t>
            </a:r>
            <a:r>
              <a:rPr lang="tr-TR" sz="2200" dirty="0" err="1" smtClean="0">
                <a:latin typeface="Times New Roman" panose="02020603050405020304" pitchFamily="18" charset="0"/>
                <a:cs typeface="Times New Roman" panose="02020603050405020304" pitchFamily="18" charset="0"/>
              </a:rPr>
              <a:t>fungi</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isolation, a sterile </a:t>
            </a:r>
            <a:r>
              <a:rPr lang="en-US" sz="2200" dirty="0" err="1">
                <a:latin typeface="Times New Roman" panose="02020603050405020304" pitchFamily="18" charset="0"/>
                <a:cs typeface="Times New Roman" panose="02020603050405020304" pitchFamily="18" charset="0"/>
              </a:rPr>
              <a:t>bisturia</a:t>
            </a:r>
            <a:r>
              <a:rPr lang="en-US" sz="2200" dirty="0">
                <a:latin typeface="Times New Roman" panose="02020603050405020304" pitchFamily="18" charset="0"/>
                <a:cs typeface="Times New Roman" panose="02020603050405020304" pitchFamily="18" charset="0"/>
              </a:rPr>
              <a:t> is formed at 5 points on the surface of the nutrient plantation. Later, small pieces of lesion tissue, skin scrapings or furrows are lightly soaked in the agar in these positive areas</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lnSpc>
                <a:spcPct val="90000"/>
              </a:lnSpc>
            </a:pPr>
            <a:endParaRPr lang="tr-TR" sz="2200" dirty="0" smtClean="0">
              <a:latin typeface="Times New Roman" panose="02020603050405020304" pitchFamily="18" charset="0"/>
              <a:cs typeface="Times New Roman" panose="02020603050405020304" pitchFamily="18" charset="0"/>
            </a:endParaRPr>
          </a:p>
          <a:p>
            <a:pPr>
              <a:lnSpc>
                <a:spcPct val="90000"/>
              </a:lnSpc>
            </a:pPr>
            <a:r>
              <a:rPr lang="en-US" sz="2200" dirty="0" smtClean="0">
                <a:latin typeface="Times New Roman" panose="02020603050405020304" pitchFamily="18" charset="0"/>
                <a:cs typeface="Times New Roman" panose="02020603050405020304" pitchFamily="18" charset="0"/>
              </a:rPr>
              <a:t>If </a:t>
            </a:r>
            <a:r>
              <a:rPr lang="en-US" sz="2200" dirty="0">
                <a:latin typeface="Times New Roman" panose="02020603050405020304" pitchFamily="18" charset="0"/>
                <a:cs typeface="Times New Roman" panose="02020603050405020304" pitchFamily="18" charset="0"/>
              </a:rPr>
              <a:t>the samples are immersed directly in the agar, splitting, breakage may occur in the agar during long-term </a:t>
            </a:r>
            <a:r>
              <a:rPr lang="en-US" sz="2200" dirty="0" smtClean="0">
                <a:latin typeface="Times New Roman" panose="02020603050405020304" pitchFamily="18" charset="0"/>
                <a:cs typeface="Times New Roman" panose="02020603050405020304" pitchFamily="18" charset="0"/>
              </a:rPr>
              <a:t>incubations</a:t>
            </a:r>
            <a:endParaRPr lang="tr-TR" sz="2200" dirty="0" smtClean="0">
              <a:latin typeface="Times New Roman" panose="02020603050405020304" pitchFamily="18" charset="0"/>
              <a:cs typeface="Times New Roman" panose="02020603050405020304" pitchFamily="18" charset="0"/>
            </a:endParaRPr>
          </a:p>
          <a:p>
            <a:pPr>
              <a:lnSpc>
                <a:spcPct val="90000"/>
              </a:lnSpc>
            </a:pPr>
            <a:endParaRPr lang="tr-TR" sz="2200" dirty="0" smtClean="0">
              <a:latin typeface="Times New Roman" panose="02020603050405020304" pitchFamily="18" charset="0"/>
              <a:cs typeface="Times New Roman" panose="02020603050405020304" pitchFamily="18" charset="0"/>
            </a:endParaRPr>
          </a:p>
          <a:p>
            <a:pPr>
              <a:lnSpc>
                <a:spcPct val="90000"/>
              </a:lnSpc>
            </a:pPr>
            <a:r>
              <a:rPr lang="tr-TR" sz="2200" dirty="0" err="1" smtClean="0">
                <a:latin typeface="Times New Roman" panose="02020603050405020304" pitchFamily="18" charset="0"/>
                <a:cs typeface="Times New Roman" panose="02020603050405020304" pitchFamily="18" charset="0"/>
              </a:rPr>
              <a:t>Yeast</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are passively ingested into the new medium as it is in the same bacteria</a:t>
            </a:r>
            <a:r>
              <a:rPr lang="tr-TR" sz="2200" dirty="0" smtClean="0">
                <a:latin typeface="Times New Roman" pitchFamily="18" charset="0"/>
                <a:ea typeface="ＭＳ Ｐゴシック" pitchFamily="34" charset="-128"/>
                <a:cs typeface="Times New Roman" pitchFamily="18" charset="0"/>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7480"/>
            <a:ext cx="8229600" cy="1503040"/>
          </a:xfrm>
        </p:spPr>
        <p:style>
          <a:lnRef idx="1">
            <a:schemeClr val="accent1"/>
          </a:lnRef>
          <a:fillRef idx="3">
            <a:schemeClr val="accent1"/>
          </a:fillRef>
          <a:effectRef idx="2">
            <a:schemeClr val="accent1"/>
          </a:effectRef>
          <a:fontRef idx="minor">
            <a:schemeClr val="lt1"/>
          </a:fontRef>
        </p:style>
        <p:txBody>
          <a:bodyPr/>
          <a:lstStyle/>
          <a:p>
            <a:r>
              <a:rPr lang="tr-TR" b="1" dirty="0" smtClean="0">
                <a:solidFill>
                  <a:schemeClr val="tx1"/>
                </a:solidFill>
                <a:latin typeface="Times New Roman" pitchFamily="18" charset="0"/>
                <a:ea typeface="ＭＳ Ｐゴシック" pitchFamily="34" charset="-128"/>
                <a:cs typeface="Times New Roman" pitchFamily="18" charset="0"/>
              </a:rPr>
              <a:t>General </a:t>
            </a:r>
            <a:r>
              <a:rPr lang="tr-TR" b="1" dirty="0" err="1" smtClean="0">
                <a:solidFill>
                  <a:schemeClr val="tx1"/>
                </a:solidFill>
                <a:latin typeface="Times New Roman" pitchFamily="18" charset="0"/>
                <a:ea typeface="ＭＳ Ｐゴシック" pitchFamily="34" charset="-128"/>
                <a:cs typeface="Times New Roman" pitchFamily="18" charset="0"/>
              </a:rPr>
              <a:t>Characteristics</a:t>
            </a:r>
            <a:r>
              <a:rPr lang="tr-TR" b="1" dirty="0" smtClean="0">
                <a:solidFill>
                  <a:schemeClr val="tx1"/>
                </a:solidFill>
                <a:latin typeface="Times New Roman" pitchFamily="18" charset="0"/>
                <a:ea typeface="ＭＳ Ｐゴシック" pitchFamily="34" charset="-128"/>
                <a:cs typeface="Times New Roman" pitchFamily="18" charset="0"/>
              </a:rPr>
              <a:t> of </a:t>
            </a:r>
            <a:r>
              <a:rPr lang="tr-TR" b="1" dirty="0" err="1" smtClean="0">
                <a:solidFill>
                  <a:schemeClr val="tx1"/>
                </a:solidFill>
                <a:latin typeface="Times New Roman" pitchFamily="18" charset="0"/>
                <a:ea typeface="ＭＳ Ｐゴシック" pitchFamily="34" charset="-128"/>
                <a:cs typeface="Times New Roman" pitchFamily="18" charset="0"/>
              </a:rPr>
              <a:t>Fungal</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Infections</a:t>
            </a:r>
            <a:endParaRPr lang="tr-TR"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3"/>
          <p:cNvSpPr>
            <a:spLocks noGrp="1" noChangeArrowheads="1"/>
          </p:cNvSpPr>
          <p:nvPr>
            <p:ph type="body" idx="1"/>
          </p:nvPr>
        </p:nvSpPr>
        <p:spPr>
          <a:xfrm>
            <a:off x="179512" y="404664"/>
            <a:ext cx="8712968" cy="6264696"/>
          </a:xfrm>
        </p:spPr>
        <p:txBody>
          <a:bodyPr>
            <a:normAutofit fontScale="92500" lnSpcReduction="10000"/>
          </a:bodyPr>
          <a:lstStyle/>
          <a:p>
            <a:pPr algn="just">
              <a:lnSpc>
                <a:spcPct val="150000"/>
              </a:lnSpc>
            </a:pPr>
            <a:r>
              <a:rPr lang="tr-TR" sz="2400" dirty="0" err="1" smtClean="0">
                <a:latin typeface="Times New Roman" pitchFamily="18" charset="0"/>
                <a:ea typeface="ＭＳ Ｐゴシック" pitchFamily="34" charset="-128"/>
                <a:cs typeface="Times New Roman" pitchFamily="18" charset="0"/>
              </a:rPr>
              <a:t>Although</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dermatophytes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known</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to</a:t>
            </a:r>
            <a:r>
              <a:rPr lang="tr-TR" sz="2400" dirty="0" smtClean="0">
                <a:latin typeface="Times New Roman" pitchFamily="18" charset="0"/>
                <a:ea typeface="ＭＳ Ｐゴシック" pitchFamily="34" charset="-128"/>
                <a:cs typeface="Times New Roman" pitchFamily="18" charset="0"/>
              </a:rPr>
              <a:t> be </a:t>
            </a:r>
            <a:r>
              <a:rPr lang="tr-TR" sz="2400" dirty="0" err="1" smtClean="0">
                <a:latin typeface="Times New Roman" pitchFamily="18" charset="0"/>
                <a:ea typeface="ＭＳ Ｐゴシック" pitchFamily="34" charset="-128"/>
                <a:cs typeface="Times New Roman" pitchFamily="18" charset="0"/>
              </a:rPr>
              <a:t>obligate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parasites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most</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pathogenic</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fungi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living</a:t>
            </a:r>
            <a:r>
              <a:rPr lang="tr-TR" sz="2400" dirty="0" smtClean="0">
                <a:latin typeface="Times New Roman" pitchFamily="18" charset="0"/>
                <a:ea typeface="ＭＳ Ｐゴシック" pitchFamily="34" charset="-128"/>
                <a:cs typeface="Times New Roman" pitchFamily="18" charset="0"/>
              </a:rPr>
              <a:t> in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environment</a:t>
            </a:r>
            <a:r>
              <a:rPr lang="tr-TR" sz="2400" dirty="0" smtClean="0">
                <a:latin typeface="Times New Roman" pitchFamily="18" charset="0"/>
                <a:ea typeface="ＭＳ Ｐゴシック" pitchFamily="34" charset="-128"/>
                <a:cs typeface="Times New Roman" pitchFamily="18" charset="0"/>
              </a:rPr>
              <a:t> as </a:t>
            </a:r>
            <a:r>
              <a:rPr lang="tr-TR" sz="2400" dirty="0" err="1" smtClean="0">
                <a:latin typeface="Times New Roman" pitchFamily="18" charset="0"/>
                <a:ea typeface="ＭＳ Ｐゴシック" pitchFamily="34" charset="-128"/>
                <a:cs typeface="Times New Roman" pitchFamily="18" charset="0"/>
              </a:rPr>
              <a:t>saprophyte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have</a:t>
            </a:r>
            <a:r>
              <a:rPr lang="tr-TR" sz="2400" dirty="0" smtClean="0">
                <a:latin typeface="Times New Roman" pitchFamily="18" charset="0"/>
                <a:ea typeface="ＭＳ Ｐゴシック" pitchFamily="34" charset="-128"/>
                <a:cs typeface="Times New Roman" pitchFamily="18" charset="0"/>
              </a:rPr>
              <a:t> a </a:t>
            </a:r>
            <a:r>
              <a:rPr lang="tr-TR" sz="2400" dirty="0" err="1" smtClean="0">
                <a:latin typeface="Times New Roman" pitchFamily="18" charset="0"/>
                <a:ea typeface="ＭＳ Ｐゴシック" pitchFamily="34" charset="-128"/>
                <a:cs typeface="Times New Roman" pitchFamily="18" charset="0"/>
              </a:rPr>
              <a:t>close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relation</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with</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both</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humans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animals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commensally</a:t>
            </a:r>
            <a:r>
              <a:rPr lang="tr-TR" sz="2400" dirty="0" smtClean="0">
                <a:latin typeface="Times New Roman" pitchFamily="18" charset="0"/>
                <a:ea typeface="ＭＳ Ｐゴシック" pitchFamily="34" charset="-128"/>
                <a:cs typeface="Times New Roman" pitchFamily="18" charset="0"/>
              </a:rPr>
              <a:t> </a:t>
            </a:r>
          </a:p>
          <a:p>
            <a:pPr marL="534988" lvl="2" indent="-173038" algn="just">
              <a:lnSpc>
                <a:spcPct val="150000"/>
              </a:lnSpc>
            </a:pPr>
            <a:r>
              <a:rPr lang="tr-TR" sz="1600" dirty="0" err="1" smtClean="0">
                <a:solidFill>
                  <a:srgbClr val="FF0000"/>
                </a:solidFill>
                <a:latin typeface="Times New Roman" pitchFamily="18" charset="0"/>
                <a:ea typeface="ＭＳ Ｐゴシック" pitchFamily="34" charset="-128"/>
                <a:cs typeface="Times New Roman" pitchFamily="18" charset="0"/>
              </a:rPr>
              <a:t>Dermatofitlerin</a:t>
            </a:r>
            <a:r>
              <a:rPr lang="tr-TR" sz="1600" dirty="0" smtClean="0">
                <a:solidFill>
                  <a:srgbClr val="FF0000"/>
                </a:solidFill>
                <a:latin typeface="Times New Roman" pitchFamily="18" charset="0"/>
                <a:ea typeface="ＭＳ Ｐゴシック" pitchFamily="34" charset="-128"/>
                <a:cs typeface="Times New Roman" pitchFamily="18" charset="0"/>
              </a:rPr>
              <a:t> birkaçının </a:t>
            </a:r>
            <a:r>
              <a:rPr lang="tr-TR" sz="1600" dirty="0" err="1" smtClean="0">
                <a:solidFill>
                  <a:srgbClr val="FF0000"/>
                </a:solidFill>
                <a:latin typeface="Times New Roman" pitchFamily="18" charset="0"/>
                <a:ea typeface="ＭＳ Ｐゴシック" pitchFamily="34" charset="-128"/>
                <a:cs typeface="Times New Roman" pitchFamily="18" charset="0"/>
              </a:rPr>
              <a:t>obligat</a:t>
            </a:r>
            <a:r>
              <a:rPr lang="tr-TR" sz="1600" dirty="0" smtClean="0">
                <a:solidFill>
                  <a:srgbClr val="FF0000"/>
                </a:solidFill>
                <a:latin typeface="Times New Roman" pitchFamily="18" charset="0"/>
                <a:ea typeface="ＭＳ Ｐゴシック" pitchFamily="34" charset="-128"/>
                <a:cs typeface="Times New Roman" pitchFamily="18" charset="0"/>
              </a:rPr>
              <a:t> (zorunlu) parazitler olduğu düşünülse de </a:t>
            </a:r>
            <a:r>
              <a:rPr lang="tr-TR" sz="1600" dirty="0" err="1" smtClean="0">
                <a:solidFill>
                  <a:srgbClr val="FF0000"/>
                </a:solidFill>
                <a:latin typeface="Times New Roman" pitchFamily="18" charset="0"/>
                <a:ea typeface="ＭＳ Ｐゴシック" pitchFamily="34" charset="-128"/>
                <a:cs typeface="Times New Roman" pitchFamily="18" charset="0"/>
              </a:rPr>
              <a:t>patojenik</a:t>
            </a:r>
            <a:r>
              <a:rPr lang="tr-TR" sz="1600" dirty="0" smtClean="0">
                <a:solidFill>
                  <a:srgbClr val="FF0000"/>
                </a:solidFill>
                <a:latin typeface="Times New Roman" pitchFamily="18" charset="0"/>
                <a:ea typeface="ＭＳ Ｐゴシック" pitchFamily="34" charset="-128"/>
                <a:cs typeface="Times New Roman" pitchFamily="18" charset="0"/>
              </a:rPr>
              <a:t> mantarların çoğu çevrede saprofit olarak yaygındır ya da hayvan ve insanlarla ilişkili </a:t>
            </a:r>
            <a:r>
              <a:rPr lang="tr-TR" sz="1600" dirty="0" err="1" smtClean="0">
                <a:solidFill>
                  <a:srgbClr val="FF0000"/>
                </a:solidFill>
                <a:latin typeface="Times New Roman" pitchFamily="18" charset="0"/>
                <a:ea typeface="ＭＳ Ｐゴシック" pitchFamily="34" charset="-128"/>
                <a:cs typeface="Times New Roman" pitchFamily="18" charset="0"/>
              </a:rPr>
              <a:t>komensaller</a:t>
            </a:r>
            <a:r>
              <a:rPr lang="tr-TR" sz="1600" dirty="0" smtClean="0">
                <a:solidFill>
                  <a:srgbClr val="FF0000"/>
                </a:solidFill>
                <a:latin typeface="Times New Roman" pitchFamily="18" charset="0"/>
                <a:ea typeface="ＭＳ Ｐゴシック" pitchFamily="34" charset="-128"/>
                <a:cs typeface="Times New Roman" pitchFamily="18" charset="0"/>
              </a:rPr>
              <a:t> olarak bulunmaktadır. </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Most</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fungi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opportunist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pathogens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factors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lead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to</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developing</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infections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a:t>
            </a:r>
          </a:p>
          <a:p>
            <a:pPr lvl="1" algn="just">
              <a:lnSpc>
                <a:spcPct val="150000"/>
              </a:lnSpc>
            </a:pPr>
            <a:r>
              <a:rPr lang="tr-TR" sz="2000" dirty="0" err="1" smtClean="0">
                <a:latin typeface="Times New Roman" pitchFamily="18" charset="0"/>
                <a:ea typeface="ＭＳ Ｐゴシック" pitchFamily="34" charset="-128"/>
                <a:cs typeface="Times New Roman" pitchFamily="18" charset="0"/>
              </a:rPr>
              <a:t>Antibiotic</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usage</a:t>
            </a:r>
            <a:r>
              <a:rPr lang="tr-TR" sz="2000" dirty="0" smtClean="0">
                <a:latin typeface="Times New Roman" pitchFamily="18" charset="0"/>
                <a:ea typeface="ＭＳ Ｐゴシック" pitchFamily="34" charset="-128"/>
                <a:cs typeface="Times New Roman" pitchFamily="18" charset="0"/>
              </a:rPr>
              <a:t> in a </a:t>
            </a:r>
            <a:r>
              <a:rPr lang="tr-TR" sz="2000" dirty="0" err="1" smtClean="0">
                <a:latin typeface="Times New Roman" pitchFamily="18" charset="0"/>
                <a:ea typeface="ＭＳ Ｐゴシック" pitchFamily="34" charset="-128"/>
                <a:cs typeface="Times New Roman" pitchFamily="18" charset="0"/>
              </a:rPr>
              <a:t>long</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period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Thus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change</a:t>
            </a:r>
            <a:r>
              <a:rPr lang="tr-TR" sz="2000" dirty="0" smtClean="0">
                <a:latin typeface="Times New Roman" pitchFamily="18" charset="0"/>
                <a:ea typeface="ＭＳ Ｐゴシック" pitchFamily="34" charset="-128"/>
                <a:cs typeface="Times New Roman" pitchFamily="18" charset="0"/>
              </a:rPr>
              <a:t> in normal </a:t>
            </a:r>
            <a:r>
              <a:rPr lang="tr-TR" sz="2000" dirty="0" err="1" smtClean="0">
                <a:latin typeface="Times New Roman" pitchFamily="18" charset="0"/>
                <a:ea typeface="ＭＳ Ｐゴシック" pitchFamily="34" charset="-128"/>
                <a:cs typeface="Times New Roman" pitchFamily="18" charset="0"/>
              </a:rPr>
              <a:t>microbiata</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host</a:t>
            </a:r>
            <a:endParaRPr lang="tr-TR" sz="2000" dirty="0" smtClean="0">
              <a:latin typeface="Times New Roman" pitchFamily="18" charset="0"/>
              <a:ea typeface="ＭＳ Ｐゴシック" pitchFamily="34" charset="-128"/>
              <a:cs typeface="Times New Roman" pitchFamily="18" charset="0"/>
            </a:endParaRPr>
          </a:p>
          <a:p>
            <a:pPr lvl="1" algn="just">
              <a:lnSpc>
                <a:spcPct val="150000"/>
              </a:lnSpc>
            </a:pPr>
            <a:r>
              <a:rPr lang="tr-TR" sz="2000" dirty="0" err="1" smtClean="0">
                <a:latin typeface="Times New Roman" pitchFamily="18" charset="0"/>
                <a:ea typeface="ＭＳ Ｐゴシック" pitchFamily="34" charset="-128"/>
                <a:cs typeface="Times New Roman" pitchFamily="18" charset="0"/>
              </a:rPr>
              <a:t>Immunsupression</a:t>
            </a:r>
            <a:endParaRPr lang="tr-TR" sz="2000" dirty="0" smtClean="0">
              <a:latin typeface="Times New Roman" pitchFamily="18" charset="0"/>
              <a:ea typeface="ＭＳ Ｐゴシック" pitchFamily="34" charset="-128"/>
              <a:cs typeface="Times New Roman" pitchFamily="18" charset="0"/>
            </a:endParaRPr>
          </a:p>
          <a:p>
            <a:pPr lvl="1" algn="just">
              <a:lnSpc>
                <a:spcPct val="150000"/>
              </a:lnSpc>
            </a:pPr>
            <a:r>
              <a:rPr lang="tr-TR" sz="2000" dirty="0" err="1" smtClean="0">
                <a:latin typeface="Times New Roman" pitchFamily="18" charset="0"/>
                <a:ea typeface="ＭＳ Ｐゴシック" pitchFamily="34" charset="-128"/>
                <a:cs typeface="Times New Roman" pitchFamily="18" charset="0"/>
              </a:rPr>
              <a:t>Simultaneıus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infections</a:t>
            </a:r>
            <a:endParaRPr lang="tr-TR" sz="2000" dirty="0" smtClean="0">
              <a:latin typeface="Times New Roman" pitchFamily="18" charset="0"/>
              <a:ea typeface="ＭＳ Ｐゴシック" pitchFamily="34" charset="-128"/>
              <a:cs typeface="Times New Roman" pitchFamily="18" charset="0"/>
            </a:endParaRP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Mantarların çoğu fırsatçı patojenler olup mantar </a:t>
            </a:r>
            <a:r>
              <a:rPr lang="tr-TR" sz="1600" dirty="0" err="1" smtClean="0">
                <a:solidFill>
                  <a:srgbClr val="FF0000"/>
                </a:solidFill>
                <a:latin typeface="Times New Roman" pitchFamily="18" charset="0"/>
                <a:ea typeface="ＭＳ Ｐゴシック" pitchFamily="34" charset="-128"/>
                <a:cs typeface="Times New Roman" pitchFamily="18" charset="0"/>
              </a:rPr>
              <a:t>infeksiyonlarının</a:t>
            </a:r>
            <a:r>
              <a:rPr lang="tr-TR" sz="1600" dirty="0" smtClean="0">
                <a:solidFill>
                  <a:srgbClr val="FF0000"/>
                </a:solidFill>
                <a:latin typeface="Times New Roman" pitchFamily="18" charset="0"/>
                <a:ea typeface="ＭＳ Ｐゴシック" pitchFamily="34" charset="-128"/>
                <a:cs typeface="Times New Roman" pitchFamily="18" charset="0"/>
              </a:rPr>
              <a:t> şekillenmesinde rol oynayan </a:t>
            </a:r>
            <a:r>
              <a:rPr lang="tr-TR" sz="1600" dirty="0" err="1" smtClean="0">
                <a:solidFill>
                  <a:srgbClr val="FF0000"/>
                </a:solidFill>
                <a:latin typeface="Times New Roman" pitchFamily="18" charset="0"/>
                <a:ea typeface="ＭＳ Ｐゴシック" pitchFamily="34" charset="-128"/>
                <a:cs typeface="Times New Roman" pitchFamily="18" charset="0"/>
              </a:rPr>
              <a:t>predispoze</a:t>
            </a:r>
            <a:r>
              <a:rPr lang="tr-TR" sz="1600" dirty="0" smtClean="0">
                <a:solidFill>
                  <a:srgbClr val="FF0000"/>
                </a:solidFill>
                <a:latin typeface="Times New Roman" pitchFamily="18" charset="0"/>
                <a:ea typeface="ＭＳ Ｐゴシック" pitchFamily="34" charset="-128"/>
                <a:cs typeface="Times New Roman" pitchFamily="18" charset="0"/>
              </a:rPr>
              <a:t> edici faktörler:</a:t>
            </a:r>
          </a:p>
          <a:p>
            <a:pPr marL="896938" lvl="3" indent="-180975" algn="just">
              <a:lnSpc>
                <a:spcPct val="150000"/>
              </a:lnSpc>
            </a:pPr>
            <a:r>
              <a:rPr lang="tr-TR" sz="1400" dirty="0" smtClean="0">
                <a:solidFill>
                  <a:srgbClr val="FF0000"/>
                </a:solidFill>
                <a:latin typeface="Times New Roman" pitchFamily="18" charset="0"/>
                <a:ea typeface="ＭＳ Ｐゴシック" pitchFamily="34" charset="-128"/>
                <a:cs typeface="Times New Roman" pitchFamily="18" charset="0"/>
              </a:rPr>
              <a:t>Uzun süreli antibiyotik kullanımı sonucu konakçının normal </a:t>
            </a:r>
            <a:r>
              <a:rPr lang="tr-TR" sz="1400" dirty="0" err="1" smtClean="0">
                <a:solidFill>
                  <a:srgbClr val="FF0000"/>
                </a:solidFill>
                <a:latin typeface="Times New Roman" pitchFamily="18" charset="0"/>
                <a:ea typeface="ＭＳ Ｐゴシック" pitchFamily="34" charset="-128"/>
                <a:cs typeface="Times New Roman" pitchFamily="18" charset="0"/>
              </a:rPr>
              <a:t>mikrobiyotasının</a:t>
            </a:r>
            <a:r>
              <a:rPr lang="tr-TR" sz="1400" dirty="0" smtClean="0">
                <a:solidFill>
                  <a:srgbClr val="FF0000"/>
                </a:solidFill>
                <a:latin typeface="Times New Roman" pitchFamily="18" charset="0"/>
                <a:ea typeface="ＭＳ Ｐゴシック" pitchFamily="34" charset="-128"/>
                <a:cs typeface="Times New Roman" pitchFamily="18" charset="0"/>
              </a:rPr>
              <a:t> değişmesi</a:t>
            </a:r>
          </a:p>
          <a:p>
            <a:pPr marL="896938" lvl="3" indent="-180975" algn="just">
              <a:lnSpc>
                <a:spcPct val="150000"/>
              </a:lnSpc>
            </a:pPr>
            <a:r>
              <a:rPr lang="tr-TR" sz="1400" dirty="0" err="1" smtClean="0">
                <a:solidFill>
                  <a:srgbClr val="FF0000"/>
                </a:solidFill>
                <a:latin typeface="Times New Roman" pitchFamily="18" charset="0"/>
                <a:ea typeface="ＭＳ Ｐゴシック" pitchFamily="34" charset="-128"/>
                <a:cs typeface="Times New Roman" pitchFamily="18" charset="0"/>
              </a:rPr>
              <a:t>İmmunosupresyon</a:t>
            </a:r>
            <a:endParaRPr lang="tr-TR" sz="1400" dirty="0" smtClean="0">
              <a:solidFill>
                <a:srgbClr val="FF0000"/>
              </a:solidFill>
              <a:latin typeface="Times New Roman" pitchFamily="18" charset="0"/>
              <a:ea typeface="ＭＳ Ｐゴシック" pitchFamily="34" charset="-128"/>
              <a:cs typeface="Times New Roman" pitchFamily="18" charset="0"/>
            </a:endParaRPr>
          </a:p>
          <a:p>
            <a:pPr marL="896938" lvl="3" indent="-180975" algn="just">
              <a:lnSpc>
                <a:spcPct val="150000"/>
              </a:lnSpc>
            </a:pPr>
            <a:r>
              <a:rPr lang="tr-TR" sz="1400" dirty="0" smtClean="0">
                <a:solidFill>
                  <a:srgbClr val="FF0000"/>
                </a:solidFill>
                <a:latin typeface="Times New Roman" pitchFamily="18" charset="0"/>
                <a:ea typeface="ＭＳ Ｐゴシック" pitchFamily="34" charset="-128"/>
                <a:cs typeface="Times New Roman" pitchFamily="18" charset="0"/>
              </a:rPr>
              <a:t>Eş zamanlı </a:t>
            </a:r>
            <a:r>
              <a:rPr lang="tr-TR" sz="1400" dirty="0" err="1" smtClean="0">
                <a:solidFill>
                  <a:srgbClr val="FF0000"/>
                </a:solidFill>
                <a:latin typeface="Times New Roman" pitchFamily="18" charset="0"/>
                <a:ea typeface="ＭＳ Ｐゴシック" pitchFamily="34" charset="-128"/>
                <a:cs typeface="Times New Roman" pitchFamily="18" charset="0"/>
              </a:rPr>
              <a:t>infeksiyonlar</a:t>
            </a:r>
            <a:endParaRPr lang="tr-TR" sz="1400" dirty="0" smtClean="0">
              <a:solidFill>
                <a:srgbClr val="FF0000"/>
              </a:solidFill>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3"/>
          <p:cNvSpPr>
            <a:spLocks noGrp="1" noChangeArrowheads="1"/>
          </p:cNvSpPr>
          <p:nvPr>
            <p:ph type="body" idx="1"/>
          </p:nvPr>
        </p:nvSpPr>
        <p:spPr>
          <a:xfrm>
            <a:off x="251520" y="260649"/>
            <a:ext cx="8640960" cy="6336704"/>
          </a:xfrm>
        </p:spPr>
        <p:txBody>
          <a:bodyPr>
            <a:normAutofit fontScale="85000" lnSpcReduction="20000"/>
          </a:bodyPr>
          <a:lstStyle/>
          <a:p>
            <a:pPr algn="just">
              <a:lnSpc>
                <a:spcPct val="150000"/>
              </a:lnSpc>
            </a:pPr>
            <a:r>
              <a:rPr lang="tr-TR" sz="2400" dirty="0" smtClean="0">
                <a:latin typeface="Times New Roman" pitchFamily="18" charset="0"/>
                <a:ea typeface="ＭＳ Ｐゴシック" pitchFamily="34" charset="-128"/>
                <a:cs typeface="Times New Roman" pitchFamily="18" charset="0"/>
              </a:rPr>
              <a:t>Skin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mucous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membrane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injuries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loss</a:t>
            </a:r>
            <a:r>
              <a:rPr lang="tr-TR" sz="2400" dirty="0" smtClean="0">
                <a:latin typeface="Times New Roman" pitchFamily="18" charset="0"/>
                <a:ea typeface="ＭＳ Ｐゴシック" pitchFamily="34" charset="-128"/>
                <a:cs typeface="Times New Roman" pitchFamily="18" charset="0"/>
              </a:rPr>
              <a:t> of skin </a:t>
            </a:r>
            <a:r>
              <a:rPr lang="tr-TR" sz="2400" dirty="0" err="1" smtClean="0">
                <a:latin typeface="Times New Roman" pitchFamily="18" charset="0"/>
                <a:ea typeface="ＭＳ Ｐゴシック" pitchFamily="34" charset="-128"/>
                <a:cs typeface="Times New Roman" pitchFamily="18" charset="0"/>
              </a:rPr>
              <a:t>integrity</a:t>
            </a:r>
            <a:endParaRPr lang="tr-TR" sz="2400" dirty="0" smtClean="0">
              <a:latin typeface="Times New Roman" pitchFamily="18" charset="0"/>
              <a:ea typeface="ＭＳ Ｐゴシック" pitchFamily="34" charset="-128"/>
              <a:cs typeface="Times New Roman" pitchFamily="18" charset="0"/>
            </a:endParaRP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Deri ve </a:t>
            </a:r>
            <a:r>
              <a:rPr lang="tr-TR" sz="1600" dirty="0" err="1" smtClean="0">
                <a:solidFill>
                  <a:srgbClr val="FF0000"/>
                </a:solidFill>
                <a:latin typeface="Times New Roman" pitchFamily="18" charset="0"/>
                <a:ea typeface="ＭＳ Ｐゴシック" pitchFamily="34" charset="-128"/>
                <a:cs typeface="Times New Roman" pitchFamily="18" charset="0"/>
              </a:rPr>
              <a:t>muköz</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membranlarda</a:t>
            </a:r>
            <a:r>
              <a:rPr lang="tr-TR" sz="1600" dirty="0" smtClean="0">
                <a:solidFill>
                  <a:srgbClr val="FF0000"/>
                </a:solidFill>
                <a:latin typeface="Times New Roman" pitchFamily="18" charset="0"/>
                <a:ea typeface="ＭＳ Ｐゴシック" pitchFamily="34" charset="-128"/>
                <a:cs typeface="Times New Roman" pitchFamily="18" charset="0"/>
              </a:rPr>
              <a:t> yaralanmalar veya deri bütünlüğünün bozulması</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Continous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moist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areas</a:t>
            </a:r>
            <a:r>
              <a:rPr lang="tr-TR" sz="2400" dirty="0" smtClean="0">
                <a:latin typeface="Times New Roman" pitchFamily="18" charset="0"/>
                <a:ea typeface="ＭＳ Ｐゴシック" pitchFamily="34" charset="-128"/>
                <a:cs typeface="Times New Roman" pitchFamily="18" charset="0"/>
              </a:rPr>
              <a:t> on skin</a:t>
            </a: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Deride sürekli nemli bölgelerin bulunması</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Exposure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to</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high</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infective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dose</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spores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like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brooder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pneumonia</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observed</a:t>
            </a:r>
            <a:r>
              <a:rPr lang="tr-TR" sz="2400" dirty="0" smtClean="0">
                <a:latin typeface="Times New Roman" pitchFamily="18" charset="0"/>
                <a:ea typeface="ＭＳ Ｐゴシック" pitchFamily="34" charset="-128"/>
                <a:cs typeface="Times New Roman" pitchFamily="18" charset="0"/>
              </a:rPr>
              <a:t> in </a:t>
            </a:r>
            <a:r>
              <a:rPr lang="tr-TR" sz="2400" dirty="0" err="1" smtClean="0">
                <a:latin typeface="Times New Roman" pitchFamily="18" charset="0"/>
                <a:ea typeface="ＭＳ Ｐゴシック" pitchFamily="34" charset="-128"/>
                <a:cs typeface="Times New Roman" pitchFamily="18" charset="0"/>
              </a:rPr>
              <a:t>chicks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caused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by</a:t>
            </a:r>
            <a:r>
              <a:rPr lang="tr-TR" sz="2400" dirty="0" smtClean="0">
                <a:latin typeface="Times New Roman" pitchFamily="18" charset="0"/>
                <a:ea typeface="ＭＳ Ｐゴシック" pitchFamily="34" charset="-128"/>
                <a:cs typeface="Times New Roman" pitchFamily="18" charset="0"/>
              </a:rPr>
              <a:t> </a:t>
            </a:r>
            <a:r>
              <a:rPr lang="tr-TR" sz="2400" i="1" dirty="0" err="1" smtClean="0">
                <a:latin typeface="Times New Roman" pitchFamily="18" charset="0"/>
                <a:ea typeface="ＭＳ Ｐゴシック" pitchFamily="34" charset="-128"/>
                <a:cs typeface="Times New Roman" pitchFamily="18" charset="0"/>
              </a:rPr>
              <a:t>Aspegillus</a:t>
            </a:r>
            <a:r>
              <a:rPr lang="tr-TR" sz="2400" i="1" dirty="0" smtClean="0">
                <a:latin typeface="Times New Roman" pitchFamily="18" charset="0"/>
                <a:ea typeface="ＭＳ Ｐゴシック" pitchFamily="34" charset="-128"/>
                <a:cs typeface="Times New Roman" pitchFamily="18" charset="0"/>
              </a:rPr>
              <a:t> </a:t>
            </a:r>
            <a:r>
              <a:rPr lang="tr-TR" sz="2400" i="1" dirty="0" err="1" smtClean="0">
                <a:latin typeface="Times New Roman" pitchFamily="18" charset="0"/>
                <a:ea typeface="ＭＳ Ｐゴシック" pitchFamily="34" charset="-128"/>
                <a:cs typeface="Times New Roman" pitchFamily="18" charset="0"/>
              </a:rPr>
              <a:t>fumigatus</a:t>
            </a:r>
            <a:r>
              <a:rPr lang="tr-TR" sz="2400" i="1" dirty="0" smtClean="0">
                <a:latin typeface="Times New Roman" pitchFamily="18" charset="0"/>
                <a:ea typeface="ＭＳ Ｐゴシック" pitchFamily="34" charset="-128"/>
                <a:cs typeface="Times New Roman" pitchFamily="18" charset="0"/>
              </a:rPr>
              <a:t> </a:t>
            </a: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Ya da civcivlerde görülen </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err="1" smtClean="0">
                <a:solidFill>
                  <a:srgbClr val="FF0000"/>
                </a:solidFill>
                <a:latin typeface="Times New Roman" pitchFamily="18" charset="0"/>
                <a:ea typeface="ＭＳ Ｐゴシック" pitchFamily="34" charset="-128"/>
                <a:cs typeface="Times New Roman" pitchFamily="18" charset="0"/>
              </a:rPr>
              <a:t>brooder</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pneumonia</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smtClean="0">
                <a:solidFill>
                  <a:srgbClr val="FF0000"/>
                </a:solidFill>
                <a:latin typeface="Times New Roman" pitchFamily="18" charset="0"/>
                <a:ea typeface="ＭＳ Ｐゴシック" pitchFamily="34" charset="-128"/>
                <a:cs typeface="Times New Roman" pitchFamily="18" charset="0"/>
              </a:rPr>
              <a:t> da </a:t>
            </a:r>
            <a:r>
              <a:rPr lang="tr-TR" sz="1600" i="1" dirty="0" err="1" smtClean="0">
                <a:solidFill>
                  <a:srgbClr val="FF0000"/>
                </a:solidFill>
                <a:latin typeface="Times New Roman" pitchFamily="18" charset="0"/>
                <a:ea typeface="ＭＳ Ｐゴシック" pitchFamily="34" charset="-128"/>
                <a:cs typeface="Times New Roman" pitchFamily="18" charset="0"/>
              </a:rPr>
              <a:t>Aspergillus</a:t>
            </a:r>
            <a:r>
              <a:rPr lang="tr-TR" sz="1600" i="1" dirty="0" smtClean="0">
                <a:solidFill>
                  <a:srgbClr val="FF0000"/>
                </a:solidFill>
                <a:latin typeface="Times New Roman" pitchFamily="18" charset="0"/>
                <a:ea typeface="ＭＳ Ｐゴシック" pitchFamily="34" charset="-128"/>
                <a:cs typeface="Times New Roman" pitchFamily="18" charset="0"/>
              </a:rPr>
              <a:t> </a:t>
            </a:r>
            <a:r>
              <a:rPr lang="tr-TR" sz="1600" i="1" dirty="0" err="1" smtClean="0">
                <a:solidFill>
                  <a:srgbClr val="FF0000"/>
                </a:solidFill>
                <a:latin typeface="Times New Roman" pitchFamily="18" charset="0"/>
                <a:ea typeface="ＭＳ Ｐゴシック" pitchFamily="34" charset="-128"/>
                <a:cs typeface="Times New Roman" pitchFamily="18" charset="0"/>
              </a:rPr>
              <a:t>fumigatus</a:t>
            </a:r>
            <a:r>
              <a:rPr lang="tr-TR" sz="1600" dirty="0" smtClean="0">
                <a:solidFill>
                  <a:srgbClr val="FF0000"/>
                </a:solidFill>
                <a:latin typeface="Times New Roman" pitchFamily="18" charset="0"/>
                <a:ea typeface="ＭＳ Ｐゴシック" pitchFamily="34" charset="-128"/>
                <a:cs typeface="Times New Roman" pitchFamily="18" charset="0"/>
              </a:rPr>
              <a:t> sporlarında olduğu şekilde yüksek dozda </a:t>
            </a:r>
            <a:r>
              <a:rPr lang="tr-TR" sz="1600" dirty="0" err="1" smtClean="0">
                <a:solidFill>
                  <a:srgbClr val="FF0000"/>
                </a:solidFill>
                <a:latin typeface="Times New Roman" pitchFamily="18" charset="0"/>
                <a:ea typeface="ＭＳ Ｐゴシック" pitchFamily="34" charset="-128"/>
                <a:cs typeface="Times New Roman" pitchFamily="18" charset="0"/>
              </a:rPr>
              <a:t>infektif</a:t>
            </a:r>
            <a:r>
              <a:rPr lang="tr-TR" sz="1600" dirty="0" smtClean="0">
                <a:solidFill>
                  <a:srgbClr val="FF0000"/>
                </a:solidFill>
                <a:latin typeface="Times New Roman" pitchFamily="18" charset="0"/>
                <a:ea typeface="ＭＳ Ｐゴシック" pitchFamily="34" charset="-128"/>
                <a:cs typeface="Times New Roman" pitchFamily="18" charset="0"/>
              </a:rPr>
              <a:t> doza maruz kalmak</a:t>
            </a:r>
          </a:p>
          <a:p>
            <a:pPr algn="just">
              <a:lnSpc>
                <a:spcPct val="150000"/>
              </a:lnSpc>
            </a:pPr>
            <a:r>
              <a:rPr lang="tr-TR" sz="2400" dirty="0" smtClean="0">
                <a:latin typeface="Times New Roman" pitchFamily="18" charset="0"/>
                <a:ea typeface="ＭＳ Ｐゴシック" pitchFamily="34" charset="-128"/>
                <a:cs typeface="Times New Roman" pitchFamily="18" charset="0"/>
              </a:rPr>
              <a:t>No </a:t>
            </a:r>
            <a:r>
              <a:rPr lang="tr-TR" sz="2400" dirty="0" err="1" smtClean="0">
                <a:latin typeface="Times New Roman" pitchFamily="18" charset="0"/>
                <a:ea typeface="ＭＳ Ｐゴシック" pitchFamily="34" charset="-128"/>
                <a:cs typeface="Times New Roman" pitchFamily="18" charset="0"/>
              </a:rPr>
              <a:t>epidemies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observed</a:t>
            </a:r>
            <a:r>
              <a:rPr lang="tr-TR" sz="2400" dirty="0" smtClean="0">
                <a:latin typeface="Times New Roman" pitchFamily="18" charset="0"/>
                <a:ea typeface="ＭＳ Ｐゴシック" pitchFamily="34" charset="-128"/>
                <a:cs typeface="Times New Roman" pitchFamily="18" charset="0"/>
              </a:rPr>
              <a:t> in </a:t>
            </a:r>
            <a:r>
              <a:rPr lang="tr-TR" sz="2400" dirty="0" err="1" smtClean="0">
                <a:latin typeface="Times New Roman" pitchFamily="18" charset="0"/>
                <a:ea typeface="ＭＳ Ｐゴシック" pitchFamily="34" charset="-128"/>
                <a:cs typeface="Times New Roman" pitchFamily="18" charset="0"/>
              </a:rPr>
              <a:t>fungal</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infections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except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ringworm</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appear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suddenly</a:t>
            </a:r>
            <a:endParaRPr lang="tr-TR" sz="2400" dirty="0" smtClean="0">
              <a:latin typeface="Times New Roman" pitchFamily="18" charset="0"/>
              <a:ea typeface="ＭＳ Ｐゴシック" pitchFamily="34" charset="-128"/>
              <a:cs typeface="Times New Roman" pitchFamily="18" charset="0"/>
            </a:endParaRP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Mantar hastalıkları «</a:t>
            </a:r>
            <a:r>
              <a:rPr lang="tr-TR" sz="1600" dirty="0" err="1" smtClean="0">
                <a:solidFill>
                  <a:srgbClr val="FF0000"/>
                </a:solidFill>
                <a:latin typeface="Times New Roman" pitchFamily="18" charset="0"/>
                <a:ea typeface="ＭＳ Ｐゴシック" pitchFamily="34" charset="-128"/>
                <a:cs typeface="Times New Roman" pitchFamily="18" charset="0"/>
              </a:rPr>
              <a:t>ringworm</a:t>
            </a:r>
            <a:r>
              <a:rPr lang="tr-TR" sz="1600" dirty="0" smtClean="0">
                <a:solidFill>
                  <a:srgbClr val="FF0000"/>
                </a:solidFill>
                <a:latin typeface="Times New Roman" pitchFamily="18" charset="0"/>
                <a:ea typeface="ＭＳ Ｐゴシック" pitchFamily="34" charset="-128"/>
                <a:cs typeface="Times New Roman" pitchFamily="18" charset="0"/>
              </a:rPr>
              <a:t>» enfeksiyonları dışında genellikle epidemiler şeklinde görülmez</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In</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fungal</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infections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no</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exo</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endotoxins</a:t>
            </a:r>
            <a:r>
              <a:rPr lang="tr-TR" sz="2400" dirty="0" smtClean="0">
                <a:latin typeface="Times New Roman" pitchFamily="18" charset="0"/>
                <a:ea typeface="ＭＳ Ｐゴシック" pitchFamily="34" charset="-128"/>
                <a:cs typeface="Times New Roman" pitchFamily="18" charset="0"/>
              </a:rPr>
              <a:t> but in </a:t>
            </a:r>
            <a:r>
              <a:rPr lang="tr-TR" sz="2400" dirty="0" err="1" smtClean="0">
                <a:latin typeface="Times New Roman" pitchFamily="18" charset="0"/>
                <a:ea typeface="ＭＳ Ｐゴシック" pitchFamily="34" charset="-128"/>
                <a:cs typeface="Times New Roman" pitchFamily="18" charset="0"/>
              </a:rPr>
              <a:t>food</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animals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sometimes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toxix</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metabolites</a:t>
            </a:r>
            <a:r>
              <a:rPr lang="tr-TR" sz="2400" dirty="0" smtClean="0">
                <a:latin typeface="Times New Roman" pitchFamily="18" charset="0"/>
                <a:ea typeface="ＭＳ Ｐゴシック" pitchFamily="34" charset="-128"/>
                <a:cs typeface="Times New Roman" pitchFamily="18" charset="0"/>
              </a:rPr>
              <a:t> can be </a:t>
            </a:r>
            <a:r>
              <a:rPr lang="tr-TR" sz="2400" dirty="0" err="1" smtClean="0">
                <a:latin typeface="Times New Roman" pitchFamily="18" charset="0"/>
                <a:ea typeface="ＭＳ Ｐゴシック" pitchFamily="34" charset="-128"/>
                <a:cs typeface="Times New Roman" pitchFamily="18" charset="0"/>
              </a:rPr>
              <a:t>developed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by</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fungi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while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developing</a:t>
            </a:r>
            <a:r>
              <a:rPr lang="tr-TR" sz="2400" dirty="0" smtClean="0">
                <a:latin typeface="Times New Roman" pitchFamily="18" charset="0"/>
                <a:ea typeface="ＭＳ Ｐゴシック" pitchFamily="34" charset="-128"/>
                <a:cs typeface="Times New Roman" pitchFamily="18" charset="0"/>
              </a:rPr>
              <a:t> on </a:t>
            </a:r>
            <a:r>
              <a:rPr lang="tr-TR" sz="2400" dirty="0" err="1" smtClean="0">
                <a:latin typeface="Times New Roman" pitchFamily="18" charset="0"/>
                <a:ea typeface="ＭＳ Ｐゴシック" pitchFamily="34" charset="-128"/>
                <a:cs typeface="Times New Roman" pitchFamily="18" charset="0"/>
              </a:rPr>
              <a:t>these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food</a:t>
            </a:r>
            <a:endParaRPr lang="tr-TR" sz="2400" dirty="0" smtClean="0">
              <a:latin typeface="Times New Roman" pitchFamily="18" charset="0"/>
              <a:ea typeface="ＭＳ Ｐゴシック" pitchFamily="34" charset="-128"/>
              <a:cs typeface="Times New Roman" pitchFamily="18" charset="0"/>
            </a:endParaRPr>
          </a:p>
          <a:p>
            <a:pPr marL="534988" lvl="2" indent="-173038"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Mantar </a:t>
            </a:r>
            <a:r>
              <a:rPr lang="tr-TR" sz="1600" dirty="0" err="1" smtClean="0">
                <a:solidFill>
                  <a:srgbClr val="FF0000"/>
                </a:solidFill>
                <a:latin typeface="Times New Roman" pitchFamily="18" charset="0"/>
                <a:ea typeface="ＭＳ Ｐゴシック" pitchFamily="34" charset="-128"/>
                <a:cs typeface="Times New Roman" pitchFamily="18" charset="0"/>
              </a:rPr>
              <a:t>infeksiyonlarında</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ekzotoksin</a:t>
            </a:r>
            <a:r>
              <a:rPr lang="tr-TR" sz="1600" dirty="0" smtClean="0">
                <a:solidFill>
                  <a:srgbClr val="FF0000"/>
                </a:solidFill>
                <a:latin typeface="Times New Roman" pitchFamily="18" charset="0"/>
                <a:ea typeface="ＭＳ Ｐゴシック" pitchFamily="34" charset="-128"/>
                <a:cs typeface="Times New Roman" pitchFamily="18" charset="0"/>
              </a:rPr>
              <a:t> ve </a:t>
            </a:r>
            <a:r>
              <a:rPr lang="tr-TR" sz="1600" dirty="0" err="1" smtClean="0">
                <a:solidFill>
                  <a:srgbClr val="FF0000"/>
                </a:solidFill>
                <a:latin typeface="Times New Roman" pitchFamily="18" charset="0"/>
                <a:ea typeface="ＭＳ Ｐゴシック" pitchFamily="34" charset="-128"/>
                <a:cs typeface="Times New Roman" pitchFamily="18" charset="0"/>
              </a:rPr>
              <a:t>endotoksin</a:t>
            </a:r>
            <a:r>
              <a:rPr lang="tr-TR" sz="1600" dirty="0" smtClean="0">
                <a:solidFill>
                  <a:srgbClr val="FF0000"/>
                </a:solidFill>
                <a:latin typeface="Times New Roman" pitchFamily="18" charset="0"/>
                <a:ea typeface="ＭＳ Ｐゴシック" pitchFamily="34" charset="-128"/>
                <a:cs typeface="Times New Roman" pitchFamily="18" charset="0"/>
              </a:rPr>
              <a:t> sentezlenmemektedir, ancak hayvan yemlerinde mantar üremesi sırasında daha önceden oluşan </a:t>
            </a:r>
            <a:r>
              <a:rPr lang="tr-TR" sz="1600" dirty="0" err="1" smtClean="0">
                <a:solidFill>
                  <a:srgbClr val="FF0000"/>
                </a:solidFill>
                <a:latin typeface="Times New Roman" pitchFamily="18" charset="0"/>
                <a:ea typeface="ＭＳ Ｐゴシック" pitchFamily="34" charset="-128"/>
                <a:cs typeface="Times New Roman" pitchFamily="18" charset="0"/>
              </a:rPr>
              <a:t>toksik</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metabolik</a:t>
            </a:r>
            <a:r>
              <a:rPr lang="tr-TR" sz="1600" dirty="0" smtClean="0">
                <a:solidFill>
                  <a:srgbClr val="FF0000"/>
                </a:solidFill>
                <a:latin typeface="Times New Roman" pitchFamily="18" charset="0"/>
                <a:ea typeface="ＭＳ Ｐゴシック" pitchFamily="34" charset="-128"/>
                <a:cs typeface="Times New Roman" pitchFamily="18" charset="0"/>
              </a:rPr>
              <a:t> ürünlere bağlı </a:t>
            </a:r>
            <a:r>
              <a:rPr lang="tr-TR" sz="1600" dirty="0" err="1" smtClean="0">
                <a:solidFill>
                  <a:srgbClr val="FF0000"/>
                </a:solidFill>
                <a:latin typeface="Times New Roman" pitchFamily="18" charset="0"/>
                <a:ea typeface="ＭＳ Ｐゴシック" pitchFamily="34" charset="-128"/>
                <a:cs typeface="Times New Roman" pitchFamily="18" charset="0"/>
              </a:rPr>
              <a:t>mikotoksikozisler</a:t>
            </a:r>
            <a:r>
              <a:rPr lang="tr-TR" sz="1600" dirty="0" smtClean="0">
                <a:solidFill>
                  <a:srgbClr val="FF0000"/>
                </a:solidFill>
                <a:latin typeface="Times New Roman" pitchFamily="18" charset="0"/>
                <a:ea typeface="ＭＳ Ｐゴシック" pitchFamily="34" charset="-128"/>
                <a:cs typeface="Times New Roman" pitchFamily="18" charset="0"/>
              </a:rPr>
              <a:t> şekillenebilmektedir.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2 İçerik Yer Tutucusu"/>
          <p:cNvSpPr>
            <a:spLocks noGrp="1"/>
          </p:cNvSpPr>
          <p:nvPr>
            <p:ph idx="1"/>
          </p:nvPr>
        </p:nvSpPr>
        <p:spPr>
          <a:xfrm>
            <a:off x="457200" y="1600201"/>
            <a:ext cx="8229600" cy="2692896"/>
          </a:xfrm>
        </p:spPr>
        <p:style>
          <a:lnRef idx="0">
            <a:schemeClr val="accent1"/>
          </a:lnRef>
          <a:fillRef idx="3">
            <a:schemeClr val="accent1"/>
          </a:fillRef>
          <a:effectRef idx="3">
            <a:schemeClr val="accent1"/>
          </a:effectRef>
          <a:fontRef idx="minor">
            <a:schemeClr val="lt1"/>
          </a:fontRef>
        </p:style>
        <p:txBody>
          <a:bodyPr/>
          <a:lstStyle/>
          <a:p>
            <a:pPr marL="514350" indent="-514350">
              <a:lnSpc>
                <a:spcPct val="150000"/>
              </a:lnSpc>
              <a:buFontTx/>
              <a:buAutoNum type="arabicPeriod"/>
            </a:pPr>
            <a:r>
              <a:rPr lang="tr-TR" b="1" dirty="0" err="1" smtClean="0">
                <a:solidFill>
                  <a:schemeClr val="tx1"/>
                </a:solidFill>
                <a:latin typeface="Times New Roman" pitchFamily="18" charset="0"/>
                <a:ea typeface="ＭＳ Ｐゴシック" pitchFamily="34" charset="-128"/>
                <a:cs typeface="Times New Roman" pitchFamily="18" charset="0"/>
              </a:rPr>
              <a:t>Dermathophytes</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Cutan</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Mycosis</a:t>
            </a:r>
            <a:r>
              <a:rPr lang="tr-TR" b="1" dirty="0" smtClean="0">
                <a:solidFill>
                  <a:schemeClr val="tx1"/>
                </a:solidFill>
                <a:latin typeface="Times New Roman" pitchFamily="18" charset="0"/>
                <a:ea typeface="ＭＳ Ｐゴシック" pitchFamily="34" charset="-128"/>
                <a:cs typeface="Times New Roman" pitchFamily="18" charset="0"/>
              </a:rPr>
              <a:t>)</a:t>
            </a:r>
          </a:p>
          <a:p>
            <a:pPr marL="514350" indent="-514350">
              <a:lnSpc>
                <a:spcPct val="150000"/>
              </a:lnSpc>
              <a:buFontTx/>
              <a:buAutoNum type="arabicPeriod"/>
            </a:pPr>
            <a:r>
              <a:rPr lang="tr-TR" b="1" dirty="0" err="1" smtClean="0">
                <a:solidFill>
                  <a:schemeClr val="tx1"/>
                </a:solidFill>
                <a:latin typeface="Times New Roman" pitchFamily="18" charset="0"/>
                <a:ea typeface="ＭＳ Ｐゴシック" pitchFamily="34" charset="-128"/>
                <a:cs typeface="Times New Roman" pitchFamily="18" charset="0"/>
              </a:rPr>
              <a:t>Systemic</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Miycosis</a:t>
            </a:r>
            <a:endParaRPr lang="tr-TR" b="1" dirty="0" smtClean="0">
              <a:solidFill>
                <a:schemeClr val="tx1"/>
              </a:solidFill>
              <a:latin typeface="Times New Roman" pitchFamily="18" charset="0"/>
              <a:ea typeface="ＭＳ Ｐゴシック" pitchFamily="34" charset="-128"/>
              <a:cs typeface="Times New Roman" pitchFamily="18" charset="0"/>
            </a:endParaRPr>
          </a:p>
          <a:p>
            <a:pPr marL="514350" indent="-514350">
              <a:lnSpc>
                <a:spcPct val="150000"/>
              </a:lnSpc>
              <a:buFontTx/>
              <a:buAutoNum type="arabicPeriod"/>
            </a:pPr>
            <a:r>
              <a:rPr lang="tr-TR" b="1" dirty="0" err="1" smtClean="0">
                <a:solidFill>
                  <a:schemeClr val="tx1"/>
                </a:solidFill>
                <a:latin typeface="Times New Roman" pitchFamily="18" charset="0"/>
                <a:ea typeface="ＭＳ Ｐゴシック" pitchFamily="34" charset="-128"/>
                <a:cs typeface="Times New Roman" pitchFamily="18" charset="0"/>
              </a:rPr>
              <a:t>Other</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Fungi</a:t>
            </a:r>
            <a:endParaRPr lang="tr-TR" b="1" dirty="0" smtClean="0">
              <a:solidFill>
                <a:schemeClr val="tx1"/>
              </a:solidFill>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ctrTitle"/>
          </p:nvPr>
        </p:nvSpPr>
        <p:spPr>
          <a:xfrm>
            <a:off x="685800" y="2693988"/>
            <a:ext cx="7772400" cy="1470025"/>
          </a:xfrm>
        </p:spPr>
        <p:style>
          <a:lnRef idx="0">
            <a:schemeClr val="accent1"/>
          </a:lnRef>
          <a:fillRef idx="3">
            <a:schemeClr val="accent1"/>
          </a:fillRef>
          <a:effectRef idx="3">
            <a:schemeClr val="accent1"/>
          </a:effectRef>
          <a:fontRef idx="minor">
            <a:schemeClr val="lt1"/>
          </a:fontRef>
        </p:style>
        <p:txBody>
          <a:bodyPr/>
          <a:lstStyle/>
          <a:p>
            <a:r>
              <a:rPr lang="tr-TR" sz="4800" b="1" dirty="0" err="1" smtClean="0">
                <a:solidFill>
                  <a:schemeClr val="tx1"/>
                </a:solidFill>
                <a:latin typeface="Times New Roman" pitchFamily="18" charset="0"/>
                <a:ea typeface="ＭＳ Ｐゴシック" pitchFamily="34" charset="-128"/>
                <a:cs typeface="Times New Roman" pitchFamily="18" charset="0"/>
              </a:rPr>
              <a:t>Dermathophytes</a:t>
            </a:r>
            <a:endParaRPr lang="tr-TR" sz="4800" b="1" dirty="0" smtClean="0">
              <a:solidFill>
                <a:schemeClr val="tx1"/>
              </a:solidFill>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3"/>
          <p:cNvSpPr>
            <a:spLocks noGrp="1" noChangeArrowheads="1"/>
          </p:cNvSpPr>
          <p:nvPr>
            <p:ph type="body" idx="1"/>
          </p:nvPr>
        </p:nvSpPr>
        <p:spPr>
          <a:xfrm>
            <a:off x="395288" y="549275"/>
            <a:ext cx="8229600" cy="5975350"/>
          </a:xfrm>
        </p:spPr>
        <p:txBody>
          <a:bodyPr/>
          <a:lstStyle/>
          <a:p>
            <a:pPr marL="609600" indent="-609600">
              <a:buFontTx/>
              <a:buAutoNum type="arabicPeriod"/>
            </a:pPr>
            <a:endParaRPr lang="tr-TR" b="1" dirty="0" smtClean="0">
              <a:latin typeface="Times New Roman" pitchFamily="18" charset="0"/>
              <a:ea typeface="ＭＳ Ｐゴシック" pitchFamily="34" charset="-128"/>
              <a:cs typeface="Times New Roman" pitchFamily="18" charset="0"/>
            </a:endParaRPr>
          </a:p>
          <a:p>
            <a:pPr marL="609600" indent="-609600">
              <a:buFontTx/>
              <a:buAutoNum type="arabicPeriod"/>
            </a:pPr>
            <a:r>
              <a:rPr lang="tr-TR" b="1" dirty="0" err="1" smtClean="0">
                <a:latin typeface="Times New Roman" pitchFamily="18" charset="0"/>
                <a:ea typeface="ＭＳ Ｐゴシック" pitchFamily="34" charset="-128"/>
                <a:cs typeface="Times New Roman" pitchFamily="18" charset="0"/>
              </a:rPr>
              <a:t>Cutan</a:t>
            </a:r>
            <a:r>
              <a:rPr lang="tr-TR" b="1" dirty="0" smtClean="0">
                <a:latin typeface="Times New Roman" pitchFamily="18" charset="0"/>
                <a:ea typeface="ＭＳ Ｐゴシック" pitchFamily="34" charset="-128"/>
                <a:cs typeface="Times New Roman" pitchFamily="18" charset="0"/>
              </a:rPr>
              <a:t> </a:t>
            </a:r>
            <a:r>
              <a:rPr lang="tr-TR" b="1" dirty="0" err="1" smtClean="0">
                <a:latin typeface="Times New Roman" pitchFamily="18" charset="0"/>
                <a:ea typeface="ＭＳ Ｐゴシック" pitchFamily="34" charset="-128"/>
                <a:cs typeface="Times New Roman" pitchFamily="18" charset="0"/>
              </a:rPr>
              <a:t>Mycosis</a:t>
            </a:r>
            <a:endParaRPr lang="tr-TR" b="1" dirty="0" smtClean="0">
              <a:latin typeface="Times New Roman" pitchFamily="18" charset="0"/>
              <a:ea typeface="ＭＳ Ｐゴシック" pitchFamily="34" charset="-128"/>
              <a:cs typeface="Times New Roman" pitchFamily="18" charset="0"/>
            </a:endParaRPr>
          </a:p>
          <a:p>
            <a:pPr marL="609600" indent="-609600"/>
            <a:r>
              <a:rPr lang="tr-TR" dirty="0" err="1" smtClean="0">
                <a:latin typeface="Times New Roman" pitchFamily="18" charset="0"/>
                <a:ea typeface="ＭＳ Ｐゴシック" pitchFamily="34" charset="-128"/>
                <a:cs typeface="Times New Roman" pitchFamily="18" charset="0"/>
              </a:rPr>
              <a:t>Trichophyton</a:t>
            </a:r>
            <a:r>
              <a:rPr lang="tr-TR" dirty="0" smtClean="0">
                <a:latin typeface="Times New Roman" pitchFamily="18" charset="0"/>
                <a:ea typeface="ＭＳ Ｐゴシック" pitchFamily="34" charset="-128"/>
                <a:cs typeface="Times New Roman" pitchFamily="18" charset="0"/>
              </a:rPr>
              <a:t> </a:t>
            </a:r>
            <a:r>
              <a:rPr lang="tr-TR" dirty="0" err="1" smtClean="0">
                <a:latin typeface="Times New Roman" pitchFamily="18" charset="0"/>
                <a:ea typeface="ＭＳ Ｐゴシック" pitchFamily="34" charset="-128"/>
                <a:cs typeface="Times New Roman" pitchFamily="18" charset="0"/>
              </a:rPr>
              <a:t>Genus</a:t>
            </a:r>
            <a:endParaRPr lang="tr-TR" dirty="0" smtClean="0">
              <a:latin typeface="Times New Roman" pitchFamily="18" charset="0"/>
              <a:ea typeface="ＭＳ Ｐゴシック" pitchFamily="34" charset="-128"/>
              <a:cs typeface="Times New Roman" pitchFamily="18" charset="0"/>
            </a:endParaRPr>
          </a:p>
          <a:p>
            <a:pPr marL="609600" indent="-609600"/>
            <a:r>
              <a:rPr lang="tr-TR" dirty="0" err="1" smtClean="0">
                <a:latin typeface="Times New Roman" pitchFamily="18" charset="0"/>
                <a:ea typeface="ＭＳ Ｐゴシック" pitchFamily="34" charset="-128"/>
                <a:cs typeface="Times New Roman" pitchFamily="18" charset="0"/>
              </a:rPr>
              <a:t>Microsporium</a:t>
            </a:r>
            <a:r>
              <a:rPr lang="tr-TR" dirty="0" smtClean="0">
                <a:latin typeface="Times New Roman" pitchFamily="18" charset="0"/>
                <a:ea typeface="ＭＳ Ｐゴシック" pitchFamily="34" charset="-128"/>
                <a:cs typeface="Times New Roman" pitchFamily="18" charset="0"/>
              </a:rPr>
              <a:t> </a:t>
            </a:r>
            <a:r>
              <a:rPr lang="tr-TR" dirty="0" err="1" smtClean="0">
                <a:latin typeface="Times New Roman" pitchFamily="18" charset="0"/>
                <a:ea typeface="ＭＳ Ｐゴシック" pitchFamily="34" charset="-128"/>
                <a:cs typeface="Times New Roman" pitchFamily="18" charset="0"/>
              </a:rPr>
              <a:t>Genus</a:t>
            </a:r>
            <a:endParaRPr lang="tr-TR" dirty="0" smtClean="0">
              <a:latin typeface="Times New Roman" pitchFamily="18" charset="0"/>
              <a:ea typeface="ＭＳ Ｐゴシック" pitchFamily="34" charset="-128"/>
              <a:cs typeface="Times New Roman" pitchFamily="18" charset="0"/>
            </a:endParaRPr>
          </a:p>
          <a:p>
            <a:pPr marL="609600" indent="-609600"/>
            <a:r>
              <a:rPr lang="tr-TR" dirty="0" err="1" smtClean="0">
                <a:latin typeface="Times New Roman" pitchFamily="18" charset="0"/>
                <a:ea typeface="ＭＳ Ｐゴシック" pitchFamily="34" charset="-128"/>
                <a:cs typeface="Times New Roman" pitchFamily="18" charset="0"/>
              </a:rPr>
              <a:t>Epidermophyton</a:t>
            </a:r>
            <a:r>
              <a:rPr lang="tr-TR" dirty="0" smtClean="0">
                <a:latin typeface="Times New Roman" pitchFamily="18" charset="0"/>
                <a:ea typeface="ＭＳ Ｐゴシック" pitchFamily="34" charset="-128"/>
                <a:cs typeface="Times New Roman" pitchFamily="18" charset="0"/>
              </a:rPr>
              <a:t> </a:t>
            </a:r>
            <a:r>
              <a:rPr lang="tr-TR" dirty="0" err="1" smtClean="0">
                <a:latin typeface="Times New Roman" pitchFamily="18" charset="0"/>
                <a:ea typeface="ＭＳ Ｐゴシック" pitchFamily="34" charset="-128"/>
                <a:cs typeface="Times New Roman" pitchFamily="18" charset="0"/>
              </a:rPr>
              <a:t>Genus</a:t>
            </a:r>
            <a:endParaRPr lang="tr-TR" dirty="0" smtClean="0">
              <a:latin typeface="Times New Roman" pitchFamily="18" charset="0"/>
              <a:ea typeface="ＭＳ Ｐゴシック" pitchFamily="34" charset="-128"/>
              <a:cs typeface="Times New Roman" pitchFamily="18" charset="0"/>
            </a:endParaRPr>
          </a:p>
          <a:p>
            <a:pPr marL="609600" indent="-609600">
              <a:buNone/>
            </a:pPr>
            <a:endParaRPr lang="tr-TR" i="1" dirty="0" smtClean="0">
              <a:latin typeface="Times New Roman" pitchFamily="18" charset="0"/>
              <a:ea typeface="ＭＳ Ｐゴシック" pitchFamily="34" charset="-128"/>
              <a:cs typeface="Times New Roman" pitchFamily="18" charset="0"/>
            </a:endParaRPr>
          </a:p>
          <a:p>
            <a:pPr marL="609600" indent="-609600">
              <a:buFontTx/>
              <a:buNone/>
            </a:pPr>
            <a:r>
              <a:rPr lang="tr-TR" b="1" dirty="0" smtClean="0">
                <a:latin typeface="Times New Roman" pitchFamily="18" charset="0"/>
                <a:ea typeface="ＭＳ Ｐゴシック" pitchFamily="34" charset="-128"/>
                <a:cs typeface="Times New Roman" pitchFamily="18" charset="0"/>
              </a:rPr>
              <a:t>2. </a:t>
            </a:r>
            <a:r>
              <a:rPr lang="tr-TR" b="1" dirty="0" err="1" smtClean="0">
                <a:latin typeface="Times New Roman" pitchFamily="18" charset="0"/>
                <a:ea typeface="ＭＳ Ｐゴシック" pitchFamily="34" charset="-128"/>
                <a:cs typeface="Times New Roman" pitchFamily="18" charset="0"/>
              </a:rPr>
              <a:t>Dermatophilosis</a:t>
            </a:r>
            <a:endParaRPr lang="tr-TR" b="1"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3"/>
          <p:cNvSpPr>
            <a:spLocks noGrp="1" noChangeArrowheads="1"/>
          </p:cNvSpPr>
          <p:nvPr>
            <p:ph type="body" idx="1"/>
          </p:nvPr>
        </p:nvSpPr>
        <p:spPr>
          <a:xfrm>
            <a:off x="179512" y="188640"/>
            <a:ext cx="8856983" cy="6408711"/>
          </a:xfrm>
        </p:spPr>
        <p:txBody>
          <a:bodyPr>
            <a:normAutofit fontScale="77500" lnSpcReduction="20000"/>
          </a:bodyPr>
          <a:lstStyle/>
          <a:p>
            <a:pPr algn="just">
              <a:lnSpc>
                <a:spcPct val="150000"/>
              </a:lnSpc>
            </a:pPr>
            <a:r>
              <a:rPr lang="tr-TR" sz="2400" dirty="0" err="1" smtClean="0">
                <a:latin typeface="Times New Roman" pitchFamily="18" charset="0"/>
                <a:ea typeface="ＭＳ Ｐゴシック" pitchFamily="34" charset="-128"/>
                <a:cs typeface="Times New Roman" pitchFamily="18" charset="0"/>
              </a:rPr>
              <a:t>Dermathophytes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close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related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fungi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uses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keratin</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to</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reproduce</a:t>
            </a:r>
            <a:r>
              <a:rPr lang="tr-TR" sz="2400" dirty="0" smtClean="0">
                <a:latin typeface="Times New Roman" pitchFamily="18" charset="0"/>
                <a:ea typeface="ＭＳ Ｐゴシック" pitchFamily="34" charset="-128"/>
                <a:cs typeface="Times New Roman" pitchFamily="18" charset="0"/>
              </a:rPr>
              <a:t> </a:t>
            </a:r>
          </a:p>
          <a:p>
            <a:pPr lvl="2" algn="just">
              <a:lnSpc>
                <a:spcPct val="150000"/>
              </a:lnSpc>
            </a:pPr>
            <a:r>
              <a:rPr lang="tr-TR" sz="1600" dirty="0" err="1" smtClean="0">
                <a:solidFill>
                  <a:srgbClr val="FF0000"/>
                </a:solidFill>
                <a:latin typeface="Times New Roman" pitchFamily="18" charset="0"/>
                <a:ea typeface="ＭＳ Ｐゴシック" pitchFamily="34" charset="-128"/>
                <a:cs typeface="Times New Roman" pitchFamily="18" charset="0"/>
              </a:rPr>
              <a:t>Dermatofitler</a:t>
            </a:r>
            <a:r>
              <a:rPr lang="tr-TR" sz="1600" dirty="0" smtClean="0">
                <a:solidFill>
                  <a:srgbClr val="FF0000"/>
                </a:solidFill>
                <a:latin typeface="Times New Roman" pitchFamily="18" charset="0"/>
                <a:ea typeface="ＭＳ Ｐゴシック" pitchFamily="34" charset="-128"/>
                <a:cs typeface="Times New Roman" pitchFamily="18" charset="0"/>
              </a:rPr>
              <a:t> üremek için </a:t>
            </a:r>
            <a:r>
              <a:rPr lang="tr-TR" sz="1600" dirty="0" err="1" smtClean="0">
                <a:solidFill>
                  <a:srgbClr val="FF0000"/>
                </a:solidFill>
                <a:latin typeface="Times New Roman" pitchFamily="18" charset="0"/>
                <a:ea typeface="ＭＳ Ｐゴシック" pitchFamily="34" charset="-128"/>
                <a:cs typeface="Times New Roman" pitchFamily="18" charset="0"/>
              </a:rPr>
              <a:t>keratini</a:t>
            </a:r>
            <a:r>
              <a:rPr lang="tr-TR" sz="1600" dirty="0" smtClean="0">
                <a:solidFill>
                  <a:srgbClr val="FF0000"/>
                </a:solidFill>
                <a:latin typeface="Times New Roman" pitchFamily="18" charset="0"/>
                <a:ea typeface="ＭＳ Ｐゴシック" pitchFamily="34" charset="-128"/>
                <a:cs typeface="Times New Roman" pitchFamily="18" charset="0"/>
              </a:rPr>
              <a:t> kullanan yakın ilişkili mantarlar bütünüdür.</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They</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make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infections</a:t>
            </a:r>
            <a:r>
              <a:rPr lang="tr-TR" sz="2400" dirty="0" smtClean="0">
                <a:latin typeface="Times New Roman" pitchFamily="18" charset="0"/>
                <a:ea typeface="ＭＳ Ｐゴシック" pitchFamily="34" charset="-128"/>
                <a:cs typeface="Times New Roman" pitchFamily="18" charset="0"/>
              </a:rPr>
              <a:t> on </a:t>
            </a:r>
            <a:r>
              <a:rPr lang="tr-TR" sz="2400" dirty="0" err="1" smtClean="0">
                <a:latin typeface="Times New Roman" pitchFamily="18" charset="0"/>
                <a:ea typeface="ＭＳ Ｐゴシック" pitchFamily="34" charset="-128"/>
                <a:cs typeface="Times New Roman" pitchFamily="18" charset="0"/>
              </a:rPr>
              <a:t>superficial</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regions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like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stratum</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corneum</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nails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hairs</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both</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animals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humans</a:t>
            </a:r>
            <a:endParaRPr lang="tr-TR" sz="2400" dirty="0" smtClean="0">
              <a:latin typeface="Times New Roman" pitchFamily="18" charset="0"/>
              <a:ea typeface="ＭＳ Ｐゴシック" pitchFamily="34" charset="-128"/>
              <a:cs typeface="Times New Roman" pitchFamily="18" charset="0"/>
            </a:endParaRPr>
          </a:p>
          <a:p>
            <a:pPr lvl="2"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Derinin dış </a:t>
            </a:r>
            <a:r>
              <a:rPr lang="tr-TR" sz="1600" dirty="0" err="1" smtClean="0">
                <a:solidFill>
                  <a:srgbClr val="FF0000"/>
                </a:solidFill>
                <a:latin typeface="Times New Roman" pitchFamily="18" charset="0"/>
                <a:ea typeface="ＭＳ Ｐゴシック" pitchFamily="34" charset="-128"/>
                <a:cs typeface="Times New Roman" pitchFamily="18" charset="0"/>
              </a:rPr>
              <a:t>stratum</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corneum</a:t>
            </a:r>
            <a:r>
              <a:rPr lang="tr-TR" sz="1600" dirty="0" smtClean="0">
                <a:solidFill>
                  <a:srgbClr val="FF0000"/>
                </a:solidFill>
                <a:latin typeface="Times New Roman" pitchFamily="18" charset="0"/>
                <a:ea typeface="ＭＳ Ｐゴシック" pitchFamily="34" charset="-128"/>
                <a:cs typeface="Times New Roman" pitchFamily="18" charset="0"/>
              </a:rPr>
              <a:t> tabakası, tırnaklar, pençe ve insan ve hayvanların saç ve kılları gibi yüzeysel alanlarda </a:t>
            </a:r>
            <a:r>
              <a:rPr lang="tr-TR" sz="1600" dirty="0" err="1" smtClean="0">
                <a:solidFill>
                  <a:srgbClr val="FF0000"/>
                </a:solidFill>
                <a:latin typeface="Times New Roman" pitchFamily="18" charset="0"/>
                <a:ea typeface="ＭＳ Ｐゴシック" pitchFamily="34" charset="-128"/>
                <a:cs typeface="Times New Roman" pitchFamily="18" charset="0"/>
              </a:rPr>
              <a:t>infeksiyon</a:t>
            </a:r>
            <a:r>
              <a:rPr lang="tr-TR" sz="1600" dirty="0" smtClean="0">
                <a:solidFill>
                  <a:srgbClr val="FF0000"/>
                </a:solidFill>
                <a:latin typeface="Times New Roman" pitchFamily="18" charset="0"/>
                <a:ea typeface="ＭＳ Ｐゴシック" pitchFamily="34" charset="-128"/>
                <a:cs typeface="Times New Roman" pitchFamily="18" charset="0"/>
              </a:rPr>
              <a:t> oluştururlar.</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Classical</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lesions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circular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lesions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called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Ringworm</a:t>
            </a:r>
            <a:r>
              <a:rPr lang="tr-TR" sz="2400" dirty="0" smtClean="0">
                <a:latin typeface="Times New Roman" pitchFamily="18" charset="0"/>
                <a:ea typeface="ＭＳ Ｐゴシック" pitchFamily="34" charset="-128"/>
                <a:cs typeface="Times New Roman" pitchFamily="18" charset="0"/>
              </a:rPr>
              <a:t>»</a:t>
            </a:r>
          </a:p>
          <a:p>
            <a:pPr lvl="2"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Klasik lezyonlar </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altLang="en-US" sz="1600" b="1" dirty="0" err="1" smtClean="0">
                <a:solidFill>
                  <a:srgbClr val="FF0000"/>
                </a:solidFill>
                <a:effectLst/>
                <a:latin typeface="Times New Roman" pitchFamily="18" charset="0"/>
                <a:ea typeface="ＭＳ Ｐゴシック" pitchFamily="34" charset="-128"/>
                <a:cs typeface="Times New Roman" pitchFamily="18" charset="0"/>
              </a:rPr>
              <a:t>R</a:t>
            </a:r>
            <a:r>
              <a:rPr lang="tr-TR" sz="1600" b="1" dirty="0" err="1" smtClean="0">
                <a:solidFill>
                  <a:srgbClr val="FF0000"/>
                </a:solidFill>
                <a:effectLst/>
                <a:latin typeface="Times New Roman" pitchFamily="18" charset="0"/>
                <a:ea typeface="ＭＳ Ｐゴシック" pitchFamily="34" charset="-128"/>
                <a:cs typeface="Times New Roman" pitchFamily="18" charset="0"/>
              </a:rPr>
              <a:t>ingworm</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smtClean="0">
                <a:solidFill>
                  <a:srgbClr val="FF0000"/>
                </a:solidFill>
                <a:latin typeface="Times New Roman" pitchFamily="18" charset="0"/>
                <a:ea typeface="ＭＳ Ｐゴシック" pitchFamily="34" charset="-128"/>
                <a:cs typeface="Times New Roman" pitchFamily="18" charset="0"/>
              </a:rPr>
              <a:t> olarak adlandırılan dairesel lezyonlardır.</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Conventionally</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dermathophytes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classified</a:t>
            </a:r>
            <a:r>
              <a:rPr lang="tr-TR" sz="2400" dirty="0" smtClean="0">
                <a:latin typeface="Times New Roman" pitchFamily="18" charset="0"/>
                <a:ea typeface="ＭＳ Ｐゴシック" pitchFamily="34" charset="-128"/>
                <a:cs typeface="Times New Roman" pitchFamily="18" charset="0"/>
              </a:rPr>
              <a:t> as «</a:t>
            </a:r>
            <a:r>
              <a:rPr lang="tr-TR" sz="2400" dirty="0" err="1" smtClean="0">
                <a:latin typeface="Times New Roman" pitchFamily="18" charset="0"/>
                <a:ea typeface="ＭＳ Ｐゴシック" pitchFamily="34" charset="-128"/>
                <a:cs typeface="Times New Roman" pitchFamily="18" charset="0"/>
              </a:rPr>
              <a:t>Fungi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Imperfecti</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nevertheless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some</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them</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classified</a:t>
            </a:r>
            <a:r>
              <a:rPr lang="tr-TR" sz="2400" dirty="0" smtClean="0">
                <a:latin typeface="Times New Roman" pitchFamily="18" charset="0"/>
                <a:ea typeface="ＭＳ Ｐゴシック" pitchFamily="34" charset="-128"/>
                <a:cs typeface="Times New Roman" pitchFamily="18" charset="0"/>
              </a:rPr>
              <a:t> as </a:t>
            </a:r>
            <a:r>
              <a:rPr lang="tr-TR" sz="2400" dirty="0" err="1" smtClean="0">
                <a:latin typeface="Times New Roman" pitchFamily="18" charset="0"/>
                <a:ea typeface="ＭＳ Ｐゴシック" pitchFamily="34" charset="-128"/>
                <a:cs typeface="Times New Roman" pitchFamily="18" charset="0"/>
              </a:rPr>
              <a:t>Ascomycetes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because</a:t>
            </a:r>
            <a:r>
              <a:rPr lang="tr-TR" sz="2400" dirty="0" smtClean="0">
                <a:latin typeface="Times New Roman" pitchFamily="18" charset="0"/>
                <a:ea typeface="ＭＳ Ｐゴシック" pitchFamily="34" charset="-128"/>
                <a:cs typeface="Times New Roman" pitchFamily="18" charset="0"/>
              </a:rPr>
              <a:t> of </a:t>
            </a:r>
            <a:r>
              <a:rPr lang="tr-TR" sz="2400" dirty="0" err="1" smtClean="0">
                <a:latin typeface="Times New Roman" pitchFamily="18" charset="0"/>
                <a:ea typeface="ＭＳ Ｐゴシック" pitchFamily="34" charset="-128"/>
                <a:cs typeface="Times New Roman" pitchFamily="18" charset="0"/>
              </a:rPr>
              <a:t>their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known</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sexual</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reproduction</a:t>
            </a:r>
            <a:r>
              <a:rPr lang="tr-TR" sz="2400" dirty="0" smtClean="0">
                <a:latin typeface="Times New Roman" pitchFamily="18" charset="0"/>
                <a:ea typeface="ＭＳ Ｐゴシック" pitchFamily="34" charset="-128"/>
                <a:cs typeface="Times New Roman" pitchFamily="18" charset="0"/>
              </a:rPr>
              <a:t> </a:t>
            </a:r>
          </a:p>
          <a:p>
            <a:pPr lvl="2"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Geleneksel olarak </a:t>
            </a:r>
            <a:r>
              <a:rPr lang="tr-TR" sz="1600" dirty="0" err="1" smtClean="0">
                <a:solidFill>
                  <a:srgbClr val="FF0000"/>
                </a:solidFill>
                <a:latin typeface="Times New Roman" pitchFamily="18" charset="0"/>
                <a:ea typeface="ＭＳ Ｐゴシック" pitchFamily="34" charset="-128"/>
                <a:cs typeface="Times New Roman" pitchFamily="18" charset="0"/>
              </a:rPr>
              <a:t>dermatofitler</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err="1" smtClean="0">
                <a:solidFill>
                  <a:srgbClr val="FF0000"/>
                </a:solidFill>
                <a:latin typeface="Times New Roman" pitchFamily="18" charset="0"/>
                <a:ea typeface="ＭＳ Ｐゴシック" pitchFamily="34" charset="-128"/>
                <a:cs typeface="Times New Roman" pitchFamily="18" charset="0"/>
              </a:rPr>
              <a:t>Fungi</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Imperfecti</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smtClean="0">
                <a:solidFill>
                  <a:srgbClr val="FF0000"/>
                </a:solidFill>
                <a:latin typeface="Times New Roman" pitchFamily="18" charset="0"/>
                <a:ea typeface="ＭＳ Ｐゴシック" pitchFamily="34" charset="-128"/>
                <a:cs typeface="Times New Roman" pitchFamily="18" charset="0"/>
              </a:rPr>
              <a:t> sınıfında gösterilirken bazıları için seksüel aşama tespit edilmiş olup </a:t>
            </a:r>
            <a:r>
              <a:rPr lang="tr-TR" sz="1600" i="1" dirty="0" err="1" smtClean="0">
                <a:solidFill>
                  <a:srgbClr val="FF0000"/>
                </a:solidFill>
                <a:latin typeface="Times New Roman" pitchFamily="18" charset="0"/>
                <a:ea typeface="ＭＳ Ｐゴシック" pitchFamily="34" charset="-128"/>
                <a:cs typeface="Times New Roman" pitchFamily="18" charset="0"/>
              </a:rPr>
              <a:t>Ascomycetes</a:t>
            </a:r>
            <a:r>
              <a:rPr lang="tr-TR" sz="1600" dirty="0" smtClean="0">
                <a:solidFill>
                  <a:srgbClr val="FF0000"/>
                </a:solidFill>
                <a:latin typeface="Times New Roman" pitchFamily="18" charset="0"/>
                <a:ea typeface="ＭＳ Ｐゴシック" pitchFamily="34" charset="-128"/>
                <a:cs typeface="Times New Roman" pitchFamily="18" charset="0"/>
              </a:rPr>
              <a:t> grubunda sınıflandırılmıştır.</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There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more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than</a:t>
            </a:r>
            <a:r>
              <a:rPr lang="tr-TR" sz="2400" dirty="0" smtClean="0">
                <a:latin typeface="Times New Roman" pitchFamily="18" charset="0"/>
                <a:ea typeface="ＭＳ Ｐゴシック" pitchFamily="34" charset="-128"/>
                <a:cs typeface="Times New Roman" pitchFamily="18" charset="0"/>
              </a:rPr>
              <a:t> 38 </a:t>
            </a:r>
            <a:r>
              <a:rPr lang="tr-TR" sz="2400" dirty="0" err="1" smtClean="0">
                <a:latin typeface="Times New Roman" pitchFamily="18" charset="0"/>
                <a:ea typeface="ＭＳ Ｐゴシック" pitchFamily="34" charset="-128"/>
                <a:cs typeface="Times New Roman" pitchFamily="18" charset="0"/>
              </a:rPr>
              <a:t>dermathophyte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species</a:t>
            </a:r>
            <a:endParaRPr lang="tr-TR" sz="2400" dirty="0" smtClean="0">
              <a:latin typeface="Times New Roman" pitchFamily="18" charset="0"/>
              <a:ea typeface="ＭＳ Ｐゴシック" pitchFamily="34" charset="-128"/>
              <a:cs typeface="Times New Roman" pitchFamily="18" charset="0"/>
            </a:endParaRPr>
          </a:p>
          <a:p>
            <a:pPr lvl="2"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38</a:t>
            </a:r>
            <a:r>
              <a:rPr lang="tr-TR" altLang="en-US" sz="1600" dirty="0" smtClean="0">
                <a:solidFill>
                  <a:srgbClr val="FF0000"/>
                </a:solidFill>
                <a:latin typeface="Times New Roman" pitchFamily="18" charset="0"/>
                <a:ea typeface="ＭＳ Ｐゴシック" pitchFamily="34" charset="-128"/>
                <a:cs typeface="Times New Roman" pitchFamily="18" charset="0"/>
              </a:rPr>
              <a:t>’</a:t>
            </a:r>
            <a:r>
              <a:rPr lang="tr-TR" sz="1600" dirty="0" smtClean="0">
                <a:solidFill>
                  <a:srgbClr val="FF0000"/>
                </a:solidFill>
                <a:latin typeface="Times New Roman" pitchFamily="18" charset="0"/>
                <a:ea typeface="ＭＳ Ｐゴシック" pitchFamily="34" charset="-128"/>
                <a:cs typeface="Times New Roman" pitchFamily="18" charset="0"/>
              </a:rPr>
              <a:t>den fazla </a:t>
            </a:r>
            <a:r>
              <a:rPr lang="tr-TR" sz="1600" dirty="0" err="1" smtClean="0">
                <a:solidFill>
                  <a:srgbClr val="FF0000"/>
                </a:solidFill>
                <a:latin typeface="Times New Roman" pitchFamily="18" charset="0"/>
                <a:ea typeface="ＭＳ Ｐゴシック" pitchFamily="34" charset="-128"/>
                <a:cs typeface="Times New Roman" pitchFamily="18" charset="0"/>
              </a:rPr>
              <a:t>dermatofit</a:t>
            </a:r>
            <a:r>
              <a:rPr lang="tr-TR" sz="1600" dirty="0" smtClean="0">
                <a:solidFill>
                  <a:srgbClr val="FF0000"/>
                </a:solidFill>
                <a:latin typeface="Times New Roman" pitchFamily="18" charset="0"/>
                <a:ea typeface="ＭＳ Ｐゴシック" pitchFamily="34" charset="-128"/>
                <a:cs typeface="Times New Roman" pitchFamily="18" charset="0"/>
              </a:rPr>
              <a:t> türü bulunmaktadır.</a:t>
            </a:r>
          </a:p>
          <a:p>
            <a:pPr algn="just">
              <a:lnSpc>
                <a:spcPct val="150000"/>
              </a:lnSpc>
            </a:pP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ones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effect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animals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classified</a:t>
            </a:r>
            <a:r>
              <a:rPr lang="tr-TR" sz="2400" dirty="0" smtClean="0">
                <a:latin typeface="Times New Roman" pitchFamily="18" charset="0"/>
                <a:ea typeface="ＭＳ Ｐゴシック" pitchFamily="34" charset="-128"/>
                <a:cs typeface="Times New Roman" pitchFamily="18" charset="0"/>
              </a:rPr>
              <a:t> in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genus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Microsporum</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Trichophyton</a:t>
            </a:r>
            <a:endParaRPr lang="tr-TR" sz="2400" dirty="0" smtClean="0">
              <a:latin typeface="Times New Roman" pitchFamily="18" charset="0"/>
              <a:ea typeface="ＭＳ Ｐゴシック" pitchFamily="34" charset="-128"/>
              <a:cs typeface="Times New Roman" pitchFamily="18" charset="0"/>
            </a:endParaRPr>
          </a:p>
          <a:p>
            <a:pPr lvl="2" algn="just">
              <a:lnSpc>
                <a:spcPct val="150000"/>
              </a:lnSpc>
            </a:pPr>
            <a:r>
              <a:rPr lang="tr-TR" sz="1600" dirty="0" smtClean="0">
                <a:solidFill>
                  <a:srgbClr val="FF0000"/>
                </a:solidFill>
                <a:latin typeface="Times New Roman" pitchFamily="18" charset="0"/>
                <a:ea typeface="ＭＳ Ｐゴシック" pitchFamily="34" charset="-128"/>
                <a:cs typeface="Times New Roman" pitchFamily="18" charset="0"/>
              </a:rPr>
              <a:t>Hayvanları etkileyenler </a:t>
            </a:r>
            <a:r>
              <a:rPr lang="tr-TR" sz="1600" i="1" dirty="0" err="1" smtClean="0">
                <a:solidFill>
                  <a:srgbClr val="FF0000"/>
                </a:solidFill>
                <a:latin typeface="Times New Roman" pitchFamily="18" charset="0"/>
                <a:ea typeface="ＭＳ Ｐゴシック" pitchFamily="34" charset="-128"/>
                <a:cs typeface="Times New Roman" pitchFamily="18" charset="0"/>
              </a:rPr>
              <a:t>Microsporum</a:t>
            </a:r>
            <a:r>
              <a:rPr lang="tr-TR" sz="1600" dirty="0" smtClean="0">
                <a:solidFill>
                  <a:srgbClr val="FF0000"/>
                </a:solidFill>
                <a:latin typeface="Times New Roman" pitchFamily="18" charset="0"/>
                <a:ea typeface="ＭＳ Ｐゴシック" pitchFamily="34" charset="-128"/>
                <a:cs typeface="Times New Roman" pitchFamily="18" charset="0"/>
              </a:rPr>
              <a:t> ya da </a:t>
            </a:r>
            <a:r>
              <a:rPr lang="tr-TR" sz="1600" i="1" dirty="0" err="1" smtClean="0">
                <a:solidFill>
                  <a:srgbClr val="FF0000"/>
                </a:solidFill>
                <a:latin typeface="Times New Roman" pitchFamily="18" charset="0"/>
                <a:ea typeface="ＭＳ Ｐゴシック" pitchFamily="34" charset="-128"/>
                <a:cs typeface="Times New Roman" pitchFamily="18" charset="0"/>
              </a:rPr>
              <a:t>Trichophyton</a:t>
            </a:r>
            <a:r>
              <a:rPr lang="tr-TR" sz="1600" dirty="0" smtClean="0">
                <a:solidFill>
                  <a:srgbClr val="FF0000"/>
                </a:solidFill>
                <a:latin typeface="Times New Roman" pitchFamily="18" charset="0"/>
                <a:ea typeface="ＭＳ Ｐゴシック" pitchFamily="34" charset="-128"/>
                <a:cs typeface="Times New Roman" pitchFamily="18" charset="0"/>
              </a:rPr>
              <a:t> </a:t>
            </a:r>
            <a:r>
              <a:rPr lang="tr-TR" sz="1600" dirty="0" err="1" smtClean="0">
                <a:solidFill>
                  <a:srgbClr val="FF0000"/>
                </a:solidFill>
                <a:latin typeface="Times New Roman" pitchFamily="18" charset="0"/>
                <a:ea typeface="ＭＳ Ｐゴシック" pitchFamily="34" charset="-128"/>
                <a:cs typeface="Times New Roman" pitchFamily="18" charset="0"/>
              </a:rPr>
              <a:t>genusunda</a:t>
            </a:r>
            <a:r>
              <a:rPr lang="tr-TR" sz="1600" dirty="0" smtClean="0">
                <a:solidFill>
                  <a:srgbClr val="FF0000"/>
                </a:solidFill>
                <a:latin typeface="Times New Roman" pitchFamily="18" charset="0"/>
                <a:ea typeface="ＭＳ Ｐゴシック" pitchFamily="34" charset="-128"/>
                <a:cs typeface="Times New Roman" pitchFamily="18" charset="0"/>
              </a:rPr>
              <a:t> yer almaktadır.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88640"/>
            <a:ext cx="8229600" cy="5505475"/>
          </a:xfrm>
        </p:spPr>
        <p:txBody>
          <a:bodyPr/>
          <a:lstStyle/>
          <a:p>
            <a:pPr>
              <a:buNone/>
            </a:pPr>
            <a:r>
              <a:rPr lang="tr-TR" dirty="0" smtClean="0"/>
              <a:t>		</a:t>
            </a:r>
            <a:r>
              <a:rPr lang="tr-TR" dirty="0" err="1" smtClean="0"/>
              <a:t>Frequent</a:t>
            </a:r>
            <a:r>
              <a:rPr lang="tr-TR" dirty="0" smtClean="0"/>
              <a:t> </a:t>
            </a:r>
            <a:r>
              <a:rPr lang="tr-TR" dirty="0" err="1" smtClean="0"/>
              <a:t>Dermathophyte</a:t>
            </a:r>
            <a:r>
              <a:rPr lang="tr-TR" dirty="0" smtClean="0"/>
              <a:t> </a:t>
            </a:r>
            <a:r>
              <a:rPr lang="tr-TR" dirty="0" err="1" smtClean="0"/>
              <a:t>Infections</a:t>
            </a:r>
            <a:endParaRPr lang="tr-TR" sz="28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400"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1.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capitis</a:t>
            </a:r>
            <a:r>
              <a:rPr lang="tr-TR" sz="2800" i="1" dirty="0" smtClean="0">
                <a:latin typeface="Times New Roman" pitchFamily="18" charset="0"/>
                <a:cs typeface="Times New Roman" pitchFamily="18" charset="0"/>
              </a:rPr>
              <a:t> </a:t>
            </a:r>
          </a:p>
          <a:p>
            <a:endParaRPr lang="tr-TR" sz="2000" i="1"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2.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pedis</a:t>
            </a:r>
            <a:endParaRPr lang="tr-TR" sz="2800" i="1" dirty="0" smtClean="0">
              <a:latin typeface="Times New Roman" pitchFamily="18" charset="0"/>
              <a:cs typeface="Times New Roman" pitchFamily="18" charset="0"/>
            </a:endParaRPr>
          </a:p>
          <a:p>
            <a:endParaRPr lang="tr-TR" sz="2000" i="1"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3.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corporis</a:t>
            </a:r>
            <a:r>
              <a:rPr lang="tr-TR" sz="2800" i="1" dirty="0" smtClean="0">
                <a:latin typeface="Times New Roman" pitchFamily="18" charset="0"/>
                <a:cs typeface="Times New Roman" pitchFamily="18" charset="0"/>
              </a:rPr>
              <a:t>  </a:t>
            </a:r>
          </a:p>
          <a:p>
            <a:endParaRPr lang="tr-TR" sz="2000" i="1"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4.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cruris</a:t>
            </a:r>
            <a:r>
              <a:rPr lang="tr-TR" sz="2800" i="1" dirty="0" smtClean="0">
                <a:latin typeface="Times New Roman" pitchFamily="18" charset="0"/>
                <a:cs typeface="Times New Roman" pitchFamily="18" charset="0"/>
              </a:rPr>
              <a:t> </a:t>
            </a:r>
          </a:p>
          <a:p>
            <a:endParaRPr lang="tr-TR" sz="2000" i="1"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5.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barbea</a:t>
            </a:r>
            <a:r>
              <a:rPr lang="tr-TR" sz="2800" i="1" dirty="0" smtClean="0">
                <a:latin typeface="Times New Roman" pitchFamily="18" charset="0"/>
                <a:cs typeface="Times New Roman" pitchFamily="18" charset="0"/>
              </a:rPr>
              <a:t> </a:t>
            </a:r>
          </a:p>
          <a:p>
            <a:endParaRPr lang="tr-TR" sz="2000" i="1" dirty="0" smtClean="0">
              <a:latin typeface="Times New Roman" pitchFamily="18" charset="0"/>
              <a:cs typeface="Times New Roman" pitchFamily="18" charset="0"/>
            </a:endParaRPr>
          </a:p>
          <a:p>
            <a:pPr>
              <a:buNone/>
            </a:pPr>
            <a:r>
              <a:rPr lang="tr-TR" sz="2800" i="1" dirty="0" smtClean="0">
                <a:latin typeface="Times New Roman" pitchFamily="18" charset="0"/>
                <a:cs typeface="Times New Roman" pitchFamily="18" charset="0"/>
              </a:rPr>
              <a:t>6. </a:t>
            </a:r>
            <a:r>
              <a:rPr lang="tr-TR" sz="2800" i="1" dirty="0" err="1" smtClean="0">
                <a:latin typeface="Times New Roman" pitchFamily="18" charset="0"/>
                <a:cs typeface="Times New Roman" pitchFamily="18" charset="0"/>
              </a:rPr>
              <a:t>Tinea</a:t>
            </a:r>
            <a:r>
              <a:rPr lang="tr-TR" sz="2800"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ungium</a:t>
            </a:r>
            <a:endParaRPr lang="tr-TR" sz="28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bwMode="auto">
          <a:xfrm>
            <a:off x="457200" y="2924944"/>
            <a:ext cx="8229600" cy="100811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tr-TR" sz="4400" b="1" i="0" u="none" strike="noStrike" kern="0" cap="none" spc="0" normalizeH="0" baseline="0" noProof="0" dirty="0" err="1" smtClean="0">
                <a:ln>
                  <a:noFill/>
                </a:ln>
                <a:solidFill>
                  <a:schemeClr val="tx2"/>
                </a:solidFill>
                <a:effectLst/>
                <a:uLnTx/>
                <a:uFillTx/>
                <a:latin typeface="Times New Roman" pitchFamily="18" charset="0"/>
                <a:ea typeface="ＭＳ Ｐゴシック" charset="0"/>
                <a:cs typeface="Times New Roman" pitchFamily="18" charset="0"/>
              </a:rPr>
              <a:t>Trichophyton</a:t>
            </a:r>
            <a:r>
              <a:rPr kumimoji="0" lang="tr-TR" sz="4400" b="1" i="0" u="none" strike="noStrike" kern="0" cap="none" spc="0" normalizeH="0" baseline="0" noProof="0" dirty="0" smtClean="0">
                <a:ln>
                  <a:noFill/>
                </a:ln>
                <a:solidFill>
                  <a:schemeClr val="tx2"/>
                </a:solidFill>
                <a:effectLst/>
                <a:uLnTx/>
                <a:uFillTx/>
                <a:latin typeface="Times New Roman" pitchFamily="18" charset="0"/>
                <a:ea typeface="ＭＳ Ｐゴシック" charset="0"/>
                <a:cs typeface="Times New Roman" pitchFamily="18" charset="0"/>
              </a:rPr>
              <a:t> </a:t>
            </a:r>
            <a:r>
              <a:rPr kumimoji="0" lang="tr-TR" sz="4400" b="1" i="0" u="none" strike="noStrike" kern="0" cap="none" spc="0" normalizeH="0" baseline="0" noProof="0" dirty="0" err="1" smtClean="0">
                <a:ln>
                  <a:noFill/>
                </a:ln>
                <a:solidFill>
                  <a:schemeClr val="tx2"/>
                </a:solidFill>
                <a:effectLst/>
                <a:uLnTx/>
                <a:uFillTx/>
                <a:latin typeface="Times New Roman" pitchFamily="18" charset="0"/>
                <a:ea typeface="ＭＳ Ｐゴシック" charset="0"/>
                <a:cs typeface="Times New Roman" pitchFamily="18" charset="0"/>
              </a:rPr>
              <a:t>Genus</a:t>
            </a:r>
            <a:endParaRPr kumimoji="0" lang="tr-TR" sz="4400" b="1" i="0" u="none" strike="noStrike" kern="0" cap="none" spc="0" normalizeH="0" baseline="0" noProof="0" dirty="0">
              <a:ln>
                <a:noFill/>
              </a:ln>
              <a:solidFill>
                <a:schemeClr val="tx2"/>
              </a:solidFill>
              <a:effectLst/>
              <a:uLnTx/>
              <a:uFillTx/>
              <a:latin typeface="Times New Roman" pitchFamily="18" charset="0"/>
              <a:ea typeface="ＭＳ Ｐゴシック"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784976" cy="6480720"/>
          </a:xfrm>
        </p:spPr>
        <p:txBody>
          <a:bodyPr>
            <a:normAutofit fontScale="77500" lnSpcReduction="20000"/>
          </a:bodyPr>
          <a:lstStyle/>
          <a:p>
            <a:pPr algn="just">
              <a:lnSpc>
                <a:spcPct val="170000"/>
              </a:lnSpc>
            </a:pPr>
            <a:r>
              <a:rPr lang="tr-TR" sz="2200" dirty="0" err="1" smtClean="0">
                <a:latin typeface="Calibri" pitchFamily="34" charset="0"/>
                <a:cs typeface="Calibri" pitchFamily="34" charset="0"/>
              </a:rPr>
              <a:t>In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animals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trichophytones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lead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to</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dermathomycoses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particularly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observed</a:t>
            </a:r>
            <a:r>
              <a:rPr lang="tr-TR" sz="2200" dirty="0" smtClean="0">
                <a:latin typeface="Calibri" pitchFamily="34" charset="0"/>
                <a:cs typeface="Calibri" pitchFamily="34" charset="0"/>
              </a:rPr>
              <a:t> on skin, </a:t>
            </a:r>
            <a:r>
              <a:rPr lang="tr-TR" sz="2200" dirty="0" err="1" smtClean="0">
                <a:latin typeface="Calibri" pitchFamily="34" charset="0"/>
                <a:cs typeface="Calibri" pitchFamily="34" charset="0"/>
              </a:rPr>
              <a:t>hair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nails</a:t>
            </a:r>
            <a:endParaRPr lang="tr-TR" sz="2200" dirty="0" smtClean="0">
              <a:latin typeface="Calibri" pitchFamily="34" charset="0"/>
              <a:cs typeface="Calibri" pitchFamily="34" charset="0"/>
            </a:endParaRPr>
          </a:p>
          <a:p>
            <a:pPr lvl="2" algn="just">
              <a:lnSpc>
                <a:spcPct val="170000"/>
              </a:lnSpc>
            </a:pPr>
            <a:r>
              <a:rPr lang="tr-TR" sz="1400" b="1" u="sng" dirty="0" err="1" smtClean="0">
                <a:solidFill>
                  <a:srgbClr val="FF0000"/>
                </a:solidFill>
                <a:latin typeface="Calibri" pitchFamily="34" charset="0"/>
                <a:cs typeface="Calibri" pitchFamily="34" charset="0"/>
              </a:rPr>
              <a:t>Trikofiton</a:t>
            </a:r>
            <a:r>
              <a:rPr lang="tr-TR" sz="1400" b="1" u="sng" dirty="0" smtClean="0">
                <a:solidFill>
                  <a:srgbClr val="FF0000"/>
                </a:solidFill>
                <a:latin typeface="Calibri" pitchFamily="34" charset="0"/>
                <a:cs typeface="Calibri" pitchFamily="34" charset="0"/>
              </a:rPr>
              <a:t> </a:t>
            </a:r>
            <a:r>
              <a:rPr lang="tr-TR" sz="1400" b="1" u="sng" dirty="0" err="1" smtClean="0">
                <a:solidFill>
                  <a:srgbClr val="FF0000"/>
                </a:solidFill>
                <a:latin typeface="Calibri" pitchFamily="34" charset="0"/>
                <a:cs typeface="Calibri" pitchFamily="34" charset="0"/>
              </a:rPr>
              <a:t>İnfeksiyonları</a:t>
            </a:r>
            <a:r>
              <a:rPr lang="tr-TR" sz="1400" b="1" u="sng" dirty="0" smtClean="0">
                <a:solidFill>
                  <a:srgbClr val="FF0000"/>
                </a:solidFill>
                <a:latin typeface="Calibri" pitchFamily="34" charset="0"/>
                <a:cs typeface="Calibri" pitchFamily="34" charset="0"/>
              </a:rPr>
              <a:t> </a:t>
            </a:r>
            <a:r>
              <a:rPr lang="tr-TR" sz="1400" dirty="0" smtClean="0">
                <a:solidFill>
                  <a:srgbClr val="FF0000"/>
                </a:solidFill>
                <a:latin typeface="Calibri" pitchFamily="34" charset="0"/>
                <a:cs typeface="Calibri" pitchFamily="34" charset="0"/>
              </a:rPr>
              <a:t>(</a:t>
            </a:r>
            <a:r>
              <a:rPr lang="tr-TR" sz="1400" dirty="0" err="1" smtClean="0">
                <a:solidFill>
                  <a:srgbClr val="FF0000"/>
                </a:solidFill>
                <a:latin typeface="Calibri" pitchFamily="34" charset="0"/>
                <a:cs typeface="Calibri" pitchFamily="34" charset="0"/>
              </a:rPr>
              <a:t>Trikofitozis</a:t>
            </a:r>
            <a:r>
              <a:rPr lang="tr-TR" sz="1400" dirty="0" smtClean="0">
                <a:solidFill>
                  <a:srgbClr val="FF0000"/>
                </a:solidFill>
                <a:latin typeface="Calibri" pitchFamily="34" charset="0"/>
                <a:cs typeface="Calibri" pitchFamily="34" charset="0"/>
              </a:rPr>
              <a:t>), hayvanlarda, </a:t>
            </a:r>
            <a:r>
              <a:rPr lang="tr-TR" sz="1400" dirty="0" err="1" smtClean="0">
                <a:solidFill>
                  <a:srgbClr val="FF0000"/>
                </a:solidFill>
                <a:latin typeface="Calibri" pitchFamily="34" charset="0"/>
                <a:cs typeface="Calibri" pitchFamily="34" charset="0"/>
              </a:rPr>
              <a:t>Trikofiton</a:t>
            </a:r>
            <a:r>
              <a:rPr lang="tr-TR" sz="1400" dirty="0" smtClean="0">
                <a:solidFill>
                  <a:srgbClr val="FF0000"/>
                </a:solidFill>
                <a:latin typeface="Calibri" pitchFamily="34" charset="0"/>
                <a:cs typeface="Calibri" pitchFamily="34" charset="0"/>
              </a:rPr>
              <a:t> cinsine ait mantarlar tarafından özellikle deri, kıl ve tırnakların </a:t>
            </a:r>
            <a:r>
              <a:rPr lang="tr-TR" sz="1400" dirty="0" err="1" smtClean="0">
                <a:solidFill>
                  <a:srgbClr val="FF0000"/>
                </a:solidFill>
                <a:latin typeface="Calibri" pitchFamily="34" charset="0"/>
                <a:cs typeface="Calibri" pitchFamily="34" charset="0"/>
              </a:rPr>
              <a:t>keratinize</a:t>
            </a:r>
            <a:r>
              <a:rPr lang="tr-TR" sz="1400" dirty="0" smtClean="0">
                <a:solidFill>
                  <a:srgbClr val="FF0000"/>
                </a:solidFill>
                <a:latin typeface="Calibri" pitchFamily="34" charset="0"/>
                <a:cs typeface="Calibri" pitchFamily="34" charset="0"/>
              </a:rPr>
              <a:t>  kısımlarında  oluşan  bir  </a:t>
            </a:r>
            <a:r>
              <a:rPr lang="tr-TR" sz="1400" dirty="0" err="1" smtClean="0">
                <a:solidFill>
                  <a:srgbClr val="FF0000"/>
                </a:solidFill>
                <a:latin typeface="Calibri" pitchFamily="34" charset="0"/>
                <a:cs typeface="Calibri" pitchFamily="34" charset="0"/>
              </a:rPr>
              <a:t>dermatomikozistir</a:t>
            </a:r>
            <a:r>
              <a:rPr lang="tr-TR" sz="1400" dirty="0" smtClean="0">
                <a:solidFill>
                  <a:srgbClr val="FF0000"/>
                </a:solidFill>
                <a:latin typeface="Calibri" pitchFamily="34" charset="0"/>
                <a:cs typeface="Calibri" pitchFamily="34" charset="0"/>
              </a:rPr>
              <a:t>.</a:t>
            </a:r>
          </a:p>
          <a:p>
            <a:pPr algn="just">
              <a:lnSpc>
                <a:spcPct val="170000"/>
              </a:lnSpc>
            </a:pPr>
            <a:r>
              <a:rPr lang="tr-TR" sz="2200" dirty="0" err="1" smtClean="0">
                <a:latin typeface="Calibri" pitchFamily="34" charset="0"/>
                <a:cs typeface="Calibri" pitchFamily="34" charset="0"/>
              </a:rPr>
              <a:t>Some</a:t>
            </a:r>
            <a:r>
              <a:rPr lang="tr-TR" sz="2200" dirty="0" smtClean="0">
                <a:latin typeface="Calibri" pitchFamily="34" charset="0"/>
                <a:cs typeface="Calibri" pitchFamily="34" charset="0"/>
              </a:rPr>
              <a:t> of </a:t>
            </a:r>
            <a:r>
              <a:rPr lang="tr-TR" sz="2200" dirty="0" err="1" smtClean="0">
                <a:latin typeface="Calibri" pitchFamily="34" charset="0"/>
                <a:cs typeface="Calibri" pitchFamily="34" charset="0"/>
              </a:rPr>
              <a:t>them</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zoonotic</a:t>
            </a:r>
            <a:endParaRPr lang="tr-TR" sz="2200" dirty="0" smtClean="0">
              <a:latin typeface="Calibri" pitchFamily="34" charset="0"/>
              <a:cs typeface="Calibri" pitchFamily="34" charset="0"/>
            </a:endParaRPr>
          </a:p>
          <a:p>
            <a:pPr lvl="2" algn="just">
              <a:lnSpc>
                <a:spcPct val="170000"/>
              </a:lnSpc>
            </a:pPr>
            <a:r>
              <a:rPr lang="tr-TR" sz="1400" dirty="0" err="1" smtClean="0">
                <a:solidFill>
                  <a:srgbClr val="FF0000"/>
                </a:solidFill>
                <a:latin typeface="Calibri" pitchFamily="34" charset="0"/>
                <a:cs typeface="Calibri" pitchFamily="34" charset="0"/>
              </a:rPr>
              <a:t>Trikofiton</a:t>
            </a:r>
            <a:r>
              <a:rPr lang="tr-TR" sz="1400" dirty="0" smtClean="0">
                <a:solidFill>
                  <a:srgbClr val="FF0000"/>
                </a:solidFill>
                <a:latin typeface="Calibri" pitchFamily="34" charset="0"/>
                <a:cs typeface="Calibri" pitchFamily="34" charset="0"/>
              </a:rPr>
              <a:t> cinsi çok geniş türe sahiptir ve bazıları </a:t>
            </a:r>
            <a:r>
              <a:rPr lang="tr-TR" sz="1400" dirty="0" err="1" smtClean="0">
                <a:solidFill>
                  <a:srgbClr val="FF0000"/>
                </a:solidFill>
                <a:latin typeface="Calibri" pitchFamily="34" charset="0"/>
                <a:cs typeface="Calibri" pitchFamily="34" charset="0"/>
              </a:rPr>
              <a:t>zoonoz</a:t>
            </a:r>
            <a:r>
              <a:rPr lang="tr-TR" sz="1400" dirty="0" smtClean="0">
                <a:solidFill>
                  <a:srgbClr val="FF0000"/>
                </a:solidFill>
                <a:latin typeface="Calibri" pitchFamily="34" charset="0"/>
                <a:cs typeface="Calibri" pitchFamily="34" charset="0"/>
              </a:rPr>
              <a:t> karakterlidir.</a:t>
            </a:r>
          </a:p>
          <a:p>
            <a:pPr algn="just">
              <a:lnSpc>
                <a:spcPct val="170000"/>
              </a:lnSpc>
            </a:pPr>
            <a:r>
              <a:rPr lang="tr-TR" sz="2200" dirty="0" smtClean="0">
                <a:latin typeface="Calibri" pitchFamily="34" charset="0"/>
                <a:cs typeface="Calibri" pitchFamily="34" charset="0"/>
              </a:rPr>
              <a:t>On </a:t>
            </a:r>
            <a:r>
              <a:rPr lang="tr-TR" sz="2200" dirty="0" err="1" smtClean="0">
                <a:latin typeface="Calibri" pitchFamily="34" charset="0"/>
                <a:cs typeface="Calibri" pitchFamily="34" charset="0"/>
              </a:rPr>
              <a:t>solid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agars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coloies</a:t>
            </a:r>
            <a:r>
              <a:rPr lang="tr-TR" sz="2200" dirty="0" smtClean="0">
                <a:latin typeface="Calibri" pitchFamily="34" charset="0"/>
                <a:cs typeface="Calibri" pitchFamily="34" charset="0"/>
              </a:rPr>
              <a:t> can be </a:t>
            </a:r>
            <a:r>
              <a:rPr lang="tr-TR" sz="2200" dirty="0" err="1" smtClean="0">
                <a:latin typeface="Calibri" pitchFamily="34" charset="0"/>
                <a:cs typeface="Calibri" pitchFamily="34" charset="0"/>
              </a:rPr>
              <a:t>cotton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granular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puffy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mucoid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shaped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in </a:t>
            </a:r>
            <a:r>
              <a:rPr lang="tr-TR" sz="2200" dirty="0" err="1" smtClean="0">
                <a:latin typeface="Calibri" pitchFamily="34" charset="0"/>
                <a:cs typeface="Calibri" pitchFamily="34" charset="0"/>
              </a:rPr>
              <a:t>different</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colour</a:t>
            </a:r>
            <a:endParaRPr lang="tr-TR" sz="2200" dirty="0" smtClean="0">
              <a:latin typeface="Calibri" pitchFamily="34" charset="0"/>
              <a:cs typeface="Calibri" pitchFamily="34" charset="0"/>
            </a:endParaRPr>
          </a:p>
          <a:p>
            <a:pPr lvl="2" algn="just">
              <a:lnSpc>
                <a:spcPct val="170000"/>
              </a:lnSpc>
            </a:pPr>
            <a:r>
              <a:rPr lang="tr-TR" sz="1400" dirty="0" smtClean="0">
                <a:solidFill>
                  <a:srgbClr val="FF0000"/>
                </a:solidFill>
                <a:latin typeface="Calibri" pitchFamily="34" charset="0"/>
                <a:cs typeface="Calibri" pitchFamily="34" charset="0"/>
              </a:rPr>
              <a:t>Katı </a:t>
            </a:r>
            <a:r>
              <a:rPr lang="tr-TR" sz="1400" dirty="0" err="1" smtClean="0">
                <a:solidFill>
                  <a:srgbClr val="FF0000"/>
                </a:solidFill>
                <a:latin typeface="Calibri" pitchFamily="34" charset="0"/>
                <a:cs typeface="Calibri" pitchFamily="34" charset="0"/>
              </a:rPr>
              <a:t>besiyerinde</a:t>
            </a:r>
            <a:r>
              <a:rPr lang="tr-TR" sz="1400" dirty="0" smtClean="0">
                <a:solidFill>
                  <a:srgbClr val="FF0000"/>
                </a:solidFill>
                <a:latin typeface="Calibri" pitchFamily="34" charset="0"/>
                <a:cs typeface="Calibri" pitchFamily="34" charset="0"/>
              </a:rPr>
              <a:t> üreyen kolonileri kadife, pamuk, </a:t>
            </a:r>
            <a:r>
              <a:rPr lang="tr-TR" sz="1400" dirty="0" err="1" smtClean="0">
                <a:solidFill>
                  <a:srgbClr val="FF0000"/>
                </a:solidFill>
                <a:latin typeface="Calibri" pitchFamily="34" charset="0"/>
                <a:cs typeface="Calibri" pitchFamily="34" charset="0"/>
              </a:rPr>
              <a:t>granüler</a:t>
            </a:r>
            <a:r>
              <a:rPr lang="tr-TR" sz="1400" dirty="0" smtClean="0">
                <a:solidFill>
                  <a:srgbClr val="FF0000"/>
                </a:solidFill>
                <a:latin typeface="Calibri" pitchFamily="34" charset="0"/>
                <a:cs typeface="Calibri" pitchFamily="34" charset="0"/>
              </a:rPr>
              <a:t>, kabarık, </a:t>
            </a:r>
            <a:r>
              <a:rPr lang="tr-TR" sz="1400" dirty="0" err="1" smtClean="0">
                <a:solidFill>
                  <a:srgbClr val="FF0000"/>
                </a:solidFill>
                <a:latin typeface="Calibri" pitchFamily="34" charset="0"/>
                <a:cs typeface="Calibri" pitchFamily="34" charset="0"/>
              </a:rPr>
              <a:t>mukoid</a:t>
            </a:r>
            <a:r>
              <a:rPr lang="tr-TR" sz="1400" dirty="0" smtClean="0">
                <a:solidFill>
                  <a:srgbClr val="FF0000"/>
                </a:solidFill>
                <a:latin typeface="Calibri" pitchFamily="34" charset="0"/>
                <a:cs typeface="Calibri" pitchFamily="34" charset="0"/>
              </a:rPr>
              <a:t> görünümde ve çeşitli renklerde olabilmektedir.</a:t>
            </a:r>
          </a:p>
          <a:p>
            <a:pPr algn="just">
              <a:lnSpc>
                <a:spcPct val="170000"/>
              </a:lnSpc>
            </a:pP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macroconidiums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oval, </a:t>
            </a:r>
            <a:r>
              <a:rPr lang="tr-TR" sz="2200" dirty="0" err="1" smtClean="0">
                <a:latin typeface="Calibri" pitchFamily="34" charset="0"/>
                <a:cs typeface="Calibri" pitchFamily="34" charset="0"/>
              </a:rPr>
              <a:t>lemon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cigar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cylindirical</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contains</a:t>
            </a:r>
            <a:r>
              <a:rPr lang="tr-TR" sz="2200" dirty="0" smtClean="0">
                <a:latin typeface="Calibri" pitchFamily="34" charset="0"/>
                <a:cs typeface="Calibri" pitchFamily="34" charset="0"/>
              </a:rPr>
              <a:t> 2-12 </a:t>
            </a:r>
            <a:r>
              <a:rPr lang="tr-TR" sz="2200" dirty="0" err="1" smtClean="0">
                <a:latin typeface="Calibri" pitchFamily="34" charset="0"/>
                <a:cs typeface="Calibri" pitchFamily="34" charset="0"/>
              </a:rPr>
              <a:t>cells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rarely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observed</a:t>
            </a:r>
            <a:r>
              <a:rPr lang="tr-TR" sz="2200" dirty="0" smtClean="0">
                <a:latin typeface="Calibri" pitchFamily="34" charset="0"/>
                <a:cs typeface="Calibri" pitchFamily="34" charset="0"/>
              </a:rPr>
              <a:t> as a </a:t>
            </a:r>
            <a:r>
              <a:rPr lang="tr-TR" sz="2200" dirty="0" err="1" smtClean="0">
                <a:latin typeface="Calibri" pitchFamily="34" charset="0"/>
                <a:cs typeface="Calibri" pitchFamily="34" charset="0"/>
              </a:rPr>
              <a:t>group</a:t>
            </a:r>
            <a:endParaRPr lang="tr-TR" sz="2200" dirty="0" smtClean="0">
              <a:latin typeface="Calibri" pitchFamily="34" charset="0"/>
              <a:cs typeface="Calibri" pitchFamily="34" charset="0"/>
            </a:endParaRPr>
          </a:p>
          <a:p>
            <a:pPr lvl="2" algn="just">
              <a:lnSpc>
                <a:spcPct val="170000"/>
              </a:lnSpc>
            </a:pPr>
            <a:r>
              <a:rPr lang="tr-TR" sz="1400" dirty="0" err="1" smtClean="0">
                <a:solidFill>
                  <a:srgbClr val="FF0000"/>
                </a:solidFill>
                <a:latin typeface="Calibri" pitchFamily="34" charset="0"/>
                <a:cs typeface="Calibri" pitchFamily="34" charset="0"/>
              </a:rPr>
              <a:t>Makrokonidiumlar</a:t>
            </a:r>
            <a:r>
              <a:rPr lang="tr-TR" sz="1400" dirty="0" smtClean="0">
                <a:solidFill>
                  <a:srgbClr val="FF0000"/>
                </a:solidFill>
                <a:latin typeface="Calibri" pitchFamily="34" charset="0"/>
                <a:cs typeface="Calibri" pitchFamily="34" charset="0"/>
              </a:rPr>
              <a:t>, oval, limon, puro ya da silindirik biçimlidir ve 2-12 hücrelidir. Tek tek bulunurlar, nadiren gruplar halindedir.</a:t>
            </a:r>
          </a:p>
          <a:p>
            <a:pPr algn="just">
              <a:lnSpc>
                <a:spcPct val="170000"/>
              </a:lnSpc>
            </a:pP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microconidiums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one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cell</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spherical</a:t>
            </a:r>
            <a:r>
              <a:rPr lang="tr-TR" sz="2200" dirty="0">
                <a:latin typeface="Calibri" pitchFamily="34" charset="0"/>
                <a:cs typeface="Calibri" pitchFamily="34" charset="0"/>
              </a:rPr>
              <a:t> </a:t>
            </a:r>
            <a:r>
              <a:rPr lang="tr-TR" sz="2200" dirty="0" err="1" smtClean="0">
                <a:latin typeface="Calibri" pitchFamily="34" charset="0"/>
                <a:cs typeface="Calibri" pitchFamily="34" charset="0"/>
              </a:rPr>
              <a:t>or</a:t>
            </a:r>
            <a:r>
              <a:rPr lang="tr-TR" sz="2200" dirty="0" smtClean="0">
                <a:latin typeface="Calibri" pitchFamily="34" charset="0"/>
                <a:cs typeface="Calibri" pitchFamily="34" charset="0"/>
              </a:rPr>
              <a:t> oval </a:t>
            </a:r>
            <a:r>
              <a:rPr lang="tr-TR" sz="2200" dirty="0" err="1" smtClean="0">
                <a:latin typeface="Calibri" pitchFamily="34" charset="0"/>
                <a:cs typeface="Calibri" pitchFamily="34" charset="0"/>
              </a:rPr>
              <a:t>shaped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They</a:t>
            </a:r>
            <a:r>
              <a:rPr lang="tr-TR" sz="2200" dirty="0" smtClean="0">
                <a:latin typeface="Calibri" pitchFamily="34" charset="0"/>
                <a:cs typeface="Calibri" pitchFamily="34" charset="0"/>
              </a:rPr>
              <a:t> can be </a:t>
            </a:r>
            <a:r>
              <a:rPr lang="tr-TR" sz="2200" dirty="0" err="1" smtClean="0">
                <a:latin typeface="Calibri" pitchFamily="34" charset="0"/>
                <a:cs typeface="Calibri" pitchFamily="34" charset="0"/>
              </a:rPr>
              <a:t>found</a:t>
            </a:r>
            <a:r>
              <a:rPr lang="tr-TR" sz="2200" dirty="0" smtClean="0">
                <a:latin typeface="Calibri" pitchFamily="34" charset="0"/>
                <a:cs typeface="Calibri" pitchFamily="34" charset="0"/>
              </a:rPr>
              <a:t> on </a:t>
            </a:r>
            <a:r>
              <a:rPr lang="tr-TR" sz="2200" dirty="0" err="1" smtClean="0">
                <a:latin typeface="Calibri" pitchFamily="34" charset="0"/>
                <a:cs typeface="Calibri" pitchFamily="34" charset="0"/>
              </a:rPr>
              <a:t>hyphae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one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by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one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or</a:t>
            </a:r>
            <a:r>
              <a:rPr lang="tr-TR" sz="2200" dirty="0" smtClean="0">
                <a:latin typeface="Calibri" pitchFamily="34" charset="0"/>
                <a:cs typeface="Calibri" pitchFamily="34" charset="0"/>
              </a:rPr>
              <a:t> as </a:t>
            </a:r>
            <a:r>
              <a:rPr lang="tr-TR" sz="2200" dirty="0" err="1" smtClean="0">
                <a:latin typeface="Calibri" pitchFamily="34" charset="0"/>
                <a:cs typeface="Calibri" pitchFamily="34" charset="0"/>
              </a:rPr>
              <a:t>clusters</a:t>
            </a:r>
            <a:r>
              <a:rPr lang="tr-TR" sz="2200" dirty="0" smtClean="0">
                <a:latin typeface="Calibri" pitchFamily="34" charset="0"/>
                <a:cs typeface="Calibri" pitchFamily="34" charset="0"/>
              </a:rPr>
              <a:t> </a:t>
            </a:r>
          </a:p>
          <a:p>
            <a:pPr lvl="2" algn="just">
              <a:lnSpc>
                <a:spcPct val="170000"/>
              </a:lnSpc>
            </a:pPr>
            <a:r>
              <a:rPr lang="tr-TR" sz="1400" dirty="0" err="1" smtClean="0">
                <a:solidFill>
                  <a:srgbClr val="FF0000"/>
                </a:solidFill>
                <a:latin typeface="Calibri" pitchFamily="34" charset="0"/>
                <a:cs typeface="Calibri" pitchFamily="34" charset="0"/>
              </a:rPr>
              <a:t>Mikrokonidiumlar</a:t>
            </a:r>
            <a:r>
              <a:rPr lang="tr-TR" sz="1400" dirty="0" smtClean="0">
                <a:solidFill>
                  <a:srgbClr val="FF0000"/>
                </a:solidFill>
                <a:latin typeface="Calibri" pitchFamily="34" charset="0"/>
                <a:cs typeface="Calibri" pitchFamily="34" charset="0"/>
              </a:rPr>
              <a:t>, tek hücreli, yuvarlak, oval ya da armut biçimlidir. </a:t>
            </a:r>
            <a:r>
              <a:rPr lang="tr-TR" sz="1400" dirty="0" err="1" smtClean="0">
                <a:solidFill>
                  <a:srgbClr val="FF0000"/>
                </a:solidFill>
                <a:latin typeface="Calibri" pitchFamily="34" charset="0"/>
                <a:cs typeface="Calibri" pitchFamily="34" charset="0"/>
              </a:rPr>
              <a:t>Hifa</a:t>
            </a:r>
            <a:r>
              <a:rPr lang="tr-TR" sz="1400" dirty="0" smtClean="0">
                <a:solidFill>
                  <a:srgbClr val="FF0000"/>
                </a:solidFill>
                <a:latin typeface="Calibri" pitchFamily="34" charset="0"/>
                <a:cs typeface="Calibri" pitchFamily="34" charset="0"/>
              </a:rPr>
              <a:t> boyunca ya tek tek bulunurlar ya da kümeler halinde yer alırlar.</a:t>
            </a:r>
          </a:p>
          <a:p>
            <a:pPr algn="just">
              <a:lnSpc>
                <a:spcPct val="170000"/>
              </a:lnSpc>
            </a:pPr>
            <a:r>
              <a:rPr lang="tr-TR" sz="2200" dirty="0" err="1" smtClean="0">
                <a:latin typeface="Calibri" pitchFamily="34" charset="0"/>
                <a:cs typeface="Calibri" pitchFamily="34" charset="0"/>
              </a:rPr>
              <a:t>They</a:t>
            </a:r>
            <a:r>
              <a:rPr lang="tr-TR" sz="2200" dirty="0" smtClean="0">
                <a:latin typeface="Calibri" pitchFamily="34" charset="0"/>
                <a:cs typeface="Calibri" pitchFamily="34" charset="0"/>
              </a:rPr>
              <a:t> do not </a:t>
            </a:r>
            <a:r>
              <a:rPr lang="tr-TR" sz="2200" dirty="0" err="1" smtClean="0">
                <a:latin typeface="Calibri" pitchFamily="34" charset="0"/>
                <a:cs typeface="Calibri" pitchFamily="34" charset="0"/>
              </a:rPr>
              <a:t>give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flourescence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under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wood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lamb</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light</a:t>
            </a:r>
            <a:r>
              <a:rPr lang="tr-TR" sz="2200" dirty="0" smtClean="0">
                <a:latin typeface="Calibri" pitchFamily="34" charset="0"/>
                <a:cs typeface="Calibri" pitchFamily="34" charset="0"/>
              </a:rPr>
              <a:t>!!!!</a:t>
            </a:r>
          </a:p>
          <a:p>
            <a:pPr lvl="2" algn="just">
              <a:lnSpc>
                <a:spcPct val="170000"/>
              </a:lnSpc>
            </a:pPr>
            <a:r>
              <a:rPr lang="tr-TR" sz="1400" dirty="0" err="1" smtClean="0">
                <a:solidFill>
                  <a:srgbClr val="FF0000"/>
                </a:solidFill>
                <a:latin typeface="Calibri" pitchFamily="34" charset="0"/>
                <a:cs typeface="Calibri" pitchFamily="34" charset="0"/>
              </a:rPr>
              <a:t>Trikofitonlar</a:t>
            </a:r>
            <a:r>
              <a:rPr lang="tr-TR" sz="1400" dirty="0" smtClean="0">
                <a:solidFill>
                  <a:srgbClr val="FF0000"/>
                </a:solidFill>
                <a:latin typeface="Calibri" pitchFamily="34" charset="0"/>
                <a:cs typeface="Calibri" pitchFamily="34" charset="0"/>
              </a:rPr>
              <a:t>, </a:t>
            </a:r>
            <a:r>
              <a:rPr lang="tr-TR" sz="1400" i="1" dirty="0" err="1" smtClean="0">
                <a:solidFill>
                  <a:srgbClr val="FF0000"/>
                </a:solidFill>
                <a:latin typeface="Calibri" pitchFamily="34" charset="0"/>
                <a:cs typeface="Calibri" pitchFamily="34" charset="0"/>
              </a:rPr>
              <a:t>Wood</a:t>
            </a:r>
            <a:r>
              <a:rPr lang="tr-TR" sz="1400" i="1" dirty="0" smtClean="0">
                <a:solidFill>
                  <a:srgbClr val="FF0000"/>
                </a:solidFill>
                <a:latin typeface="Calibri" pitchFamily="34" charset="0"/>
                <a:cs typeface="Calibri" pitchFamily="34" charset="0"/>
              </a:rPr>
              <a:t> Lambası</a:t>
            </a:r>
            <a:r>
              <a:rPr lang="tr-TR" sz="1400" dirty="0" smtClean="0">
                <a:solidFill>
                  <a:srgbClr val="FF0000"/>
                </a:solidFill>
                <a:latin typeface="Calibri" pitchFamily="34" charset="0"/>
                <a:cs typeface="Calibri" pitchFamily="34" charset="0"/>
              </a:rPr>
              <a:t> altında </a:t>
            </a:r>
            <a:r>
              <a:rPr lang="tr-TR" sz="1400" dirty="0" err="1" smtClean="0">
                <a:solidFill>
                  <a:srgbClr val="FF0000"/>
                </a:solidFill>
                <a:latin typeface="Calibri" pitchFamily="34" charset="0"/>
                <a:cs typeface="Calibri" pitchFamily="34" charset="0"/>
              </a:rPr>
              <a:t>fluoresans</a:t>
            </a:r>
            <a:r>
              <a:rPr lang="tr-TR" sz="1400" dirty="0" smtClean="0">
                <a:solidFill>
                  <a:srgbClr val="FF0000"/>
                </a:solidFill>
                <a:latin typeface="Calibri" pitchFamily="34" charset="0"/>
                <a:cs typeface="Calibri" pitchFamily="34" charset="0"/>
              </a:rPr>
              <a:t> vermezler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ChangeArrowheads="1"/>
          </p:cNvSpPr>
          <p:nvPr>
            <p:ph type="title"/>
          </p:nvPr>
        </p:nvSpPr>
        <p:spPr>
          <a:xfrm>
            <a:off x="457200" y="116632"/>
            <a:ext cx="8229600" cy="1143000"/>
          </a:xfrm>
        </p:spPr>
        <p:txBody>
          <a:bodyPr/>
          <a:lstStyle/>
          <a:p>
            <a:r>
              <a:rPr lang="tr-TR" sz="3600" b="1" dirty="0" err="1"/>
              <a:t>Subculture</a:t>
            </a:r>
            <a:r>
              <a:rPr lang="tr-TR" sz="3600" b="1" dirty="0"/>
              <a:t> of </a:t>
            </a:r>
            <a:r>
              <a:rPr lang="tr-TR" sz="3600" b="1" dirty="0" err="1"/>
              <a:t>F</a:t>
            </a:r>
            <a:r>
              <a:rPr lang="tr-TR" sz="3600" b="1" dirty="0" err="1" smtClean="0"/>
              <a:t>ungi</a:t>
            </a:r>
            <a:endParaRPr lang="tr-TR" sz="3600" b="1" dirty="0" smtClean="0">
              <a:latin typeface="Times New Roman" pitchFamily="18" charset="0"/>
              <a:ea typeface="ＭＳ Ｐゴシック" pitchFamily="34" charset="-128"/>
              <a:cs typeface="Times New Roman" pitchFamily="18" charset="0"/>
            </a:endParaRPr>
          </a:p>
        </p:txBody>
      </p:sp>
      <p:sp>
        <p:nvSpPr>
          <p:cNvPr id="124930" name="Rectangle 3"/>
          <p:cNvSpPr>
            <a:spLocks noGrp="1" noChangeArrowheads="1"/>
          </p:cNvSpPr>
          <p:nvPr>
            <p:ph type="body" idx="1"/>
          </p:nvPr>
        </p:nvSpPr>
        <p:spPr>
          <a:xfrm>
            <a:off x="457200" y="1124744"/>
            <a:ext cx="8229600" cy="5544244"/>
          </a:xfrm>
        </p:spPr>
        <p:txBody>
          <a:bodyPr/>
          <a:lstStyle/>
          <a:p>
            <a:pPr>
              <a:buFontTx/>
              <a:buNone/>
            </a:pPr>
            <a:r>
              <a:rPr lang="tr-TR" sz="2200" dirty="0" smtClean="0">
                <a:solidFill>
                  <a:schemeClr val="accent1">
                    <a:lumMod val="75000"/>
                  </a:schemeClr>
                </a:solidFill>
                <a:latin typeface="Times New Roman" pitchFamily="18" charset="0"/>
                <a:ea typeface="ＭＳ Ｐゴシック" pitchFamily="34" charset="-128"/>
                <a:cs typeface="Times New Roman" pitchFamily="18" charset="0"/>
              </a:rPr>
              <a:t>	</a:t>
            </a:r>
            <a:r>
              <a:rPr lang="en-US" sz="2200" dirty="0">
                <a:solidFill>
                  <a:srgbClr val="00B0F0"/>
                </a:solidFill>
                <a:latin typeface="Times New Roman" panose="02020603050405020304" pitchFamily="18" charset="0"/>
                <a:cs typeface="Times New Roman" panose="02020603050405020304" pitchFamily="18" charset="0"/>
              </a:rPr>
              <a:t>If the </a:t>
            </a:r>
            <a:r>
              <a:rPr lang="tr-TR" sz="2200" dirty="0" err="1" smtClean="0">
                <a:solidFill>
                  <a:srgbClr val="00B0F0"/>
                </a:solidFill>
                <a:latin typeface="Times New Roman" panose="02020603050405020304" pitchFamily="18" charset="0"/>
                <a:cs typeface="Times New Roman" panose="02020603050405020304" pitchFamily="18" charset="0"/>
              </a:rPr>
              <a:t>fungi</a:t>
            </a:r>
            <a:r>
              <a:rPr lang="en-US" sz="2200" dirty="0" smtClean="0">
                <a:solidFill>
                  <a:srgbClr val="00B0F0"/>
                </a:solidFill>
                <a:latin typeface="Times New Roman" panose="02020603050405020304" pitchFamily="18" charset="0"/>
                <a:cs typeface="Times New Roman" panose="02020603050405020304" pitchFamily="18" charset="0"/>
              </a:rPr>
              <a:t> </a:t>
            </a:r>
            <a:r>
              <a:rPr lang="en-US" sz="2200" dirty="0">
                <a:solidFill>
                  <a:srgbClr val="00B0F0"/>
                </a:solidFill>
                <a:latin typeface="Times New Roman" panose="02020603050405020304" pitchFamily="18" charset="0"/>
                <a:cs typeface="Times New Roman" panose="02020603050405020304" pitchFamily="18" charset="0"/>
              </a:rPr>
              <a:t>column is </a:t>
            </a:r>
            <a:r>
              <a:rPr lang="en-US" sz="2200" b="1" dirty="0" err="1" smtClean="0">
                <a:solidFill>
                  <a:srgbClr val="00B0F0"/>
                </a:solidFill>
                <a:latin typeface="Times New Roman" panose="02020603050405020304" pitchFamily="18" charset="0"/>
                <a:cs typeface="Times New Roman" panose="02020603050405020304" pitchFamily="18" charset="0"/>
              </a:rPr>
              <a:t>spor</a:t>
            </a:r>
            <a:r>
              <a:rPr lang="tr-TR" sz="2200" b="1" dirty="0" err="1" smtClean="0">
                <a:solidFill>
                  <a:srgbClr val="00B0F0"/>
                </a:solidFill>
                <a:latin typeface="Times New Roman" panose="02020603050405020304" pitchFamily="18" charset="0"/>
                <a:cs typeface="Times New Roman" panose="02020603050405020304" pitchFamily="18" charset="0"/>
              </a:rPr>
              <a:t>ulating</a:t>
            </a:r>
            <a:r>
              <a:rPr lang="en-US" sz="2200" b="1" dirty="0" smtClean="0">
                <a:solidFill>
                  <a:srgbClr val="00B0F0"/>
                </a:solidFill>
                <a:latin typeface="Times New Roman" panose="02020603050405020304" pitchFamily="18" charset="0"/>
                <a:cs typeface="Times New Roman" panose="02020603050405020304" pitchFamily="18" charset="0"/>
              </a:rPr>
              <a:t>;</a:t>
            </a:r>
            <a:endParaRPr lang="tr-TR" sz="2200" b="1" dirty="0" smtClean="0">
              <a:solidFill>
                <a:srgbClr val="00B0F0"/>
              </a:solidFill>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Fungus colonies usually start to produce spores from the center to the periphery, and are often sports that give a colonial characteristic color</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A substance is first dipped into the surface of a sterile agar portion to make it slightly damp and sticky, then used to collect spores from a column</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If the </a:t>
            </a:r>
            <a:r>
              <a:rPr lang="tr-TR" sz="2200" dirty="0" err="1" smtClean="0">
                <a:latin typeface="Times New Roman" panose="02020603050405020304" pitchFamily="18" charset="0"/>
                <a:cs typeface="Times New Roman" panose="02020603050405020304" pitchFamily="18" charset="0"/>
              </a:rPr>
              <a:t>fungi</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species is a fast-breeding fungus, the inoculum is inoculated immediately below the surface of the agar, at the exact center point on a new plate surface</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If the fungus forms small, slow-breeding colonies, the agar plate is divided into four portions and each section is separately planted</a:t>
            </a:r>
            <a:r>
              <a:rPr lang="tr-TR" sz="2200" dirty="0" smtClean="0">
                <a:latin typeface="Times New Roman" pitchFamily="18" charset="0"/>
                <a:ea typeface="ＭＳ Ｐゴシック" pitchFamily="34" charset="-128"/>
                <a:cs typeface="Times New Roman" pitchFamily="18" charset="0"/>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02630"/>
            <a:ext cx="8229600" cy="634082"/>
          </a:xfrm>
        </p:spPr>
        <p:txBody>
          <a:bodyPr/>
          <a:lstStyle/>
          <a:p>
            <a:r>
              <a:rPr lang="tr-TR" sz="2400" dirty="0" err="1" smtClean="0">
                <a:latin typeface="Times New Roman" pitchFamily="18" charset="0"/>
                <a:cs typeface="Times New Roman" pitchFamily="18" charset="0"/>
              </a:rPr>
              <a:t>Trichophytones</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classied</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two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types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according</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hair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invasion</a:t>
            </a:r>
            <a:endParaRPr lang="tr-TR" sz="2400" dirty="0">
              <a:latin typeface="Times New Roman" pitchFamily="18" charset="0"/>
              <a:cs typeface="Times New Roman" pitchFamily="18" charset="0"/>
            </a:endParaRPr>
          </a:p>
        </p:txBody>
      </p:sp>
      <p:sp>
        <p:nvSpPr>
          <p:cNvPr id="3" name="2 İçerik Yer Tutucusu"/>
          <p:cNvSpPr>
            <a:spLocks noGrp="1"/>
          </p:cNvSpPr>
          <p:nvPr>
            <p:ph idx="1"/>
          </p:nvPr>
        </p:nvSpPr>
        <p:spPr>
          <a:xfrm>
            <a:off x="323528" y="836712"/>
            <a:ext cx="8363272" cy="5544616"/>
          </a:xfrm>
        </p:spPr>
        <p:txBody>
          <a:bodyPr/>
          <a:lstStyle/>
          <a:p>
            <a:pPr>
              <a:buNone/>
            </a:pPr>
            <a:r>
              <a:rPr lang="tr-TR" sz="28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1) </a:t>
            </a:r>
            <a:r>
              <a:rPr lang="tr-TR" sz="2400" b="1" dirty="0" err="1" smtClean="0">
                <a:latin typeface="Times New Roman" pitchFamily="18" charset="0"/>
                <a:cs typeface="Times New Roman" pitchFamily="18" charset="0"/>
              </a:rPr>
              <a:t>Ectothrix</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fungal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arthropores</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found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out</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hairs</a:t>
            </a:r>
            <a:r>
              <a:rPr lang="tr-TR" sz="2400" dirty="0" smtClean="0">
                <a:latin typeface="Times New Roman" pitchFamily="18" charset="0"/>
                <a:cs typeface="Times New Roman" pitchFamily="18" charset="0"/>
              </a:rPr>
              <a:t> not inside</a:t>
            </a:r>
            <a:endParaRPr lang="tr-TR" sz="2200"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mentagrophytes</a:t>
            </a:r>
            <a:endParaRPr lang="tr-TR" sz="2200" i="1"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equinum</a:t>
            </a:r>
            <a:endParaRPr lang="tr-TR" sz="2200" i="1"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verrucosum</a:t>
            </a:r>
            <a:endParaRPr lang="tr-TR" sz="2200" i="1"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rubrum</a:t>
            </a:r>
            <a:endParaRPr lang="tr-TR" sz="2200" i="1"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2) </a:t>
            </a:r>
            <a:r>
              <a:rPr lang="tr-TR" sz="2400" b="1" dirty="0" err="1" smtClean="0">
                <a:latin typeface="Times New Roman" pitchFamily="18" charset="0"/>
                <a:cs typeface="Times New Roman" pitchFamily="18" charset="0"/>
              </a:rPr>
              <a:t>Endothrix</a:t>
            </a:r>
            <a:r>
              <a:rPr lang="tr-TR" sz="2400" b="1" dirty="0" smtClean="0">
                <a:latin typeface="Times New Roman" pitchFamily="18" charset="0"/>
                <a:cs typeface="Times New Roman" pitchFamily="18" charset="0"/>
              </a:rPr>
              <a:t>: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fungal</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arthropores</a:t>
            </a:r>
            <a:r>
              <a:rPr lang="tr-TR" sz="2400" dirty="0">
                <a:latin typeface="Times New Roman" pitchFamily="18" charset="0"/>
                <a:cs typeface="Times New Roman" pitchFamily="18" charset="0"/>
              </a:rPr>
              <a:t> can be </a:t>
            </a:r>
            <a:r>
              <a:rPr lang="tr-TR" sz="2400" dirty="0" err="1">
                <a:latin typeface="Times New Roman" pitchFamily="18" charset="0"/>
                <a:cs typeface="Times New Roman" pitchFamily="18" charset="0"/>
              </a:rPr>
              <a:t>found</a:t>
            </a:r>
            <a:r>
              <a:rPr lang="tr-TR" sz="2400" dirty="0">
                <a:latin typeface="Times New Roman" pitchFamily="18" charset="0"/>
                <a:cs typeface="Times New Roman" pitchFamily="18" charset="0"/>
              </a:rPr>
              <a:t> </a:t>
            </a:r>
            <a:r>
              <a:rPr lang="tr-TR" sz="2400" dirty="0" smtClean="0">
                <a:latin typeface="Times New Roman" pitchFamily="18" charset="0"/>
                <a:cs typeface="Times New Roman" pitchFamily="18" charset="0"/>
              </a:rPr>
              <a:t>inside of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hair</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parallel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irregularly</a:t>
            </a:r>
            <a:endParaRPr lang="tr-TR" sz="2200"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tonsurans</a:t>
            </a:r>
            <a:endParaRPr lang="tr-TR" sz="2200" i="1" dirty="0" smtClean="0">
              <a:latin typeface="Times New Roman" pitchFamily="18" charset="0"/>
              <a:cs typeface="Times New Roman" pitchFamily="18" charset="0"/>
            </a:endParaRPr>
          </a:p>
          <a:p>
            <a:r>
              <a:rPr lang="tr-TR" sz="2200" i="1" dirty="0" smtClean="0">
                <a:latin typeface="Times New Roman" pitchFamily="18" charset="0"/>
                <a:cs typeface="Times New Roman" pitchFamily="18" charset="0"/>
              </a:rPr>
              <a:t>T. </a:t>
            </a:r>
            <a:r>
              <a:rPr lang="tr-TR" sz="2200" i="1" dirty="0" err="1" smtClean="0">
                <a:latin typeface="Times New Roman" pitchFamily="18" charset="0"/>
                <a:cs typeface="Times New Roman" pitchFamily="18" charset="0"/>
              </a:rPr>
              <a:t>violaceum</a:t>
            </a:r>
            <a:endParaRPr lang="tr-TR" sz="2200" i="1"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60648"/>
            <a:ext cx="8291264" cy="6192688"/>
          </a:xfrm>
        </p:spPr>
        <p:txBody>
          <a:bodyPr>
            <a:normAutofit fontScale="92500" lnSpcReduction="20000"/>
          </a:bodyPr>
          <a:lstStyle/>
          <a:p>
            <a:pPr>
              <a:lnSpc>
                <a:spcPct val="150000"/>
              </a:lnSpc>
              <a:buNone/>
            </a:pPr>
            <a:r>
              <a:rPr lang="tr-TR" dirty="0" smtClean="0">
                <a:latin typeface="Times New Roman" pitchFamily="18" charset="0"/>
                <a:cs typeface="Times New Roman" pitchFamily="18" charset="0"/>
              </a:rPr>
              <a:t>	</a:t>
            </a:r>
            <a:r>
              <a:rPr lang="tr-TR" sz="2800" b="1" u="sng" dirty="0" err="1" smtClean="0">
                <a:latin typeface="Times New Roman" pitchFamily="18" charset="0"/>
                <a:cs typeface="Times New Roman" pitchFamily="18" charset="0"/>
              </a:rPr>
              <a:t>Epidemiology</a:t>
            </a:r>
            <a:endParaRPr lang="tr-TR" sz="2800" b="1" u="sng" dirty="0" smtClean="0">
              <a:latin typeface="Times New Roman" pitchFamily="18" charset="0"/>
              <a:cs typeface="Times New Roman" pitchFamily="18" charset="0"/>
            </a:endParaRPr>
          </a:p>
          <a:p>
            <a:pPr>
              <a:lnSpc>
                <a:spcPct val="150000"/>
              </a:lnSpc>
              <a:buNone/>
            </a:pPr>
            <a:endParaRPr lang="tr-TR" sz="2800" u="sng" dirty="0" smtClean="0">
              <a:latin typeface="Times New Roman" pitchFamily="18" charset="0"/>
              <a:cs typeface="Times New Roman" pitchFamily="18" charset="0"/>
            </a:endParaRPr>
          </a:p>
          <a:p>
            <a:pPr algn="just">
              <a:lnSpc>
                <a:spcPct val="150000"/>
              </a:lnSpc>
            </a:pPr>
            <a:r>
              <a:rPr lang="tr-TR" sz="2400" dirty="0" err="1" smtClean="0">
                <a:latin typeface="Times New Roman" pitchFamily="18" charset="0"/>
                <a:cs typeface="Times New Roman" pitchFamily="18" charset="0"/>
              </a:rPr>
              <a:t>These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kind</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infections</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found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all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over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earth</a:t>
            </a:r>
            <a:endParaRPr lang="tr-TR" sz="2400" dirty="0" smtClean="0">
              <a:latin typeface="Times New Roman" pitchFamily="18" charset="0"/>
              <a:cs typeface="Times New Roman" pitchFamily="18" charset="0"/>
            </a:endParaRPr>
          </a:p>
          <a:p>
            <a:pPr lvl="2" algn="just">
              <a:lnSpc>
                <a:spcPct val="150000"/>
              </a:lnSpc>
            </a:pPr>
            <a:r>
              <a:rPr lang="tr-TR" sz="1600" dirty="0" err="1" smtClean="0">
                <a:solidFill>
                  <a:srgbClr val="FF0000"/>
                </a:solidFill>
                <a:latin typeface="Times New Roman" pitchFamily="18" charset="0"/>
                <a:cs typeface="Times New Roman" pitchFamily="18" charset="0"/>
              </a:rPr>
              <a:t>Trikofiton’lardan</a:t>
            </a:r>
            <a:r>
              <a:rPr lang="tr-TR" sz="1600" dirty="0" smtClean="0">
                <a:solidFill>
                  <a:srgbClr val="FF0000"/>
                </a:solidFill>
                <a:latin typeface="Times New Roman" pitchFamily="18" charset="0"/>
                <a:cs typeface="Times New Roman" pitchFamily="18" charset="0"/>
              </a:rPr>
              <a:t> ileri gelen </a:t>
            </a:r>
            <a:r>
              <a:rPr lang="tr-TR" sz="1600" dirty="0" err="1" smtClean="0">
                <a:solidFill>
                  <a:srgbClr val="FF0000"/>
                </a:solidFill>
                <a:latin typeface="Times New Roman" pitchFamily="18" charset="0"/>
                <a:cs typeface="Times New Roman" pitchFamily="18" charset="0"/>
              </a:rPr>
              <a:t>dermatofitozislere</a:t>
            </a:r>
            <a:r>
              <a:rPr lang="tr-TR" sz="1600" dirty="0" smtClean="0">
                <a:solidFill>
                  <a:srgbClr val="FF0000"/>
                </a:solidFill>
                <a:latin typeface="Times New Roman" pitchFamily="18" charset="0"/>
                <a:cs typeface="Times New Roman" pitchFamily="18" charset="0"/>
              </a:rPr>
              <a:t> dünyanın her yerinde sıkça rastlanmaktadır.</a:t>
            </a:r>
          </a:p>
          <a:p>
            <a:pPr algn="just">
              <a:lnSpc>
                <a:spcPct val="150000"/>
              </a:lnSpc>
            </a:pPr>
            <a:r>
              <a:rPr lang="tr-TR" sz="2400" dirty="0" err="1" smtClean="0">
                <a:latin typeface="Times New Roman" pitchFamily="18" charset="0"/>
                <a:cs typeface="Times New Roman" pitchFamily="18" charset="0"/>
              </a:rPr>
              <a:t>Trichophytosis</a:t>
            </a:r>
            <a:r>
              <a:rPr lang="tr-TR" sz="2400" dirty="0" smtClean="0">
                <a:latin typeface="Times New Roman" pitchFamily="18" charset="0"/>
                <a:cs typeface="Times New Roman" pitchFamily="18" charset="0"/>
              </a:rPr>
              <a:t> can be spread </a:t>
            </a:r>
            <a:r>
              <a:rPr lang="tr-TR" sz="2400" dirty="0" err="1" smtClean="0">
                <a:latin typeface="Times New Roman" pitchFamily="18" charset="0"/>
                <a:cs typeface="Times New Roman" pitchFamily="18" charset="0"/>
              </a:rPr>
              <a:t>directly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contact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indirectly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between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animals</a:t>
            </a:r>
            <a:endParaRPr lang="tr-TR" sz="2400" dirty="0" smtClean="0">
              <a:latin typeface="Times New Roman" pitchFamily="18" charset="0"/>
              <a:cs typeface="Times New Roman" pitchFamily="18" charset="0"/>
            </a:endParaRPr>
          </a:p>
          <a:p>
            <a:pPr lvl="2" algn="just">
              <a:lnSpc>
                <a:spcPct val="150000"/>
              </a:lnSpc>
            </a:pPr>
            <a:r>
              <a:rPr lang="tr-TR" sz="1600" dirty="0" err="1" smtClean="0">
                <a:solidFill>
                  <a:srgbClr val="FF0000"/>
                </a:solidFill>
                <a:latin typeface="Times New Roman" pitchFamily="18" charset="0"/>
                <a:cs typeface="Times New Roman" pitchFamily="18" charset="0"/>
              </a:rPr>
              <a:t>Trikofitozis</a:t>
            </a:r>
            <a:r>
              <a:rPr lang="tr-TR" sz="1600" dirty="0" smtClean="0">
                <a:solidFill>
                  <a:srgbClr val="FF0000"/>
                </a:solidFill>
                <a:latin typeface="Times New Roman" pitchFamily="18" charset="0"/>
                <a:cs typeface="Times New Roman" pitchFamily="18" charset="0"/>
              </a:rPr>
              <a:t>, direkt temas veya </a:t>
            </a:r>
            <a:r>
              <a:rPr lang="tr-TR" sz="1600" dirty="0" err="1" smtClean="0">
                <a:solidFill>
                  <a:srgbClr val="FF0000"/>
                </a:solidFill>
                <a:latin typeface="Times New Roman" pitchFamily="18" charset="0"/>
                <a:cs typeface="Times New Roman" pitchFamily="18" charset="0"/>
              </a:rPr>
              <a:t>indirekt</a:t>
            </a:r>
            <a:r>
              <a:rPr lang="tr-TR" sz="1600" dirty="0" smtClean="0">
                <a:solidFill>
                  <a:srgbClr val="FF0000"/>
                </a:solidFill>
                <a:latin typeface="Times New Roman" pitchFamily="18" charset="0"/>
                <a:cs typeface="Times New Roman" pitchFamily="18" charset="0"/>
              </a:rPr>
              <a:t> yollarla bir hayvandan diğer hayvana kolaylıkla bulaşır.</a:t>
            </a:r>
          </a:p>
          <a:p>
            <a:pPr algn="just">
              <a:lnSpc>
                <a:spcPct val="150000"/>
              </a:lnSpc>
            </a:pP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infection</a:t>
            </a:r>
            <a:r>
              <a:rPr lang="tr-TR" sz="2400" dirty="0" smtClean="0">
                <a:latin typeface="Times New Roman" pitchFamily="18" charset="0"/>
                <a:cs typeface="Times New Roman" pitchFamily="18" charset="0"/>
              </a:rPr>
              <a:t> is </a:t>
            </a:r>
            <a:r>
              <a:rPr lang="tr-TR" sz="2400" dirty="0" err="1" smtClean="0">
                <a:latin typeface="Times New Roman" pitchFamily="18" charset="0"/>
                <a:cs typeface="Times New Roman" pitchFamily="18" charset="0"/>
              </a:rPr>
              <a:t>more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contogious</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especially</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winter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crowded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dirty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moist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barns</a:t>
            </a:r>
            <a:endParaRPr lang="tr-TR" sz="2400" dirty="0" smtClean="0">
              <a:latin typeface="Times New Roman" pitchFamily="18" charset="0"/>
              <a:cs typeface="Times New Roman" pitchFamily="18" charset="0"/>
            </a:endParaRPr>
          </a:p>
          <a:p>
            <a:pPr lvl="2" algn="just">
              <a:lnSpc>
                <a:spcPct val="150000"/>
              </a:lnSpc>
            </a:pPr>
            <a:r>
              <a:rPr lang="tr-TR" sz="1600" dirty="0" smtClean="0">
                <a:solidFill>
                  <a:srgbClr val="FF0000"/>
                </a:solidFill>
                <a:latin typeface="Times New Roman" pitchFamily="18" charset="0"/>
                <a:cs typeface="Times New Roman" pitchFamily="18" charset="0"/>
              </a:rPr>
              <a:t>Özellikle kış aylarında kalabalık, pis ve rutubetli ahırlarda bulaşma daha çabuk şekillenir.</a:t>
            </a:r>
          </a:p>
          <a:p>
            <a:pPr algn="just">
              <a:lnSpc>
                <a:spcPct val="150000"/>
              </a:lnSpc>
            </a:pPr>
            <a:r>
              <a:rPr lang="tr-TR" sz="2400" dirty="0" err="1" smtClean="0">
                <a:latin typeface="Times New Roman" pitchFamily="18" charset="0"/>
                <a:cs typeface="Times New Roman" pitchFamily="18" charset="0"/>
              </a:rPr>
              <a:t>Mostly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young</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animals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effected</a:t>
            </a:r>
            <a:endParaRPr lang="tr-TR" sz="2400" dirty="0" smtClean="0">
              <a:latin typeface="Times New Roman" pitchFamily="18" charset="0"/>
              <a:cs typeface="Times New Roman" pitchFamily="18" charset="0"/>
            </a:endParaRPr>
          </a:p>
          <a:p>
            <a:pPr lvl="2" algn="just">
              <a:lnSpc>
                <a:spcPct val="150000"/>
              </a:lnSpc>
            </a:pPr>
            <a:r>
              <a:rPr lang="tr-TR" sz="1600" dirty="0" smtClean="0">
                <a:solidFill>
                  <a:srgbClr val="FF0000"/>
                </a:solidFill>
                <a:latin typeface="Times New Roman" pitchFamily="18" charset="0"/>
                <a:cs typeface="Times New Roman" pitchFamily="18" charset="0"/>
              </a:rPr>
              <a:t>Genellikle genç hayvanlarda daha çok görülmektedir.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lstStyle/>
          <a:p>
            <a:pPr algn="ctr">
              <a:buNone/>
            </a:pPr>
            <a:r>
              <a:rPr lang="tr-TR" dirty="0" smtClean="0"/>
              <a:t>	</a:t>
            </a:r>
            <a:r>
              <a:rPr lang="tr-TR" sz="28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I</a:t>
            </a:r>
            <a:r>
              <a:rPr lang="tr-TR" sz="28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mportant</a:t>
            </a:r>
            <a:r>
              <a:rPr lang="tr-TR" sz="28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8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Pathogenic</a:t>
            </a:r>
            <a:r>
              <a:rPr lang="tr-TR" sz="28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8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Species</a:t>
            </a:r>
            <a:endParaRPr lang="tr-TR" sz="28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ctr">
              <a:buNone/>
            </a:pPr>
            <a:endParaRPr lang="tr-TR" sz="1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equinum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rubrum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gallinae</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Chicken</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Turkey</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soudanese</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Cat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Monkey</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megninii</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violaceum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verrucosum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Sheep</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concentricum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Trichophyton</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mentagrophytes</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Cat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Cow</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endParaRPr lang="tr-TR"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latin typeface="Times New Roman" pitchFamily="18" charset="0"/>
                <a:cs typeface="Times New Roman" pitchFamily="18" charset="0"/>
              </a:rPr>
              <a:t>Identificaiton</a:t>
            </a:r>
            <a:endParaRPr lang="tr-TR" dirty="0"/>
          </a:p>
        </p:txBody>
      </p:sp>
      <p:sp>
        <p:nvSpPr>
          <p:cNvPr id="3" name="2 İçerik Yer Tutucusu"/>
          <p:cNvSpPr>
            <a:spLocks noGrp="1"/>
          </p:cNvSpPr>
          <p:nvPr>
            <p:ph idx="1"/>
          </p:nvPr>
        </p:nvSpPr>
        <p:spPr/>
        <p:txBody>
          <a:bodyPr/>
          <a:lstStyle/>
          <a:p>
            <a:pPr marL="457200" indent="-457200" algn="just">
              <a:buAutoNum type="arabicParenR"/>
            </a:pPr>
            <a:r>
              <a:rPr lang="tr-TR" sz="2200" b="1" dirty="0" err="1" smtClean="0">
                <a:latin typeface="Times New Roman" pitchFamily="18" charset="0"/>
                <a:cs typeface="Times New Roman" pitchFamily="18" charset="0"/>
              </a:rPr>
              <a:t>Clinical</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Identification</a:t>
            </a:r>
            <a:r>
              <a:rPr lang="tr-TR" sz="2200" b="1"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Absolute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diagnosis</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Trichophytosis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must</a:t>
            </a:r>
            <a:r>
              <a:rPr lang="tr-TR" sz="2200" dirty="0" smtClean="0">
                <a:latin typeface="Times New Roman" pitchFamily="18" charset="0"/>
                <a:cs typeface="Times New Roman" pitchFamily="18" charset="0"/>
              </a:rPr>
              <a:t> be done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laboratory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inspection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because</a:t>
            </a:r>
            <a:r>
              <a:rPr lang="tr-TR" sz="2200" dirty="0" smtClean="0">
                <a:latin typeface="Times New Roman" pitchFamily="18" charset="0"/>
                <a:cs typeface="Times New Roman" pitchFamily="18" charset="0"/>
              </a:rPr>
              <a:t> it can be </a:t>
            </a:r>
            <a:r>
              <a:rPr lang="tr-TR" sz="2200" dirty="0" err="1" smtClean="0">
                <a:latin typeface="Times New Roman" pitchFamily="18" charset="0"/>
                <a:cs typeface="Times New Roman" pitchFamily="18" charset="0"/>
              </a:rPr>
              <a:t>clinically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misdiagnosed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with</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other</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diseases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insect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bites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bacterial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infections</a:t>
            </a:r>
            <a:r>
              <a:rPr lang="tr-TR" sz="2200" dirty="0" smtClean="0">
                <a:latin typeface="Times New Roman" pitchFamily="18" charset="0"/>
                <a:cs typeface="Times New Roman" pitchFamily="18" charset="0"/>
              </a:rPr>
              <a:t>.</a:t>
            </a:r>
          </a:p>
          <a:p>
            <a:pPr marL="457200" indent="-457200" algn="just">
              <a:lnSpc>
                <a:spcPct val="150000"/>
              </a:lnSpc>
              <a:buNone/>
            </a:pPr>
            <a:r>
              <a:rPr lang="tr-TR" sz="2200" b="1" dirty="0">
                <a:latin typeface="Times New Roman" pitchFamily="18" charset="0"/>
                <a:cs typeface="Times New Roman" pitchFamily="18" charset="0"/>
              </a:rPr>
              <a:t> 2) </a:t>
            </a:r>
            <a:r>
              <a:rPr lang="tr-TR" sz="2200" b="1" dirty="0" err="1">
                <a:latin typeface="Times New Roman" pitchFamily="18" charset="0"/>
                <a:cs typeface="Times New Roman" pitchFamily="18" charset="0"/>
              </a:rPr>
              <a:t>Laboratory</a:t>
            </a:r>
            <a:r>
              <a:rPr lang="tr-TR" sz="2200" b="1" dirty="0">
                <a:latin typeface="Times New Roman" pitchFamily="18" charset="0"/>
                <a:cs typeface="Times New Roman" pitchFamily="18" charset="0"/>
              </a:rPr>
              <a:t> </a:t>
            </a:r>
            <a:r>
              <a:rPr lang="tr-TR" sz="2200" b="1" dirty="0" err="1">
                <a:latin typeface="Times New Roman" pitchFamily="18" charset="0"/>
                <a:cs typeface="Times New Roman" pitchFamily="18" charset="0"/>
              </a:rPr>
              <a:t>Inspection</a:t>
            </a:r>
            <a:r>
              <a:rPr lang="tr-TR" sz="2200" b="1" dirty="0">
                <a:latin typeface="Times New Roman" pitchFamily="18" charset="0"/>
                <a:cs typeface="Times New Roman" pitchFamily="18" charset="0"/>
              </a:rPr>
              <a:t>: </a:t>
            </a:r>
          </a:p>
          <a:p>
            <a:pPr marL="457200" indent="-457200" algn="just">
              <a:lnSpc>
                <a:spcPct val="150000"/>
              </a:lnSpc>
              <a:buNone/>
            </a:pPr>
            <a:r>
              <a:rPr lang="tr-TR" sz="2200" b="1" dirty="0">
                <a:latin typeface="Times New Roman" pitchFamily="18" charset="0"/>
                <a:cs typeface="Times New Roman" pitchFamily="18" charset="0"/>
              </a:rPr>
              <a:t>	</a:t>
            </a:r>
            <a:r>
              <a:rPr lang="tr-TR" sz="2200" b="1" u="sng" dirty="0" err="1">
                <a:latin typeface="Times New Roman" pitchFamily="18" charset="0"/>
                <a:cs typeface="Times New Roman" pitchFamily="18" charset="0"/>
              </a:rPr>
              <a:t>Microscopy</a:t>
            </a:r>
            <a:r>
              <a:rPr lang="tr-TR" sz="2200" b="1" dirty="0">
                <a:latin typeface="Times New Roman" pitchFamily="18" charset="0"/>
                <a:cs typeface="Times New Roman" pitchFamily="18" charset="0"/>
              </a:rPr>
              <a:t>: </a:t>
            </a:r>
            <a:r>
              <a:rPr lang="tr-TR" sz="2200" dirty="0">
                <a:latin typeface="Times New Roman" pitchFamily="18" charset="0"/>
                <a:cs typeface="Times New Roman" pitchFamily="18" charset="0"/>
              </a:rPr>
              <a:t>Skin </a:t>
            </a:r>
            <a:r>
              <a:rPr lang="tr-TR" sz="2200" dirty="0" err="1">
                <a:latin typeface="Times New Roman" pitchFamily="18" charset="0"/>
                <a:cs typeface="Times New Roman" pitchFamily="18" charset="0"/>
              </a:rPr>
              <a:t>scrapings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and</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hair</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samples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must</a:t>
            </a:r>
            <a:r>
              <a:rPr lang="tr-TR" sz="2200" dirty="0">
                <a:latin typeface="Times New Roman" pitchFamily="18" charset="0"/>
                <a:cs typeface="Times New Roman" pitchFamily="18" charset="0"/>
              </a:rPr>
              <a:t> be </a:t>
            </a:r>
            <a:r>
              <a:rPr lang="tr-TR" sz="2200" dirty="0" err="1">
                <a:latin typeface="Times New Roman" pitchFamily="18" charset="0"/>
                <a:cs typeface="Times New Roman" pitchFamily="18" charset="0"/>
              </a:rPr>
              <a:t>taken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from</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the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outside</a:t>
            </a:r>
            <a:r>
              <a:rPr lang="tr-TR" sz="2200" dirty="0">
                <a:latin typeface="Times New Roman" pitchFamily="18" charset="0"/>
                <a:cs typeface="Times New Roman" pitchFamily="18" charset="0"/>
              </a:rPr>
              <a:t> of </a:t>
            </a:r>
            <a:r>
              <a:rPr lang="tr-TR" sz="2200" dirty="0" err="1">
                <a:latin typeface="Times New Roman" pitchFamily="18" charset="0"/>
                <a:cs typeface="Times New Roman" pitchFamily="18" charset="0"/>
              </a:rPr>
              <a:t>the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lesion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Samples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must</a:t>
            </a:r>
            <a:r>
              <a:rPr lang="tr-TR" sz="2200" dirty="0">
                <a:latin typeface="Times New Roman" pitchFamily="18" charset="0"/>
                <a:cs typeface="Times New Roman" pitchFamily="18" charset="0"/>
              </a:rPr>
              <a:t> be put on a </a:t>
            </a:r>
            <a:r>
              <a:rPr lang="tr-TR" sz="2200" dirty="0" err="1">
                <a:latin typeface="Times New Roman" pitchFamily="18" charset="0"/>
                <a:cs typeface="Times New Roman" pitchFamily="18" charset="0"/>
              </a:rPr>
              <a:t>clear</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slide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and</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inspected</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with</a:t>
            </a:r>
            <a:r>
              <a:rPr lang="tr-TR" sz="2200" dirty="0">
                <a:latin typeface="Times New Roman" pitchFamily="18" charset="0"/>
                <a:cs typeface="Times New Roman" pitchFamily="18" charset="0"/>
              </a:rPr>
              <a:t> %10 KOH on </a:t>
            </a:r>
            <a:r>
              <a:rPr lang="tr-TR" sz="2200" dirty="0" err="1">
                <a:latin typeface="Times New Roman" pitchFamily="18" charset="0"/>
                <a:cs typeface="Times New Roman" pitchFamily="18" charset="0"/>
              </a:rPr>
              <a:t>microscope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Arthrospores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hyphae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with</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branches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and</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septums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are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seeked</a:t>
            </a:r>
            <a:r>
              <a:rPr lang="tr-TR" sz="2200" dirty="0">
                <a:latin typeface="Times New Roman" pitchFamily="18" charset="0"/>
                <a:cs typeface="Times New Roman" pitchFamily="18" charset="0"/>
              </a:rPr>
              <a:t>.</a:t>
            </a:r>
            <a:endParaRPr lang="tr-TR"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323528" y="760636"/>
            <a:ext cx="8496944" cy="1569660"/>
          </a:xfrm>
          <a:prstGeom prst="rect">
            <a:avLst/>
          </a:prstGeom>
        </p:spPr>
        <p:txBody>
          <a:bodyPr wrap="square">
            <a:spAutoFit/>
          </a:bodyPr>
          <a:lstStyle/>
          <a:p>
            <a:pPr algn="just"/>
            <a:r>
              <a:rPr lang="tr-TR" sz="2400" b="1" u="sng" dirty="0" err="1" smtClean="0">
                <a:latin typeface="Times New Roman" pitchFamily="18" charset="0"/>
                <a:cs typeface="Times New Roman" pitchFamily="18" charset="0"/>
              </a:rPr>
              <a:t>Culture</a:t>
            </a:r>
            <a:r>
              <a:rPr lang="tr-TR" sz="2400" b="1" u="sng" dirty="0" smtClean="0">
                <a:latin typeface="Times New Roman" pitchFamily="18" charset="0"/>
                <a:cs typeface="Times New Roman" pitchFamily="18" charset="0"/>
              </a:rPr>
              <a:t>:</a:t>
            </a:r>
            <a:r>
              <a:rPr lang="tr-TR" sz="2400" b="1"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SDA is optimal. </a:t>
            </a:r>
            <a:r>
              <a:rPr lang="tr-TR" sz="2400" dirty="0" err="1" smtClean="0">
                <a:latin typeface="Times New Roman" pitchFamily="18" charset="0"/>
                <a:cs typeface="Times New Roman" pitchFamily="18" charset="0"/>
              </a:rPr>
              <a:t>Samples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sticked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into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different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parts</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agar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Petri</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dishes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incubated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for</a:t>
            </a:r>
            <a:r>
              <a:rPr lang="tr-TR" sz="2400" dirty="0" smtClean="0">
                <a:latin typeface="Times New Roman" pitchFamily="18" charset="0"/>
                <a:cs typeface="Times New Roman" pitchFamily="18" charset="0"/>
              </a:rPr>
              <a:t> 2 </a:t>
            </a:r>
            <a:r>
              <a:rPr lang="tr-TR" sz="2400" dirty="0" err="1" smtClean="0">
                <a:latin typeface="Times New Roman" pitchFamily="18" charset="0"/>
                <a:cs typeface="Times New Roman" pitchFamily="18" charset="0"/>
              </a:rPr>
              <a:t>weeks</a:t>
            </a:r>
            <a:r>
              <a:rPr lang="tr-TR" sz="2400" dirty="0" smtClean="0">
                <a:latin typeface="Times New Roman" pitchFamily="18" charset="0"/>
                <a:cs typeface="Times New Roman" pitchFamily="18" charset="0"/>
              </a:rPr>
              <a:t> at 25C.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macroscopic</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microscopic</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morphology</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colonies</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inspected</a:t>
            </a:r>
            <a:r>
              <a:rPr lang="tr-TR" sz="2400" dirty="0" smtClean="0">
                <a:latin typeface="Times New Roman" pitchFamily="18" charset="0"/>
                <a:cs typeface="Times New Roman" pitchFamily="18" charset="0"/>
              </a:rPr>
              <a:t>.</a:t>
            </a:r>
            <a:endParaRPr lang="tr-TR"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a:xfrm>
            <a:off x="961256" y="274638"/>
            <a:ext cx="5122912" cy="777875"/>
          </a:xfrm>
        </p:spPr>
        <p:txBody>
          <a:bodyPr/>
          <a:lstStyle/>
          <a:p>
            <a:pPr algn="l"/>
            <a:r>
              <a:rPr lang="tr-TR" sz="3200" b="1" dirty="0" err="1" smtClean="0">
                <a:latin typeface="Times New Roman" pitchFamily="18" charset="0"/>
                <a:ea typeface="ＭＳ Ｐゴシック" pitchFamily="34" charset="-128"/>
                <a:cs typeface="Times New Roman" pitchFamily="18" charset="0"/>
              </a:rPr>
              <a:t>Hair</a:t>
            </a:r>
            <a:r>
              <a:rPr lang="tr-TR" sz="3200" b="1" dirty="0" smtClean="0">
                <a:latin typeface="Times New Roman" pitchFamily="18" charset="0"/>
                <a:ea typeface="ＭＳ Ｐゴシック" pitchFamily="34" charset="-128"/>
                <a:cs typeface="Times New Roman" pitchFamily="18" charset="0"/>
              </a:rPr>
              <a:t> </a:t>
            </a:r>
            <a:r>
              <a:rPr lang="tr-TR" sz="3200" b="1" dirty="0" err="1" smtClean="0">
                <a:latin typeface="Times New Roman" pitchFamily="18" charset="0"/>
                <a:ea typeface="ＭＳ Ｐゴシック" pitchFamily="34" charset="-128"/>
                <a:cs typeface="Times New Roman" pitchFamily="18" charset="0"/>
              </a:rPr>
              <a:t>Perforation</a:t>
            </a:r>
            <a:r>
              <a:rPr lang="tr-TR" sz="3200" b="1" dirty="0" smtClean="0">
                <a:latin typeface="Times New Roman" pitchFamily="18" charset="0"/>
                <a:ea typeface="ＭＳ Ｐゴシック" pitchFamily="34" charset="-128"/>
                <a:cs typeface="Times New Roman" pitchFamily="18" charset="0"/>
              </a:rPr>
              <a:t> Test</a:t>
            </a:r>
          </a:p>
        </p:txBody>
      </p:sp>
      <p:sp>
        <p:nvSpPr>
          <p:cNvPr id="171010" name="Rectangle 3"/>
          <p:cNvSpPr>
            <a:spLocks noGrp="1" noChangeArrowheads="1"/>
          </p:cNvSpPr>
          <p:nvPr>
            <p:ph type="body" idx="1"/>
          </p:nvPr>
        </p:nvSpPr>
        <p:spPr>
          <a:xfrm>
            <a:off x="457200" y="1052513"/>
            <a:ext cx="8229600" cy="5073650"/>
          </a:xfrm>
        </p:spPr>
        <p:txBody>
          <a:bodyPr/>
          <a:lstStyle/>
          <a:p>
            <a:pPr algn="just"/>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discriminate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i="1" dirty="0" smtClean="0">
                <a:latin typeface="Times New Roman" pitchFamily="18" charset="0"/>
                <a:ea typeface="ＭＳ Ｐゴシック" pitchFamily="34" charset="-128"/>
                <a:cs typeface="Times New Roman" pitchFamily="18" charset="0"/>
              </a:rPr>
              <a:t>T. </a:t>
            </a:r>
            <a:r>
              <a:rPr lang="tr-TR" sz="2000" i="1" dirty="0" err="1" smtClean="0">
                <a:latin typeface="Times New Roman" pitchFamily="18" charset="0"/>
                <a:ea typeface="ＭＳ Ｐゴシック" pitchFamily="34" charset="-128"/>
                <a:cs typeface="Times New Roman" pitchFamily="18" charset="0"/>
              </a:rPr>
              <a:t>mentagrophytes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i="1" dirty="0" smtClean="0">
                <a:latin typeface="Times New Roman" pitchFamily="18" charset="0"/>
                <a:ea typeface="ＭＳ Ｐゴシック" pitchFamily="34" charset="-128"/>
                <a:cs typeface="Times New Roman" pitchFamily="18" charset="0"/>
              </a:rPr>
              <a:t>T. </a:t>
            </a:r>
            <a:r>
              <a:rPr lang="tr-TR" sz="2000" i="1" dirty="0" err="1" smtClean="0">
                <a:latin typeface="Times New Roman" pitchFamily="18" charset="0"/>
                <a:ea typeface="ＭＳ Ｐゴシック" pitchFamily="34" charset="-128"/>
                <a:cs typeface="Times New Roman" pitchFamily="18" charset="0"/>
              </a:rPr>
              <a:t>rubrum</a:t>
            </a:r>
            <a:endParaRPr lang="tr-TR" sz="2000" dirty="0" smtClean="0">
              <a:latin typeface="Times New Roman" pitchFamily="18" charset="0"/>
              <a:ea typeface="ＭＳ Ｐゴシック" pitchFamily="34" charset="-128"/>
              <a:cs typeface="Times New Roman" pitchFamily="18" charset="0"/>
            </a:endParaRPr>
          </a:p>
          <a:p>
            <a:pPr algn="just"/>
            <a:r>
              <a:rPr lang="tr-TR" sz="2000" i="1" dirty="0" smtClean="0">
                <a:latin typeface="Times New Roman" pitchFamily="18" charset="0"/>
                <a:ea typeface="ＭＳ Ｐゴシック" pitchFamily="34" charset="-128"/>
                <a:cs typeface="Times New Roman" pitchFamily="18" charset="0"/>
              </a:rPr>
              <a:t>T. </a:t>
            </a:r>
            <a:r>
              <a:rPr lang="tr-TR" sz="2000" i="1" dirty="0" err="1" smtClean="0">
                <a:latin typeface="Times New Roman" pitchFamily="18" charset="0"/>
                <a:ea typeface="ＭＳ Ｐゴシック" pitchFamily="34" charset="-128"/>
                <a:cs typeface="Times New Roman" pitchFamily="18" charset="0"/>
              </a:rPr>
              <a:t>Mentagrophytes</a:t>
            </a:r>
            <a:r>
              <a:rPr lang="tr-TR" sz="2000" dirty="0" smtClean="0">
                <a:latin typeface="Times New Roman" pitchFamily="18" charset="0"/>
                <a:ea typeface="ＭＳ Ｐゴシック" pitchFamily="34" charset="-128"/>
                <a:cs typeface="Times New Roman" pitchFamily="18" charset="0"/>
              </a:rPr>
              <a:t> can </a:t>
            </a:r>
            <a:r>
              <a:rPr lang="tr-TR" sz="2000" dirty="0" err="1" smtClean="0">
                <a:latin typeface="Times New Roman" pitchFamily="18" charset="0"/>
                <a:ea typeface="ＭＳ Ｐゴシック" pitchFamily="34" charset="-128"/>
                <a:cs typeface="Times New Roman" pitchFamily="18" charset="0"/>
              </a:rPr>
              <a:t>invade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tissue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make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conical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perforation</a:t>
            </a:r>
            <a:endParaRPr lang="tr-TR" sz="2000" dirty="0" smtClean="0">
              <a:latin typeface="Times New Roman" pitchFamily="18" charset="0"/>
              <a:ea typeface="ＭＳ Ｐゴシック" pitchFamily="34" charset="-128"/>
              <a:cs typeface="Times New Roman" pitchFamily="18" charset="0"/>
            </a:endParaRPr>
          </a:p>
          <a:p>
            <a:pPr lvl="1" algn="just"/>
            <a:r>
              <a:rPr lang="tr-TR" sz="2000" dirty="0" err="1" smtClean="0">
                <a:latin typeface="Times New Roman" pitchFamily="18" charset="0"/>
                <a:ea typeface="ＭＳ Ｐゴシック" pitchFamily="34" charset="-128"/>
                <a:cs typeface="Times New Roman" pitchFamily="18" charset="0"/>
              </a:rPr>
              <a:t>Hair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sample</a:t>
            </a:r>
            <a:r>
              <a:rPr lang="tr-TR" sz="2000" dirty="0" smtClean="0">
                <a:latin typeface="Times New Roman" pitchFamily="18" charset="0"/>
                <a:ea typeface="ＭＳ Ｐゴシック" pitchFamily="34" charset="-128"/>
                <a:cs typeface="Times New Roman" pitchFamily="18" charset="0"/>
              </a:rPr>
              <a:t> is </a:t>
            </a:r>
            <a:r>
              <a:rPr lang="tr-TR" sz="2000" dirty="0" err="1" smtClean="0">
                <a:latin typeface="Times New Roman" pitchFamily="18" charset="0"/>
                <a:ea typeface="ＭＳ Ｐゴシック" pitchFamily="34" charset="-128"/>
                <a:cs typeface="Times New Roman" pitchFamily="18" charset="0"/>
              </a:rPr>
              <a:t>taken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from</a:t>
            </a:r>
            <a:r>
              <a:rPr lang="tr-TR" sz="2000" dirty="0" smtClean="0">
                <a:latin typeface="Times New Roman" pitchFamily="18" charset="0"/>
                <a:ea typeface="ＭＳ Ｐゴシック" pitchFamily="34" charset="-128"/>
                <a:cs typeface="Times New Roman" pitchFamily="18" charset="0"/>
              </a:rPr>
              <a:t> a </a:t>
            </a:r>
            <a:r>
              <a:rPr lang="tr-TR" sz="2000" dirty="0" err="1" smtClean="0">
                <a:latin typeface="Times New Roman" pitchFamily="18" charset="0"/>
                <a:ea typeface="ＭＳ Ｐゴシック" pitchFamily="34" charset="-128"/>
                <a:cs typeface="Times New Roman" pitchFamily="18" charset="0"/>
              </a:rPr>
              <a:t>child</a:t>
            </a:r>
            <a:endParaRPr lang="tr-TR" sz="2000" dirty="0" smtClean="0">
              <a:latin typeface="Times New Roman" pitchFamily="18" charset="0"/>
              <a:ea typeface="ＭＳ Ｐゴシック" pitchFamily="34" charset="-128"/>
              <a:cs typeface="Times New Roman" pitchFamily="18" charset="0"/>
            </a:endParaRPr>
          </a:p>
          <a:p>
            <a:pPr lvl="1" algn="just"/>
            <a:r>
              <a:rPr lang="tr-TR" sz="2000" dirty="0" err="1" smtClean="0">
                <a:latin typeface="Times New Roman" pitchFamily="18" charset="0"/>
                <a:ea typeface="ＭＳ Ｐゴシック" pitchFamily="34" charset="-128"/>
                <a:cs typeface="Times New Roman" pitchFamily="18" charset="0"/>
              </a:rPr>
              <a:t>This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autoclaved</a:t>
            </a:r>
            <a:r>
              <a:rPr lang="tr-TR" sz="2000" dirty="0" smtClean="0">
                <a:latin typeface="Times New Roman" pitchFamily="18" charset="0"/>
                <a:ea typeface="ＭＳ Ｐゴシック" pitchFamily="34" charset="-128"/>
                <a:cs typeface="Times New Roman" pitchFamily="18" charset="0"/>
              </a:rPr>
              <a:t> at 121</a:t>
            </a:r>
            <a:r>
              <a:rPr lang="en-US" sz="2000" dirty="0" smtClean="0">
                <a:latin typeface="Times New Roman" pitchFamily="18" charset="0"/>
                <a:ea typeface="ＭＳ Ｐゴシック" pitchFamily="34" charset="-128"/>
                <a:cs typeface="Times New Roman" pitchFamily="18" charset="0"/>
              </a:rPr>
              <a:t>°</a:t>
            </a:r>
            <a:r>
              <a:rPr lang="tr-TR" sz="2000" dirty="0" smtClean="0">
                <a:latin typeface="Times New Roman" pitchFamily="18" charset="0"/>
                <a:ea typeface="ＭＳ Ｐゴシック" pitchFamily="34" charset="-128"/>
                <a:cs typeface="Times New Roman" pitchFamily="18" charset="0"/>
              </a:rPr>
              <a:t>C </a:t>
            </a:r>
            <a:r>
              <a:rPr lang="tr-TR" sz="2000" dirty="0" err="1" smtClean="0">
                <a:latin typeface="Times New Roman" pitchFamily="18" charset="0"/>
                <a:ea typeface="ＭＳ Ｐゴシック" pitchFamily="34" charset="-128"/>
                <a:cs typeface="Times New Roman" pitchFamily="18" charset="0"/>
              </a:rPr>
              <a:t>for</a:t>
            </a:r>
            <a:r>
              <a:rPr lang="tr-TR" sz="2000" dirty="0" smtClean="0">
                <a:latin typeface="Times New Roman" pitchFamily="18" charset="0"/>
                <a:ea typeface="ＭＳ Ｐゴシック" pitchFamily="34" charset="-128"/>
                <a:cs typeface="Times New Roman" pitchFamily="18" charset="0"/>
              </a:rPr>
              <a:t> 15 </a:t>
            </a:r>
            <a:r>
              <a:rPr lang="tr-TR" sz="2000" dirty="0" err="1" smtClean="0">
                <a:latin typeface="Times New Roman" pitchFamily="18" charset="0"/>
                <a:ea typeface="ＭＳ Ｐゴシック" pitchFamily="34" charset="-128"/>
                <a:cs typeface="Times New Roman" pitchFamily="18" charset="0"/>
              </a:rPr>
              <a:t>min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sterilized</a:t>
            </a:r>
            <a:r>
              <a:rPr lang="tr-TR" sz="2000" dirty="0" smtClean="0">
                <a:latin typeface="Times New Roman" pitchFamily="18" charset="0"/>
                <a:ea typeface="ＭＳ Ｐゴシック" pitchFamily="34" charset="-128"/>
                <a:cs typeface="Times New Roman" pitchFamily="18" charset="0"/>
              </a:rPr>
              <a:t> it</a:t>
            </a:r>
          </a:p>
          <a:p>
            <a:pPr lvl="1" algn="just"/>
            <a:r>
              <a:rPr lang="tr-TR" sz="2000" dirty="0" err="1" smtClean="0">
                <a:latin typeface="Times New Roman" pitchFamily="18" charset="0"/>
                <a:ea typeface="ＭＳ Ｐゴシック" pitchFamily="34" charset="-128"/>
                <a:cs typeface="Times New Roman" pitchFamily="18" charset="0"/>
              </a:rPr>
              <a:t>These</a:t>
            </a:r>
            <a:r>
              <a:rPr lang="tr-TR" sz="2000" dirty="0" smtClean="0">
                <a:latin typeface="Times New Roman" pitchFamily="18" charset="0"/>
                <a:ea typeface="ＭＳ Ｐゴシック" pitchFamily="34" charset="-128"/>
                <a:cs typeface="Times New Roman" pitchFamily="18" charset="0"/>
              </a:rPr>
              <a:t> steril </a:t>
            </a:r>
            <a:r>
              <a:rPr lang="tr-TR" sz="2000" dirty="0" err="1" smtClean="0">
                <a:latin typeface="Times New Roman" pitchFamily="18" charset="0"/>
                <a:ea typeface="ＭＳ Ｐゴシック" pitchFamily="34" charset="-128"/>
                <a:cs typeface="Times New Roman" pitchFamily="18" charset="0"/>
              </a:rPr>
              <a:t>hair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samples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left</a:t>
            </a:r>
            <a:r>
              <a:rPr lang="tr-TR" sz="2000" dirty="0" smtClean="0">
                <a:latin typeface="Times New Roman" pitchFamily="18" charset="0"/>
                <a:ea typeface="ＭＳ Ｐゴシック" pitchFamily="34" charset="-128"/>
                <a:cs typeface="Times New Roman" pitchFamily="18" charset="0"/>
              </a:rPr>
              <a:t> on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3-5 </a:t>
            </a:r>
            <a:r>
              <a:rPr lang="tr-TR" sz="2000" dirty="0" err="1" smtClean="0">
                <a:latin typeface="Times New Roman" pitchFamily="18" charset="0"/>
                <a:ea typeface="ＭＳ Ｐゴシック" pitchFamily="34" charset="-128"/>
                <a:cs typeface="Times New Roman" pitchFamily="18" charset="0"/>
              </a:rPr>
              <a:t>day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subculture</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tested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dermathophyte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incubated</a:t>
            </a:r>
            <a:r>
              <a:rPr lang="tr-TR" sz="2000" dirty="0" smtClean="0">
                <a:latin typeface="Times New Roman" pitchFamily="18" charset="0"/>
                <a:ea typeface="ＭＳ Ｐゴシック" pitchFamily="34" charset="-128"/>
                <a:cs typeface="Times New Roman" pitchFamily="18" charset="0"/>
              </a:rPr>
              <a:t> at 25</a:t>
            </a:r>
            <a:r>
              <a:rPr lang="en-US" sz="2000" dirty="0" smtClean="0">
                <a:latin typeface="Times New Roman" pitchFamily="18" charset="0"/>
                <a:ea typeface="ＭＳ Ｐゴシック" pitchFamily="34" charset="-128"/>
                <a:cs typeface="Times New Roman" pitchFamily="18" charset="0"/>
              </a:rPr>
              <a:t>°</a:t>
            </a:r>
            <a:r>
              <a:rPr lang="tr-TR" sz="2000" dirty="0" smtClean="0">
                <a:latin typeface="Times New Roman" pitchFamily="18" charset="0"/>
                <a:ea typeface="ＭＳ Ｐゴシック" pitchFamily="34" charset="-128"/>
                <a:cs typeface="Times New Roman" pitchFamily="18" charset="0"/>
              </a:rPr>
              <a:t>C</a:t>
            </a:r>
          </a:p>
          <a:p>
            <a:pPr lvl="1" algn="just"/>
            <a:r>
              <a:rPr lang="tr-TR" sz="2000" dirty="0" smtClean="0">
                <a:latin typeface="Times New Roman" pitchFamily="18" charset="0"/>
                <a:ea typeface="ＭＳ Ｐゴシック" pitchFamily="34" charset="-128"/>
                <a:cs typeface="Times New Roman" pitchFamily="18" charset="0"/>
              </a:rPr>
              <a:t>On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7th </a:t>
            </a:r>
            <a:r>
              <a:rPr lang="tr-TR" sz="2000" dirty="0" err="1" smtClean="0">
                <a:latin typeface="Times New Roman" pitchFamily="18" charset="0"/>
                <a:ea typeface="ＭＳ Ｐゴシック" pitchFamily="34" charset="-128"/>
                <a:cs typeface="Times New Roman" pitchFamily="18" charset="0"/>
              </a:rPr>
              <a:t>day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samples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stained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with</a:t>
            </a:r>
            <a:r>
              <a:rPr lang="tr-TR" sz="2000" dirty="0" smtClean="0">
                <a:latin typeface="Times New Roman" pitchFamily="18" charset="0"/>
                <a:ea typeface="ＭＳ Ｐゴシック" pitchFamily="34" charset="-128"/>
                <a:cs typeface="Times New Roman" pitchFamily="18" charset="0"/>
              </a:rPr>
              <a:t> LCB </a:t>
            </a:r>
            <a:r>
              <a:rPr lang="tr-TR" sz="2000" dirty="0" err="1" smtClean="0">
                <a:latin typeface="Times New Roman" pitchFamily="18" charset="0"/>
                <a:ea typeface="ＭＳ Ｐゴシック" pitchFamily="34" charset="-128"/>
                <a:cs typeface="Times New Roman" pitchFamily="18" charset="0"/>
              </a:rPr>
              <a:t>for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inspection</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perforation</a:t>
            </a:r>
            <a:endParaRPr lang="tr-TR" sz="2000"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435280" cy="5865515"/>
          </a:xfrm>
        </p:spPr>
        <p:txBody>
          <a:bodyPr/>
          <a:lstStyle/>
          <a:p>
            <a:pPr>
              <a:buNone/>
            </a:pPr>
            <a:r>
              <a:rPr lang="tr-TR" sz="2000" dirty="0" smtClean="0">
                <a:latin typeface="Times New Roman" panose="02020603050405020304" pitchFamily="18" charset="0"/>
                <a:cs typeface="Times New Roman" panose="02020603050405020304" pitchFamily="18" charset="0"/>
              </a:rPr>
              <a:t>	</a:t>
            </a:r>
            <a:r>
              <a:rPr lang="tr-TR" sz="2000" b="1" u="sng" dirty="0" err="1" smtClean="0">
                <a:latin typeface="Times New Roman" pitchFamily="18" charset="0"/>
                <a:cs typeface="Times New Roman" pitchFamily="18" charset="0"/>
              </a:rPr>
              <a:t>Treatment</a:t>
            </a:r>
            <a:r>
              <a:rPr lang="tr-TR" sz="2000" b="1" u="sng" dirty="0" smtClean="0">
                <a:latin typeface="Times New Roman" pitchFamily="18" charset="0"/>
                <a:cs typeface="Times New Roman" pitchFamily="18" charset="0"/>
              </a:rPr>
              <a:t>:</a:t>
            </a:r>
          </a:p>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Topical</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antifungals</a:t>
            </a:r>
            <a:r>
              <a:rPr lang="tr-TR" sz="2000" dirty="0" smtClean="0">
                <a:latin typeface="Times New Roman" pitchFamily="18" charset="0"/>
                <a:cs typeface="Times New Roman" pitchFamily="18" charset="0"/>
              </a:rPr>
              <a:t>,</a:t>
            </a:r>
          </a:p>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Thiabendazole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Miconazole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Ecoconazole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Ketoconazole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İtraconazole</a:t>
            </a:r>
            <a:r>
              <a:rPr lang="tr-TR" sz="2000" dirty="0" smtClean="0">
                <a:latin typeface="Times New Roman" pitchFamily="18" charset="0"/>
                <a:cs typeface="Times New Roman" pitchFamily="18" charset="0"/>
              </a:rPr>
              <a:t>, Lime-</a:t>
            </a:r>
            <a:r>
              <a:rPr lang="tr-TR" sz="2000" dirty="0" err="1" smtClean="0">
                <a:latin typeface="Times New Roman" pitchFamily="18" charset="0"/>
                <a:cs typeface="Times New Roman" pitchFamily="18" charset="0"/>
              </a:rPr>
              <a:t>sulphur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solution</a:t>
            </a:r>
            <a:r>
              <a:rPr lang="tr-TR" sz="2000" dirty="0" smtClean="0">
                <a:latin typeface="Times New Roman" pitchFamily="18" charset="0"/>
                <a:cs typeface="Times New Roman" pitchFamily="18" charset="0"/>
              </a:rPr>
              <a:t>, 5 % </a:t>
            </a:r>
            <a:r>
              <a:rPr lang="en-US" sz="2000" dirty="0" smtClean="0">
                <a:latin typeface="Times New Roman" pitchFamily="18" charset="0"/>
                <a:cs typeface="Times New Roman" pitchFamily="18" charset="0"/>
              </a:rPr>
              <a:t>sodium hypochlorite solution</a:t>
            </a:r>
            <a:r>
              <a:rPr lang="tr-TR" sz="2000" dirty="0" smtClean="0">
                <a:latin typeface="Times New Roman" pitchFamily="18" charset="0"/>
                <a:cs typeface="Times New Roman" pitchFamily="18" charset="0"/>
              </a:rPr>
              <a:t>  can be </a:t>
            </a:r>
            <a:r>
              <a:rPr lang="tr-TR" sz="2000" dirty="0" err="1" smtClean="0">
                <a:latin typeface="Times New Roman" pitchFamily="18" charset="0"/>
                <a:cs typeface="Times New Roman" pitchFamily="18" charset="0"/>
              </a:rPr>
              <a:t>used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topically</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Systemic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antifugals</a:t>
            </a:r>
            <a:r>
              <a:rPr lang="tr-TR" sz="2000" dirty="0" smtClean="0">
                <a:latin typeface="Times New Roman" pitchFamily="18" charset="0"/>
                <a:cs typeface="Times New Roman" pitchFamily="18" charset="0"/>
              </a:rPr>
              <a:t> can be </a:t>
            </a:r>
            <a:r>
              <a:rPr lang="tr-TR" sz="2000" dirty="0" err="1" smtClean="0">
                <a:latin typeface="Times New Roman" pitchFamily="18" charset="0"/>
                <a:cs typeface="Times New Roman" pitchFamily="18" charset="0"/>
              </a:rPr>
              <a:t>used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if</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topical</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treatment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doen</a:t>
            </a:r>
            <a:r>
              <a:rPr lang="tr-TR" sz="2000" dirty="0" smtClean="0">
                <a:latin typeface="Times New Roman" pitchFamily="18" charset="0"/>
                <a:cs typeface="Times New Roman" pitchFamily="18" charset="0"/>
              </a:rPr>
              <a:t> not </a:t>
            </a:r>
            <a:r>
              <a:rPr lang="tr-TR" sz="2000" dirty="0" err="1" smtClean="0">
                <a:latin typeface="Times New Roman" pitchFamily="18" charset="0"/>
                <a:cs typeface="Times New Roman" pitchFamily="18" charset="0"/>
              </a:rPr>
              <a:t>work</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For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example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ketoconazole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clotrimazole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itraconazole</a:t>
            </a:r>
            <a:r>
              <a:rPr lang="tr-TR"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terbinafin</a:t>
            </a:r>
            <a:r>
              <a:rPr lang="tr-TR" sz="2000" dirty="0" smtClean="0">
                <a:latin typeface="Times New Roman" pitchFamily="18" charset="0"/>
                <a:cs typeface="Times New Roman" pitchFamily="18" charset="0"/>
              </a:rPr>
              <a:t>e. </a:t>
            </a:r>
            <a:r>
              <a:rPr lang="tr-TR" sz="2000" dirty="0" err="1" smtClean="0">
                <a:latin typeface="Times New Roman" pitchFamily="18" charset="0"/>
                <a:cs typeface="Times New Roman" pitchFamily="18" charset="0"/>
              </a:rPr>
              <a:t>Mostly</a:t>
            </a:r>
            <a:r>
              <a:rPr lang="tr-T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terbinafine </a:t>
            </a:r>
            <a:r>
              <a:rPr lang="tr-TR" sz="2000" dirty="0" smtClean="0">
                <a:latin typeface="Times New Roman" pitchFamily="18" charset="0"/>
                <a:cs typeface="Times New Roman" pitchFamily="18" charset="0"/>
              </a:rPr>
              <a:t>is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most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efficient</a:t>
            </a:r>
            <a:r>
              <a:rPr lang="tr-T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Nowadays</a:t>
            </a:r>
            <a:r>
              <a:rPr lang="tr-TR"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Griseofulvin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isn’t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used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because</a:t>
            </a:r>
            <a:r>
              <a:rPr lang="tr-TR" sz="2000" dirty="0" smtClean="0">
                <a:latin typeface="Times New Roman" pitchFamily="18" charset="0"/>
                <a:cs typeface="Times New Roman" pitchFamily="18" charset="0"/>
              </a:rPr>
              <a:t> of </a:t>
            </a:r>
            <a:r>
              <a:rPr lang="tr-TR" sz="2000" dirty="0" err="1" smtClean="0">
                <a:latin typeface="Times New Roman" pitchFamily="18" charset="0"/>
                <a:cs typeface="Times New Roman" pitchFamily="18" charset="0"/>
              </a:rPr>
              <a:t>its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acute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toxicity</a:t>
            </a:r>
            <a:endParaRPr lang="tr-TR" sz="2000" dirty="0" smtClean="0">
              <a:latin typeface="Times New Roman" pitchFamily="18" charset="0"/>
              <a:cs typeface="Times New Roman" pitchFamily="18" charset="0"/>
            </a:endParaRPr>
          </a:p>
          <a:p>
            <a:pPr>
              <a:buNone/>
            </a:pPr>
            <a:endParaRPr lang="tr-TR" sz="2000" b="1" u="sng" dirty="0" smtClean="0">
              <a:latin typeface="Times New Roman" pitchFamily="18" charset="0"/>
              <a:cs typeface="Times New Roman" pitchFamily="18" charset="0"/>
            </a:endParaRPr>
          </a:p>
          <a:p>
            <a:pPr>
              <a:buNone/>
            </a:pPr>
            <a:r>
              <a:rPr lang="tr-TR" sz="2000" b="1" u="sng" dirty="0" err="1" smtClean="0">
                <a:latin typeface="Times New Roman" pitchFamily="18" charset="0"/>
                <a:cs typeface="Times New Roman" pitchFamily="18" charset="0"/>
              </a:rPr>
              <a:t>Prevention</a:t>
            </a:r>
            <a:r>
              <a:rPr lang="tr-TR" sz="2000" b="1" u="sng" dirty="0" smtClean="0">
                <a:latin typeface="Times New Roman" pitchFamily="18" charset="0"/>
                <a:cs typeface="Times New Roman" pitchFamily="18" charset="0"/>
              </a:rPr>
              <a:t> </a:t>
            </a:r>
            <a:r>
              <a:rPr lang="tr-TR" sz="2000" b="1" u="sng" dirty="0">
                <a:latin typeface="Times New Roman" pitchFamily="18" charset="0"/>
                <a:cs typeface="Times New Roman" pitchFamily="18" charset="0"/>
              </a:rPr>
              <a:t>– Control</a:t>
            </a:r>
          </a:p>
          <a:p>
            <a:r>
              <a:rPr lang="tr-TR" sz="2000" dirty="0">
                <a:latin typeface="Times New Roman" pitchFamily="18" charset="0"/>
                <a:cs typeface="Times New Roman" pitchFamily="18" charset="0"/>
              </a:rPr>
              <a:t>T. </a:t>
            </a:r>
            <a:r>
              <a:rPr lang="tr-TR" sz="2000" dirty="0" err="1">
                <a:latin typeface="Times New Roman" pitchFamily="18" charset="0"/>
                <a:cs typeface="Times New Roman" pitchFamily="18" charset="0"/>
              </a:rPr>
              <a:t>verrucosum</a:t>
            </a:r>
            <a:r>
              <a:rPr lang="tr-TR" sz="2000" dirty="0">
                <a:latin typeface="Times New Roman" pitchFamily="18" charset="0"/>
                <a:cs typeface="Times New Roman" pitchFamily="18" charset="0"/>
              </a:rPr>
              <a:t> (LTF-130 </a:t>
            </a:r>
            <a:r>
              <a:rPr lang="tr-TR" sz="2000" dirty="0" err="1">
                <a:latin typeface="Times New Roman" pitchFamily="18" charset="0"/>
                <a:cs typeface="Times New Roman" pitchFamily="18" charset="0"/>
              </a:rPr>
              <a:t>strain</a:t>
            </a:r>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Live </a:t>
            </a:r>
            <a:r>
              <a:rPr lang="tr-TR" sz="2000" dirty="0" err="1">
                <a:latin typeface="Times New Roman" pitchFamily="18" charset="0"/>
                <a:cs typeface="Times New Roman" pitchFamily="18" charset="0"/>
              </a:rPr>
              <a:t>vaccine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Contains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conidia</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hyphal</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elements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Used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for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both</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prophylaxis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curation</a:t>
            </a:r>
            <a:r>
              <a:rPr lang="tr-TR" sz="2000" dirty="0">
                <a:latin typeface="Times New Roman" pitchFamily="18" charset="0"/>
                <a:cs typeface="Times New Roman" pitchFamily="18" charset="0"/>
              </a:rPr>
              <a:t>.</a:t>
            </a:r>
          </a:p>
          <a:p>
            <a:pPr>
              <a:buNone/>
            </a:pPr>
            <a:endParaRPr lang="tr-TR" sz="2000" dirty="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Microsporum</a:t>
            </a:r>
            <a:r>
              <a:rPr lang="tr-TR" b="1" dirty="0" smtClean="0">
                <a:solidFill>
                  <a:schemeClr val="tx1"/>
                </a:solidFill>
                <a:latin typeface="Times New Roman" pitchFamily="18" charset="0"/>
                <a:cs typeface="Times New Roman" pitchFamily="18" charset="0"/>
              </a:rPr>
              <a:t> </a:t>
            </a:r>
            <a:r>
              <a:rPr lang="tr-TR" b="1" dirty="0" err="1" smtClean="0">
                <a:solidFill>
                  <a:schemeClr val="tx1"/>
                </a:solidFill>
                <a:latin typeface="Times New Roman" pitchFamily="18" charset="0"/>
                <a:cs typeface="Times New Roman" pitchFamily="18" charset="0"/>
              </a:rPr>
              <a:t>Genus</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620688"/>
            <a:ext cx="8928992" cy="6192688"/>
          </a:xfrm>
        </p:spPr>
        <p:txBody>
          <a:bodyPr>
            <a:normAutofit fontScale="77500" lnSpcReduction="20000"/>
          </a:bodyPr>
          <a:lstStyle/>
          <a:p>
            <a:pPr algn="just">
              <a:lnSpc>
                <a:spcPct val="150000"/>
              </a:lnSpc>
            </a:pPr>
            <a:r>
              <a:rPr lang="tr-TR" sz="2200" dirty="0" err="1" smtClean="0">
                <a:latin typeface="Calibri" pitchFamily="34" charset="0"/>
                <a:cs typeface="Calibri" pitchFamily="34" charset="0"/>
              </a:rPr>
              <a:t>It</a:t>
            </a:r>
            <a:r>
              <a:rPr lang="tr-TR" sz="2200" dirty="0" smtClean="0">
                <a:latin typeface="Calibri" pitchFamily="34" charset="0"/>
                <a:cs typeface="Calibri" pitchFamily="34" charset="0"/>
              </a:rPr>
              <a:t> is a </a:t>
            </a:r>
            <a:r>
              <a:rPr lang="tr-TR" sz="2200" dirty="0" err="1" smtClean="0">
                <a:latin typeface="Calibri" pitchFamily="34" charset="0"/>
                <a:cs typeface="Calibri" pitchFamily="34" charset="0"/>
              </a:rPr>
              <a:t>dermathomycoses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caused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by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Microsporum</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species</a:t>
            </a:r>
            <a:r>
              <a:rPr lang="tr-TR" sz="2200" dirty="0" smtClean="0">
                <a:latin typeface="Calibri" pitchFamily="34" charset="0"/>
                <a:cs typeface="Calibri" pitchFamily="34" charset="0"/>
              </a:rPr>
              <a:t> in </a:t>
            </a:r>
            <a:r>
              <a:rPr lang="tr-TR" sz="2200" dirty="0" err="1" smtClean="0">
                <a:latin typeface="Calibri" pitchFamily="34" charset="0"/>
                <a:cs typeface="Calibri" pitchFamily="34" charset="0"/>
              </a:rPr>
              <a:t>both</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animal</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humans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hair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skin</a:t>
            </a:r>
          </a:p>
          <a:p>
            <a:pPr lvl="2" algn="just">
              <a:lnSpc>
                <a:spcPct val="150000"/>
              </a:lnSpc>
            </a:pPr>
            <a:r>
              <a:rPr lang="tr-TR" sz="1400" b="1" u="sng" dirty="0" err="1" smtClean="0">
                <a:solidFill>
                  <a:srgbClr val="FF0000"/>
                </a:solidFill>
                <a:latin typeface="Calibri" pitchFamily="34" charset="0"/>
                <a:cs typeface="Calibri" pitchFamily="34" charset="0"/>
              </a:rPr>
              <a:t>Mikrosporum</a:t>
            </a:r>
            <a:r>
              <a:rPr lang="tr-TR" sz="1400" b="1" u="sng" dirty="0" smtClean="0">
                <a:solidFill>
                  <a:srgbClr val="FF0000"/>
                </a:solidFill>
                <a:latin typeface="Calibri" pitchFamily="34" charset="0"/>
                <a:cs typeface="Calibri" pitchFamily="34" charset="0"/>
              </a:rPr>
              <a:t> </a:t>
            </a:r>
            <a:r>
              <a:rPr lang="tr-TR" sz="1400" b="1" u="sng" dirty="0" err="1" smtClean="0">
                <a:solidFill>
                  <a:srgbClr val="FF0000"/>
                </a:solidFill>
                <a:latin typeface="Calibri" pitchFamily="34" charset="0"/>
                <a:cs typeface="Calibri" pitchFamily="34" charset="0"/>
              </a:rPr>
              <a:t>İnfeksiyonları</a:t>
            </a:r>
            <a:r>
              <a:rPr lang="tr-TR" sz="1400" b="1" u="sng" dirty="0" smtClean="0">
                <a:solidFill>
                  <a:srgbClr val="FF0000"/>
                </a:solidFill>
                <a:latin typeface="Calibri" pitchFamily="34" charset="0"/>
                <a:cs typeface="Calibri" pitchFamily="34" charset="0"/>
              </a:rPr>
              <a:t> </a:t>
            </a:r>
            <a:r>
              <a:rPr lang="tr-TR" sz="1400" dirty="0" smtClean="0">
                <a:solidFill>
                  <a:srgbClr val="FF0000"/>
                </a:solidFill>
                <a:latin typeface="Calibri" pitchFamily="34" charset="0"/>
                <a:cs typeface="Calibri" pitchFamily="34" charset="0"/>
              </a:rPr>
              <a:t>(</a:t>
            </a:r>
            <a:r>
              <a:rPr lang="tr-TR" sz="1400" dirty="0" err="1" smtClean="0">
                <a:solidFill>
                  <a:srgbClr val="FF0000"/>
                </a:solidFill>
                <a:latin typeface="Calibri" pitchFamily="34" charset="0"/>
                <a:cs typeface="Calibri" pitchFamily="34" charset="0"/>
              </a:rPr>
              <a:t>Mikrosporozis</a:t>
            </a:r>
            <a:r>
              <a:rPr lang="tr-TR" sz="1400" dirty="0" smtClean="0">
                <a:solidFill>
                  <a:srgbClr val="FF0000"/>
                </a:solidFill>
                <a:latin typeface="Calibri" pitchFamily="34" charset="0"/>
                <a:cs typeface="Calibri" pitchFamily="34" charset="0"/>
              </a:rPr>
              <a:t>), insan ve hayvanlarda, </a:t>
            </a:r>
            <a:r>
              <a:rPr lang="tr-TR" sz="1400" dirty="0" err="1" smtClean="0">
                <a:solidFill>
                  <a:srgbClr val="FF0000"/>
                </a:solidFill>
                <a:latin typeface="Calibri" pitchFamily="34" charset="0"/>
                <a:cs typeface="Calibri" pitchFamily="34" charset="0"/>
              </a:rPr>
              <a:t>Mikrosporum</a:t>
            </a:r>
            <a:r>
              <a:rPr lang="tr-TR" sz="1400" dirty="0" smtClean="0">
                <a:solidFill>
                  <a:srgbClr val="FF0000"/>
                </a:solidFill>
                <a:latin typeface="Calibri" pitchFamily="34" charset="0"/>
                <a:cs typeface="Calibri" pitchFamily="34" charset="0"/>
              </a:rPr>
              <a:t> cinsine ait mantarlar tarafından kıl ve deride oluşan  bir  </a:t>
            </a:r>
            <a:r>
              <a:rPr lang="tr-TR" sz="1400" dirty="0" err="1" smtClean="0">
                <a:solidFill>
                  <a:srgbClr val="FF0000"/>
                </a:solidFill>
                <a:latin typeface="Calibri" pitchFamily="34" charset="0"/>
                <a:cs typeface="Calibri" pitchFamily="34" charset="0"/>
              </a:rPr>
              <a:t>dermatomikozistir</a:t>
            </a:r>
            <a:r>
              <a:rPr lang="tr-TR" sz="1400" dirty="0" smtClean="0">
                <a:solidFill>
                  <a:srgbClr val="FF0000"/>
                </a:solidFill>
                <a:latin typeface="Calibri" pitchFamily="34" charset="0"/>
                <a:cs typeface="Calibri" pitchFamily="34" charset="0"/>
              </a:rPr>
              <a:t>.</a:t>
            </a:r>
          </a:p>
          <a:p>
            <a:pPr algn="just">
              <a:lnSpc>
                <a:spcPct val="150000"/>
              </a:lnSpc>
            </a:pP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arthrospores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smaller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than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Trichophytone’s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They</a:t>
            </a:r>
            <a:r>
              <a:rPr lang="tr-TR" sz="2200" dirty="0" smtClean="0">
                <a:latin typeface="Calibri" pitchFamily="34" charset="0"/>
                <a:cs typeface="Calibri" pitchFamily="34" charset="0"/>
              </a:rPr>
              <a:t> can </a:t>
            </a:r>
            <a:r>
              <a:rPr lang="tr-TR" sz="2200" dirty="0" err="1" smtClean="0">
                <a:latin typeface="Calibri" pitchFamily="34" charset="0"/>
                <a:cs typeface="Calibri" pitchFamily="34" charset="0"/>
              </a:rPr>
              <a:t>surround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hair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like</a:t>
            </a:r>
            <a:r>
              <a:rPr lang="tr-TR" sz="2200" dirty="0" smtClean="0">
                <a:latin typeface="Calibri" pitchFamily="34" charset="0"/>
                <a:cs typeface="Calibri" pitchFamily="34" charset="0"/>
              </a:rPr>
              <a:t> a </a:t>
            </a:r>
            <a:r>
              <a:rPr lang="tr-TR" sz="2200" dirty="0" err="1" smtClean="0">
                <a:latin typeface="Calibri" pitchFamily="34" charset="0"/>
                <a:cs typeface="Calibri" pitchFamily="34" charset="0"/>
              </a:rPr>
              <a:t>package</a:t>
            </a:r>
            <a:endParaRPr lang="tr-TR" sz="2200" dirty="0" smtClean="0">
              <a:latin typeface="Calibri" pitchFamily="34" charset="0"/>
              <a:cs typeface="Calibri" pitchFamily="34" charset="0"/>
            </a:endParaRPr>
          </a:p>
          <a:p>
            <a:pPr lvl="2" algn="just">
              <a:lnSpc>
                <a:spcPct val="150000"/>
              </a:lnSpc>
            </a:pPr>
            <a:r>
              <a:rPr lang="tr-TR" sz="1400" dirty="0" err="1" smtClean="0">
                <a:solidFill>
                  <a:srgbClr val="FF0000"/>
                </a:solidFill>
                <a:latin typeface="Calibri" pitchFamily="34" charset="0"/>
                <a:cs typeface="Calibri" pitchFamily="34" charset="0"/>
              </a:rPr>
              <a:t>Mikrosporum</a:t>
            </a:r>
            <a:r>
              <a:rPr lang="tr-TR" sz="1400" dirty="0" smtClean="0">
                <a:solidFill>
                  <a:srgbClr val="FF0000"/>
                </a:solidFill>
                <a:latin typeface="Calibri" pitchFamily="34" charset="0"/>
                <a:cs typeface="Calibri" pitchFamily="34" charset="0"/>
              </a:rPr>
              <a:t> cinsine ait mantarların </a:t>
            </a:r>
            <a:r>
              <a:rPr lang="tr-TR" sz="1400" dirty="0" err="1" smtClean="0">
                <a:solidFill>
                  <a:srgbClr val="FF0000"/>
                </a:solidFill>
                <a:latin typeface="Calibri" pitchFamily="34" charset="0"/>
                <a:cs typeface="Calibri" pitchFamily="34" charset="0"/>
              </a:rPr>
              <a:t>artrosporları</a:t>
            </a:r>
            <a:r>
              <a:rPr lang="tr-TR" sz="1400" dirty="0" smtClean="0">
                <a:solidFill>
                  <a:srgbClr val="FF0000"/>
                </a:solidFill>
                <a:latin typeface="Calibri" pitchFamily="34" charset="0"/>
                <a:cs typeface="Calibri" pitchFamily="34" charset="0"/>
              </a:rPr>
              <a:t>, </a:t>
            </a:r>
            <a:r>
              <a:rPr lang="tr-TR" sz="1400" dirty="0" err="1" smtClean="0">
                <a:solidFill>
                  <a:srgbClr val="FF0000"/>
                </a:solidFill>
                <a:latin typeface="Calibri" pitchFamily="34" charset="0"/>
                <a:cs typeface="Calibri" pitchFamily="34" charset="0"/>
              </a:rPr>
              <a:t>Trikofiton</a:t>
            </a:r>
            <a:r>
              <a:rPr lang="tr-TR" sz="1400" dirty="0" smtClean="0">
                <a:solidFill>
                  <a:srgbClr val="FF0000"/>
                </a:solidFill>
                <a:latin typeface="Calibri" pitchFamily="34" charset="0"/>
                <a:cs typeface="Calibri" pitchFamily="34" charset="0"/>
              </a:rPr>
              <a:t> cinsine ait mantarların </a:t>
            </a:r>
            <a:r>
              <a:rPr lang="tr-TR" sz="1400" dirty="0" err="1" smtClean="0">
                <a:solidFill>
                  <a:srgbClr val="FF0000"/>
                </a:solidFill>
                <a:latin typeface="Calibri" pitchFamily="34" charset="0"/>
                <a:cs typeface="Calibri" pitchFamily="34" charset="0"/>
              </a:rPr>
              <a:t>artrosporlarından</a:t>
            </a:r>
            <a:r>
              <a:rPr lang="tr-TR" sz="1400" dirty="0" smtClean="0">
                <a:solidFill>
                  <a:srgbClr val="FF0000"/>
                </a:solidFill>
                <a:latin typeface="Calibri" pitchFamily="34" charset="0"/>
                <a:cs typeface="Calibri" pitchFamily="34" charset="0"/>
              </a:rPr>
              <a:t> daha küçüktür ve kılların etrafında mozaik görünümlü paketler oluştururlar.</a:t>
            </a:r>
          </a:p>
          <a:p>
            <a:pPr algn="just">
              <a:lnSpc>
                <a:spcPct val="150000"/>
              </a:lnSpc>
            </a:pP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morphology</a:t>
            </a:r>
            <a:r>
              <a:rPr lang="tr-TR" sz="2200" dirty="0" smtClean="0">
                <a:latin typeface="Calibri" pitchFamily="34" charset="0"/>
                <a:cs typeface="Calibri" pitchFamily="34" charset="0"/>
              </a:rPr>
              <a:t> of </a:t>
            </a:r>
            <a:r>
              <a:rPr lang="tr-TR" sz="2200" dirty="0" err="1" smtClean="0">
                <a:latin typeface="Calibri" pitchFamily="34" charset="0"/>
                <a:cs typeface="Calibri" pitchFamily="34" charset="0"/>
              </a:rPr>
              <a:t>colonies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are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thin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granullar</a:t>
            </a:r>
            <a:r>
              <a:rPr lang="tr-TR" sz="2200" dirty="0">
                <a:latin typeface="Calibri" pitchFamily="34" charset="0"/>
                <a:cs typeface="Calibri" pitchFamily="34" charset="0"/>
              </a:rPr>
              <a:t> </a:t>
            </a:r>
            <a:r>
              <a:rPr lang="tr-TR" sz="2200" dirty="0" err="1" smtClean="0">
                <a:latin typeface="Calibri" pitchFamily="34" charset="0"/>
                <a:cs typeface="Calibri" pitchFamily="34" charset="0"/>
              </a:rPr>
              <a:t>or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cotton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shaped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with</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different</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colours</a:t>
            </a:r>
            <a:endParaRPr lang="tr-TR" sz="2200" dirty="0">
              <a:latin typeface="Calibri" pitchFamily="34" charset="0"/>
              <a:cs typeface="Calibri" pitchFamily="34" charset="0"/>
            </a:endParaRPr>
          </a:p>
          <a:p>
            <a:pPr lvl="2" algn="just">
              <a:lnSpc>
                <a:spcPct val="150000"/>
              </a:lnSpc>
            </a:pPr>
            <a:r>
              <a:rPr lang="tr-TR" sz="1400" dirty="0" smtClean="0">
                <a:solidFill>
                  <a:srgbClr val="FF0000"/>
                </a:solidFill>
                <a:latin typeface="Calibri" pitchFamily="34" charset="0"/>
                <a:cs typeface="Calibri" pitchFamily="34" charset="0"/>
              </a:rPr>
              <a:t>Katı </a:t>
            </a:r>
            <a:r>
              <a:rPr lang="tr-TR" sz="1400" dirty="0" err="1" smtClean="0">
                <a:solidFill>
                  <a:srgbClr val="FF0000"/>
                </a:solidFill>
                <a:latin typeface="Calibri" pitchFamily="34" charset="0"/>
                <a:cs typeface="Calibri" pitchFamily="34" charset="0"/>
              </a:rPr>
              <a:t>besiyerinde</a:t>
            </a:r>
            <a:r>
              <a:rPr lang="tr-TR" sz="1400" dirty="0" smtClean="0">
                <a:solidFill>
                  <a:srgbClr val="FF0000"/>
                </a:solidFill>
                <a:latin typeface="Calibri" pitchFamily="34" charset="0"/>
                <a:cs typeface="Calibri" pitchFamily="34" charset="0"/>
              </a:rPr>
              <a:t> üreyen kolonileri ince, granüllü, kadife veya pamuk görünümlü ve çeşitli renklerde olabilmektedir.</a:t>
            </a:r>
          </a:p>
          <a:p>
            <a:pPr algn="just">
              <a:lnSpc>
                <a:spcPct val="150000"/>
              </a:lnSpc>
            </a:pPr>
            <a:r>
              <a:rPr lang="tr-TR" sz="2200" dirty="0" err="1" smtClean="0">
                <a:latin typeface="Calibri" pitchFamily="34" charset="0"/>
                <a:cs typeface="Calibri" pitchFamily="34" charset="0"/>
              </a:rPr>
              <a:t>In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microscopy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big</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thin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thick</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walled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multi</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compatment</a:t>
            </a:r>
            <a:r>
              <a:rPr lang="tr-TR" sz="2200" dirty="0" smtClean="0">
                <a:latin typeface="Calibri" pitchFamily="34" charset="0"/>
                <a:cs typeface="Calibri" pitchFamily="34" charset="0"/>
              </a:rPr>
              <a:t> (3-15 </a:t>
            </a:r>
            <a:r>
              <a:rPr lang="tr-TR" sz="2200" dirty="0" err="1" smtClean="0">
                <a:latin typeface="Calibri" pitchFamily="34" charset="0"/>
                <a:cs typeface="Calibri" pitchFamily="34" charset="0"/>
              </a:rPr>
              <a:t>cells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shuttle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shaped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macroconidiums</a:t>
            </a:r>
            <a:r>
              <a:rPr lang="tr-TR" sz="2200" dirty="0" smtClean="0">
                <a:latin typeface="Calibri" pitchFamily="34" charset="0"/>
                <a:cs typeface="Calibri" pitchFamily="34" charset="0"/>
              </a:rPr>
              <a:t> can be </a:t>
            </a:r>
            <a:r>
              <a:rPr lang="tr-TR" sz="2200" dirty="0" err="1" smtClean="0">
                <a:latin typeface="Calibri" pitchFamily="34" charset="0"/>
                <a:cs typeface="Calibri" pitchFamily="34" charset="0"/>
              </a:rPr>
              <a:t>inspected</a:t>
            </a:r>
            <a:endParaRPr lang="tr-TR" sz="2200" dirty="0" smtClean="0">
              <a:latin typeface="Calibri" pitchFamily="34" charset="0"/>
              <a:cs typeface="Calibri" pitchFamily="34" charset="0"/>
            </a:endParaRPr>
          </a:p>
          <a:p>
            <a:pPr lvl="2" algn="just">
              <a:lnSpc>
                <a:spcPct val="150000"/>
              </a:lnSpc>
            </a:pPr>
            <a:r>
              <a:rPr lang="tr-TR" sz="1400" dirty="0" smtClean="0">
                <a:solidFill>
                  <a:srgbClr val="FF0000"/>
                </a:solidFill>
                <a:latin typeface="Calibri" pitchFamily="34" charset="0"/>
                <a:cs typeface="Calibri" pitchFamily="34" charset="0"/>
              </a:rPr>
              <a:t>Mikroskop altında incelemelerde büyük, ince veya kalın duvarlı, çok bölmeli ( 3-15 hücreli) ve mekik şeklinde </a:t>
            </a:r>
            <a:r>
              <a:rPr lang="tr-TR" sz="1400" dirty="0" err="1" smtClean="0">
                <a:solidFill>
                  <a:srgbClr val="FF0000"/>
                </a:solidFill>
                <a:latin typeface="Calibri" pitchFamily="34" charset="0"/>
                <a:cs typeface="Calibri" pitchFamily="34" charset="0"/>
              </a:rPr>
              <a:t>makrokonidiumlara</a:t>
            </a:r>
            <a:r>
              <a:rPr lang="tr-TR" sz="1400" dirty="0" smtClean="0">
                <a:solidFill>
                  <a:srgbClr val="FF0000"/>
                </a:solidFill>
                <a:latin typeface="Calibri" pitchFamily="34" charset="0"/>
                <a:cs typeface="Calibri" pitchFamily="34" charset="0"/>
              </a:rPr>
              <a:t> rastlanmaktadır.</a:t>
            </a:r>
          </a:p>
          <a:p>
            <a:pPr algn="just">
              <a:lnSpc>
                <a:spcPct val="150000"/>
              </a:lnSpc>
            </a:pPr>
            <a:r>
              <a:rPr lang="tr-TR" sz="2200" dirty="0" err="1" smtClean="0">
                <a:latin typeface="Calibri" pitchFamily="34" charset="0"/>
                <a:cs typeface="Calibri" pitchFamily="34" charset="0"/>
              </a:rPr>
              <a:t>Microconidiums</a:t>
            </a:r>
            <a:r>
              <a:rPr lang="tr-TR" sz="2200" dirty="0" smtClean="0">
                <a:latin typeface="Calibri" pitchFamily="34" charset="0"/>
                <a:cs typeface="Calibri" pitchFamily="34" charset="0"/>
              </a:rPr>
              <a:t> can be </a:t>
            </a:r>
            <a:r>
              <a:rPr lang="tr-TR" sz="2200" dirty="0" err="1" smtClean="0">
                <a:latin typeface="Calibri" pitchFamily="34" charset="0"/>
                <a:cs typeface="Calibri" pitchFamily="34" charset="0"/>
              </a:rPr>
              <a:t>observed</a:t>
            </a:r>
            <a:r>
              <a:rPr lang="tr-TR" sz="2200" dirty="0" smtClean="0">
                <a:latin typeface="Calibri" pitchFamily="34" charset="0"/>
                <a:cs typeface="Calibri" pitchFamily="34" charset="0"/>
              </a:rPr>
              <a:t> as </a:t>
            </a:r>
            <a:r>
              <a:rPr lang="tr-TR" sz="2200" dirty="0" err="1" smtClean="0">
                <a:latin typeface="Calibri" pitchFamily="34" charset="0"/>
                <a:cs typeface="Calibri" pitchFamily="34" charset="0"/>
              </a:rPr>
              <a:t>spherical</a:t>
            </a:r>
            <a:r>
              <a:rPr lang="tr-TR" sz="2200" dirty="0" smtClean="0">
                <a:latin typeface="Calibri" pitchFamily="34" charset="0"/>
                <a:cs typeface="Calibri" pitchFamily="34" charset="0"/>
              </a:rPr>
              <a:t>, oval </a:t>
            </a:r>
            <a:r>
              <a:rPr lang="tr-TR" sz="2200" dirty="0" err="1" smtClean="0">
                <a:latin typeface="Calibri" pitchFamily="34" charset="0"/>
                <a:cs typeface="Calibri" pitchFamily="34" charset="0"/>
              </a:rPr>
              <a:t>and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unicellular</a:t>
            </a:r>
            <a:r>
              <a:rPr lang="tr-TR" sz="2200" dirty="0">
                <a:latin typeface="Calibri" pitchFamily="34" charset="0"/>
                <a:cs typeface="Calibri" pitchFamily="34" charset="0"/>
              </a:rPr>
              <a:t> </a:t>
            </a:r>
            <a:r>
              <a:rPr lang="tr-TR" sz="2200" dirty="0" smtClean="0">
                <a:latin typeface="Calibri" pitchFamily="34" charset="0"/>
                <a:cs typeface="Calibri" pitchFamily="34" charset="0"/>
              </a:rPr>
              <a:t>on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hyphae</a:t>
            </a:r>
            <a:r>
              <a:rPr lang="tr-TR" sz="2200" dirty="0">
                <a:latin typeface="Calibri" pitchFamily="34" charset="0"/>
                <a:cs typeface="Calibri" pitchFamily="34" charset="0"/>
              </a:rPr>
              <a:t> </a:t>
            </a:r>
            <a:r>
              <a:rPr lang="tr-TR" sz="2200" dirty="0" err="1" smtClean="0">
                <a:latin typeface="Calibri" pitchFamily="34" charset="0"/>
                <a:cs typeface="Calibri" pitchFamily="34" charset="0"/>
              </a:rPr>
              <a:t>one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by</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one</a:t>
            </a:r>
            <a:endParaRPr lang="tr-TR" sz="2200" dirty="0" smtClean="0">
              <a:latin typeface="Calibri" pitchFamily="34" charset="0"/>
              <a:cs typeface="Calibri" pitchFamily="34" charset="0"/>
            </a:endParaRPr>
          </a:p>
          <a:p>
            <a:pPr lvl="2" algn="just">
              <a:lnSpc>
                <a:spcPct val="150000"/>
              </a:lnSpc>
            </a:pPr>
            <a:r>
              <a:rPr lang="tr-TR" sz="1400" dirty="0" err="1" smtClean="0">
                <a:solidFill>
                  <a:srgbClr val="FF0000"/>
                </a:solidFill>
                <a:latin typeface="Calibri" pitchFamily="34" charset="0"/>
                <a:cs typeface="Calibri" pitchFamily="34" charset="0"/>
              </a:rPr>
              <a:t>Mikrokonidiumlar</a:t>
            </a:r>
            <a:r>
              <a:rPr lang="tr-TR" sz="1400" dirty="0" smtClean="0">
                <a:solidFill>
                  <a:srgbClr val="FF0000"/>
                </a:solidFill>
                <a:latin typeface="Calibri" pitchFamily="34" charset="0"/>
                <a:cs typeface="Calibri" pitchFamily="34" charset="0"/>
              </a:rPr>
              <a:t>, tek hücreli, yuvarlak, oval ya da armut biçimlidir. </a:t>
            </a:r>
            <a:r>
              <a:rPr lang="tr-TR" sz="1400" dirty="0" err="1" smtClean="0">
                <a:solidFill>
                  <a:srgbClr val="FF0000"/>
                </a:solidFill>
                <a:latin typeface="Calibri" pitchFamily="34" charset="0"/>
                <a:cs typeface="Calibri" pitchFamily="34" charset="0"/>
              </a:rPr>
              <a:t>Hifalar</a:t>
            </a:r>
            <a:r>
              <a:rPr lang="tr-TR" sz="1400" dirty="0" smtClean="0">
                <a:solidFill>
                  <a:srgbClr val="FF0000"/>
                </a:solidFill>
                <a:latin typeface="Calibri" pitchFamily="34" charset="0"/>
                <a:cs typeface="Calibri" pitchFamily="34" charset="0"/>
              </a:rPr>
              <a:t> üzerinde saplı ve tek tek hücreler </a:t>
            </a:r>
            <a:r>
              <a:rPr lang="tr-TR" sz="1400" dirty="0" smtClean="0">
                <a:latin typeface="Calibri" pitchFamily="34" charset="0"/>
                <a:cs typeface="Calibri" pitchFamily="34" charset="0"/>
              </a:rPr>
              <a:t>tarzında yer alırlar.</a:t>
            </a:r>
          </a:p>
          <a:p>
            <a:pPr algn="just">
              <a:lnSpc>
                <a:spcPct val="150000"/>
              </a:lnSpc>
            </a:pPr>
            <a:r>
              <a:rPr lang="tr-TR" sz="2200" dirty="0" err="1" smtClean="0">
                <a:latin typeface="Calibri" pitchFamily="34" charset="0"/>
                <a:cs typeface="Calibri" pitchFamily="34" charset="0"/>
              </a:rPr>
              <a:t>Microsporum</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species</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give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yellow-green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fluoresence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under</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the</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wood</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lamp</a:t>
            </a:r>
            <a:r>
              <a:rPr lang="tr-TR" sz="2200" dirty="0" smtClean="0">
                <a:latin typeface="Calibri" pitchFamily="34" charset="0"/>
                <a:cs typeface="Calibri" pitchFamily="34" charset="0"/>
              </a:rPr>
              <a:t>!!!</a:t>
            </a:r>
          </a:p>
          <a:p>
            <a:pPr lvl="2" algn="just">
              <a:lnSpc>
                <a:spcPct val="150000"/>
              </a:lnSpc>
            </a:pPr>
            <a:r>
              <a:rPr lang="tr-TR" sz="1400" dirty="0" err="1" smtClean="0">
                <a:solidFill>
                  <a:srgbClr val="FF0000"/>
                </a:solidFill>
                <a:latin typeface="Calibri" pitchFamily="34" charset="0"/>
                <a:cs typeface="Calibri" pitchFamily="34" charset="0"/>
              </a:rPr>
              <a:t>Mikrosporum’lar</a:t>
            </a:r>
            <a:r>
              <a:rPr lang="tr-TR" sz="1400" dirty="0" smtClean="0">
                <a:solidFill>
                  <a:srgbClr val="FF0000"/>
                </a:solidFill>
                <a:latin typeface="Calibri" pitchFamily="34" charset="0"/>
                <a:cs typeface="Calibri" pitchFamily="34" charset="0"/>
              </a:rPr>
              <a:t>, </a:t>
            </a:r>
            <a:r>
              <a:rPr lang="tr-TR" sz="1400" i="1" dirty="0" err="1" smtClean="0">
                <a:solidFill>
                  <a:srgbClr val="FF0000"/>
                </a:solidFill>
                <a:latin typeface="Calibri" pitchFamily="34" charset="0"/>
                <a:cs typeface="Calibri" pitchFamily="34" charset="0"/>
              </a:rPr>
              <a:t>Wood</a:t>
            </a:r>
            <a:r>
              <a:rPr lang="tr-TR" sz="1400" i="1" dirty="0" smtClean="0">
                <a:solidFill>
                  <a:srgbClr val="FF0000"/>
                </a:solidFill>
                <a:latin typeface="Calibri" pitchFamily="34" charset="0"/>
                <a:cs typeface="Calibri" pitchFamily="34" charset="0"/>
              </a:rPr>
              <a:t> Lambası</a:t>
            </a:r>
            <a:r>
              <a:rPr lang="tr-TR" sz="1400" dirty="0" smtClean="0">
                <a:solidFill>
                  <a:srgbClr val="FF0000"/>
                </a:solidFill>
                <a:latin typeface="Calibri" pitchFamily="34" charset="0"/>
                <a:cs typeface="Calibri" pitchFamily="34" charset="0"/>
              </a:rPr>
              <a:t> altında parlak sarı-yeşil renkli </a:t>
            </a:r>
            <a:r>
              <a:rPr lang="tr-TR" sz="1600" b="1" dirty="0" err="1" smtClean="0">
                <a:solidFill>
                  <a:srgbClr val="FF0000"/>
                </a:solidFill>
                <a:effectLst>
                  <a:glow rad="101600">
                    <a:srgbClr val="00B0F0"/>
                  </a:glow>
                </a:effectLst>
                <a:latin typeface="Calibri" pitchFamily="34" charset="0"/>
                <a:cs typeface="Calibri" pitchFamily="34" charset="0"/>
              </a:rPr>
              <a:t>fluoresans</a:t>
            </a:r>
            <a:r>
              <a:rPr lang="tr-TR" sz="1400" dirty="0" smtClean="0">
                <a:solidFill>
                  <a:srgbClr val="FF0000"/>
                </a:solidFill>
                <a:latin typeface="Calibri" pitchFamily="34" charset="0"/>
                <a:cs typeface="Calibri" pitchFamily="34" charset="0"/>
              </a:rPr>
              <a:t> verirler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60648"/>
            <a:ext cx="8291264" cy="6192688"/>
          </a:xfrm>
        </p:spPr>
        <p:txBody>
          <a:bodyPr>
            <a:normAutofit lnSpcReduction="10000"/>
          </a:bodyPr>
          <a:lstStyle/>
          <a:p>
            <a:pPr>
              <a:buNone/>
            </a:pPr>
            <a:r>
              <a:rPr lang="tr-TR" dirty="0" smtClean="0">
                <a:latin typeface="Times New Roman" pitchFamily="18" charset="0"/>
                <a:cs typeface="Times New Roman" pitchFamily="18" charset="0"/>
              </a:rPr>
              <a:t>	</a:t>
            </a:r>
            <a:r>
              <a:rPr lang="tr-TR" sz="2800" b="1" u="sng" dirty="0" err="1" smtClean="0">
                <a:latin typeface="Times New Roman" pitchFamily="18" charset="0"/>
                <a:cs typeface="Times New Roman" pitchFamily="18" charset="0"/>
              </a:rPr>
              <a:t>Epidemiology</a:t>
            </a:r>
            <a:endParaRPr lang="tr-TR" sz="2800" b="1" u="sng" dirty="0" smtClean="0">
              <a:latin typeface="Times New Roman" pitchFamily="18" charset="0"/>
              <a:cs typeface="Times New Roman" pitchFamily="18" charset="0"/>
            </a:endParaRPr>
          </a:p>
          <a:p>
            <a:pPr>
              <a:buNone/>
            </a:pPr>
            <a:endParaRPr lang="tr-TR" sz="2800" u="sng" dirty="0" smtClean="0">
              <a:latin typeface="Times New Roman" pitchFamily="18" charset="0"/>
              <a:cs typeface="Times New Roman" pitchFamily="18" charset="0"/>
            </a:endParaRPr>
          </a:p>
          <a:p>
            <a:pPr algn="just">
              <a:lnSpc>
                <a:spcPts val="2800"/>
              </a:lnSpc>
            </a:pPr>
            <a:r>
              <a:rPr lang="tr-TR" sz="2400" dirty="0" smtClean="0">
                <a:latin typeface="Times New Roman" pitchFamily="18" charset="0"/>
                <a:cs typeface="Times New Roman" pitchFamily="18" charset="0"/>
              </a:rPr>
              <a:t>Can be </a:t>
            </a:r>
            <a:r>
              <a:rPr lang="tr-TR" sz="2400" dirty="0" err="1" smtClean="0">
                <a:latin typeface="Times New Roman" pitchFamily="18" charset="0"/>
                <a:cs typeface="Times New Roman" pitchFamily="18" charset="0"/>
              </a:rPr>
              <a:t>seen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all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over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World</a:t>
            </a:r>
          </a:p>
          <a:p>
            <a:pPr lvl="2" algn="just">
              <a:lnSpc>
                <a:spcPts val="2800"/>
              </a:lnSpc>
            </a:pPr>
            <a:r>
              <a:rPr lang="tr-TR" sz="1600" dirty="0" err="1" smtClean="0">
                <a:solidFill>
                  <a:srgbClr val="FF0000"/>
                </a:solidFill>
                <a:latin typeface="Times New Roman" pitchFamily="18" charset="0"/>
                <a:cs typeface="Times New Roman" pitchFamily="18" charset="0"/>
              </a:rPr>
              <a:t>Mikrosporum’dan</a:t>
            </a:r>
            <a:r>
              <a:rPr lang="tr-TR" sz="1600" dirty="0" smtClean="0">
                <a:solidFill>
                  <a:srgbClr val="FF0000"/>
                </a:solidFill>
                <a:latin typeface="Times New Roman" pitchFamily="18" charset="0"/>
                <a:cs typeface="Times New Roman" pitchFamily="18" charset="0"/>
              </a:rPr>
              <a:t> ileri gelen </a:t>
            </a:r>
            <a:r>
              <a:rPr lang="tr-TR" sz="1600" dirty="0" err="1" smtClean="0">
                <a:solidFill>
                  <a:srgbClr val="FF0000"/>
                </a:solidFill>
                <a:latin typeface="Times New Roman" pitchFamily="18" charset="0"/>
                <a:cs typeface="Times New Roman" pitchFamily="18" charset="0"/>
              </a:rPr>
              <a:t>dermatofitozislere</a:t>
            </a:r>
            <a:r>
              <a:rPr lang="tr-TR" sz="1600" dirty="0" smtClean="0">
                <a:solidFill>
                  <a:srgbClr val="FF0000"/>
                </a:solidFill>
                <a:latin typeface="Times New Roman" pitchFamily="18" charset="0"/>
                <a:cs typeface="Times New Roman" pitchFamily="18" charset="0"/>
              </a:rPr>
              <a:t> dünyanın her yerinde sıkça rastlanmaktadır.</a:t>
            </a:r>
          </a:p>
          <a:p>
            <a:pPr algn="just">
              <a:lnSpc>
                <a:spcPts val="2800"/>
              </a:lnSpc>
            </a:pPr>
            <a:r>
              <a:rPr lang="tr-TR" sz="2400" dirty="0" smtClean="0">
                <a:latin typeface="Times New Roman" pitchFamily="18" charset="0"/>
                <a:cs typeface="Times New Roman" pitchFamily="18" charset="0"/>
              </a:rPr>
              <a:t>Spread </a:t>
            </a:r>
            <a:r>
              <a:rPr lang="tr-TR" sz="2400" dirty="0" err="1" smtClean="0">
                <a:latin typeface="Times New Roman" pitchFamily="18" charset="0"/>
                <a:cs typeface="Times New Roman" pitchFamily="18" charset="0"/>
              </a:rPr>
              <a:t>by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direct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contact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indirectly</a:t>
            </a:r>
            <a:r>
              <a:rPr lang="tr-TR" sz="2400" dirty="0" smtClean="0">
                <a:latin typeface="Times New Roman" pitchFamily="18" charset="0"/>
                <a:cs typeface="Times New Roman" pitchFamily="18" charset="0"/>
              </a:rPr>
              <a:t> </a:t>
            </a:r>
          </a:p>
          <a:p>
            <a:pPr lvl="2" algn="just">
              <a:lnSpc>
                <a:spcPts val="2800"/>
              </a:lnSpc>
            </a:pPr>
            <a:r>
              <a:rPr lang="tr-TR" sz="1600" dirty="0" err="1" smtClean="0">
                <a:solidFill>
                  <a:srgbClr val="FF0000"/>
                </a:solidFill>
                <a:latin typeface="Times New Roman" pitchFamily="18" charset="0"/>
                <a:cs typeface="Times New Roman" pitchFamily="18" charset="0"/>
              </a:rPr>
              <a:t>Mikrosporozis</a:t>
            </a:r>
            <a:r>
              <a:rPr lang="tr-TR" sz="1600" dirty="0" smtClean="0">
                <a:solidFill>
                  <a:srgbClr val="FF0000"/>
                </a:solidFill>
                <a:latin typeface="Times New Roman" pitchFamily="18" charset="0"/>
                <a:cs typeface="Times New Roman" pitchFamily="18" charset="0"/>
              </a:rPr>
              <a:t>, direkt temas veya </a:t>
            </a:r>
            <a:r>
              <a:rPr lang="tr-TR" sz="1600" dirty="0" err="1" smtClean="0">
                <a:solidFill>
                  <a:srgbClr val="FF0000"/>
                </a:solidFill>
                <a:latin typeface="Times New Roman" pitchFamily="18" charset="0"/>
                <a:cs typeface="Times New Roman" pitchFamily="18" charset="0"/>
              </a:rPr>
              <a:t>indirekt</a:t>
            </a:r>
            <a:r>
              <a:rPr lang="tr-TR" sz="1600" dirty="0" smtClean="0">
                <a:solidFill>
                  <a:srgbClr val="FF0000"/>
                </a:solidFill>
                <a:latin typeface="Times New Roman" pitchFamily="18" charset="0"/>
                <a:cs typeface="Times New Roman" pitchFamily="18" charset="0"/>
              </a:rPr>
              <a:t> yollarla bir hayvandan diğer hayvana kolaylıkla bulaşır.</a:t>
            </a:r>
          </a:p>
          <a:p>
            <a:pPr algn="just">
              <a:lnSpc>
                <a:spcPct val="150000"/>
              </a:lnSpc>
            </a:pP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a:latin typeface="Times New Roman" pitchFamily="18" charset="0"/>
                <a:cs typeface="Times New Roman" pitchFamily="18" charset="0"/>
              </a:rPr>
              <a:t>infection</a:t>
            </a:r>
            <a:r>
              <a:rPr lang="tr-TR" sz="2400" dirty="0">
                <a:latin typeface="Times New Roman" pitchFamily="18" charset="0"/>
                <a:cs typeface="Times New Roman" pitchFamily="18" charset="0"/>
              </a:rPr>
              <a:t> is </a:t>
            </a:r>
            <a:r>
              <a:rPr lang="tr-TR" sz="2400" dirty="0" err="1">
                <a:latin typeface="Times New Roman" pitchFamily="18" charset="0"/>
                <a:cs typeface="Times New Roman" pitchFamily="18" charset="0"/>
              </a:rPr>
              <a:t>more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contogious</a:t>
            </a:r>
            <a:r>
              <a:rPr lang="tr-TR" sz="2400" dirty="0">
                <a:latin typeface="Times New Roman" pitchFamily="18" charset="0"/>
                <a:cs typeface="Times New Roman" pitchFamily="18" charset="0"/>
              </a:rPr>
              <a:t> in </a:t>
            </a:r>
            <a:r>
              <a:rPr lang="tr-TR" sz="2400" dirty="0" err="1">
                <a:latin typeface="Times New Roman" pitchFamily="18" charset="0"/>
                <a:cs typeface="Times New Roman" pitchFamily="18" charset="0"/>
              </a:rPr>
              <a:t>especially</a:t>
            </a:r>
            <a:r>
              <a:rPr lang="tr-TR" sz="2400" dirty="0">
                <a:latin typeface="Times New Roman" pitchFamily="18" charset="0"/>
                <a:cs typeface="Times New Roman" pitchFamily="18" charset="0"/>
              </a:rPr>
              <a:t> in </a:t>
            </a:r>
            <a:r>
              <a:rPr lang="tr-TR" sz="2400" dirty="0" err="1">
                <a:latin typeface="Times New Roman" pitchFamily="18" charset="0"/>
                <a:cs typeface="Times New Roman" pitchFamily="18" charset="0"/>
              </a:rPr>
              <a:t>winter</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and</a:t>
            </a:r>
            <a:r>
              <a:rPr lang="tr-TR" sz="2400" dirty="0">
                <a:latin typeface="Times New Roman" pitchFamily="18" charset="0"/>
                <a:cs typeface="Times New Roman" pitchFamily="18" charset="0"/>
              </a:rPr>
              <a:t> in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crowded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dirty</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moist</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barns</a:t>
            </a:r>
            <a:endParaRPr lang="tr-TR" sz="2400" dirty="0">
              <a:latin typeface="Times New Roman" pitchFamily="18" charset="0"/>
              <a:cs typeface="Times New Roman" pitchFamily="18" charset="0"/>
            </a:endParaRPr>
          </a:p>
          <a:p>
            <a:pPr lvl="2" algn="just">
              <a:lnSpc>
                <a:spcPct val="150000"/>
              </a:lnSpc>
            </a:pPr>
            <a:r>
              <a:rPr lang="tr-TR" sz="1600" dirty="0">
                <a:solidFill>
                  <a:srgbClr val="FF0000"/>
                </a:solidFill>
                <a:latin typeface="Times New Roman" pitchFamily="18" charset="0"/>
                <a:cs typeface="Times New Roman" pitchFamily="18" charset="0"/>
              </a:rPr>
              <a:t>Özellikle kış aylarında kalabalık, pis ve rutubetli ahırlarda bulaşma daha çabuk şekillenir.</a:t>
            </a:r>
          </a:p>
          <a:p>
            <a:pPr algn="just">
              <a:lnSpc>
                <a:spcPct val="150000"/>
              </a:lnSpc>
            </a:pPr>
            <a:r>
              <a:rPr lang="tr-TR" sz="2400" dirty="0" err="1">
                <a:latin typeface="Times New Roman" pitchFamily="18" charset="0"/>
                <a:cs typeface="Times New Roman" pitchFamily="18" charset="0"/>
              </a:rPr>
              <a:t>Mostly</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young</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animals</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are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effected</a:t>
            </a:r>
            <a:endParaRPr lang="tr-TR" sz="2400" dirty="0">
              <a:latin typeface="Times New Roman" pitchFamily="18" charset="0"/>
              <a:cs typeface="Times New Roman" pitchFamily="18" charset="0"/>
            </a:endParaRPr>
          </a:p>
          <a:p>
            <a:pPr lvl="2" algn="just">
              <a:lnSpc>
                <a:spcPct val="150000"/>
              </a:lnSpc>
            </a:pPr>
            <a:r>
              <a:rPr lang="tr-TR" sz="1600" dirty="0">
                <a:solidFill>
                  <a:srgbClr val="FF0000"/>
                </a:solidFill>
                <a:latin typeface="Times New Roman" pitchFamily="18" charset="0"/>
                <a:cs typeface="Times New Roman" pitchFamily="18" charset="0"/>
              </a:rPr>
              <a:t>Genellikle genç hayvanlarda daha çok görülmektedir.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3"/>
          <p:cNvSpPr>
            <a:spLocks noGrp="1" noChangeArrowheads="1"/>
          </p:cNvSpPr>
          <p:nvPr>
            <p:ph type="body" idx="1"/>
          </p:nvPr>
        </p:nvSpPr>
        <p:spPr>
          <a:xfrm>
            <a:off x="467544" y="1052736"/>
            <a:ext cx="8229600" cy="5001270"/>
          </a:xfrm>
        </p:spPr>
        <p:txBody>
          <a:bodyPr/>
          <a:lstStyle/>
          <a:p>
            <a:pPr>
              <a:buFontTx/>
              <a:buNone/>
            </a:pPr>
            <a:r>
              <a:rPr lang="tr-TR" sz="2200" i="1" dirty="0" smtClean="0">
                <a:latin typeface="Times New Roman" panose="02020603050405020304" pitchFamily="18" charset="0"/>
                <a:ea typeface="ＭＳ Ｐゴシック" pitchFamily="34" charset="-128"/>
                <a:cs typeface="Times New Roman" panose="02020603050405020304" pitchFamily="18" charset="0"/>
              </a:rPr>
              <a:t>	</a:t>
            </a:r>
            <a:r>
              <a:rPr lang="en-US" sz="2200" dirty="0">
                <a:solidFill>
                  <a:srgbClr val="00B0F0"/>
                </a:solidFill>
                <a:latin typeface="Times New Roman" panose="02020603050405020304" pitchFamily="18" charset="0"/>
                <a:cs typeface="Times New Roman" panose="02020603050405020304" pitchFamily="18" charset="0"/>
              </a:rPr>
              <a:t>If the </a:t>
            </a:r>
            <a:r>
              <a:rPr lang="tr-TR" sz="2200" dirty="0" err="1">
                <a:solidFill>
                  <a:srgbClr val="00B0F0"/>
                </a:solidFill>
                <a:latin typeface="Times New Roman" panose="02020603050405020304" pitchFamily="18" charset="0"/>
                <a:cs typeface="Times New Roman" panose="02020603050405020304" pitchFamily="18" charset="0"/>
              </a:rPr>
              <a:t>fungi</a:t>
            </a:r>
            <a:r>
              <a:rPr lang="en-US" sz="2200" dirty="0">
                <a:solidFill>
                  <a:srgbClr val="00B0F0"/>
                </a:solidFill>
                <a:latin typeface="Times New Roman" panose="02020603050405020304" pitchFamily="18" charset="0"/>
                <a:cs typeface="Times New Roman" panose="02020603050405020304" pitchFamily="18" charset="0"/>
              </a:rPr>
              <a:t> column is </a:t>
            </a:r>
            <a:r>
              <a:rPr lang="tr-TR" sz="2200" b="1" dirty="0" smtClean="0">
                <a:solidFill>
                  <a:srgbClr val="00B0F0"/>
                </a:solidFill>
                <a:latin typeface="Times New Roman" panose="02020603050405020304" pitchFamily="18" charset="0"/>
                <a:cs typeface="Times New Roman" panose="02020603050405020304" pitchFamily="18" charset="0"/>
              </a:rPr>
              <a:t>not </a:t>
            </a:r>
            <a:r>
              <a:rPr lang="en-US" sz="2200" b="1" dirty="0" err="1" smtClean="0">
                <a:solidFill>
                  <a:srgbClr val="00B0F0"/>
                </a:solidFill>
                <a:latin typeface="Times New Roman" panose="02020603050405020304" pitchFamily="18" charset="0"/>
                <a:cs typeface="Times New Roman" panose="02020603050405020304" pitchFamily="18" charset="0"/>
              </a:rPr>
              <a:t>spor</a:t>
            </a:r>
            <a:r>
              <a:rPr lang="tr-TR" sz="2200" b="1" dirty="0" err="1">
                <a:solidFill>
                  <a:srgbClr val="00B0F0"/>
                </a:solidFill>
                <a:latin typeface="Times New Roman" panose="02020603050405020304" pitchFamily="18" charset="0"/>
                <a:cs typeface="Times New Roman" panose="02020603050405020304" pitchFamily="18" charset="0"/>
              </a:rPr>
              <a:t>ulating</a:t>
            </a:r>
            <a:r>
              <a:rPr lang="en-US" sz="2200" b="1" dirty="0">
                <a:solidFill>
                  <a:srgbClr val="00B0F0"/>
                </a:solidFill>
                <a:latin typeface="Times New Roman" panose="02020603050405020304" pitchFamily="18" charset="0"/>
                <a:cs typeface="Times New Roman" panose="02020603050405020304" pitchFamily="18" charset="0"/>
              </a:rPr>
              <a:t>;</a:t>
            </a:r>
            <a:endParaRPr lang="tr-TR" sz="2200" b="1" dirty="0">
              <a:solidFill>
                <a:srgbClr val="00B0F0"/>
              </a:solidFill>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In the fungus colon, the aging and death phase begins with the hypha in the center of the colon. For this reason, the passage of the hyphen around the colon is required</a:t>
            </a:r>
            <a:r>
              <a:rPr lang="tr-TR" sz="2200" dirty="0" smtClean="0">
                <a:latin typeface="Times New Roman" pitchFamily="18" charset="0"/>
                <a:ea typeface="ＭＳ Ｐゴシック" pitchFamily="34" charset="-128"/>
                <a:cs typeface="Times New Roman" pitchFamily="18" charset="0"/>
              </a:rPr>
              <a:t>. </a:t>
            </a:r>
          </a:p>
          <a:p>
            <a:pPr>
              <a:lnSpc>
                <a:spcPts val="3000"/>
              </a:lnSpc>
            </a:pPr>
            <a:r>
              <a:rPr lang="en-US" sz="2200" dirty="0">
                <a:latin typeface="Times New Roman" panose="02020603050405020304" pitchFamily="18" charset="0"/>
                <a:cs typeface="Times New Roman" panose="02020603050405020304" pitchFamily="18" charset="0"/>
              </a:rPr>
              <a:t>A small agar block (5mm2) in the center is cut off on the medium to be used for passage with a sterile blister. Using the same </a:t>
            </a:r>
            <a:r>
              <a:rPr lang="en-US" sz="2200" dirty="0" err="1">
                <a:latin typeface="Times New Roman" panose="02020603050405020304" pitchFamily="18" charset="0"/>
                <a:cs typeface="Times New Roman" panose="02020603050405020304" pitchFamily="18" charset="0"/>
              </a:rPr>
              <a:t>bisturia</a:t>
            </a:r>
            <a:r>
              <a:rPr lang="en-US" sz="2200" dirty="0">
                <a:latin typeface="Times New Roman" panose="02020603050405020304" pitchFamily="18" charset="0"/>
                <a:cs typeface="Times New Roman" panose="02020603050405020304" pitchFamily="18" charset="0"/>
              </a:rPr>
              <a:t>, a similar sized and shaped agar is cut out from the side of the column to be passaged to include fungal hyphae</a:t>
            </a:r>
            <a:r>
              <a:rPr lang="en-US"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This agar block is carefully placed on the medium to be passaged in such a way that the mushroom part is above. The interrupted hypha will be regenerated and will grow towards the periphery from the block surface</a:t>
            </a:r>
            <a:r>
              <a:rPr lang="tr-TR" sz="2200" dirty="0" smtClean="0">
                <a:latin typeface="Times New Roman" pitchFamily="18" charset="0"/>
                <a:ea typeface="ＭＳ Ｐゴシック" pitchFamily="34" charset="-128"/>
                <a:cs typeface="Times New Roman" pitchFamily="18" charset="0"/>
              </a:rPr>
              <a:t>.</a:t>
            </a:r>
          </a:p>
        </p:txBody>
      </p:sp>
      <p:sp>
        <p:nvSpPr>
          <p:cNvPr id="3" name="Rectangle 2"/>
          <p:cNvSpPr>
            <a:spLocks noGrp="1" noChangeArrowheads="1"/>
          </p:cNvSpPr>
          <p:nvPr>
            <p:ph type="title"/>
          </p:nvPr>
        </p:nvSpPr>
        <p:spPr>
          <a:xfrm>
            <a:off x="457200" y="116632"/>
            <a:ext cx="8229600" cy="936104"/>
          </a:xfrm>
        </p:spPr>
        <p:txBody>
          <a:bodyPr/>
          <a:lstStyle/>
          <a:p>
            <a:r>
              <a:rPr lang="tr-TR" sz="3600" b="1" dirty="0" err="1"/>
              <a:t>Subculture</a:t>
            </a:r>
            <a:r>
              <a:rPr lang="tr-TR" sz="3600" b="1" dirty="0"/>
              <a:t> of </a:t>
            </a:r>
            <a:r>
              <a:rPr lang="tr-TR" sz="3600" b="1" dirty="0" err="1"/>
              <a:t>Fungi</a:t>
            </a:r>
            <a:endParaRPr lang="tr-TR" sz="3600" b="1"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algn="ctr">
              <a:buNone/>
            </a:pPr>
            <a:r>
              <a:rPr lang="tr-TR" sz="2800" dirty="0" smtClean="0">
                <a:latin typeface="Times New Roman" pitchFamily="18" charset="0"/>
                <a:cs typeface="Times New Roman" pitchFamily="18" charset="0"/>
              </a:rPr>
              <a:t>	</a:t>
            </a:r>
            <a:r>
              <a:rPr lang="tr-TR" b="1"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Important</a:t>
            </a:r>
            <a:r>
              <a:rPr lang="tr-TR" b="1"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Pathogenic</a:t>
            </a:r>
            <a:r>
              <a:rPr lang="tr-TR" b="1"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Species</a:t>
            </a:r>
            <a:endParaRPr lang="tr-TR" sz="2400"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canis</a:t>
            </a:r>
            <a:r>
              <a:rPr lang="tr-TR" sz="2400" b="1" i="1"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Cat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Rabbit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Rodents</a:t>
            </a:r>
            <a:r>
              <a:rPr lang="tr-TR" sz="1800"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nanum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Pig</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cookei</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Cat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Guinea</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pig</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gypseum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Cat</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Horse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Rodent</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audouinii</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Monkey</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Rodent</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distordum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Monkey</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persicolor</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Human, </a:t>
            </a:r>
            <a:r>
              <a:rPr lang="tr-TR" sz="1800" i="1" dirty="0" err="1" smtClean="0">
                <a:latin typeface="Times New Roman" pitchFamily="18" charset="0"/>
                <a:cs typeface="Times New Roman" pitchFamily="18" charset="0"/>
              </a:rPr>
              <a:t>Dog</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Rat</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ferrugineum</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Human, </a:t>
            </a:r>
            <a:r>
              <a:rPr lang="tr-TR" sz="1800" i="1" dirty="0" err="1" smtClean="0">
                <a:latin typeface="Times New Roman" pitchFamily="18" charset="0"/>
                <a:cs typeface="Times New Roman" pitchFamily="18" charset="0"/>
              </a:rPr>
              <a:t>Animal</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r>
              <a:rPr lang="tr-TR" sz="2400" b="1" i="1" dirty="0" err="1" smtClean="0">
                <a:latin typeface="Times New Roman" pitchFamily="18" charset="0"/>
                <a:cs typeface="Times New Roman" pitchFamily="18" charset="0"/>
              </a:rPr>
              <a:t>Microsporum</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vanbreuseghemii</a:t>
            </a:r>
            <a:r>
              <a:rPr lang="tr-TR" sz="2400" b="1" i="1" dirty="0" smtClean="0">
                <a:latin typeface="Times New Roman" pitchFamily="18" charset="0"/>
                <a:cs typeface="Times New Roman" pitchFamily="18" charset="0"/>
              </a:rPr>
              <a:t> </a:t>
            </a:r>
            <a:r>
              <a:rPr lang="tr-TR" sz="1800" i="1" dirty="0" smtClean="0">
                <a:latin typeface="Times New Roman" pitchFamily="18" charset="0"/>
                <a:cs typeface="Times New Roman" pitchFamily="18" charset="0"/>
              </a:rPr>
              <a:t>( Human, </a:t>
            </a:r>
            <a:r>
              <a:rPr lang="tr-TR" sz="1800" i="1" dirty="0" err="1" smtClean="0">
                <a:latin typeface="Times New Roman" pitchFamily="18" charset="0"/>
                <a:cs typeface="Times New Roman" pitchFamily="18" charset="0"/>
              </a:rPr>
              <a:t>Animal</a:t>
            </a:r>
            <a:r>
              <a:rPr lang="tr-TR" sz="1800" i="1" dirty="0" smtClean="0">
                <a:latin typeface="Times New Roman" pitchFamily="18" charset="0"/>
                <a:cs typeface="Times New Roman" pitchFamily="18" charset="0"/>
              </a:rPr>
              <a:t> )</a:t>
            </a:r>
            <a:endParaRPr lang="tr-TR" sz="2400" i="1" dirty="0" smtClean="0">
              <a:latin typeface="Times New Roman" pitchFamily="18" charset="0"/>
              <a:cs typeface="Times New Roman" pitchFamily="18" charset="0"/>
            </a:endParaRPr>
          </a:p>
          <a:p>
            <a:pPr>
              <a:buNone/>
            </a:pPr>
            <a:endParaRPr lang="tr-T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836712"/>
          </a:xfrm>
        </p:spPr>
        <p:txBody>
          <a:bodyPr/>
          <a:lstStyle/>
          <a:p>
            <a:r>
              <a:rPr lang="tr-TR" sz="36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Identification</a:t>
            </a:r>
            <a:endParaRPr lang="tr-TR" dirty="0"/>
          </a:p>
        </p:txBody>
      </p:sp>
      <p:sp>
        <p:nvSpPr>
          <p:cNvPr id="3" name="2 İçerik Yer Tutucusu"/>
          <p:cNvSpPr>
            <a:spLocks noGrp="1"/>
          </p:cNvSpPr>
          <p:nvPr>
            <p:ph idx="1"/>
          </p:nvPr>
        </p:nvSpPr>
        <p:spPr>
          <a:xfrm>
            <a:off x="390364" y="1844824"/>
            <a:ext cx="8363272" cy="1584176"/>
          </a:xfrm>
        </p:spPr>
        <p:txBody>
          <a:bodyPr/>
          <a:lstStyle/>
          <a:p>
            <a:pPr marL="457200" indent="-457200" algn="just">
              <a:buAutoNum type="arabicParenR"/>
            </a:pPr>
            <a:r>
              <a:rPr lang="tr-TR" sz="2400" b="1" dirty="0" err="1">
                <a:latin typeface="Times New Roman" pitchFamily="18" charset="0"/>
                <a:cs typeface="Times New Roman" pitchFamily="18" charset="0"/>
              </a:rPr>
              <a:t>Clinical</a:t>
            </a:r>
            <a:r>
              <a:rPr lang="tr-TR" sz="2400" b="1" dirty="0">
                <a:latin typeface="Times New Roman" pitchFamily="18" charset="0"/>
                <a:cs typeface="Times New Roman" pitchFamily="18" charset="0"/>
              </a:rPr>
              <a:t> </a:t>
            </a:r>
            <a:r>
              <a:rPr lang="tr-TR" sz="2400" b="1" dirty="0" err="1">
                <a:latin typeface="Times New Roman" pitchFamily="18" charset="0"/>
                <a:cs typeface="Times New Roman" pitchFamily="18" charset="0"/>
              </a:rPr>
              <a:t>Identification</a:t>
            </a:r>
            <a:r>
              <a:rPr lang="tr-TR" sz="2400" b="1" dirty="0">
                <a:latin typeface="Times New Roman" pitchFamily="18" charset="0"/>
                <a:cs typeface="Times New Roman" pitchFamily="18" charset="0"/>
              </a:rPr>
              <a:t>: </a:t>
            </a:r>
            <a:r>
              <a:rPr lang="tr-TR" sz="2400" dirty="0" err="1">
                <a:latin typeface="Times New Roman" pitchFamily="18" charset="0"/>
                <a:cs typeface="Times New Roman" pitchFamily="18" charset="0"/>
              </a:rPr>
              <a:t>Absolute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diagnosis</a:t>
            </a:r>
            <a:r>
              <a:rPr lang="tr-TR" sz="2400" dirty="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Microsporiosis</a:t>
            </a:r>
            <a:r>
              <a:rPr lang="tr-TR" sz="2400" dirty="0" smtClean="0">
                <a:latin typeface="Times New Roman" pitchFamily="18" charset="0"/>
                <a:cs typeface="Times New Roman" pitchFamily="18" charset="0"/>
              </a:rPr>
              <a:t> </a:t>
            </a:r>
            <a:r>
              <a:rPr lang="tr-TR" sz="2400" dirty="0" err="1">
                <a:latin typeface="Times New Roman" pitchFamily="18" charset="0"/>
                <a:cs typeface="Times New Roman" pitchFamily="18" charset="0"/>
              </a:rPr>
              <a:t>must</a:t>
            </a:r>
            <a:r>
              <a:rPr lang="tr-TR" sz="2400" dirty="0">
                <a:latin typeface="Times New Roman" pitchFamily="18" charset="0"/>
                <a:cs typeface="Times New Roman" pitchFamily="18" charset="0"/>
              </a:rPr>
              <a:t> be done </a:t>
            </a:r>
            <a:r>
              <a:rPr lang="tr-TR" sz="2400" dirty="0" err="1">
                <a:latin typeface="Times New Roman" pitchFamily="18" charset="0"/>
                <a:cs typeface="Times New Roman" pitchFamily="18" charset="0"/>
              </a:rPr>
              <a:t>by</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laboratory</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inspection</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because</a:t>
            </a:r>
            <a:r>
              <a:rPr lang="tr-TR" sz="2400" dirty="0">
                <a:latin typeface="Times New Roman" pitchFamily="18" charset="0"/>
                <a:cs typeface="Times New Roman" pitchFamily="18" charset="0"/>
              </a:rPr>
              <a:t> it can be </a:t>
            </a:r>
            <a:r>
              <a:rPr lang="tr-TR" sz="2400" dirty="0" err="1">
                <a:latin typeface="Times New Roman" pitchFamily="18" charset="0"/>
                <a:cs typeface="Times New Roman" pitchFamily="18" charset="0"/>
              </a:rPr>
              <a:t>clinically</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misdiagnosed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with</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other</a:t>
            </a:r>
            <a:r>
              <a:rPr lang="tr-TR" sz="2400" dirty="0">
                <a:latin typeface="Times New Roman" pitchFamily="18" charset="0"/>
                <a:cs typeface="Times New Roman" pitchFamily="18" charset="0"/>
              </a:rPr>
              <a:t> skin </a:t>
            </a:r>
            <a:r>
              <a:rPr lang="tr-TR" sz="2400" dirty="0" err="1">
                <a:latin typeface="Times New Roman" pitchFamily="18" charset="0"/>
                <a:cs typeface="Times New Roman" pitchFamily="18" charset="0"/>
              </a:rPr>
              <a:t>diseases</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insect</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bites</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bacterial</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infections</a:t>
            </a:r>
            <a:r>
              <a:rPr lang="tr-TR" sz="2400" dirty="0">
                <a:latin typeface="Times New Roman" pitchFamily="18" charset="0"/>
                <a:cs typeface="Times New Roman" pitchFamily="18" charset="0"/>
              </a:rPr>
              <a:t>.</a:t>
            </a:r>
          </a:p>
          <a:p>
            <a:pPr algn="just">
              <a:buNone/>
            </a:pPr>
            <a:endParaRPr lang="tr-T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3"/>
          <p:cNvSpPr>
            <a:spLocks noGrp="1" noChangeArrowheads="1"/>
          </p:cNvSpPr>
          <p:nvPr>
            <p:ph type="body" idx="1"/>
          </p:nvPr>
        </p:nvSpPr>
        <p:spPr>
          <a:xfrm>
            <a:off x="457200" y="188639"/>
            <a:ext cx="8229600" cy="6193111"/>
          </a:xfrm>
        </p:spPr>
        <p:txBody>
          <a:bodyPr/>
          <a:lstStyle/>
          <a:p>
            <a:pPr>
              <a:lnSpc>
                <a:spcPct val="150000"/>
              </a:lnSpc>
              <a:buFontTx/>
              <a:buNone/>
            </a:pPr>
            <a:r>
              <a:rPr lang="tr-TR" sz="2000" b="1" dirty="0" err="1" smtClean="0">
                <a:ea typeface="ＭＳ Ｐゴシック" pitchFamily="34" charset="-128"/>
              </a:rPr>
              <a:t>Wood</a:t>
            </a:r>
            <a:r>
              <a:rPr lang="tr-TR" altLang="en-US" sz="2000" b="1" dirty="0" err="1" smtClean="0">
                <a:ea typeface="ＭＳ Ｐゴシック" pitchFamily="34" charset="-128"/>
              </a:rPr>
              <a:t>’</a:t>
            </a:r>
            <a:r>
              <a:rPr lang="tr-TR" sz="2000" b="1" dirty="0" err="1" smtClean="0">
                <a:ea typeface="ＭＳ Ｐゴシック" pitchFamily="34" charset="-128"/>
              </a:rPr>
              <a:t>s</a:t>
            </a:r>
            <a:r>
              <a:rPr lang="tr-TR" sz="2000" b="1" dirty="0" smtClean="0">
                <a:ea typeface="ＭＳ Ｐゴシック" pitchFamily="34" charset="-128"/>
              </a:rPr>
              <a:t> </a:t>
            </a:r>
            <a:r>
              <a:rPr lang="tr-TR" sz="2000" b="1" dirty="0" err="1" smtClean="0">
                <a:ea typeface="ＭＳ Ｐゴシック" pitchFamily="34" charset="-128"/>
              </a:rPr>
              <a:t>Lamb</a:t>
            </a:r>
            <a:r>
              <a:rPr lang="tr-TR" sz="2000" b="1" dirty="0" smtClean="0">
                <a:ea typeface="ＭＳ Ｐゴシック" pitchFamily="34" charset="-128"/>
              </a:rPr>
              <a:t> </a:t>
            </a:r>
            <a:r>
              <a:rPr lang="tr-TR" sz="2000" b="1" dirty="0" err="1" smtClean="0">
                <a:ea typeface="ＭＳ Ｐゴシック" pitchFamily="34" charset="-128"/>
              </a:rPr>
              <a:t>inspection</a:t>
            </a:r>
            <a:r>
              <a:rPr lang="tr-TR" sz="2000" b="1" dirty="0" smtClean="0">
                <a:ea typeface="ＭＳ Ｐゴシック" pitchFamily="34" charset="-128"/>
              </a:rPr>
              <a:t>:</a:t>
            </a:r>
          </a:p>
          <a:p>
            <a:pPr>
              <a:lnSpc>
                <a:spcPct val="150000"/>
              </a:lnSpc>
              <a:buFontTx/>
              <a:buNone/>
            </a:pPr>
            <a:endParaRPr lang="tr-TR" sz="2000" b="1" dirty="0" smtClean="0">
              <a:ea typeface="ＭＳ Ｐゴシック" pitchFamily="34" charset="-128"/>
            </a:endParaRPr>
          </a:p>
          <a:p>
            <a:pPr>
              <a:lnSpc>
                <a:spcPct val="150000"/>
              </a:lnSpc>
            </a:pPr>
            <a:r>
              <a:rPr lang="tr-TR" sz="2000" dirty="0" err="1" smtClean="0">
                <a:latin typeface="Times New Roman" pitchFamily="18" charset="0"/>
                <a:ea typeface="ＭＳ Ｐゴシック" pitchFamily="34" charset="-128"/>
                <a:cs typeface="Times New Roman" pitchFamily="18" charset="0"/>
              </a:rPr>
              <a:t>While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growing</a:t>
            </a:r>
            <a:r>
              <a:rPr lang="tr-TR" sz="2000" dirty="0" smtClean="0">
                <a:latin typeface="Times New Roman" pitchFamily="18" charset="0"/>
                <a:ea typeface="ＭＳ Ｐゴシック" pitchFamily="34" charset="-128"/>
                <a:cs typeface="Times New Roman" pitchFamily="18" charset="0"/>
              </a:rPr>
              <a:t>, </a:t>
            </a:r>
            <a:r>
              <a:rPr lang="tr-TR" sz="2000" b="1" i="1" dirty="0" smtClean="0">
                <a:latin typeface="Times New Roman" pitchFamily="18" charset="0"/>
                <a:ea typeface="ＭＳ Ｐゴシック" pitchFamily="34" charset="-128"/>
                <a:cs typeface="Times New Roman" pitchFamily="18" charset="0"/>
              </a:rPr>
              <a:t>M. </a:t>
            </a:r>
            <a:r>
              <a:rPr lang="tr-TR" sz="2000" b="1" i="1" dirty="0" err="1" smtClean="0">
                <a:latin typeface="Times New Roman" pitchFamily="18" charset="0"/>
                <a:ea typeface="ＭＳ Ｐゴシック" pitchFamily="34" charset="-128"/>
                <a:cs typeface="Times New Roman" pitchFamily="18" charset="0"/>
              </a:rPr>
              <a:t>canis</a:t>
            </a:r>
            <a:r>
              <a:rPr lang="tr-TR" sz="2000" dirty="0" smtClean="0">
                <a:latin typeface="Times New Roman" pitchFamily="18" charset="0"/>
                <a:ea typeface="ＭＳ Ｐゴシック" pitchFamily="34" charset="-128"/>
                <a:cs typeface="Times New Roman" pitchFamily="18" charset="0"/>
              </a:rPr>
              <a:t>, </a:t>
            </a:r>
            <a:r>
              <a:rPr lang="tr-TR" sz="2000" b="1" i="1" dirty="0" smtClean="0">
                <a:latin typeface="Times New Roman" pitchFamily="18" charset="0"/>
                <a:ea typeface="ＭＳ Ｐゴシック" pitchFamily="34" charset="-128"/>
                <a:cs typeface="Times New Roman" pitchFamily="18" charset="0"/>
              </a:rPr>
              <a:t>M. </a:t>
            </a:r>
            <a:r>
              <a:rPr lang="tr-TR" sz="2000" b="1" i="1" dirty="0" err="1" smtClean="0">
                <a:latin typeface="Times New Roman" pitchFamily="18" charset="0"/>
                <a:ea typeface="ＭＳ Ｐゴシック" pitchFamily="34" charset="-128"/>
                <a:cs typeface="Times New Roman" pitchFamily="18" charset="0"/>
              </a:rPr>
              <a:t>distortum</a:t>
            </a:r>
            <a:r>
              <a:rPr lang="tr-TR" sz="2000" dirty="0" smtClean="0">
                <a:latin typeface="Times New Roman" pitchFamily="18" charset="0"/>
                <a:ea typeface="ＭＳ Ｐゴシック" pitchFamily="34" charset="-128"/>
                <a:cs typeface="Times New Roman" pitchFamily="18" charset="0"/>
              </a:rPr>
              <a:t>, </a:t>
            </a:r>
            <a:r>
              <a:rPr lang="tr-TR" sz="2000" b="1" i="1" dirty="0" smtClean="0">
                <a:latin typeface="Times New Roman" pitchFamily="18" charset="0"/>
                <a:ea typeface="ＭＳ Ｐゴシック" pitchFamily="34" charset="-128"/>
                <a:cs typeface="Times New Roman" pitchFamily="18" charset="0"/>
              </a:rPr>
              <a:t>M. </a:t>
            </a:r>
            <a:r>
              <a:rPr lang="tr-TR" sz="2000" b="1" i="1" dirty="0" err="1" smtClean="0">
                <a:latin typeface="Times New Roman" pitchFamily="18" charset="0"/>
                <a:ea typeface="ＭＳ Ｐゴシック" pitchFamily="34" charset="-128"/>
                <a:cs typeface="Times New Roman" pitchFamily="18" charset="0"/>
              </a:rPr>
              <a:t>audouini</a:t>
            </a:r>
            <a:r>
              <a:rPr lang="tr-TR" sz="2000" b="1" dirty="0" smtClean="0">
                <a:latin typeface="Times New Roman" pitchFamily="18" charset="0"/>
                <a:ea typeface="ＭＳ Ｐゴシック" pitchFamily="34" charset="-128"/>
                <a:cs typeface="Times New Roman" pitchFamily="18" charset="0"/>
              </a:rPr>
              <a:t> </a:t>
            </a:r>
            <a:r>
              <a:rPr lang="tr-TR" sz="2000" dirty="0" smtClean="0">
                <a:latin typeface="Times New Roman" pitchFamily="18" charset="0"/>
                <a:ea typeface="ＭＳ Ｐゴシック" pitchFamily="34" charset="-128"/>
                <a:cs typeface="Times New Roman" pitchFamily="18" charset="0"/>
              </a:rPr>
              <a:t>(</a:t>
            </a:r>
            <a:r>
              <a:rPr lang="tr-TR" sz="2000" dirty="0" err="1" smtClean="0">
                <a:latin typeface="Times New Roman" pitchFamily="18" charset="0"/>
                <a:ea typeface="ＭＳ Ｐゴシック" pitchFamily="34" charset="-128"/>
                <a:cs typeface="Times New Roman" pitchFamily="18" charset="0"/>
              </a:rPr>
              <a:t>human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b="1" i="1" dirty="0" smtClean="0">
                <a:latin typeface="Times New Roman" pitchFamily="18" charset="0"/>
                <a:ea typeface="ＭＳ Ｐゴシック" pitchFamily="34" charset="-128"/>
                <a:cs typeface="Times New Roman" pitchFamily="18" charset="0"/>
              </a:rPr>
              <a:t>M. </a:t>
            </a:r>
            <a:r>
              <a:rPr lang="tr-TR" sz="2000" b="1" i="1" dirty="0" err="1" smtClean="0">
                <a:latin typeface="Times New Roman" pitchFamily="18" charset="0"/>
                <a:ea typeface="ＭＳ Ｐゴシック" pitchFamily="34" charset="-128"/>
                <a:cs typeface="Times New Roman" pitchFamily="18" charset="0"/>
              </a:rPr>
              <a:t>ferrugineum</a:t>
            </a:r>
            <a:r>
              <a:rPr lang="tr-TR" sz="2000" b="1" dirty="0" smtClean="0">
                <a:latin typeface="Times New Roman" pitchFamily="18" charset="0"/>
                <a:ea typeface="ＭＳ Ｐゴシック" pitchFamily="34" charset="-128"/>
                <a:cs typeface="Times New Roman" pitchFamily="18" charset="0"/>
              </a:rPr>
              <a:t> </a:t>
            </a:r>
            <a:r>
              <a:rPr lang="tr-TR" sz="2000" dirty="0" smtClean="0">
                <a:latin typeface="Times New Roman" pitchFamily="18" charset="0"/>
                <a:ea typeface="ＭＳ Ｐゴシック" pitchFamily="34" charset="-128"/>
                <a:cs typeface="Times New Roman" pitchFamily="18" charset="0"/>
              </a:rPr>
              <a:t>(</a:t>
            </a:r>
            <a:r>
              <a:rPr lang="tr-TR" sz="2000" dirty="0" err="1" smtClean="0">
                <a:latin typeface="Times New Roman" pitchFamily="18" charset="0"/>
                <a:ea typeface="ＭＳ Ｐゴシック" pitchFamily="34" charset="-128"/>
                <a:cs typeface="Times New Roman" pitchFamily="18" charset="0"/>
              </a:rPr>
              <a:t>human</a:t>
            </a:r>
            <a:r>
              <a:rPr lang="tr-TR" sz="2000" dirty="0" smtClean="0">
                <a:latin typeface="Times New Roman" pitchFamily="18" charset="0"/>
                <a:ea typeface="ＭＳ Ｐゴシック" pitchFamily="34" charset="-128"/>
                <a:cs typeface="Times New Roman" pitchFamily="18" charset="0"/>
              </a:rPr>
              <a:t>) can </a:t>
            </a:r>
            <a:r>
              <a:rPr lang="tr-TR" sz="2000" dirty="0" err="1" smtClean="0">
                <a:latin typeface="Times New Roman" pitchFamily="18" charset="0"/>
                <a:ea typeface="ＭＳ Ｐゴシック" pitchFamily="34" charset="-128"/>
                <a:cs typeface="Times New Roman" pitchFamily="18" charset="0"/>
              </a:rPr>
              <a:t>produce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some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metabolites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which</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also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give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green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fluorescence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by</a:t>
            </a:r>
            <a:r>
              <a:rPr lang="tr-TR" sz="2000" dirty="0" smtClean="0">
                <a:latin typeface="Times New Roman" pitchFamily="18" charset="0"/>
                <a:ea typeface="ＭＳ Ｐゴシック" pitchFamily="34" charset="-128"/>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Wood</a:t>
            </a:r>
            <a:r>
              <a:rPr lang="tr-TR" altLang="en-US"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s</a:t>
            </a:r>
            <a:r>
              <a:rPr lang="tr-TR" sz="20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Lamb</a:t>
            </a:r>
            <a:r>
              <a:rPr lang="tr-TR" sz="2000" b="1" dirty="0" smtClean="0">
                <a:latin typeface="Times New Roman" pitchFamily="18" charset="0"/>
                <a:ea typeface="ＭＳ Ｐゴシック" pitchFamily="34" charset="-128"/>
                <a:cs typeface="Times New Roman" pitchFamily="18" charset="0"/>
              </a:rPr>
              <a:t> </a:t>
            </a:r>
            <a:r>
              <a:rPr lang="tr-TR" sz="2000" dirty="0" smtClean="0">
                <a:latin typeface="Times New Roman" pitchFamily="18" charset="0"/>
                <a:ea typeface="ＭＳ Ｐゴシック" pitchFamily="34" charset="-128"/>
                <a:cs typeface="Times New Roman" pitchFamily="18" charset="0"/>
              </a:rPr>
              <a:t>UV </a:t>
            </a:r>
            <a:r>
              <a:rPr lang="tr-TR" sz="2000" dirty="0" err="1" smtClean="0">
                <a:latin typeface="Times New Roman" pitchFamily="18" charset="0"/>
                <a:ea typeface="ＭＳ Ｐゴシック" pitchFamily="34" charset="-128"/>
                <a:cs typeface="Times New Roman" pitchFamily="18" charset="0"/>
              </a:rPr>
              <a:t>light</a:t>
            </a:r>
            <a:r>
              <a:rPr lang="tr-TR" sz="2000" dirty="0" smtClean="0">
                <a:latin typeface="Times New Roman" pitchFamily="18" charset="0"/>
                <a:ea typeface="ＭＳ Ｐゴシック" pitchFamily="34" charset="-128"/>
                <a:cs typeface="Times New Roman" pitchFamily="18" charset="0"/>
              </a:rPr>
              <a:t> (366 </a:t>
            </a:r>
            <a:r>
              <a:rPr lang="tr-TR" sz="2000" dirty="0" err="1" smtClean="0">
                <a:latin typeface="Times New Roman" pitchFamily="18" charset="0"/>
                <a:ea typeface="ＭＳ Ｐゴシック" pitchFamily="34" charset="-128"/>
                <a:cs typeface="Times New Roman" pitchFamily="18" charset="0"/>
              </a:rPr>
              <a:t>nm</a:t>
            </a:r>
            <a:r>
              <a:rPr lang="tr-TR" sz="2000" dirty="0" smtClean="0">
                <a:latin typeface="Times New Roman" pitchFamily="18" charset="0"/>
                <a:ea typeface="ＭＳ Ｐゴシック" pitchFamily="34" charset="-128"/>
                <a:cs typeface="Times New Roman" pitchFamily="18" charset="0"/>
              </a:rPr>
              <a:t>)</a:t>
            </a:r>
            <a:endParaRPr lang="tr-TR" sz="1050" dirty="0" smtClean="0">
              <a:latin typeface="Times New Roman" pitchFamily="18" charset="0"/>
              <a:ea typeface="ＭＳ Ｐゴシック" pitchFamily="34" charset="-128"/>
              <a:cs typeface="Times New Roman" pitchFamily="18" charset="0"/>
            </a:endParaRPr>
          </a:p>
          <a:p>
            <a:pPr>
              <a:lnSpc>
                <a:spcPct val="150000"/>
              </a:lnSpc>
            </a:pPr>
            <a:r>
              <a:rPr lang="tr-TR" sz="2000" dirty="0" err="1" smtClean="0">
                <a:latin typeface="Times New Roman" pitchFamily="18" charset="0"/>
                <a:ea typeface="ＭＳ Ｐゴシック" pitchFamily="34" charset="-128"/>
                <a:cs typeface="Times New Roman" pitchFamily="18" charset="0"/>
              </a:rPr>
              <a:t>Suspected</a:t>
            </a:r>
            <a:r>
              <a:rPr lang="tr-TR" sz="2000" dirty="0" smtClean="0">
                <a:latin typeface="Times New Roman" pitchFamily="18" charset="0"/>
                <a:ea typeface="ＭＳ Ｐゴシック" pitchFamily="34" charset="-128"/>
                <a:cs typeface="Times New Roman" pitchFamily="18" charset="0"/>
              </a:rPr>
              <a:t> </a:t>
            </a:r>
            <a:r>
              <a:rPr lang="tr-TR" sz="2000" i="1" dirty="0" smtClean="0">
                <a:latin typeface="Times New Roman" pitchFamily="18" charset="0"/>
                <a:ea typeface="ＭＳ Ｐゴシック" pitchFamily="34" charset="-128"/>
                <a:cs typeface="Times New Roman" pitchFamily="18" charset="0"/>
              </a:rPr>
              <a:t>M. </a:t>
            </a:r>
            <a:r>
              <a:rPr lang="tr-TR" sz="2000" i="1" dirty="0" err="1" smtClean="0">
                <a:latin typeface="Times New Roman" pitchFamily="18" charset="0"/>
                <a:ea typeface="ＭＳ Ｐゴシック" pitchFamily="34" charset="-128"/>
                <a:cs typeface="Times New Roman" pitchFamily="18" charset="0"/>
              </a:rPr>
              <a:t>canis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infections</a:t>
            </a:r>
            <a:r>
              <a:rPr lang="tr-TR" sz="2000" dirty="0" smtClean="0">
                <a:latin typeface="Times New Roman" pitchFamily="18" charset="0"/>
                <a:ea typeface="ＭＳ Ｐゴシック" pitchFamily="34" charset="-128"/>
                <a:cs typeface="Times New Roman" pitchFamily="18" charset="0"/>
              </a:rPr>
              <a:t> can be </a:t>
            </a:r>
            <a:r>
              <a:rPr lang="tr-TR" sz="2000" dirty="0" err="1" smtClean="0">
                <a:latin typeface="Times New Roman" pitchFamily="18" charset="0"/>
                <a:ea typeface="ＭＳ Ｐゴシック" pitchFamily="34" charset="-128"/>
                <a:cs typeface="Times New Roman" pitchFamily="18" charset="0"/>
              </a:rPr>
              <a:t>diagnosed</a:t>
            </a:r>
            <a:endParaRPr lang="tr-TR" sz="1050" dirty="0" smtClean="0">
              <a:latin typeface="Times New Roman" pitchFamily="18" charset="0"/>
              <a:ea typeface="ＭＳ Ｐゴシック" pitchFamily="34" charset="-128"/>
              <a:cs typeface="Times New Roman" pitchFamily="18" charset="0"/>
            </a:endParaRPr>
          </a:p>
          <a:p>
            <a:pPr>
              <a:lnSpc>
                <a:spcPct val="150000"/>
              </a:lnSpc>
            </a:pP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infected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sites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generally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face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front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paws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abdominal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areas</a:t>
            </a:r>
            <a:endParaRPr lang="tr-TR" sz="2000" dirty="0" smtClean="0">
              <a:latin typeface="Times New Roman" pitchFamily="18" charset="0"/>
              <a:ea typeface="ＭＳ Ｐゴシック" pitchFamily="34" charset="-128"/>
              <a:cs typeface="Times New Roman" pitchFamily="18" charset="0"/>
            </a:endParaRPr>
          </a:p>
          <a:p>
            <a:pPr>
              <a:lnSpc>
                <a:spcPct val="150000"/>
              </a:lnSpc>
            </a:pPr>
            <a:r>
              <a:rPr lang="tr-TR" sz="2000" dirty="0" err="1" smtClean="0">
                <a:latin typeface="Times New Roman" pitchFamily="18" charset="0"/>
                <a:ea typeface="ＭＳ Ｐゴシック" pitchFamily="34" charset="-128"/>
                <a:cs typeface="Times New Roman" pitchFamily="18" charset="0"/>
              </a:rPr>
              <a:t>However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half</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i="1" dirty="0" smtClean="0">
                <a:latin typeface="Times New Roman" pitchFamily="18" charset="0"/>
                <a:ea typeface="ＭＳ Ｐゴシック" pitchFamily="34" charset="-128"/>
                <a:cs typeface="Times New Roman" pitchFamily="18" charset="0"/>
              </a:rPr>
              <a:t>M. </a:t>
            </a:r>
            <a:r>
              <a:rPr lang="tr-TR" sz="2000" i="1" dirty="0" err="1" smtClean="0">
                <a:latin typeface="Times New Roman" pitchFamily="18" charset="0"/>
                <a:ea typeface="ＭＳ Ｐゴシック" pitchFamily="34" charset="-128"/>
                <a:cs typeface="Times New Roman" pitchFamily="18" charset="0"/>
              </a:rPr>
              <a:t>canis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infections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doesn’t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give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fluorescence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because</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future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laboratory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inspection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must</a:t>
            </a:r>
            <a:r>
              <a:rPr lang="tr-TR" sz="2000" dirty="0" smtClean="0">
                <a:latin typeface="Times New Roman" pitchFamily="18" charset="0"/>
                <a:ea typeface="ＭＳ Ｐゴシック" pitchFamily="34" charset="-128"/>
                <a:cs typeface="Times New Roman" pitchFamily="18" charset="0"/>
              </a:rPr>
              <a:t> be </a:t>
            </a:r>
            <a:r>
              <a:rPr lang="tr-TR" sz="2000" dirty="0" err="1" smtClean="0">
                <a:latin typeface="Times New Roman" pitchFamily="18" charset="0"/>
                <a:ea typeface="ＭＳ Ｐゴシック" pitchFamily="34" charset="-128"/>
                <a:cs typeface="Times New Roman" pitchFamily="18" charset="0"/>
              </a:rPr>
              <a:t>performed</a:t>
            </a:r>
            <a:endParaRPr lang="tr-TR" sz="2000" dirty="0" smtClean="0">
              <a:latin typeface="Times New Roman" pitchFamily="18" charset="0"/>
              <a:ea typeface="ＭＳ Ｐゴシック" pitchFamily="34" charset="-128"/>
              <a:cs typeface="Times New Roman" pitchFamily="18" charset="0"/>
            </a:endParaRPr>
          </a:p>
          <a:p>
            <a:pPr>
              <a:lnSpc>
                <a:spcPct val="150000"/>
              </a:lnSpc>
            </a:pPr>
            <a:r>
              <a:rPr lang="tr-TR" sz="2000" dirty="0" err="1" smtClean="0">
                <a:latin typeface="Times New Roman" pitchFamily="18" charset="0"/>
                <a:ea typeface="ＭＳ Ｐゴシック" pitchFamily="34" charset="-128"/>
                <a:cs typeface="Times New Roman" pitchFamily="18" charset="0"/>
              </a:rPr>
              <a:t>Topical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ointments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lead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false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positive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results</a:t>
            </a:r>
            <a:endParaRPr lang="tr-TR" sz="2000"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Dikdörtgen"/>
          <p:cNvSpPr/>
          <p:nvPr/>
        </p:nvSpPr>
        <p:spPr>
          <a:xfrm>
            <a:off x="251519" y="116632"/>
            <a:ext cx="8640959" cy="6740307"/>
          </a:xfrm>
          <a:prstGeom prst="rect">
            <a:avLst/>
          </a:prstGeom>
        </p:spPr>
        <p:txBody>
          <a:bodyPr wrap="square">
            <a:spAutoFit/>
          </a:bodyPr>
          <a:lstStyle/>
          <a:p>
            <a:pPr algn="just">
              <a:buNone/>
            </a:pPr>
            <a:r>
              <a:rPr lang="tr-TR" b="1" u="sng" dirty="0" err="1" smtClean="0">
                <a:latin typeface="Times New Roman" pitchFamily="18" charset="0"/>
                <a:cs typeface="Times New Roman" pitchFamily="18" charset="0"/>
              </a:rPr>
              <a:t>Laboratory</a:t>
            </a:r>
            <a:r>
              <a:rPr lang="tr-TR" b="1" u="sng" dirty="0" smtClean="0">
                <a:latin typeface="Times New Roman" pitchFamily="18" charset="0"/>
                <a:cs typeface="Times New Roman" pitchFamily="18" charset="0"/>
              </a:rPr>
              <a:t> </a:t>
            </a:r>
            <a:r>
              <a:rPr lang="tr-TR" b="1" u="sng" dirty="0" err="1" smtClean="0">
                <a:latin typeface="Times New Roman" pitchFamily="18" charset="0"/>
                <a:cs typeface="Times New Roman" pitchFamily="18" charset="0"/>
              </a:rPr>
              <a:t>Inspection</a:t>
            </a:r>
            <a:endParaRPr lang="tr-TR" b="1" u="sng"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Skin </a:t>
            </a:r>
            <a:r>
              <a:rPr lang="tr-TR" dirty="0" err="1">
                <a:latin typeface="Times New Roman" pitchFamily="18" charset="0"/>
                <a:cs typeface="Times New Roman" pitchFamily="18" charset="0"/>
              </a:rPr>
              <a:t>scrapings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samples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must</a:t>
            </a:r>
            <a:r>
              <a:rPr lang="tr-TR" dirty="0">
                <a:latin typeface="Times New Roman" pitchFamily="18" charset="0"/>
                <a:cs typeface="Times New Roman" pitchFamily="18" charset="0"/>
              </a:rPr>
              <a:t> be </a:t>
            </a:r>
            <a:r>
              <a:rPr lang="tr-TR" dirty="0" err="1">
                <a:latin typeface="Times New Roman" pitchFamily="18" charset="0"/>
                <a:cs typeface="Times New Roman" pitchFamily="18" charset="0"/>
              </a:rPr>
              <a:t>taken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from</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outside</a:t>
            </a:r>
            <a:r>
              <a:rPr lang="tr-TR" dirty="0">
                <a:latin typeface="Times New Roman" pitchFamily="18" charset="0"/>
                <a:cs typeface="Times New Roman" pitchFamily="18" charset="0"/>
              </a:rPr>
              <a:t> of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lesion</a:t>
            </a:r>
            <a:r>
              <a:rPr lang="tr-TR" dirty="0" smtClean="0">
                <a:latin typeface="Times New Roman" pitchFamily="18" charset="0"/>
                <a:cs typeface="Times New Roman" pitchFamily="18" charset="0"/>
              </a:rPr>
              <a:t>.</a:t>
            </a:r>
          </a:p>
          <a:p>
            <a:pPr algn="just">
              <a:buNone/>
            </a:pPr>
            <a:endParaRPr lang="tr-TR" dirty="0" smtClean="0">
              <a:latin typeface="Times New Roman" pitchFamily="18" charset="0"/>
              <a:cs typeface="Times New Roman" pitchFamily="18" charset="0"/>
            </a:endParaRPr>
          </a:p>
          <a:p>
            <a:pPr marL="457200" indent="-457200" algn="just">
              <a:buAutoNum type="arabicParenR"/>
            </a:pPr>
            <a:r>
              <a:rPr lang="tr-TR" b="1" dirty="0" err="1" smtClean="0">
                <a:latin typeface="Times New Roman" pitchFamily="18" charset="0"/>
                <a:cs typeface="Times New Roman" pitchFamily="18" charset="0"/>
              </a:rPr>
              <a:t>Microscopy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Arthrospores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hyphae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with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branches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septums</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can be </a:t>
            </a:r>
            <a:r>
              <a:rPr lang="tr-TR" dirty="0" err="1" smtClean="0">
                <a:latin typeface="Times New Roman" pitchFamily="18" charset="0"/>
                <a:cs typeface="Times New Roman" pitchFamily="18" charset="0"/>
              </a:rPr>
              <a:t>onserved</a:t>
            </a:r>
            <a:r>
              <a:rPr lang="tr-TR" dirty="0" smtClean="0">
                <a:latin typeface="Times New Roman" pitchFamily="18" charset="0"/>
                <a:cs typeface="Times New Roman" pitchFamily="18" charset="0"/>
              </a:rPr>
              <a:t>.</a:t>
            </a:r>
          </a:p>
          <a:p>
            <a:pPr marL="457200" indent="-457200"/>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2) </a:t>
            </a:r>
            <a:r>
              <a:rPr lang="tr-TR" b="1" u="sng" dirty="0" err="1">
                <a:latin typeface="Times New Roman" pitchFamily="18" charset="0"/>
                <a:cs typeface="Times New Roman" pitchFamily="18" charset="0"/>
              </a:rPr>
              <a:t>Culture</a:t>
            </a:r>
            <a:r>
              <a:rPr lang="tr-TR" b="1" u="sng" dirty="0">
                <a:latin typeface="Times New Roman" pitchFamily="18" charset="0"/>
                <a:cs typeface="Times New Roman" pitchFamily="18" charset="0"/>
              </a:rPr>
              <a:t>:</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SDA is optimal. </a:t>
            </a:r>
            <a:r>
              <a:rPr lang="tr-TR" dirty="0" err="1">
                <a:latin typeface="Times New Roman" pitchFamily="18" charset="0"/>
                <a:cs typeface="Times New Roman" pitchFamily="18" charset="0"/>
              </a:rPr>
              <a:t>Samples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sticked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into</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different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parts</a:t>
            </a:r>
            <a:r>
              <a:rPr lang="tr-TR" dirty="0">
                <a:latin typeface="Times New Roman" pitchFamily="18" charset="0"/>
                <a:cs typeface="Times New Roman" pitchFamily="18" charset="0"/>
              </a:rPr>
              <a:t> of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agar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Petri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dishes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incubated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for</a:t>
            </a:r>
            <a:r>
              <a:rPr lang="tr-TR" dirty="0">
                <a:latin typeface="Times New Roman" pitchFamily="18" charset="0"/>
                <a:cs typeface="Times New Roman" pitchFamily="18" charset="0"/>
              </a:rPr>
              <a:t> 2 </a:t>
            </a:r>
            <a:r>
              <a:rPr lang="tr-TR" dirty="0" err="1">
                <a:latin typeface="Times New Roman" pitchFamily="18" charset="0"/>
                <a:cs typeface="Times New Roman" pitchFamily="18" charset="0"/>
              </a:rPr>
              <a:t>weeks</a:t>
            </a:r>
            <a:r>
              <a:rPr lang="tr-TR" dirty="0">
                <a:latin typeface="Times New Roman" pitchFamily="18" charset="0"/>
                <a:cs typeface="Times New Roman" pitchFamily="18" charset="0"/>
              </a:rPr>
              <a:t> at 25C.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macroscopic</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microscopic</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morphology</a:t>
            </a:r>
            <a:r>
              <a:rPr lang="tr-TR" dirty="0">
                <a:latin typeface="Times New Roman" pitchFamily="18" charset="0"/>
                <a:cs typeface="Times New Roman" pitchFamily="18" charset="0"/>
              </a:rPr>
              <a:t> of </a:t>
            </a:r>
            <a:r>
              <a:rPr lang="tr-TR" dirty="0" err="1">
                <a:latin typeface="Times New Roman" pitchFamily="18" charset="0"/>
                <a:cs typeface="Times New Roman" pitchFamily="18" charset="0"/>
              </a:rPr>
              <a:t>colonies</a:t>
            </a:r>
            <a:r>
              <a:rPr lang="tr-TR" dirty="0">
                <a:latin typeface="Times New Roman" pitchFamily="18" charset="0"/>
                <a:cs typeface="Times New Roman" pitchFamily="18" charset="0"/>
              </a:rPr>
              <a:t> can be </a:t>
            </a:r>
            <a:r>
              <a:rPr lang="tr-TR" dirty="0" err="1">
                <a:latin typeface="Times New Roman" pitchFamily="18" charset="0"/>
                <a:cs typeface="Times New Roman" pitchFamily="18" charset="0"/>
              </a:rPr>
              <a:t>inspected</a:t>
            </a:r>
            <a:r>
              <a:rPr lang="tr-TR" dirty="0" smtClean="0">
                <a:latin typeface="Times New Roman" pitchFamily="18" charset="0"/>
                <a:cs typeface="Times New Roman" pitchFamily="18" charset="0"/>
              </a:rPr>
              <a:t>.</a:t>
            </a:r>
          </a:p>
          <a:p>
            <a:pPr>
              <a:lnSpc>
                <a:spcPct val="150000"/>
              </a:lnSpc>
              <a:buNone/>
            </a:pPr>
            <a:endParaRPr lang="tr-TR" b="1" u="sng" dirty="0" smtClean="0">
              <a:latin typeface="Times New Roman" pitchFamily="18" charset="0"/>
              <a:cs typeface="Times New Roman" pitchFamily="18" charset="0"/>
            </a:endParaRPr>
          </a:p>
          <a:p>
            <a:pPr>
              <a:lnSpc>
                <a:spcPct val="150000"/>
              </a:lnSpc>
              <a:buNone/>
            </a:pPr>
            <a:r>
              <a:rPr lang="tr-TR" b="1" u="sng" dirty="0" err="1" smtClean="0">
                <a:latin typeface="Times New Roman" pitchFamily="18" charset="0"/>
                <a:cs typeface="Times New Roman" pitchFamily="18" charset="0"/>
              </a:rPr>
              <a:t>Treatment</a:t>
            </a:r>
            <a:r>
              <a:rPr lang="tr-TR" b="1" u="sng" dirty="0">
                <a:latin typeface="Times New Roman" pitchFamily="18" charset="0"/>
                <a:cs typeface="Times New Roman" pitchFamily="18" charset="0"/>
              </a:rPr>
              <a:t>:</a:t>
            </a:r>
          </a:p>
          <a:p>
            <a:pPr algn="just">
              <a:lnSpc>
                <a:spcPct val="150000"/>
              </a:lnSpc>
              <a:buNone/>
            </a:pP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Topical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systemic</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treatment</a:t>
            </a:r>
            <a:r>
              <a:rPr lang="tr-TR" dirty="0">
                <a:latin typeface="Times New Roman" pitchFamily="18" charset="0"/>
                <a:cs typeface="Times New Roman" pitchFamily="18" charset="0"/>
              </a:rPr>
              <a:t> is </a:t>
            </a:r>
            <a:r>
              <a:rPr lang="tr-TR" dirty="0" err="1">
                <a:latin typeface="Times New Roman" pitchFamily="18" charset="0"/>
                <a:cs typeface="Times New Roman" pitchFamily="18" charset="0"/>
              </a:rPr>
              <a:t>performed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for</a:t>
            </a:r>
            <a:r>
              <a:rPr lang="tr-TR" dirty="0">
                <a:latin typeface="Times New Roman" pitchFamily="18" charset="0"/>
                <a:cs typeface="Times New Roman" pitchFamily="18" charset="0"/>
              </a:rPr>
              <a:t> 10 </a:t>
            </a:r>
            <a:r>
              <a:rPr lang="tr-TR" dirty="0" err="1">
                <a:latin typeface="Times New Roman" pitchFamily="18" charset="0"/>
                <a:cs typeface="Times New Roman" pitchFamily="18" charset="0"/>
              </a:rPr>
              <a:t>days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with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antifungal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agents</a:t>
            </a:r>
            <a:r>
              <a:rPr lang="tr-TR" dirty="0">
                <a:latin typeface="Times New Roman" pitchFamily="18" charset="0"/>
                <a:cs typeface="Times New Roman" pitchFamily="18" charset="0"/>
              </a:rPr>
              <a:t>.</a:t>
            </a:r>
          </a:p>
          <a:p>
            <a:pPr algn="just">
              <a:lnSpc>
                <a:spcPct val="150000"/>
              </a:lnSpc>
            </a:pPr>
            <a:r>
              <a:rPr lang="tr-TR" dirty="0" err="1">
                <a:latin typeface="Times New Roman" pitchFamily="18" charset="0"/>
                <a:cs typeface="Times New Roman" pitchFamily="18" charset="0"/>
              </a:rPr>
              <a:t>Itraconazole</a:t>
            </a:r>
            <a:r>
              <a:rPr lang="tr-TR" dirty="0">
                <a:latin typeface="Times New Roman" pitchFamily="18" charset="0"/>
                <a:cs typeface="Times New Roman" pitchFamily="18" charset="0"/>
              </a:rPr>
              <a:t> ( </a:t>
            </a:r>
            <a:r>
              <a:rPr lang="tr-TR" dirty="0" err="1">
                <a:latin typeface="Times New Roman" pitchFamily="18" charset="0"/>
                <a:cs typeface="Times New Roman" pitchFamily="18" charset="0"/>
              </a:rPr>
              <a:t>Anorexia</a:t>
            </a:r>
            <a:r>
              <a:rPr lang="tr-TR" dirty="0">
                <a:latin typeface="Times New Roman" pitchFamily="18" charset="0"/>
                <a:cs typeface="Times New Roman" pitchFamily="18" charset="0"/>
              </a:rPr>
              <a:t> risk is </a:t>
            </a:r>
            <a:r>
              <a:rPr lang="tr-TR" dirty="0" err="1">
                <a:latin typeface="Times New Roman" pitchFamily="18" charset="0"/>
                <a:cs typeface="Times New Roman" pitchFamily="18" charset="0"/>
              </a:rPr>
              <a:t>low</a:t>
            </a:r>
            <a:r>
              <a:rPr lang="tr-TR" dirty="0">
                <a:latin typeface="Times New Roman" pitchFamily="18" charset="0"/>
                <a:cs typeface="Times New Roman" pitchFamily="18" charset="0"/>
              </a:rPr>
              <a:t> in </a:t>
            </a:r>
            <a:r>
              <a:rPr lang="tr-TR" dirty="0" err="1">
                <a:latin typeface="Times New Roman" pitchFamily="18" charset="0"/>
                <a:cs typeface="Times New Roman" pitchFamily="18" charset="0"/>
              </a:rPr>
              <a:t>cats</a:t>
            </a:r>
            <a:r>
              <a:rPr lang="tr-TR" dirty="0">
                <a:latin typeface="Times New Roman" pitchFamily="18" charset="0"/>
                <a:cs typeface="Times New Roman" pitchFamily="18" charset="0"/>
              </a:rPr>
              <a:t> )</a:t>
            </a:r>
          </a:p>
          <a:p>
            <a:pPr algn="just">
              <a:lnSpc>
                <a:spcPct val="150000"/>
              </a:lnSpc>
            </a:pPr>
            <a:r>
              <a:rPr lang="tr-TR" dirty="0">
                <a:latin typeface="Times New Roman" pitchFamily="18" charset="0"/>
                <a:cs typeface="Times New Roman" pitchFamily="18" charset="0"/>
              </a:rPr>
              <a:t>T</a:t>
            </a:r>
            <a:r>
              <a:rPr lang="en-US" dirty="0" err="1">
                <a:latin typeface="Times New Roman" pitchFamily="18" charset="0"/>
                <a:cs typeface="Times New Roman" pitchFamily="18" charset="0"/>
              </a:rPr>
              <a:t>erbinafine</a:t>
            </a:r>
            <a:endParaRPr lang="tr-TR" dirty="0">
              <a:latin typeface="Times New Roman" pitchFamily="18" charset="0"/>
              <a:cs typeface="Times New Roman" pitchFamily="18" charset="0"/>
            </a:endParaRPr>
          </a:p>
          <a:p>
            <a:pPr algn="just">
              <a:lnSpc>
                <a:spcPct val="150000"/>
              </a:lnSpc>
            </a:pPr>
            <a:r>
              <a:rPr lang="tr-TR" dirty="0" err="1">
                <a:latin typeface="Times New Roman" pitchFamily="18" charset="0"/>
                <a:cs typeface="Times New Roman" pitchFamily="18" charset="0"/>
              </a:rPr>
              <a:t>Ketoconazole</a:t>
            </a:r>
            <a:r>
              <a:rPr lang="tr-TR" dirty="0">
                <a:latin typeface="Times New Roman" pitchFamily="18" charset="0"/>
                <a:cs typeface="Times New Roman" pitchFamily="18" charset="0"/>
              </a:rPr>
              <a:t> </a:t>
            </a:r>
          </a:p>
          <a:p>
            <a:pPr algn="just">
              <a:lnSpc>
                <a:spcPct val="150000"/>
              </a:lnSpc>
            </a:pPr>
            <a:r>
              <a:rPr lang="tr-TR" dirty="0" err="1">
                <a:latin typeface="Times New Roman" pitchFamily="18" charset="0"/>
                <a:cs typeface="Times New Roman" pitchFamily="18" charset="0"/>
              </a:rPr>
              <a:t>Thiabendazole</a:t>
            </a:r>
            <a:endParaRPr lang="tr-TR" dirty="0">
              <a:latin typeface="Times New Roman" pitchFamily="18" charset="0"/>
              <a:cs typeface="Times New Roman" pitchFamily="18" charset="0"/>
            </a:endParaRPr>
          </a:p>
          <a:p>
            <a:pPr algn="just">
              <a:lnSpc>
                <a:spcPct val="150000"/>
              </a:lnSpc>
            </a:pPr>
            <a:r>
              <a:rPr lang="tr-TR" dirty="0" err="1">
                <a:latin typeface="Times New Roman" pitchFamily="18" charset="0"/>
                <a:cs typeface="Times New Roman" pitchFamily="18" charset="0"/>
              </a:rPr>
              <a:t>Miconazole</a:t>
            </a:r>
            <a:endParaRPr lang="tr-TR" dirty="0">
              <a:latin typeface="Times New Roman" pitchFamily="18" charset="0"/>
              <a:cs typeface="Times New Roman" pitchFamily="18" charset="0"/>
            </a:endParaRPr>
          </a:p>
          <a:p>
            <a:pPr algn="just">
              <a:lnSpc>
                <a:spcPct val="150000"/>
              </a:lnSpc>
            </a:pPr>
            <a:r>
              <a:rPr lang="en-US" dirty="0" err="1">
                <a:latin typeface="Times New Roman" pitchFamily="18" charset="0"/>
                <a:cs typeface="Times New Roman" pitchFamily="18" charset="0"/>
              </a:rPr>
              <a:t>Griseofulvin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Isn’t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because</a:t>
            </a:r>
            <a:r>
              <a:rPr lang="tr-TR" dirty="0">
                <a:latin typeface="Times New Roman" pitchFamily="18" charset="0"/>
                <a:cs typeface="Times New Roman" pitchFamily="18" charset="0"/>
              </a:rPr>
              <a:t> of </a:t>
            </a:r>
            <a:r>
              <a:rPr lang="tr-TR" dirty="0" err="1">
                <a:latin typeface="Times New Roman" pitchFamily="18" charset="0"/>
                <a:cs typeface="Times New Roman" pitchFamily="18" charset="0"/>
              </a:rPr>
              <a:t>its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acute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toxicity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Siamese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Himalayan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Abyssinian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cats</a:t>
            </a:r>
            <a:r>
              <a:rPr lang="tr-TR" dirty="0">
                <a:latin typeface="Times New Roman" pitchFamily="18" charset="0"/>
                <a:cs typeface="Times New Roman" pitchFamily="18" charset="0"/>
              </a:rPr>
              <a:t> </a:t>
            </a:r>
            <a:r>
              <a:rPr lang="tr-TR" b="1" dirty="0" err="1">
                <a:latin typeface="Times New Roman" pitchFamily="18" charset="0"/>
                <a:cs typeface="Times New Roman" pitchFamily="18" charset="0"/>
              </a:rPr>
              <a:t>myelosupression</a:t>
            </a:r>
            <a:r>
              <a:rPr lang="tr-TR" dirty="0">
                <a:latin typeface="Times New Roman" pitchFamily="18" charset="0"/>
                <a:cs typeface="Times New Roman" pitchFamily="18" charset="0"/>
              </a:rPr>
              <a:t> can be </a:t>
            </a:r>
            <a:r>
              <a:rPr lang="tr-TR" dirty="0" err="1">
                <a:latin typeface="Times New Roman" pitchFamily="18" charset="0"/>
                <a:cs typeface="Times New Roman" pitchFamily="18" charset="0"/>
              </a:rPr>
              <a:t>observed</a:t>
            </a:r>
            <a:r>
              <a:rPr lang="tr-TR" dirty="0">
                <a:latin typeface="Times New Roman" pitchFamily="18" charset="0"/>
                <a:cs typeface="Times New Roman" pitchFamily="18" charset="0"/>
              </a:rPr>
              <a:t>)</a:t>
            </a:r>
          </a:p>
          <a:p>
            <a:pPr algn="just"/>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Epidermophyton</a:t>
            </a:r>
            <a:r>
              <a:rPr lang="tr-TR" b="1" dirty="0" smtClean="0">
                <a:solidFill>
                  <a:schemeClr val="tx1"/>
                </a:solidFill>
                <a:latin typeface="Times New Roman" pitchFamily="18" charset="0"/>
                <a:cs typeface="Times New Roman" pitchFamily="18" charset="0"/>
              </a:rPr>
              <a:t> </a:t>
            </a:r>
            <a:r>
              <a:rPr lang="tr-TR" b="1" dirty="0" err="1" smtClean="0">
                <a:solidFill>
                  <a:schemeClr val="tx1"/>
                </a:solidFill>
                <a:latin typeface="Times New Roman" pitchFamily="18" charset="0"/>
                <a:cs typeface="Times New Roman" pitchFamily="18" charset="0"/>
              </a:rPr>
              <a:t>Genus</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4824536"/>
          </a:xfrm>
        </p:spPr>
        <p:txBody>
          <a:bodyPr>
            <a:normAutofit fontScale="92500" lnSpcReduction="10000"/>
          </a:bodyPr>
          <a:lstStyle/>
          <a:p>
            <a:pPr algn="just">
              <a:lnSpc>
                <a:spcPct val="150000"/>
              </a:lnSpc>
            </a:pPr>
            <a:r>
              <a:rPr lang="tr-TR" sz="2400" dirty="0" smtClean="0">
                <a:latin typeface="Times New Roman" pitchFamily="18" charset="0"/>
                <a:cs typeface="Times New Roman" pitchFamily="18" charset="0"/>
              </a:rPr>
              <a:t>First </a:t>
            </a:r>
            <a:r>
              <a:rPr lang="tr-TR" sz="2400" dirty="0" err="1" smtClean="0">
                <a:latin typeface="Times New Roman" pitchFamily="18" charset="0"/>
                <a:cs typeface="Times New Roman" pitchFamily="18" charset="0"/>
              </a:rPr>
              <a:t>article</a:t>
            </a:r>
            <a:r>
              <a:rPr lang="tr-TR" sz="2400" dirty="0">
                <a:latin typeface="Times New Roman" pitchFamily="18" charset="0"/>
                <a:cs typeface="Times New Roman" pitchFamily="18" charset="0"/>
              </a:rPr>
              <a:t> of </a:t>
            </a:r>
            <a:r>
              <a:rPr lang="tr-TR" sz="2400" dirty="0" err="1">
                <a:latin typeface="Times New Roman" pitchFamily="18" charset="0"/>
                <a:cs typeface="Times New Roman" pitchFamily="18" charset="0"/>
              </a:rPr>
              <a:t>Epidermophyton</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was</a:t>
            </a:r>
            <a:r>
              <a:rPr lang="tr-TR" sz="2400" dirty="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published</a:t>
            </a:r>
            <a:r>
              <a:rPr lang="tr-TR" sz="2400" dirty="0" smtClean="0">
                <a:latin typeface="Times New Roman" pitchFamily="18" charset="0"/>
                <a:cs typeface="Times New Roman" pitchFamily="18" charset="0"/>
              </a:rPr>
              <a:t> in 1870 </a:t>
            </a:r>
            <a:r>
              <a:rPr lang="tr-TR" sz="2400" dirty="0" err="1" smtClean="0">
                <a:latin typeface="Times New Roman" pitchFamily="18" charset="0"/>
                <a:cs typeface="Times New Roman" pitchFamily="18" charset="0"/>
              </a:rPr>
              <a:t>by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Harz</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about</a:t>
            </a:r>
            <a:r>
              <a:rPr lang="tr-TR" sz="2400" dirty="0" smtClean="0">
                <a:latin typeface="Times New Roman" pitchFamily="18" charset="0"/>
                <a:cs typeface="Times New Roman" pitchFamily="18" charset="0"/>
              </a:rPr>
              <a:t> a </a:t>
            </a:r>
            <a:r>
              <a:rPr lang="tr-TR" sz="2400" dirty="0" err="1" smtClean="0">
                <a:latin typeface="Times New Roman" pitchFamily="18" charset="0"/>
                <a:cs typeface="Times New Roman" pitchFamily="18" charset="0"/>
              </a:rPr>
              <a:t>Tinea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cruris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case</a:t>
            </a:r>
            <a:endParaRPr lang="tr-TR" sz="2400" dirty="0" smtClean="0">
              <a:latin typeface="Times New Roman" pitchFamily="18" charset="0"/>
              <a:cs typeface="Times New Roman" pitchFamily="18" charset="0"/>
            </a:endParaRPr>
          </a:p>
          <a:p>
            <a:pPr lvl="2" algn="just">
              <a:lnSpc>
                <a:spcPct val="150000"/>
              </a:lnSpc>
            </a:pPr>
            <a:r>
              <a:rPr lang="tr-TR" sz="1600" dirty="0" err="1" smtClean="0">
                <a:solidFill>
                  <a:srgbClr val="FF0000"/>
                </a:solidFill>
                <a:latin typeface="Times New Roman" pitchFamily="18" charset="0"/>
                <a:cs typeface="Times New Roman" pitchFamily="18" charset="0"/>
              </a:rPr>
              <a:t>Epidermophyton</a:t>
            </a:r>
            <a:r>
              <a:rPr lang="tr-TR" sz="1600" dirty="0" smtClean="0">
                <a:solidFill>
                  <a:srgbClr val="FF0000"/>
                </a:solidFill>
                <a:latin typeface="Times New Roman" pitchFamily="18" charset="0"/>
                <a:cs typeface="Times New Roman" pitchFamily="18" charset="0"/>
              </a:rPr>
              <a:t> cinsine ait ilk bilimsel bildiri </a:t>
            </a:r>
            <a:r>
              <a:rPr lang="tr-TR" sz="1600" dirty="0" err="1" smtClean="0">
                <a:solidFill>
                  <a:srgbClr val="FF0000"/>
                </a:solidFill>
                <a:latin typeface="Times New Roman" pitchFamily="18" charset="0"/>
                <a:cs typeface="Times New Roman" pitchFamily="18" charset="0"/>
              </a:rPr>
              <a:t>Harz</a:t>
            </a:r>
            <a:r>
              <a:rPr lang="tr-TR" sz="1600" dirty="0" smtClean="0">
                <a:solidFill>
                  <a:srgbClr val="FF0000"/>
                </a:solidFill>
                <a:latin typeface="Times New Roman" pitchFamily="18" charset="0"/>
                <a:cs typeface="Times New Roman" pitchFamily="18" charset="0"/>
              </a:rPr>
              <a:t> tarafından 1870 yılında </a:t>
            </a:r>
            <a:r>
              <a:rPr lang="tr-TR" sz="1600" dirty="0" err="1" smtClean="0">
                <a:solidFill>
                  <a:srgbClr val="FF0000"/>
                </a:solidFill>
                <a:latin typeface="Times New Roman" pitchFamily="18" charset="0"/>
                <a:cs typeface="Times New Roman" pitchFamily="18" charset="0"/>
              </a:rPr>
              <a:t>Tinea</a:t>
            </a:r>
            <a:r>
              <a:rPr lang="tr-TR" sz="1600" dirty="0" smtClean="0">
                <a:solidFill>
                  <a:srgbClr val="FF0000"/>
                </a:solidFill>
                <a:latin typeface="Times New Roman" pitchFamily="18" charset="0"/>
                <a:cs typeface="Times New Roman" pitchFamily="18" charset="0"/>
              </a:rPr>
              <a:t> </a:t>
            </a:r>
            <a:r>
              <a:rPr lang="tr-TR" sz="1600" dirty="0" err="1" smtClean="0">
                <a:solidFill>
                  <a:srgbClr val="FF0000"/>
                </a:solidFill>
                <a:latin typeface="Times New Roman" pitchFamily="18" charset="0"/>
                <a:cs typeface="Times New Roman" pitchFamily="18" charset="0"/>
              </a:rPr>
              <a:t>cruris</a:t>
            </a:r>
            <a:r>
              <a:rPr lang="tr-TR" sz="1200" dirty="0" smtClean="0">
                <a:solidFill>
                  <a:srgbClr val="FF0000"/>
                </a:solidFill>
                <a:latin typeface="Times New Roman" pitchFamily="18" charset="0"/>
                <a:cs typeface="Times New Roman" pitchFamily="18" charset="0"/>
              </a:rPr>
              <a:t> vakasından izole edilerek yapılmıştır.</a:t>
            </a:r>
          </a:p>
          <a:p>
            <a:pPr algn="just">
              <a:lnSpc>
                <a:spcPct val="150000"/>
              </a:lnSpc>
            </a:pPr>
            <a:r>
              <a:rPr lang="tr-TR" sz="2400" dirty="0" err="1" smtClean="0">
                <a:latin typeface="Times New Roman" pitchFamily="18" charset="0"/>
                <a:cs typeface="Times New Roman" pitchFamily="18" charset="0"/>
              </a:rPr>
              <a:t>In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beginning</a:t>
            </a:r>
            <a:r>
              <a:rPr lang="tr-TR" sz="2400" dirty="0" smtClean="0">
                <a:latin typeface="Times New Roman" pitchFamily="18" charset="0"/>
                <a:cs typeface="Times New Roman" pitchFamily="18" charset="0"/>
              </a:rPr>
              <a:t> it </a:t>
            </a:r>
            <a:r>
              <a:rPr lang="tr-TR" sz="2400" dirty="0" err="1" smtClean="0">
                <a:latin typeface="Times New Roman" pitchFamily="18" charset="0"/>
                <a:cs typeface="Times New Roman" pitchFamily="18" charset="0"/>
              </a:rPr>
              <a:t>was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called</a:t>
            </a:r>
            <a:r>
              <a:rPr lang="tr-TR" sz="2400" dirty="0">
                <a:latin typeface="Times New Roman" pitchFamily="18" charset="0"/>
                <a:cs typeface="Times New Roman" pitchFamily="18" charset="0"/>
              </a:rPr>
              <a:t> </a:t>
            </a:r>
            <a:r>
              <a:rPr lang="tr-TR" sz="2400" i="1" dirty="0" err="1">
                <a:latin typeface="Times New Roman" pitchFamily="18" charset="0"/>
                <a:cs typeface="Times New Roman" pitchFamily="18" charset="0"/>
              </a:rPr>
              <a:t>Acrothecium</a:t>
            </a:r>
            <a:r>
              <a:rPr lang="tr-TR" sz="2400" i="1" dirty="0">
                <a:latin typeface="Times New Roman" pitchFamily="18" charset="0"/>
                <a:cs typeface="Times New Roman" pitchFamily="18" charset="0"/>
              </a:rPr>
              <a:t> </a:t>
            </a:r>
            <a:r>
              <a:rPr lang="tr-TR" sz="2400" i="1" dirty="0" err="1" smtClean="0">
                <a:latin typeface="Times New Roman" pitchFamily="18" charset="0"/>
                <a:cs typeface="Times New Roman" pitchFamily="18" charset="0"/>
              </a:rPr>
              <a:t>floccosum</a:t>
            </a:r>
            <a:r>
              <a:rPr lang="tr-TR" sz="2400" i="1"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then</a:t>
            </a:r>
            <a:r>
              <a:rPr lang="tr-TR" sz="2400" dirty="0" smtClean="0">
                <a:latin typeface="Times New Roman" pitchFamily="18" charset="0"/>
                <a:cs typeface="Times New Roman" pitchFamily="18" charset="0"/>
              </a:rPr>
              <a:t> in 1923 Ota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Langeron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named</a:t>
            </a:r>
            <a:r>
              <a:rPr lang="tr-TR" sz="2400" dirty="0" smtClean="0">
                <a:latin typeface="Times New Roman" pitchFamily="18" charset="0"/>
                <a:cs typeface="Times New Roman" pitchFamily="18" charset="0"/>
              </a:rPr>
              <a:t> it as </a:t>
            </a:r>
            <a:r>
              <a:rPr lang="tr-TR" sz="2400" i="1" dirty="0" err="1">
                <a:latin typeface="Times New Roman" pitchFamily="18" charset="0"/>
                <a:cs typeface="Times New Roman" pitchFamily="18" charset="0"/>
              </a:rPr>
              <a:t>Epidermophyton</a:t>
            </a:r>
            <a:r>
              <a:rPr lang="tr-TR" sz="2400" i="1" dirty="0">
                <a:latin typeface="Times New Roman" pitchFamily="18" charset="0"/>
                <a:cs typeface="Times New Roman" pitchFamily="18" charset="0"/>
              </a:rPr>
              <a:t> </a:t>
            </a:r>
            <a:r>
              <a:rPr lang="tr-TR" sz="2400" i="1" dirty="0" err="1">
                <a:latin typeface="Times New Roman" pitchFamily="18" charset="0"/>
                <a:cs typeface="Times New Roman" pitchFamily="18" charset="0"/>
              </a:rPr>
              <a:t>floccosum</a:t>
            </a:r>
            <a:r>
              <a:rPr lang="tr-TR" sz="2400" i="1" dirty="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pPr lvl="2" algn="just">
              <a:lnSpc>
                <a:spcPct val="150000"/>
              </a:lnSpc>
            </a:pPr>
            <a:r>
              <a:rPr lang="tr-TR" sz="1600" i="1" dirty="0" err="1" smtClean="0">
                <a:solidFill>
                  <a:srgbClr val="FF0000"/>
                </a:solidFill>
                <a:latin typeface="Times New Roman" pitchFamily="18" charset="0"/>
                <a:cs typeface="Times New Roman" pitchFamily="18" charset="0"/>
              </a:rPr>
              <a:t>Acrothecium</a:t>
            </a:r>
            <a:r>
              <a:rPr lang="tr-TR" sz="1600" i="1" dirty="0" smtClean="0">
                <a:solidFill>
                  <a:srgbClr val="FF0000"/>
                </a:solidFill>
                <a:latin typeface="Times New Roman" pitchFamily="18" charset="0"/>
                <a:cs typeface="Times New Roman" pitchFamily="18" charset="0"/>
              </a:rPr>
              <a:t> </a:t>
            </a:r>
            <a:r>
              <a:rPr lang="tr-TR" sz="1600" i="1" dirty="0" err="1" smtClean="0">
                <a:solidFill>
                  <a:srgbClr val="FF0000"/>
                </a:solidFill>
                <a:latin typeface="Times New Roman" pitchFamily="18" charset="0"/>
                <a:cs typeface="Times New Roman" pitchFamily="18" charset="0"/>
              </a:rPr>
              <a:t>floccosum</a:t>
            </a:r>
            <a:r>
              <a:rPr lang="tr-TR" sz="1600" i="1" dirty="0" smtClean="0">
                <a:solidFill>
                  <a:srgbClr val="FF0000"/>
                </a:solidFill>
                <a:latin typeface="Times New Roman" pitchFamily="18" charset="0"/>
                <a:cs typeface="Times New Roman" pitchFamily="18" charset="0"/>
              </a:rPr>
              <a:t> </a:t>
            </a:r>
            <a:r>
              <a:rPr lang="tr-TR" sz="1600" dirty="0" smtClean="0">
                <a:solidFill>
                  <a:srgbClr val="FF0000"/>
                </a:solidFill>
                <a:latin typeface="Times New Roman" pitchFamily="18" charset="0"/>
                <a:cs typeface="Times New Roman" pitchFamily="18" charset="0"/>
              </a:rPr>
              <a:t>olarak bildirilen etken, 1923 yılında Ota ve </a:t>
            </a:r>
            <a:r>
              <a:rPr lang="tr-TR" sz="1600" dirty="0" err="1" smtClean="0">
                <a:solidFill>
                  <a:srgbClr val="FF0000"/>
                </a:solidFill>
                <a:latin typeface="Times New Roman" pitchFamily="18" charset="0"/>
                <a:cs typeface="Times New Roman" pitchFamily="18" charset="0"/>
              </a:rPr>
              <a:t>Langeron</a:t>
            </a:r>
            <a:r>
              <a:rPr lang="tr-TR" sz="1600" dirty="0" smtClean="0">
                <a:solidFill>
                  <a:srgbClr val="FF0000"/>
                </a:solidFill>
                <a:latin typeface="Times New Roman" pitchFamily="18" charset="0"/>
                <a:cs typeface="Times New Roman" pitchFamily="18" charset="0"/>
              </a:rPr>
              <a:t> tarafından </a:t>
            </a:r>
            <a:r>
              <a:rPr lang="tr-TR" sz="1600" i="1" dirty="0" err="1" smtClean="0">
                <a:solidFill>
                  <a:srgbClr val="FF0000"/>
                </a:solidFill>
                <a:latin typeface="Times New Roman" pitchFamily="18" charset="0"/>
                <a:cs typeface="Times New Roman" pitchFamily="18" charset="0"/>
              </a:rPr>
              <a:t>Epidermophyton</a:t>
            </a:r>
            <a:r>
              <a:rPr lang="tr-TR" sz="1600" i="1" dirty="0" smtClean="0">
                <a:solidFill>
                  <a:srgbClr val="FF0000"/>
                </a:solidFill>
                <a:latin typeface="Times New Roman" pitchFamily="18" charset="0"/>
                <a:cs typeface="Times New Roman" pitchFamily="18" charset="0"/>
              </a:rPr>
              <a:t> </a:t>
            </a:r>
            <a:r>
              <a:rPr lang="tr-TR" sz="1600" i="1" dirty="0" err="1" smtClean="0">
                <a:solidFill>
                  <a:srgbClr val="FF0000"/>
                </a:solidFill>
                <a:latin typeface="Times New Roman" pitchFamily="18" charset="0"/>
                <a:cs typeface="Times New Roman" pitchFamily="18" charset="0"/>
              </a:rPr>
              <a:t>floccosum</a:t>
            </a:r>
            <a:r>
              <a:rPr lang="tr-TR" sz="1600" i="1" dirty="0" smtClean="0">
                <a:solidFill>
                  <a:srgbClr val="FF0000"/>
                </a:solidFill>
                <a:latin typeface="Times New Roman" pitchFamily="18" charset="0"/>
                <a:cs typeface="Times New Roman" pitchFamily="18" charset="0"/>
              </a:rPr>
              <a:t> </a:t>
            </a:r>
            <a:r>
              <a:rPr lang="tr-TR" sz="1600" dirty="0" smtClean="0">
                <a:solidFill>
                  <a:srgbClr val="FF0000"/>
                </a:solidFill>
                <a:latin typeface="Times New Roman" pitchFamily="18" charset="0"/>
                <a:cs typeface="Times New Roman" pitchFamily="18" charset="0"/>
              </a:rPr>
              <a:t>olarak yeniden isimlendirilmiştir</a:t>
            </a:r>
            <a:endParaRPr lang="tr-TR" sz="1600" dirty="0" smtClean="0">
              <a:latin typeface="Times New Roman" pitchFamily="18" charset="0"/>
              <a:cs typeface="Times New Roman" pitchFamily="18" charset="0"/>
            </a:endParaRPr>
          </a:p>
          <a:p>
            <a:pPr algn="just">
              <a:lnSpc>
                <a:spcPct val="150000"/>
              </a:lnSpc>
            </a:pPr>
            <a:r>
              <a:rPr lang="tr-TR" sz="2400" dirty="0" err="1" smtClean="0">
                <a:latin typeface="Times New Roman" pitchFamily="18" charset="0"/>
                <a:cs typeface="Times New Roman" pitchFamily="18" charset="0"/>
              </a:rPr>
              <a:t>In</a:t>
            </a:r>
            <a:r>
              <a:rPr lang="tr-TR" sz="2400" dirty="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Epidermophyton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genus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2 </a:t>
            </a:r>
            <a:r>
              <a:rPr lang="tr-TR" sz="2400" dirty="0" err="1" smtClean="0">
                <a:latin typeface="Times New Roman" pitchFamily="18" charset="0"/>
                <a:cs typeface="Times New Roman" pitchFamily="18" charset="0"/>
              </a:rPr>
              <a:t>species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described</a:t>
            </a:r>
            <a:endParaRPr lang="tr-TR" sz="2400" dirty="0" smtClean="0">
              <a:latin typeface="Times New Roman" pitchFamily="18" charset="0"/>
              <a:cs typeface="Times New Roman" pitchFamily="18" charset="0"/>
            </a:endParaRPr>
          </a:p>
          <a:p>
            <a:pPr lvl="1" algn="just">
              <a:lnSpc>
                <a:spcPct val="150000"/>
              </a:lnSpc>
            </a:pPr>
            <a:r>
              <a:rPr lang="tr-TR" sz="2000" i="1" dirty="0" err="1">
                <a:latin typeface="Times New Roman" pitchFamily="18" charset="0"/>
                <a:cs typeface="Times New Roman" pitchFamily="18" charset="0"/>
              </a:rPr>
              <a:t>Epidermophyton</a:t>
            </a:r>
            <a:r>
              <a:rPr lang="tr-TR" sz="2000" i="1" dirty="0">
                <a:latin typeface="Times New Roman" pitchFamily="18" charset="0"/>
                <a:cs typeface="Times New Roman" pitchFamily="18" charset="0"/>
              </a:rPr>
              <a:t>  </a:t>
            </a:r>
            <a:r>
              <a:rPr lang="tr-TR" sz="2000" i="1" dirty="0" err="1">
                <a:latin typeface="Times New Roman" pitchFamily="18" charset="0"/>
                <a:cs typeface="Times New Roman" pitchFamily="18" charset="0"/>
              </a:rPr>
              <a:t>floccosum</a:t>
            </a:r>
            <a:r>
              <a:rPr lang="tr-TR" sz="2000" i="1"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a:t>
            </a:r>
            <a:r>
              <a:rPr lang="tr-TR" sz="2000" dirty="0" err="1" smtClean="0">
                <a:latin typeface="Times New Roman" pitchFamily="18" charset="0"/>
                <a:cs typeface="Times New Roman" pitchFamily="18" charset="0"/>
              </a:rPr>
              <a:t>Mostly</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gogs</a:t>
            </a:r>
            <a:r>
              <a:rPr lang="tr-TR" sz="2000" dirty="0" smtClean="0">
                <a:latin typeface="Times New Roman" pitchFamily="18" charset="0"/>
                <a:cs typeface="Times New Roman" pitchFamily="18" charset="0"/>
              </a:rPr>
              <a:t>)</a:t>
            </a:r>
            <a:endParaRPr lang="tr-TR" sz="2000" i="1" dirty="0">
              <a:latin typeface="Times New Roman" pitchFamily="18" charset="0"/>
              <a:cs typeface="Times New Roman" pitchFamily="18" charset="0"/>
            </a:endParaRPr>
          </a:p>
          <a:p>
            <a:pPr lvl="1" algn="just">
              <a:lnSpc>
                <a:spcPct val="150000"/>
              </a:lnSpc>
            </a:pPr>
            <a:r>
              <a:rPr lang="tr-TR" sz="2000" i="1" dirty="0" err="1">
                <a:latin typeface="Times New Roman" pitchFamily="18" charset="0"/>
                <a:cs typeface="Times New Roman" pitchFamily="18" charset="0"/>
              </a:rPr>
              <a:t>Epidermophyton</a:t>
            </a:r>
            <a:r>
              <a:rPr lang="tr-TR" sz="2000" i="1" dirty="0">
                <a:latin typeface="Times New Roman" pitchFamily="18" charset="0"/>
                <a:cs typeface="Times New Roman" pitchFamily="18" charset="0"/>
              </a:rPr>
              <a:t>  </a:t>
            </a:r>
            <a:r>
              <a:rPr lang="tr-TR" sz="2000" i="1" dirty="0" err="1">
                <a:latin typeface="Times New Roman" pitchFamily="18" charset="0"/>
                <a:cs typeface="Times New Roman" pitchFamily="18" charset="0"/>
              </a:rPr>
              <a:t>stockdaleae</a:t>
            </a:r>
            <a:r>
              <a:rPr lang="tr-TR" sz="2000" i="1" dirty="0">
                <a:latin typeface="Times New Roman" pitchFamily="18" charset="0"/>
                <a:cs typeface="Times New Roman" pitchFamily="18" charset="0"/>
              </a:rPr>
              <a:t> </a:t>
            </a:r>
            <a:r>
              <a:rPr lang="tr-TR" sz="1800" dirty="0" smtClean="0">
                <a:latin typeface="Times New Roman" pitchFamily="18" charset="0"/>
                <a:cs typeface="Times New Roman" pitchFamily="18" charset="0"/>
              </a:rPr>
              <a:t>(</a:t>
            </a:r>
            <a:r>
              <a:rPr lang="tr-TR" sz="1800" dirty="0" err="1" smtClean="0">
                <a:latin typeface="Times New Roman" pitchFamily="18" charset="0"/>
                <a:cs typeface="Times New Roman" pitchFamily="18" charset="0"/>
              </a:rPr>
              <a:t>Non</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pathogen</a:t>
            </a:r>
            <a:r>
              <a:rPr lang="tr-TR" sz="1800" dirty="0" smtClean="0">
                <a:latin typeface="Times New Roman" pitchFamily="18" charset="0"/>
                <a:cs typeface="Times New Roman" pitchFamily="18" charset="0"/>
              </a:rPr>
              <a:t>)</a:t>
            </a: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normAutofit/>
          </a:bodyPr>
          <a:lstStyle/>
          <a:p>
            <a:pPr algn="just">
              <a:lnSpc>
                <a:spcPct val="150000"/>
              </a:lnSpc>
            </a:pPr>
            <a:r>
              <a:rPr lang="tr-TR" sz="2400" dirty="0" err="1" smtClean="0">
                <a:latin typeface="Times New Roman" pitchFamily="18" charset="0"/>
                <a:cs typeface="Times New Roman" pitchFamily="18" charset="0"/>
              </a:rPr>
              <a:t>Usually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isolated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from</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cases</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tinea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corporis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tinea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pedis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tinea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cruris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tinea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ungium</a:t>
            </a:r>
            <a:endParaRPr lang="tr-TR" sz="2400" dirty="0" smtClean="0">
              <a:latin typeface="Times New Roman" pitchFamily="18" charset="0"/>
              <a:cs typeface="Times New Roman" pitchFamily="18" charset="0"/>
            </a:endParaRPr>
          </a:p>
          <a:p>
            <a:pPr algn="just">
              <a:lnSpc>
                <a:spcPct val="150000"/>
              </a:lnSpc>
            </a:pPr>
            <a:r>
              <a:rPr lang="tr-TR" sz="2400" dirty="0" err="1" smtClean="0">
                <a:latin typeface="Times New Roman" pitchFamily="18" charset="0"/>
                <a:cs typeface="Times New Roman" pitchFamily="18" charset="0"/>
              </a:rPr>
              <a:t>There</a:t>
            </a:r>
            <a:r>
              <a:rPr lang="tr-TR" sz="2400" dirty="0" smtClean="0">
                <a:latin typeface="Times New Roman" pitchFamily="18" charset="0"/>
                <a:cs typeface="Times New Roman" pitchFamily="18" charset="0"/>
              </a:rPr>
              <a:t> is </a:t>
            </a:r>
            <a:r>
              <a:rPr lang="tr-TR" sz="2400" dirty="0" err="1" smtClean="0">
                <a:latin typeface="Times New Roman" pitchFamily="18" charset="0"/>
                <a:cs typeface="Times New Roman" pitchFamily="18" charset="0"/>
              </a:rPr>
              <a:t>no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need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for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spesific</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medium</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for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isolation</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agent</a:t>
            </a:r>
            <a:r>
              <a:rPr lang="tr-TR" sz="2400" dirty="0" smtClean="0">
                <a:latin typeface="Times New Roman" pitchFamily="18" charset="0"/>
                <a:cs typeface="Times New Roman" pitchFamily="18" charset="0"/>
              </a:rPr>
              <a:t>. SDA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25C is optimal. </a:t>
            </a:r>
          </a:p>
          <a:p>
            <a:pPr algn="just">
              <a:lnSpc>
                <a:spcPct val="150000"/>
              </a:lnSpc>
            </a:pPr>
            <a:r>
              <a:rPr lang="tr-TR" sz="2400" dirty="0" err="1" smtClean="0">
                <a:latin typeface="Times New Roman" pitchFamily="18" charset="0"/>
                <a:cs typeface="Times New Roman" pitchFamily="18" charset="0"/>
              </a:rPr>
              <a:t>In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solid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media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develop</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expanded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hyphae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like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other</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dermathophytes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Macroconidias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long</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thin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shaped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with</a:t>
            </a:r>
            <a:r>
              <a:rPr lang="tr-TR" sz="2400" dirty="0" smtClean="0">
                <a:latin typeface="Times New Roman" pitchFamily="18" charset="0"/>
                <a:cs typeface="Times New Roman" pitchFamily="18" charset="0"/>
              </a:rPr>
              <a:t> 1-9 </a:t>
            </a:r>
            <a:r>
              <a:rPr lang="tr-TR" sz="2400" dirty="0" err="1" smtClean="0">
                <a:latin typeface="Times New Roman" pitchFamily="18" charset="0"/>
                <a:cs typeface="Times New Roman" pitchFamily="18" charset="0"/>
              </a:rPr>
              <a:t>septums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They</a:t>
            </a:r>
            <a:r>
              <a:rPr lang="tr-TR" sz="2400" dirty="0" smtClean="0">
                <a:latin typeface="Times New Roman" pitchFamily="18" charset="0"/>
                <a:cs typeface="Times New Roman" pitchFamily="18" charset="0"/>
              </a:rPr>
              <a:t> do not </a:t>
            </a:r>
            <a:r>
              <a:rPr lang="tr-TR" sz="2400" dirty="0" err="1" smtClean="0">
                <a:latin typeface="Times New Roman" pitchFamily="18" charset="0"/>
                <a:cs typeface="Times New Roman" pitchFamily="18" charset="0"/>
              </a:rPr>
              <a:t>include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microcodias</a:t>
            </a:r>
            <a:endParaRPr lang="tr-TR" sz="2400" dirty="0" smtClean="0">
              <a:latin typeface="Times New Roman" pitchFamily="18" charset="0"/>
              <a:cs typeface="Times New Roman" pitchFamily="18" charset="0"/>
            </a:endParaRPr>
          </a:p>
          <a:p>
            <a:pPr algn="just">
              <a:lnSpc>
                <a:spcPct val="150000"/>
              </a:lnSpc>
            </a:pP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most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important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virulence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factor</a:t>
            </a:r>
            <a:r>
              <a:rPr lang="tr-TR" sz="2400" dirty="0" smtClean="0">
                <a:latin typeface="Times New Roman" pitchFamily="18" charset="0"/>
                <a:cs typeface="Times New Roman" pitchFamily="18" charset="0"/>
              </a:rPr>
              <a:t> is </a:t>
            </a:r>
            <a:r>
              <a:rPr lang="tr-TR" sz="2400" dirty="0" err="1" smtClean="0">
                <a:latin typeface="Times New Roman" pitchFamily="18" charset="0"/>
                <a:cs typeface="Times New Roman" pitchFamily="18" charset="0"/>
              </a:rPr>
              <a:t>its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proteinase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enzyme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that</a:t>
            </a:r>
            <a:r>
              <a:rPr lang="tr-TR" sz="2400" dirty="0" smtClean="0">
                <a:latin typeface="Times New Roman" pitchFamily="18" charset="0"/>
                <a:cs typeface="Times New Roman" pitchFamily="18" charset="0"/>
              </a:rPr>
              <a:t> it </a:t>
            </a:r>
            <a:r>
              <a:rPr lang="tr-TR" sz="2400" dirty="0" err="1" smtClean="0">
                <a:latin typeface="Times New Roman" pitchFamily="18" charset="0"/>
                <a:cs typeface="Times New Roman" pitchFamily="18" charset="0"/>
              </a:rPr>
              <a:t>produces</a:t>
            </a:r>
            <a:r>
              <a:rPr lang="tr-TR" sz="2400" dirty="0" smtClean="0">
                <a:latin typeface="Times New Roman" pitchFamily="18" charset="0"/>
                <a:cs typeface="Times New Roman" pitchFamily="18" charset="0"/>
              </a:rPr>
              <a:t> at 37C</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435280" cy="5865515"/>
          </a:xfrm>
        </p:spPr>
        <p:txBody>
          <a:bodyPr/>
          <a:lstStyle/>
          <a:p>
            <a:pPr>
              <a:buNone/>
            </a:pPr>
            <a:r>
              <a:rPr lang="tr-TR" dirty="0" smtClean="0"/>
              <a:t>	</a:t>
            </a:r>
            <a:r>
              <a:rPr lang="tr-TR" sz="2800" b="1" u="sng" dirty="0" err="1" smtClean="0">
                <a:latin typeface="Times New Roman" pitchFamily="18" charset="0"/>
                <a:cs typeface="Times New Roman" pitchFamily="18" charset="0"/>
              </a:rPr>
              <a:t>Treatment</a:t>
            </a:r>
            <a:r>
              <a:rPr lang="tr-TR" sz="2800" b="1" u="sng" dirty="0" smtClean="0">
                <a:latin typeface="Times New Roman" pitchFamily="18" charset="0"/>
                <a:cs typeface="Times New Roman" pitchFamily="18" charset="0"/>
              </a:rPr>
              <a:t>:</a:t>
            </a:r>
          </a:p>
          <a:p>
            <a:pPr algn="just">
              <a:buNone/>
            </a:pPr>
            <a:r>
              <a:rPr lang="tr-TR" sz="28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Topical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systemic</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antifungals</a:t>
            </a:r>
            <a:r>
              <a:rPr lang="tr-TR" sz="2400" dirty="0" smtClean="0">
                <a:latin typeface="Times New Roman" pitchFamily="18" charset="0"/>
                <a:cs typeface="Times New Roman" pitchFamily="18" charset="0"/>
              </a:rPr>
              <a:t>,</a:t>
            </a:r>
          </a:p>
          <a:p>
            <a:pPr algn="just">
              <a:buNone/>
            </a:pPr>
            <a:r>
              <a:rPr lang="tr-TR" sz="2800" dirty="0" smtClean="0"/>
              <a:t>	</a:t>
            </a:r>
            <a:r>
              <a:rPr lang="tr-TR" sz="2400" dirty="0" err="1" smtClean="0">
                <a:latin typeface="Times New Roman" pitchFamily="18" charset="0"/>
                <a:cs typeface="Times New Roman" pitchFamily="18" charset="0"/>
              </a:rPr>
              <a:t>Thiabendazole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Miconazole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Ecoconazole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Ketoconazole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İtraconazole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Clotrimazole</a:t>
            </a:r>
            <a:r>
              <a:rPr lang="tr-TR" sz="2400" dirty="0" smtClean="0">
                <a:latin typeface="Times New Roman" pitchFamily="18" charset="0"/>
                <a:cs typeface="Times New Roman" pitchFamily="18" charset="0"/>
              </a:rPr>
              <a:t>, T</a:t>
            </a:r>
            <a:r>
              <a:rPr lang="en-US" sz="2400" dirty="0" err="1" smtClean="0">
                <a:latin typeface="Times New Roman" pitchFamily="18" charset="0"/>
                <a:cs typeface="Times New Roman" pitchFamily="18" charset="0"/>
              </a:rPr>
              <a:t>erbinafine</a:t>
            </a:r>
            <a:endParaRPr lang="tr-TR" sz="2400"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algn="just"/>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most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effective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one</a:t>
            </a:r>
            <a:r>
              <a:rPr lang="tr-TR" sz="2400" dirty="0" smtClean="0">
                <a:latin typeface="Times New Roman" pitchFamily="18" charset="0"/>
                <a:cs typeface="Times New Roman" pitchFamily="18" charset="0"/>
              </a:rPr>
              <a:t> is T</a:t>
            </a:r>
            <a:r>
              <a:rPr lang="en-US" sz="2400" dirty="0" err="1" smtClean="0">
                <a:latin typeface="Times New Roman" pitchFamily="18" charset="0"/>
                <a:cs typeface="Times New Roman" pitchFamily="18" charset="0"/>
              </a:rPr>
              <a:t>erbinafine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which</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used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both</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topically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systematically</a:t>
            </a:r>
            <a:r>
              <a:rPr lang="en-US" sz="2400"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sz="4800" b="1" dirty="0" err="1" smtClean="0">
                <a:solidFill>
                  <a:schemeClr val="tx1"/>
                </a:solidFill>
                <a:latin typeface="Times New Roman" pitchFamily="18" charset="0"/>
                <a:ea typeface="ＭＳ Ｐゴシック" pitchFamily="34" charset="-128"/>
                <a:cs typeface="Times New Roman" pitchFamily="18" charset="0"/>
              </a:rPr>
              <a:t>Dermatophilosis</a:t>
            </a:r>
            <a:r>
              <a:rPr lang="tr-TR" sz="4800" b="1" dirty="0" smtClean="0">
                <a:solidFill>
                  <a:schemeClr val="tx1"/>
                </a:solidFill>
                <a:latin typeface="Times New Roman" pitchFamily="18" charset="0"/>
                <a:ea typeface="ＭＳ Ｐゴシック" pitchFamily="34" charset="-128"/>
                <a:cs typeface="Times New Roman" pitchFamily="18" charset="0"/>
              </a:rPr>
              <a:t> </a:t>
            </a:r>
            <a:r>
              <a:rPr lang="tr-TR" sz="4800" b="1" dirty="0" err="1" smtClean="0">
                <a:solidFill>
                  <a:schemeClr val="tx1"/>
                </a:solidFill>
                <a:latin typeface="Times New Roman" pitchFamily="18" charset="0"/>
                <a:ea typeface="ＭＳ Ｐゴシック" pitchFamily="34" charset="-128"/>
                <a:cs typeface="Times New Roman" pitchFamily="18" charset="0"/>
              </a:rPr>
              <a:t>Genus</a:t>
            </a:r>
            <a:endParaRPr lang="tr-TR"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507288" cy="5184576"/>
          </a:xfrm>
        </p:spPr>
        <p:txBody>
          <a:bodyPr>
            <a:normAutofit/>
          </a:bodyPr>
          <a:lstStyle/>
          <a:p>
            <a:pPr algn="just">
              <a:lnSpc>
                <a:spcPct val="150000"/>
              </a:lnSpc>
            </a:pPr>
            <a:r>
              <a:rPr lang="tr-TR" sz="2400" b="1" i="1" dirty="0" err="1" smtClean="0">
                <a:latin typeface="Times New Roman" pitchFamily="18" charset="0"/>
                <a:cs typeface="Times New Roman" pitchFamily="18" charset="0"/>
              </a:rPr>
              <a:t>Dermatophilosis</a:t>
            </a:r>
            <a:r>
              <a:rPr lang="tr-TR" sz="2400" i="1"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a:t>
            </a:r>
            <a:r>
              <a:rPr lang="tr-TR" sz="2400" i="1" dirty="0" err="1" smtClean="0">
                <a:latin typeface="Times New Roman" pitchFamily="18" charset="0"/>
                <a:cs typeface="Times New Roman" pitchFamily="18" charset="0"/>
              </a:rPr>
              <a:t>Mycotic</a:t>
            </a:r>
            <a:r>
              <a:rPr lang="tr-TR" sz="2400" i="1" dirty="0" smtClean="0">
                <a:latin typeface="Times New Roman" pitchFamily="18" charset="0"/>
                <a:cs typeface="Times New Roman" pitchFamily="18" charset="0"/>
              </a:rPr>
              <a:t> </a:t>
            </a:r>
            <a:r>
              <a:rPr lang="tr-TR" sz="2400" i="1" dirty="0" err="1" smtClean="0">
                <a:latin typeface="Times New Roman" pitchFamily="18" charset="0"/>
                <a:cs typeface="Times New Roman" pitchFamily="18" charset="0"/>
              </a:rPr>
              <a:t>Dermatitis</a:t>
            </a:r>
            <a:r>
              <a:rPr lang="tr-TR" sz="2400" dirty="0" smtClean="0">
                <a:latin typeface="Times New Roman" pitchFamily="18" charset="0"/>
                <a:cs typeface="Times New Roman" pitchFamily="18" charset="0"/>
              </a:rPr>
              <a:t>), is </a:t>
            </a:r>
            <a:r>
              <a:rPr lang="tr-TR" sz="2400" dirty="0" err="1" smtClean="0">
                <a:latin typeface="Times New Roman" pitchFamily="18" charset="0"/>
                <a:cs typeface="Times New Roman" pitchFamily="18" charset="0"/>
              </a:rPr>
              <a:t>characterised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exudative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dermatitis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which</a:t>
            </a:r>
            <a:r>
              <a:rPr lang="tr-TR" sz="2400" dirty="0" smtClean="0">
                <a:latin typeface="Times New Roman" pitchFamily="18" charset="0"/>
                <a:cs typeface="Times New Roman" pitchFamily="18" charset="0"/>
              </a:rPr>
              <a:t> is </a:t>
            </a:r>
            <a:r>
              <a:rPr lang="tr-TR" sz="2400" dirty="0" err="1" smtClean="0">
                <a:latin typeface="Times New Roman" pitchFamily="18" charset="0"/>
                <a:cs typeface="Times New Roman" pitchFamily="18" charset="0"/>
              </a:rPr>
              <a:t>observed</a:t>
            </a:r>
            <a:r>
              <a:rPr lang="tr-TR" sz="2400" dirty="0" smtClean="0">
                <a:latin typeface="Times New Roman" pitchFamily="18" charset="0"/>
                <a:cs typeface="Times New Roman" pitchFamily="18" charset="0"/>
              </a:rPr>
              <a:t> in </a:t>
            </a:r>
            <a:r>
              <a:rPr lang="tr-TR" sz="2400" dirty="0" err="1" smtClean="0">
                <a:latin typeface="Times New Roman" pitchFamily="18" charset="0"/>
                <a:cs typeface="Times New Roman" pitchFamily="18" charset="0"/>
              </a:rPr>
              <a:t>leg</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head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neck</a:t>
            </a:r>
            <a:r>
              <a:rPr lang="tr-TR" sz="2400" dirty="0" smtClean="0">
                <a:latin typeface="Times New Roman" pitchFamily="18" charset="0"/>
                <a:cs typeface="Times New Roman" pitchFamily="18" charset="0"/>
              </a:rPr>
              <a:t> skin of </a:t>
            </a:r>
            <a:r>
              <a:rPr lang="tr-TR" sz="2400" dirty="0" err="1" smtClean="0">
                <a:latin typeface="Times New Roman" pitchFamily="18" charset="0"/>
                <a:cs typeface="Times New Roman" pitchFamily="18" charset="0"/>
              </a:rPr>
              <a:t>animals</a:t>
            </a:r>
            <a:r>
              <a:rPr lang="tr-TR" sz="2400" dirty="0" smtClean="0">
                <a:latin typeface="Times New Roman" pitchFamily="18" charset="0"/>
                <a:cs typeface="Times New Roman" pitchFamily="18" charset="0"/>
              </a:rPr>
              <a:t> Etken </a:t>
            </a:r>
            <a:r>
              <a:rPr lang="tr-TR" sz="2400" i="1" dirty="0" err="1" smtClean="0">
                <a:latin typeface="Times New Roman" pitchFamily="18" charset="0"/>
                <a:cs typeface="Times New Roman" pitchFamily="18" charset="0"/>
              </a:rPr>
              <a:t>Dermatophilus</a:t>
            </a:r>
            <a:r>
              <a:rPr lang="tr-TR" sz="2400" i="1" dirty="0" smtClean="0">
                <a:latin typeface="Times New Roman" pitchFamily="18" charset="0"/>
                <a:cs typeface="Times New Roman" pitchFamily="18" charset="0"/>
              </a:rPr>
              <a:t> </a:t>
            </a:r>
            <a:r>
              <a:rPr lang="tr-TR" sz="2400" i="1" dirty="0" err="1" smtClean="0">
                <a:latin typeface="Times New Roman" pitchFamily="18" charset="0"/>
                <a:cs typeface="Times New Roman" pitchFamily="18" charset="0"/>
              </a:rPr>
              <a:t>congolensis</a:t>
            </a:r>
            <a:r>
              <a:rPr lang="tr-TR" sz="2400" i="1" dirty="0" smtClean="0">
                <a:latin typeface="Times New Roman" pitchFamily="18" charset="0"/>
                <a:cs typeface="Times New Roman" pitchFamily="18" charset="0"/>
              </a:rPr>
              <a:t>. </a:t>
            </a:r>
          </a:p>
          <a:p>
            <a:pPr lvl="1" algn="just">
              <a:lnSpc>
                <a:spcPct val="150000"/>
              </a:lnSpc>
            </a:pPr>
            <a:r>
              <a:rPr lang="tr-TR" sz="2200" dirty="0" err="1" smtClean="0">
                <a:latin typeface="Times New Roman" pitchFamily="18" charset="0"/>
                <a:cs typeface="Times New Roman" pitchFamily="18" charset="0"/>
              </a:rPr>
              <a:t>Aerobic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Motile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a:t>
            </a:r>
            <a:r>
              <a:rPr lang="tr-TR" sz="1800" dirty="0" err="1" smtClean="0">
                <a:latin typeface="Times New Roman" pitchFamily="18" charset="0"/>
                <a:cs typeface="Times New Roman" pitchFamily="18" charset="0"/>
              </a:rPr>
              <a:t>They</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have</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flagella</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to</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move</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independently</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When</a:t>
            </a:r>
            <a:r>
              <a:rPr lang="tr-TR" sz="1800" dirty="0" smtClean="0">
                <a:latin typeface="Times New Roman" pitchFamily="18" charset="0"/>
                <a:cs typeface="Times New Roman" pitchFamily="18" charset="0"/>
              </a:rPr>
              <a:t> it </a:t>
            </a:r>
            <a:r>
              <a:rPr lang="tr-TR" sz="1800" dirty="0" err="1" smtClean="0">
                <a:latin typeface="Times New Roman" pitchFamily="18" charset="0"/>
                <a:cs typeface="Times New Roman" pitchFamily="18" charset="0"/>
              </a:rPr>
              <a:t>finds</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suitable</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environmental</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conditions</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spores</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will</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develop</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branched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filaments</a:t>
            </a:r>
            <a:r>
              <a:rPr lang="tr-TR" sz="1800" dirty="0" smtClean="0">
                <a:latin typeface="Times New Roman" pitchFamily="18" charset="0"/>
                <a:cs typeface="Times New Roman" pitchFamily="18" charset="0"/>
              </a:rPr>
              <a:t>)</a:t>
            </a:r>
          </a:p>
          <a:p>
            <a:pPr lvl="1" algn="just">
              <a:lnSpc>
                <a:spcPct val="150000"/>
              </a:lnSpc>
            </a:pPr>
            <a:r>
              <a:rPr lang="tr-TR" sz="1800" dirty="0" err="1" smtClean="0">
                <a:latin typeface="Times New Roman" pitchFamily="18" charset="0"/>
                <a:cs typeface="Times New Roman" pitchFamily="18" charset="0"/>
              </a:rPr>
              <a:t>Mostly</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seen</a:t>
            </a:r>
            <a:r>
              <a:rPr lang="tr-TR" sz="1800" dirty="0" smtClean="0">
                <a:latin typeface="Times New Roman" pitchFamily="18" charset="0"/>
                <a:cs typeface="Times New Roman" pitchFamily="18" charset="0"/>
              </a:rPr>
              <a:t> in hot </a:t>
            </a:r>
            <a:r>
              <a:rPr lang="tr-TR" sz="1800" dirty="0" err="1" smtClean="0">
                <a:latin typeface="Times New Roman" pitchFamily="18" charset="0"/>
                <a:cs typeface="Times New Roman" pitchFamily="18" charset="0"/>
              </a:rPr>
              <a:t>and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moistured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climate</a:t>
            </a:r>
            <a:endParaRPr lang="tr-TR" sz="1800" dirty="0" smtClean="0">
              <a:latin typeface="Times New Roman" pitchFamily="18" charset="0"/>
              <a:cs typeface="Times New Roman" pitchFamily="18" charset="0"/>
            </a:endParaRPr>
          </a:p>
          <a:p>
            <a:pPr lvl="1" algn="just">
              <a:lnSpc>
                <a:spcPct val="150000"/>
              </a:lnSpc>
            </a:pPr>
            <a:r>
              <a:rPr lang="tr-TR" sz="2000" dirty="0" err="1" smtClean="0">
                <a:latin typeface="Times New Roman" pitchFamily="18" charset="0"/>
                <a:cs typeface="Times New Roman" pitchFamily="18" charset="0"/>
              </a:rPr>
              <a:t>They</a:t>
            </a:r>
            <a:r>
              <a:rPr lang="tr-TR" sz="2000" dirty="0" smtClean="0">
                <a:latin typeface="Times New Roman" pitchFamily="18" charset="0"/>
                <a:cs typeface="Times New Roman" pitchFamily="18" charset="0"/>
              </a:rPr>
              <a:t> can not be </a:t>
            </a:r>
            <a:r>
              <a:rPr lang="tr-TR" sz="2000" dirty="0" err="1" smtClean="0">
                <a:latin typeface="Times New Roman" pitchFamily="18" charset="0"/>
                <a:cs typeface="Times New Roman" pitchFamily="18" charset="0"/>
              </a:rPr>
              <a:t>found</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environment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Only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observed</a:t>
            </a:r>
            <a:r>
              <a:rPr lang="tr-TR" sz="2000" dirty="0" smtClean="0">
                <a:latin typeface="Times New Roman" pitchFamily="18" charset="0"/>
                <a:cs typeface="Times New Roman" pitchFamily="18" charset="0"/>
              </a:rPr>
              <a:t> on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skin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hair</a:t>
            </a:r>
            <a:endParaRPr lang="tr-TR" sz="2000" dirty="0" smtClean="0">
              <a:latin typeface="Times New Roman" pitchFamily="18" charset="0"/>
              <a:cs typeface="Times New Roman" pitchFamily="18" charset="0"/>
            </a:endParaRPr>
          </a:p>
          <a:p>
            <a:pPr lvl="1" algn="just">
              <a:lnSpc>
                <a:spcPct val="150000"/>
              </a:lnSpc>
            </a:pP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a:xfrm>
            <a:off x="457200" y="-27384"/>
            <a:ext cx="8229600" cy="864096"/>
          </a:xfrm>
        </p:spPr>
        <p:txBody>
          <a:bodyPr/>
          <a:lstStyle/>
          <a:p>
            <a:r>
              <a:rPr lang="en-US" sz="2800" b="1" dirty="0">
                <a:latin typeface="Times New Roman" panose="02020603050405020304" pitchFamily="18" charset="0"/>
                <a:cs typeface="Times New Roman" panose="02020603050405020304" pitchFamily="18" charset="0"/>
              </a:rPr>
              <a:t>Microscopic Examination of Fungal Colonies</a:t>
            </a:r>
            <a:endParaRPr lang="tr-TR" sz="2800" b="1" dirty="0" smtClean="0">
              <a:latin typeface="Times New Roman" pitchFamily="18" charset="0"/>
              <a:ea typeface="ＭＳ Ｐゴシック" pitchFamily="34" charset="-128"/>
              <a:cs typeface="Times New Roman" pitchFamily="18" charset="0"/>
            </a:endParaRPr>
          </a:p>
        </p:txBody>
      </p:sp>
      <p:sp>
        <p:nvSpPr>
          <p:cNvPr id="126978" name="Rectangle 3"/>
          <p:cNvSpPr>
            <a:spLocks noGrp="1" noChangeArrowheads="1"/>
          </p:cNvSpPr>
          <p:nvPr>
            <p:ph type="body" idx="1"/>
          </p:nvPr>
        </p:nvSpPr>
        <p:spPr>
          <a:xfrm>
            <a:off x="2339752" y="1196752"/>
            <a:ext cx="3096344" cy="4784725"/>
          </a:xfrm>
        </p:spPr>
        <p:txBody>
          <a:bodyPr/>
          <a:lstStyle/>
          <a:p>
            <a:r>
              <a:rPr lang="tr-TR" sz="2000" dirty="0" err="1" smtClean="0">
                <a:latin typeface="Times New Roman" pitchFamily="18" charset="0"/>
                <a:ea typeface="ＭＳ Ｐゴシック" pitchFamily="34" charset="-128"/>
                <a:cs typeface="Times New Roman" pitchFamily="18" charset="0"/>
              </a:rPr>
              <a:t>Investigation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with</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Dissecting</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microscope</a:t>
            </a:r>
            <a:endParaRPr lang="tr-TR" sz="2000" dirty="0" smtClean="0">
              <a:latin typeface="Times New Roman" pitchFamily="18" charset="0"/>
              <a:ea typeface="ＭＳ Ｐゴシック" pitchFamily="34" charset="-128"/>
              <a:cs typeface="Times New Roman" pitchFamily="18" charset="0"/>
            </a:endParaRPr>
          </a:p>
          <a:p>
            <a:endParaRPr lang="tr-TR" sz="2000" dirty="0" smtClean="0">
              <a:latin typeface="Times New Roman" pitchFamily="18" charset="0"/>
              <a:ea typeface="ＭＳ Ｐゴシック" pitchFamily="34" charset="-128"/>
              <a:cs typeface="Times New Roman" pitchFamily="18" charset="0"/>
            </a:endParaRPr>
          </a:p>
          <a:p>
            <a:r>
              <a:rPr lang="en-US" sz="2000" dirty="0">
                <a:latin typeface="Times New Roman" panose="02020603050405020304" pitchFamily="18" charset="0"/>
                <a:cs typeface="Times New Roman" panose="02020603050405020304" pitchFamily="18" charset="0"/>
              </a:rPr>
              <a:t>preparation of lam </a:t>
            </a:r>
            <a:r>
              <a:rPr lang="en-US" sz="2000" dirty="0" err="1">
                <a:latin typeface="Times New Roman" panose="02020603050405020304" pitchFamily="18" charset="0"/>
                <a:cs typeface="Times New Roman" panose="02020603050405020304" pitchFamily="18" charset="0"/>
              </a:rPr>
              <a:t>lamel</a:t>
            </a:r>
            <a:r>
              <a:rPr lang="en-US" sz="2000" dirty="0">
                <a:latin typeface="Times New Roman" panose="02020603050405020304" pitchFamily="18" charset="0"/>
                <a:cs typeface="Times New Roman" panose="02020603050405020304" pitchFamily="18" charset="0"/>
              </a:rPr>
              <a:t> preparation </a:t>
            </a:r>
            <a:r>
              <a:rPr lang="tr-TR" sz="2000" dirty="0" err="1" smtClean="0">
                <a:latin typeface="Times New Roman" panose="02020603050405020304" pitchFamily="18" charset="0"/>
                <a:cs typeface="Times New Roman" panose="02020603050405020304" pitchFamily="18" charset="0"/>
              </a:rPr>
              <a:t>with</a:t>
            </a:r>
            <a:r>
              <a:rPr lang="tr-TR" sz="2000" dirty="0" smtClean="0">
                <a:latin typeface="Times New Roman" panose="02020603050405020304" pitchFamily="18" charset="0"/>
                <a:cs typeface="Times New Roman" panose="02020603050405020304" pitchFamily="18" charset="0"/>
              </a:rPr>
              <a:t> </a:t>
            </a:r>
            <a:r>
              <a:rPr lang="tr-TR" sz="2000" dirty="0" smtClean="0">
                <a:latin typeface="Times New Roman" pitchFamily="18" charset="0"/>
                <a:ea typeface="ＭＳ Ｐゴシック" pitchFamily="34" charset="-128"/>
                <a:cs typeface="Times New Roman" pitchFamily="18" charset="0"/>
              </a:rPr>
              <a:t>LPCB </a:t>
            </a:r>
          </a:p>
          <a:p>
            <a:pPr>
              <a:buNone/>
            </a:pPr>
            <a:r>
              <a:rPr lang="tr-TR" sz="2000" dirty="0" smtClean="0">
                <a:latin typeface="Times New Roman" pitchFamily="18" charset="0"/>
                <a:ea typeface="ＭＳ Ｐゴシック" pitchFamily="34" charset="-128"/>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Lactophenol</a:t>
            </a:r>
            <a:r>
              <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Cotton</a:t>
            </a:r>
            <a:r>
              <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Blue </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wet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mount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method</a:t>
            </a:r>
            <a:r>
              <a:rPr lang="tr-TR" sz="2000" dirty="0" smtClean="0">
                <a:latin typeface="Times New Roman" pitchFamily="18" charset="0"/>
                <a:ea typeface="ＭＳ Ｐゴシック" pitchFamily="34" charset="-128"/>
                <a:cs typeface="Times New Roman" pitchFamily="18" charset="0"/>
              </a:rPr>
              <a:t>) </a:t>
            </a:r>
          </a:p>
          <a:p>
            <a:pPr>
              <a:buNone/>
            </a:pPr>
            <a:endParaRPr lang="tr-TR" sz="2000" dirty="0" smtClean="0">
              <a:latin typeface="Times New Roman" pitchFamily="18" charset="0"/>
              <a:ea typeface="ＭＳ Ｐゴシック" pitchFamily="34" charset="-128"/>
              <a:cs typeface="Times New Roman" pitchFamily="18" charset="0"/>
            </a:endParaRPr>
          </a:p>
          <a:p>
            <a:r>
              <a:rPr lang="tr-TR" sz="2000" dirty="0" err="1">
                <a:latin typeface="Times New Roman" panose="02020603050405020304" pitchFamily="18" charset="0"/>
                <a:cs typeface="Times New Roman" panose="02020603050405020304" pitchFamily="18" charset="0"/>
              </a:rPr>
              <a:t>Adhesive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tape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method</a:t>
            </a:r>
            <a:endParaRPr lang="tr-TR" sz="2000" dirty="0" smtClean="0">
              <a:latin typeface="Times New Roman" pitchFamily="18" charset="0"/>
              <a:ea typeface="ＭＳ Ｐゴシック" pitchFamily="34" charset="-128"/>
              <a:cs typeface="Times New Roman" pitchFamily="18" charset="0"/>
            </a:endParaRPr>
          </a:p>
          <a:p>
            <a:endParaRPr lang="tr-TR" sz="2000" dirty="0" smtClean="0">
              <a:latin typeface="Times New Roman" panose="02020603050405020304" pitchFamily="18" charset="0"/>
              <a:cs typeface="Times New Roman" panose="02020603050405020304" pitchFamily="18" charset="0"/>
            </a:endParaRPr>
          </a:p>
          <a:p>
            <a:r>
              <a:rPr lang="tr-TR" sz="2000" dirty="0" smtClean="0">
                <a:latin typeface="Times New Roman" panose="02020603050405020304" pitchFamily="18" charset="0"/>
                <a:cs typeface="Times New Roman" panose="02020603050405020304" pitchFamily="18" charset="0"/>
              </a:rPr>
              <a:t>Lam </a:t>
            </a:r>
            <a:r>
              <a:rPr lang="tr-TR" sz="2000" dirty="0" err="1">
                <a:latin typeface="Times New Roman" panose="02020603050405020304" pitchFamily="18" charset="0"/>
                <a:cs typeface="Times New Roman" panose="02020603050405020304" pitchFamily="18" charset="0"/>
              </a:rPr>
              <a:t>Culture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Technique</a:t>
            </a:r>
            <a:endParaRPr lang="tr-TR" sz="2000"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7"/>
            <a:ext cx="8229600" cy="3960439"/>
          </a:xfrm>
        </p:spPr>
        <p:txBody>
          <a:bodyPr>
            <a:normAutofit fontScale="92500" lnSpcReduction="20000"/>
          </a:bodyPr>
          <a:lstStyle/>
          <a:p>
            <a:pPr algn="just">
              <a:lnSpc>
                <a:spcPct val="150000"/>
              </a:lnSpc>
            </a:pP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lesions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mostly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observed</a:t>
            </a:r>
            <a:r>
              <a:rPr lang="tr-TR" sz="2400" dirty="0" smtClean="0">
                <a:latin typeface="Times New Roman" pitchFamily="18" charset="0"/>
                <a:cs typeface="Times New Roman" pitchFamily="18" charset="0"/>
              </a:rPr>
              <a:t> on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back</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head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neck</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both</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sides</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bodies</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horses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cows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sheeps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goats</a:t>
            </a:r>
            <a:endParaRPr lang="tr-TR" sz="2400" dirty="0" smtClean="0">
              <a:latin typeface="Times New Roman" pitchFamily="18" charset="0"/>
              <a:cs typeface="Times New Roman" pitchFamily="18" charset="0"/>
            </a:endParaRPr>
          </a:p>
          <a:p>
            <a:pPr algn="just">
              <a:lnSpc>
                <a:spcPct val="150000"/>
              </a:lnSpc>
            </a:pPr>
            <a:endParaRPr lang="tr-TR" sz="2400" dirty="0" smtClean="0">
              <a:latin typeface="Times New Roman" pitchFamily="18" charset="0"/>
              <a:cs typeface="Times New Roman" pitchFamily="18" charset="0"/>
            </a:endParaRPr>
          </a:p>
          <a:p>
            <a:pPr algn="just">
              <a:lnSpc>
                <a:spcPct val="150000"/>
              </a:lnSpc>
            </a:pPr>
            <a:r>
              <a:rPr lang="tr-TR" sz="2400" dirty="0" err="1" smtClean="0">
                <a:latin typeface="Times New Roman" pitchFamily="18" charset="0"/>
                <a:cs typeface="Times New Roman" pitchFamily="18" charset="0"/>
              </a:rPr>
              <a:t>There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are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papules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vesicles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oedema</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suppuration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which</a:t>
            </a:r>
            <a:r>
              <a:rPr lang="tr-TR" sz="2400" dirty="0" smtClean="0">
                <a:latin typeface="Times New Roman" pitchFamily="18" charset="0"/>
                <a:cs typeface="Times New Roman" pitchFamily="18" charset="0"/>
              </a:rPr>
              <a:t> can </a:t>
            </a:r>
            <a:r>
              <a:rPr lang="tr-TR" sz="2400" dirty="0" err="1" smtClean="0">
                <a:latin typeface="Times New Roman" pitchFamily="18" charset="0"/>
                <a:cs typeface="Times New Roman" pitchFamily="18" charset="0"/>
              </a:rPr>
              <a:t>also</a:t>
            </a:r>
            <a:r>
              <a:rPr lang="tr-TR" sz="2400" dirty="0" smtClean="0">
                <a:latin typeface="Times New Roman" pitchFamily="18" charset="0"/>
                <a:cs typeface="Times New Roman" pitchFamily="18" charset="0"/>
              </a:rPr>
              <a:t> be </a:t>
            </a:r>
            <a:r>
              <a:rPr lang="tr-TR" sz="2400" dirty="0" err="1" smtClean="0">
                <a:latin typeface="Times New Roman" pitchFamily="18" charset="0"/>
                <a:cs typeface="Times New Roman" pitchFamily="18" charset="0"/>
              </a:rPr>
              <a:t>misdiagnosed</a:t>
            </a:r>
            <a:r>
              <a:rPr lang="tr-TR" sz="2400" dirty="0" smtClean="0">
                <a:latin typeface="Times New Roman" pitchFamily="18" charset="0"/>
                <a:cs typeface="Times New Roman" pitchFamily="18" charset="0"/>
              </a:rPr>
              <a:t> as skin </a:t>
            </a:r>
            <a:r>
              <a:rPr lang="tr-TR" sz="2400" dirty="0" err="1" smtClean="0">
                <a:latin typeface="Times New Roman" pitchFamily="18" charset="0"/>
                <a:cs typeface="Times New Roman" pitchFamily="18" charset="0"/>
              </a:rPr>
              <a:t>infections</a:t>
            </a:r>
            <a:endParaRPr lang="tr-TR" sz="2400" dirty="0" smtClean="0">
              <a:latin typeface="Times New Roman" pitchFamily="18" charset="0"/>
              <a:cs typeface="Times New Roman" pitchFamily="18" charset="0"/>
            </a:endParaRPr>
          </a:p>
          <a:p>
            <a:pPr algn="just">
              <a:lnSpc>
                <a:spcPct val="150000"/>
              </a:lnSpc>
            </a:pPr>
            <a:endParaRPr lang="tr-TR" sz="2400" dirty="0" smtClean="0">
              <a:latin typeface="Times New Roman" pitchFamily="18" charset="0"/>
              <a:cs typeface="Times New Roman" pitchFamily="18" charset="0"/>
            </a:endParaRPr>
          </a:p>
          <a:p>
            <a:pPr>
              <a:lnSpc>
                <a:spcPct val="150000"/>
              </a:lnSpc>
            </a:pPr>
            <a:r>
              <a:rPr lang="tr-TR" sz="2400" dirty="0" err="1" smtClean="0">
                <a:latin typeface="Times New Roman" pitchFamily="18" charset="0"/>
                <a:cs typeface="Times New Roman" pitchFamily="18" charset="0"/>
              </a:rPr>
              <a:t>Between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knee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joint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nail </a:t>
            </a:r>
            <a:r>
              <a:rPr lang="tr-TR" sz="2400" dirty="0" err="1" smtClean="0">
                <a:latin typeface="Times New Roman" pitchFamily="18" charset="0"/>
                <a:cs typeface="Times New Roman" pitchFamily="18" charset="0"/>
              </a:rPr>
              <a:t>coroner</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sheeps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there</a:t>
            </a:r>
            <a:r>
              <a:rPr lang="tr-TR" sz="2400" dirty="0" smtClean="0">
                <a:latin typeface="Times New Roman" pitchFamily="18" charset="0"/>
                <a:cs typeface="Times New Roman" pitchFamily="18" charset="0"/>
              </a:rPr>
              <a:t> can be </a:t>
            </a:r>
            <a:r>
              <a:rPr lang="tr-TR" sz="2400" dirty="0" err="1" smtClean="0">
                <a:latin typeface="Times New Roman" pitchFamily="18" charset="0"/>
                <a:cs typeface="Times New Roman" pitchFamily="18" charset="0"/>
              </a:rPr>
              <a:t>found</a:t>
            </a:r>
            <a:r>
              <a:rPr lang="tr-TR" sz="2400" dirty="0" smtClean="0">
                <a:latin typeface="Times New Roman" pitchFamily="18" charset="0"/>
                <a:cs typeface="Times New Roman" pitchFamily="18" charset="0"/>
              </a:rPr>
              <a:t> 2-4 cm </a:t>
            </a:r>
            <a:r>
              <a:rPr lang="tr-TR" sz="2400" dirty="0" err="1" smtClean="0">
                <a:latin typeface="Times New Roman" pitchFamily="18" charset="0"/>
                <a:cs typeface="Times New Roman" pitchFamily="18" charset="0"/>
              </a:rPr>
              <a:t>lesions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called</a:t>
            </a:r>
            <a:r>
              <a:rPr lang="tr-TR" sz="2400"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Strawberry</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Foot</a:t>
            </a:r>
            <a:r>
              <a:rPr lang="tr-TR" sz="2400" b="1" i="1" dirty="0" smtClean="0">
                <a:latin typeface="Times New Roman" pitchFamily="18" charset="0"/>
                <a:cs typeface="Times New Roman" pitchFamily="18" charset="0"/>
              </a:rPr>
              <a:t> Rot”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336704"/>
          </a:xfrm>
        </p:spPr>
        <p:txBody>
          <a:bodyPr>
            <a:normAutofit fontScale="92500" lnSpcReduction="20000"/>
          </a:bodyPr>
          <a:lstStyle/>
          <a:p>
            <a:pPr>
              <a:lnSpc>
                <a:spcPct val="150000"/>
              </a:lnSpc>
              <a:buNone/>
            </a:pPr>
            <a:r>
              <a:rPr lang="tr-TR" sz="2400" b="1" dirty="0" err="1" smtClean="0">
                <a:latin typeface="Times New Roman" pitchFamily="18" charset="0"/>
                <a:cs typeface="Times New Roman" pitchFamily="18" charset="0"/>
              </a:rPr>
              <a:t>Treatment</a:t>
            </a:r>
            <a:r>
              <a:rPr lang="tr-TR" sz="2400" b="1" dirty="0" smtClean="0">
                <a:latin typeface="Times New Roman" pitchFamily="18" charset="0"/>
                <a:cs typeface="Times New Roman" pitchFamily="18" charset="0"/>
              </a:rPr>
              <a:t> – </a:t>
            </a:r>
            <a:r>
              <a:rPr lang="tr-TR" sz="2400" b="1" dirty="0" err="1" smtClean="0">
                <a:latin typeface="Times New Roman" pitchFamily="18" charset="0"/>
                <a:cs typeface="Times New Roman" pitchFamily="18" charset="0"/>
              </a:rPr>
              <a:t>Protection</a:t>
            </a:r>
            <a:endParaRPr lang="tr-TR" sz="2400" b="1" dirty="0" smtClean="0">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treatment</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new</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a:t>
            </a:r>
            <a:r>
              <a:rPr lang="tr-TR" sz="2200" dirty="0" smtClean="0">
                <a:latin typeface="Times New Roman" pitchFamily="18" charset="0"/>
                <a:cs typeface="Times New Roman" pitchFamily="18" charset="0"/>
              </a:rPr>
              <a:t> is </a:t>
            </a:r>
            <a:r>
              <a:rPr lang="tr-TR" sz="2200" dirty="0" err="1" smtClean="0">
                <a:latin typeface="Times New Roman" pitchFamily="18" charset="0"/>
                <a:cs typeface="Times New Roman" pitchFamily="18" charset="0"/>
              </a:rPr>
              <a:t>easy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sometimes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a:t>
            </a:r>
            <a:r>
              <a:rPr lang="tr-TR" sz="2200" dirty="0" smtClean="0">
                <a:latin typeface="Times New Roman" pitchFamily="18" charset="0"/>
                <a:cs typeface="Times New Roman" pitchFamily="18" charset="0"/>
              </a:rPr>
              <a:t> can </a:t>
            </a:r>
            <a:r>
              <a:rPr lang="tr-TR" sz="2200" dirty="0" err="1" smtClean="0">
                <a:latin typeface="Times New Roman" pitchFamily="18" charset="0"/>
                <a:cs typeface="Times New Roman" pitchFamily="18" charset="0"/>
              </a:rPr>
              <a:t>recover</a:t>
            </a:r>
            <a:r>
              <a:rPr lang="tr-TR" sz="2200" dirty="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spontaneously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However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treatment</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chronic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very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difficult</a:t>
            </a:r>
            <a:r>
              <a:rPr lang="tr-TR" sz="2200" dirty="0" smtClean="0">
                <a:latin typeface="Times New Roman" pitchFamily="18" charset="0"/>
                <a:cs typeface="Times New Roman" pitchFamily="18" charset="0"/>
              </a:rPr>
              <a:t> </a:t>
            </a:r>
          </a:p>
          <a:p>
            <a:pPr algn="just">
              <a:lnSpc>
                <a:spcPct val="150000"/>
              </a:lnSpc>
            </a:pPr>
            <a:endParaRPr lang="tr-TR" sz="2200" dirty="0">
              <a:latin typeface="Times New Roman" pitchFamily="18" charset="0"/>
              <a:cs typeface="Times New Roman" pitchFamily="18" charset="0"/>
            </a:endParaRPr>
          </a:p>
          <a:p>
            <a:pPr algn="just">
              <a:lnSpc>
                <a:spcPct val="150000"/>
              </a:lnSpc>
            </a:pPr>
            <a:r>
              <a:rPr lang="tr-TR" sz="2200" dirty="0" smtClean="0">
                <a:latin typeface="Times New Roman" pitchFamily="18" charset="0"/>
                <a:cs typeface="Times New Roman" pitchFamily="18" charset="0"/>
              </a:rPr>
              <a:t>Pomat </a:t>
            </a:r>
            <a:r>
              <a:rPr lang="tr-TR" sz="2200" dirty="0" err="1" smtClean="0">
                <a:latin typeface="Times New Roman" pitchFamily="18" charset="0"/>
                <a:cs typeface="Times New Roman" pitchFamily="18" charset="0"/>
              </a:rPr>
              <a:t>iodure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iodophorm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ointment</a:t>
            </a:r>
            <a:r>
              <a:rPr lang="tr-TR" sz="2200" dirty="0" smtClean="0">
                <a:latin typeface="Times New Roman" pitchFamily="18" charset="0"/>
                <a:cs typeface="Times New Roman" pitchFamily="18" charset="0"/>
              </a:rPr>
              <a:t>, %5 </a:t>
            </a:r>
            <a:r>
              <a:rPr lang="tr-TR" sz="2200" dirty="0" err="1" smtClean="0">
                <a:latin typeface="Times New Roman" pitchFamily="18" charset="0"/>
                <a:cs typeface="Times New Roman" pitchFamily="18" charset="0"/>
              </a:rPr>
              <a:t>salicylic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acid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topical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antifungal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agents</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used</a:t>
            </a:r>
            <a:r>
              <a:rPr lang="tr-TR" sz="2200" dirty="0" smtClean="0">
                <a:latin typeface="Times New Roman" pitchFamily="18" charset="0"/>
                <a:cs typeface="Times New Roman" pitchFamily="18" charset="0"/>
              </a:rPr>
              <a:t> </a:t>
            </a:r>
          </a:p>
          <a:p>
            <a:pPr algn="just">
              <a:lnSpc>
                <a:spcPct val="150000"/>
              </a:lnSpc>
            </a:pPr>
            <a:endParaRPr lang="tr-TR" sz="2200" dirty="0" smtClean="0">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If</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necessary</a:t>
            </a:r>
            <a:r>
              <a:rPr lang="tr-TR" sz="2200" dirty="0" smtClean="0">
                <a:latin typeface="Times New Roman" pitchFamily="18" charset="0"/>
                <a:cs typeface="Times New Roman" pitchFamily="18" charset="0"/>
              </a:rPr>
              <a:t> Penisilin-Streptomisin can be </a:t>
            </a:r>
            <a:r>
              <a:rPr lang="tr-TR" sz="2200" dirty="0" err="1" smtClean="0">
                <a:latin typeface="Times New Roman" pitchFamily="18" charset="0"/>
                <a:cs typeface="Times New Roman" pitchFamily="18" charset="0"/>
              </a:rPr>
              <a:t>used</a:t>
            </a:r>
            <a:endParaRPr lang="tr-TR" sz="2200" dirty="0" smtClean="0">
              <a:latin typeface="Times New Roman" pitchFamily="18" charset="0"/>
              <a:cs typeface="Times New Roman" pitchFamily="18" charset="0"/>
            </a:endParaRPr>
          </a:p>
          <a:p>
            <a:pPr algn="just">
              <a:lnSpc>
                <a:spcPct val="150000"/>
              </a:lnSpc>
            </a:pPr>
            <a:endParaRPr lang="tr-TR" sz="2200" dirty="0" smtClean="0">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For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foot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lesions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zinc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sulphate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copper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sulphate</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used</a:t>
            </a:r>
            <a:endParaRPr lang="tr-TR" sz="2200" dirty="0" smtClean="0">
              <a:latin typeface="Times New Roman" pitchFamily="18" charset="0"/>
              <a:cs typeface="Times New Roman" pitchFamily="18" charset="0"/>
            </a:endParaRPr>
          </a:p>
          <a:p>
            <a:pPr algn="just">
              <a:lnSpc>
                <a:spcPct val="150000"/>
              </a:lnSpc>
            </a:pPr>
            <a:endParaRPr lang="tr-TR" sz="2200" dirty="0" smtClean="0">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Maintaining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skin of </a:t>
            </a:r>
            <a:r>
              <a:rPr lang="tr-TR" sz="2200" dirty="0" err="1" smtClean="0">
                <a:latin typeface="Times New Roman" pitchFamily="18" charset="0"/>
                <a:cs typeface="Times New Roman" pitchFamily="18" charset="0"/>
              </a:rPr>
              <a:t>animals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dry</a:t>
            </a:r>
            <a:r>
              <a:rPr lang="tr-TR" sz="2200" dirty="0" smtClean="0">
                <a:latin typeface="Times New Roman" pitchFamily="18" charset="0"/>
                <a:cs typeface="Times New Roman" pitchFamily="18" charset="0"/>
              </a:rPr>
              <a:t> is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most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important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prevention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strategy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Insect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arthropode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control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must</a:t>
            </a:r>
            <a:r>
              <a:rPr lang="tr-TR" sz="2200" dirty="0" smtClean="0">
                <a:latin typeface="Times New Roman" pitchFamily="18" charset="0"/>
                <a:cs typeface="Times New Roman" pitchFamily="18" charset="0"/>
              </a:rPr>
              <a:t> be </a:t>
            </a:r>
            <a:r>
              <a:rPr lang="tr-TR" sz="2200" dirty="0" err="1" smtClean="0">
                <a:latin typeface="Times New Roman" pitchFamily="18" charset="0"/>
                <a:cs typeface="Times New Roman" pitchFamily="18" charset="0"/>
              </a:rPr>
              <a:t>performed</a:t>
            </a:r>
            <a:endParaRPr lang="tr-TR"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5649" name="Picture 2" descr="C:\Users\muby\Desktop\dermatofit.png"/>
          <p:cNvPicPr>
            <a:picLocks noChangeAspect="1" noChangeArrowheads="1"/>
          </p:cNvPicPr>
          <p:nvPr/>
        </p:nvPicPr>
        <p:blipFill>
          <a:blip r:embed="rId2" cstate="print"/>
          <a:srcRect/>
          <a:stretch>
            <a:fillRect/>
          </a:stretch>
        </p:blipFill>
        <p:spPr bwMode="auto">
          <a:xfrm>
            <a:off x="428625" y="260648"/>
            <a:ext cx="8215313" cy="4954290"/>
          </a:xfrm>
          <a:prstGeom prst="rect">
            <a:avLst/>
          </a:prstGeom>
          <a:noFill/>
          <a:ln w="9525">
            <a:noFill/>
            <a:miter lim="800000"/>
            <a:headEnd/>
            <a:tailEnd/>
          </a:ln>
        </p:spPr>
      </p:pic>
      <p:sp>
        <p:nvSpPr>
          <p:cNvPr id="155650" name="4 Metin kutusu"/>
          <p:cNvSpPr txBox="1">
            <a:spLocks noChangeArrowheads="1"/>
          </p:cNvSpPr>
          <p:nvPr/>
        </p:nvSpPr>
        <p:spPr bwMode="auto">
          <a:xfrm>
            <a:off x="1643063" y="5500688"/>
            <a:ext cx="6429375" cy="523875"/>
          </a:xfrm>
          <a:prstGeom prst="rect">
            <a:avLst/>
          </a:prstGeom>
          <a:noFill/>
          <a:ln w="9525">
            <a:noFill/>
            <a:miter lim="800000"/>
            <a:headEnd/>
            <a:tailEnd/>
          </a:ln>
        </p:spPr>
        <p:txBody>
          <a:bodyPr>
            <a:spAutoFit/>
          </a:bodyPr>
          <a:lstStyle/>
          <a:p>
            <a:r>
              <a:rPr lang="tr-TR" sz="2800" i="1"/>
              <a:t>Dermatofitlerin genel yaşam dönemleri</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Aspergillosis</a:t>
            </a:r>
            <a:endParaRPr lang="tr-TR" sz="4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04664"/>
            <a:ext cx="8568952" cy="6120680"/>
          </a:xfrm>
        </p:spPr>
        <p:txBody>
          <a:bodyPr>
            <a:normAutofit lnSpcReduction="10000"/>
          </a:bodyPr>
          <a:lstStyle/>
          <a:p>
            <a:pPr algn="just">
              <a:lnSpc>
                <a:spcPct val="150000"/>
              </a:lnSpc>
              <a:buFont typeface="Arial" panose="020B0604020202020204" pitchFamily="34" charset="0"/>
              <a:buChar char="•"/>
            </a:pPr>
            <a:r>
              <a:rPr lang="tr-TR" sz="2400" b="1" i="1" dirty="0" err="1" smtClean="0">
                <a:latin typeface="Times New Roman" panose="02020603050405020304" pitchFamily="18" charset="0"/>
                <a:cs typeface="Times New Roman" pitchFamily="18" charset="0"/>
              </a:rPr>
              <a:t>Aspergillus</a:t>
            </a:r>
            <a:r>
              <a:rPr lang="tr-TR" sz="2400" b="1" i="1"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species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lead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respiratory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system</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infections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sometimes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they</a:t>
            </a:r>
            <a:r>
              <a:rPr lang="tr-TR" sz="2400" dirty="0" smtClean="0">
                <a:latin typeface="Times New Roman" pitchFamily="18" charset="0"/>
                <a:cs typeface="Times New Roman" pitchFamily="18" charset="0"/>
              </a:rPr>
              <a:t> can </a:t>
            </a:r>
            <a:r>
              <a:rPr lang="tr-TR" sz="2400" dirty="0" err="1" smtClean="0">
                <a:latin typeface="Times New Roman" pitchFamily="18" charset="0"/>
                <a:cs typeface="Times New Roman" pitchFamily="18" charset="0"/>
              </a:rPr>
              <a:t>also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rarely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cause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systemic</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infections</a:t>
            </a:r>
            <a:endParaRPr lang="tr-TR" sz="2400" dirty="0">
              <a:latin typeface="Times New Roman" pitchFamily="18" charset="0"/>
              <a:cs typeface="Times New Roman" pitchFamily="18" charset="0"/>
            </a:endParaRPr>
          </a:p>
          <a:p>
            <a:pPr lvl="2" algn="just">
              <a:lnSpc>
                <a:spcPct val="150000"/>
              </a:lnSpc>
              <a:buFont typeface="Arial" panose="020B0604020202020204" pitchFamily="34" charset="0"/>
              <a:buChar char="•"/>
            </a:pPr>
            <a:r>
              <a:rPr lang="tr-TR" sz="1600" b="1" i="1" dirty="0" err="1" smtClean="0">
                <a:solidFill>
                  <a:srgbClr val="FF0000"/>
                </a:solidFill>
                <a:latin typeface="Times New Roman" pitchFamily="18" charset="0"/>
                <a:cs typeface="Times New Roman" pitchFamily="18" charset="0"/>
              </a:rPr>
              <a:t>Aspergillozis</a:t>
            </a:r>
            <a:r>
              <a:rPr lang="tr-TR" sz="1600" dirty="0" smtClean="0">
                <a:solidFill>
                  <a:srgbClr val="FF0000"/>
                </a:solidFill>
                <a:latin typeface="Times New Roman" pitchFamily="18" charset="0"/>
                <a:cs typeface="Times New Roman" pitchFamily="18" charset="0"/>
              </a:rPr>
              <a:t>, </a:t>
            </a:r>
            <a:r>
              <a:rPr lang="tr-TR" sz="1600" i="1" dirty="0" err="1" smtClean="0">
                <a:solidFill>
                  <a:srgbClr val="FF0000"/>
                </a:solidFill>
                <a:latin typeface="Times New Roman" pitchFamily="18" charset="0"/>
                <a:cs typeface="Times New Roman" pitchFamily="18" charset="0"/>
              </a:rPr>
              <a:t>Aspergillus</a:t>
            </a:r>
            <a:r>
              <a:rPr lang="tr-TR" sz="1600" dirty="0" smtClean="0">
                <a:solidFill>
                  <a:srgbClr val="FF0000"/>
                </a:solidFill>
                <a:latin typeface="Times New Roman" pitchFamily="18" charset="0"/>
                <a:cs typeface="Times New Roman" pitchFamily="18" charset="0"/>
              </a:rPr>
              <a:t> türleri tarafından oluşturulan, genellikle solunum sistemine yerleşen ve bazen de </a:t>
            </a:r>
            <a:r>
              <a:rPr lang="tr-TR" sz="1600" dirty="0" err="1" smtClean="0">
                <a:solidFill>
                  <a:srgbClr val="FF0000"/>
                </a:solidFill>
                <a:latin typeface="Times New Roman" pitchFamily="18" charset="0"/>
                <a:cs typeface="Times New Roman" pitchFamily="18" charset="0"/>
              </a:rPr>
              <a:t>generalize</a:t>
            </a:r>
            <a:r>
              <a:rPr lang="tr-TR" sz="1600" dirty="0" smtClean="0">
                <a:solidFill>
                  <a:srgbClr val="FF0000"/>
                </a:solidFill>
                <a:latin typeface="Times New Roman" pitchFamily="18" charset="0"/>
                <a:cs typeface="Times New Roman" pitchFamily="18" charset="0"/>
              </a:rPr>
              <a:t> (sistemik) durum gösteren bir mantar hastalığıdır.</a:t>
            </a:r>
          </a:p>
          <a:p>
            <a:pPr algn="just" eaLnBrk="1" hangingPunct="1">
              <a:lnSpc>
                <a:spcPct val="150000"/>
              </a:lnSpc>
            </a:pPr>
            <a:r>
              <a:rPr lang="tr-TR" sz="2400" dirty="0" smtClean="0">
                <a:latin typeface="Times New Roman" pitchFamily="18" charset="0"/>
                <a:ea typeface="ＭＳ Ｐゴシック" pitchFamily="34" charset="-128"/>
                <a:cs typeface="Times New Roman" pitchFamily="18" charset="0"/>
              </a:rPr>
              <a:t>Main </a:t>
            </a:r>
            <a:r>
              <a:rPr lang="tr-TR" sz="2400" dirty="0" err="1" smtClean="0">
                <a:latin typeface="Times New Roman" pitchFamily="18" charset="0"/>
                <a:ea typeface="ＭＳ Ｐゴシック" pitchFamily="34" charset="-128"/>
                <a:cs typeface="Times New Roman" pitchFamily="18" charset="0"/>
              </a:rPr>
              <a:t>species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that</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causes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infections</a:t>
            </a:r>
            <a:r>
              <a:rPr lang="tr-TR" sz="2400" dirty="0" smtClean="0">
                <a:latin typeface="Times New Roman" pitchFamily="18" charset="0"/>
                <a:ea typeface="ＭＳ Ｐゴシック" pitchFamily="34" charset="-128"/>
                <a:cs typeface="Times New Roman" pitchFamily="18" charset="0"/>
              </a:rPr>
              <a:t> in </a:t>
            </a:r>
            <a:r>
              <a:rPr lang="tr-TR" sz="2400" dirty="0" err="1" smtClean="0">
                <a:latin typeface="Times New Roman" pitchFamily="18" charset="0"/>
                <a:ea typeface="ＭＳ Ｐゴシック" pitchFamily="34" charset="-128"/>
                <a:cs typeface="Times New Roman" pitchFamily="18" charset="0"/>
              </a:rPr>
              <a:t>animals</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are</a:t>
            </a:r>
            <a:r>
              <a:rPr lang="tr-TR" sz="2400" dirty="0" smtClean="0">
                <a:latin typeface="Times New Roman" pitchFamily="18" charset="0"/>
                <a:ea typeface="ＭＳ Ｐゴシック" pitchFamily="34" charset="-128"/>
                <a:cs typeface="Times New Roman" pitchFamily="18" charset="0"/>
              </a:rPr>
              <a:t>: </a:t>
            </a:r>
          </a:p>
          <a:p>
            <a:pPr algn="just" eaLnBrk="1" hangingPunct="1">
              <a:lnSpc>
                <a:spcPct val="150000"/>
              </a:lnSpc>
              <a:buNone/>
            </a:pPr>
            <a:r>
              <a:rPr lang="tr-TR" sz="2400" dirty="0" smtClean="0">
                <a:latin typeface="Times New Roman" pitchFamily="18" charset="0"/>
                <a:ea typeface="ＭＳ Ｐゴシック" pitchFamily="34" charset="-128"/>
                <a:cs typeface="Times New Roman" pitchFamily="18" charset="0"/>
              </a:rPr>
              <a:t>	 </a:t>
            </a:r>
            <a:r>
              <a:rPr lang="tr-TR" sz="2400" b="1" i="1" dirty="0" err="1" smtClean="0">
                <a:latin typeface="Times New Roman" pitchFamily="18" charset="0"/>
                <a:ea typeface="ＭＳ Ｐゴシック" pitchFamily="34" charset="-128"/>
                <a:cs typeface="Times New Roman" pitchFamily="18" charset="0"/>
              </a:rPr>
              <a:t>Aspergillus</a:t>
            </a:r>
            <a:r>
              <a:rPr lang="tr-TR" sz="2400" b="1" i="1" dirty="0" smtClean="0">
                <a:latin typeface="Times New Roman" pitchFamily="18" charset="0"/>
                <a:ea typeface="ＭＳ Ｐゴシック" pitchFamily="34" charset="-128"/>
                <a:cs typeface="Times New Roman" pitchFamily="18" charset="0"/>
              </a:rPr>
              <a:t> </a:t>
            </a:r>
            <a:r>
              <a:rPr lang="tr-TR" sz="2400" b="1" i="1" dirty="0" err="1" smtClean="0">
                <a:latin typeface="Times New Roman" pitchFamily="18" charset="0"/>
                <a:ea typeface="ＭＳ Ｐゴシック" pitchFamily="34" charset="-128"/>
                <a:cs typeface="Times New Roman" pitchFamily="18" charset="0"/>
              </a:rPr>
              <a:t>fumigatus</a:t>
            </a:r>
            <a:r>
              <a:rPr lang="tr-TR" sz="2400" b="1"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major</a:t>
            </a:r>
            <a:r>
              <a:rPr lang="tr-TR" sz="2400"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agent</a:t>
            </a:r>
            <a:r>
              <a:rPr lang="tr-TR" sz="2400" dirty="0" smtClean="0">
                <a:latin typeface="Times New Roman" pitchFamily="18" charset="0"/>
                <a:ea typeface="ＭＳ Ｐゴシック" pitchFamily="34" charset="-128"/>
                <a:cs typeface="Times New Roman" pitchFamily="18" charset="0"/>
              </a:rPr>
              <a:t>. Beside </a:t>
            </a:r>
            <a:r>
              <a:rPr lang="tr-TR" sz="2400" dirty="0" err="1" smtClean="0">
                <a:latin typeface="Times New Roman" pitchFamily="18" charset="0"/>
                <a:ea typeface="ＭＳ Ｐゴシック" pitchFamily="34" charset="-128"/>
                <a:cs typeface="Times New Roman" pitchFamily="18" charset="0"/>
              </a:rPr>
              <a:t>this</a:t>
            </a:r>
            <a:r>
              <a:rPr lang="tr-TR" sz="2400" dirty="0" smtClean="0">
                <a:latin typeface="Times New Roman" pitchFamily="18" charset="0"/>
                <a:ea typeface="ＭＳ Ｐゴシック" pitchFamily="34" charset="-128"/>
                <a:cs typeface="Times New Roman" pitchFamily="18" charset="0"/>
              </a:rPr>
              <a:t>;</a:t>
            </a:r>
          </a:p>
          <a:p>
            <a:pPr lvl="1" algn="just" eaLnBrk="1" hangingPunct="1">
              <a:lnSpc>
                <a:spcPct val="150000"/>
              </a:lnSpc>
            </a:pPr>
            <a:r>
              <a:rPr lang="tr-TR" sz="2000" b="1" i="1" dirty="0" err="1" smtClean="0">
                <a:latin typeface="Times New Roman" pitchFamily="18" charset="0"/>
                <a:ea typeface="ＭＳ Ｐゴシック" pitchFamily="34" charset="-128"/>
                <a:cs typeface="Times New Roman" pitchFamily="18" charset="0"/>
              </a:rPr>
              <a:t>Aspergillus</a:t>
            </a:r>
            <a:r>
              <a:rPr lang="tr-TR" sz="2000" b="1" i="1" dirty="0" smtClean="0">
                <a:latin typeface="Times New Roman" pitchFamily="18" charset="0"/>
                <a:ea typeface="ＭＳ Ｐゴシック" pitchFamily="34" charset="-128"/>
                <a:cs typeface="Times New Roman" pitchFamily="18" charset="0"/>
              </a:rPr>
              <a:t>  </a:t>
            </a:r>
            <a:r>
              <a:rPr lang="tr-TR" sz="2000" b="1" i="1" dirty="0" err="1" smtClean="0">
                <a:latin typeface="Times New Roman" pitchFamily="18" charset="0"/>
                <a:ea typeface="ＭＳ Ｐゴシック" pitchFamily="34" charset="-128"/>
                <a:cs typeface="Times New Roman" pitchFamily="18" charset="0"/>
              </a:rPr>
              <a:t>niger</a:t>
            </a:r>
            <a:r>
              <a:rPr lang="tr-TR" sz="2000" b="1" dirty="0" smtClean="0">
                <a:latin typeface="Times New Roman" pitchFamily="18" charset="0"/>
                <a:ea typeface="ＭＳ Ｐゴシック" pitchFamily="34" charset="-128"/>
                <a:cs typeface="Times New Roman" pitchFamily="18" charset="0"/>
              </a:rPr>
              <a:t>,</a:t>
            </a:r>
          </a:p>
          <a:p>
            <a:pPr lvl="1" algn="just" eaLnBrk="1" hangingPunct="1">
              <a:lnSpc>
                <a:spcPct val="150000"/>
              </a:lnSpc>
            </a:pPr>
            <a:r>
              <a:rPr lang="tr-TR" sz="2000" b="1" i="1" dirty="0" err="1" smtClean="0">
                <a:latin typeface="Times New Roman" pitchFamily="18" charset="0"/>
                <a:ea typeface="ＭＳ Ｐゴシック" pitchFamily="34" charset="-128"/>
                <a:cs typeface="Times New Roman" pitchFamily="18" charset="0"/>
              </a:rPr>
              <a:t>Aspergillus</a:t>
            </a:r>
            <a:r>
              <a:rPr lang="tr-TR" sz="2000" b="1" i="1" dirty="0" smtClean="0">
                <a:latin typeface="Times New Roman" pitchFamily="18" charset="0"/>
                <a:ea typeface="ＭＳ Ｐゴシック" pitchFamily="34" charset="-128"/>
                <a:cs typeface="Times New Roman" pitchFamily="18" charset="0"/>
              </a:rPr>
              <a:t>  </a:t>
            </a:r>
            <a:r>
              <a:rPr lang="tr-TR" sz="2000" b="1" i="1" dirty="0" err="1" smtClean="0">
                <a:latin typeface="Times New Roman" pitchFamily="18" charset="0"/>
                <a:ea typeface="ＭＳ Ｐゴシック" pitchFamily="34" charset="-128"/>
                <a:cs typeface="Times New Roman" pitchFamily="18" charset="0"/>
              </a:rPr>
              <a:t>flavus</a:t>
            </a:r>
            <a:r>
              <a:rPr lang="tr-TR" sz="2000" b="1" dirty="0" smtClean="0">
                <a:latin typeface="Times New Roman" pitchFamily="18" charset="0"/>
                <a:ea typeface="ＭＳ Ｐゴシック" pitchFamily="34" charset="-128"/>
                <a:cs typeface="Times New Roman" pitchFamily="18" charset="0"/>
              </a:rPr>
              <a:t>,</a:t>
            </a:r>
          </a:p>
          <a:p>
            <a:pPr lvl="1" algn="just" eaLnBrk="1" hangingPunct="1">
              <a:lnSpc>
                <a:spcPct val="150000"/>
              </a:lnSpc>
            </a:pPr>
            <a:r>
              <a:rPr lang="tr-TR" sz="2000" b="1" i="1" dirty="0" err="1" smtClean="0">
                <a:latin typeface="Times New Roman" pitchFamily="18" charset="0"/>
                <a:ea typeface="ＭＳ Ｐゴシック" pitchFamily="34" charset="-128"/>
                <a:cs typeface="Times New Roman" pitchFamily="18" charset="0"/>
              </a:rPr>
              <a:t>Aspergillus</a:t>
            </a:r>
            <a:r>
              <a:rPr lang="tr-TR" sz="2000" b="1" i="1" dirty="0" smtClean="0">
                <a:latin typeface="Times New Roman" pitchFamily="18" charset="0"/>
                <a:ea typeface="ＭＳ Ｐゴシック" pitchFamily="34" charset="-128"/>
                <a:cs typeface="Times New Roman" pitchFamily="18" charset="0"/>
              </a:rPr>
              <a:t>  </a:t>
            </a:r>
            <a:r>
              <a:rPr lang="tr-TR" sz="2000" b="1" i="1" dirty="0" err="1" smtClean="0">
                <a:latin typeface="Times New Roman" pitchFamily="18" charset="0"/>
                <a:ea typeface="ＭＳ Ｐゴシック" pitchFamily="34" charset="-128"/>
                <a:cs typeface="Times New Roman" pitchFamily="18" charset="0"/>
              </a:rPr>
              <a:t>terreus</a:t>
            </a:r>
            <a:r>
              <a:rPr lang="tr-TR" sz="2000" b="1" i="1" dirty="0" smtClean="0">
                <a:latin typeface="Times New Roman" pitchFamily="18" charset="0"/>
                <a:ea typeface="ＭＳ Ｐゴシック" pitchFamily="34" charset="-128"/>
                <a:cs typeface="Times New Roman" pitchFamily="18" charset="0"/>
              </a:rPr>
              <a:t>,</a:t>
            </a:r>
          </a:p>
          <a:p>
            <a:pPr lvl="1" algn="just" eaLnBrk="1" hangingPunct="1">
              <a:lnSpc>
                <a:spcPct val="150000"/>
              </a:lnSpc>
            </a:pPr>
            <a:r>
              <a:rPr lang="tr-TR" sz="2000" b="1" i="1" dirty="0" err="1" smtClean="0">
                <a:latin typeface="Times New Roman" pitchFamily="18" charset="0"/>
                <a:ea typeface="ＭＳ Ｐゴシック" pitchFamily="34" charset="-128"/>
                <a:cs typeface="Times New Roman" pitchFamily="18" charset="0"/>
              </a:rPr>
              <a:t>Aspergillus</a:t>
            </a:r>
            <a:r>
              <a:rPr lang="tr-TR" sz="2000" b="1" i="1" dirty="0" smtClean="0">
                <a:latin typeface="Times New Roman" pitchFamily="18" charset="0"/>
                <a:ea typeface="ＭＳ Ｐゴシック" pitchFamily="34" charset="-128"/>
                <a:cs typeface="Times New Roman" pitchFamily="18" charset="0"/>
              </a:rPr>
              <a:t>  </a:t>
            </a:r>
            <a:r>
              <a:rPr lang="tr-TR" sz="2000" b="1" i="1" dirty="0" err="1" smtClean="0">
                <a:latin typeface="Times New Roman" pitchFamily="18" charset="0"/>
                <a:ea typeface="ＭＳ Ｐゴシック" pitchFamily="34" charset="-128"/>
                <a:cs typeface="Times New Roman" pitchFamily="18" charset="0"/>
              </a:rPr>
              <a:t>nidulans</a:t>
            </a:r>
            <a:endParaRPr lang="tr-TR" sz="2000" i="1" dirty="0" smtClean="0">
              <a:latin typeface="Times New Roman" panose="02020603050405020304" pitchFamily="18" charset="0"/>
              <a:ea typeface="ＭＳ Ｐゴシック" pitchFamily="34" charset="-128"/>
              <a:cs typeface="Times New Roman" panose="02020603050405020304" pitchFamily="18" charset="0"/>
            </a:endParaRPr>
          </a:p>
          <a:p>
            <a:pPr marL="0" lvl="1" indent="457200" algn="just" eaLnBrk="1" hangingPunct="1">
              <a:lnSpc>
                <a:spcPct val="150000"/>
              </a:lnSpc>
              <a:buFont typeface="Wingdings" pitchFamily="2" charset="2"/>
              <a:buChar char="§"/>
            </a:pPr>
            <a:r>
              <a:rPr lang="tr-TR" sz="2000" b="1" i="1" dirty="0" smtClean="0">
                <a:latin typeface="Times New Roman" pitchFamily="18" charset="0"/>
                <a:cs typeface="Times New Roman" pitchFamily="18" charset="0"/>
              </a:rPr>
              <a:t>A. </a:t>
            </a:r>
            <a:r>
              <a:rPr lang="tr-TR" sz="2000" b="1" i="1" dirty="0" err="1" smtClean="0">
                <a:latin typeface="Times New Roman" pitchFamily="18" charset="0"/>
                <a:cs typeface="Times New Roman" pitchFamily="18" charset="0"/>
              </a:rPr>
              <a:t>fumigatus</a:t>
            </a:r>
            <a:r>
              <a:rPr lang="tr-TR" sz="2000" b="1" i="1"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b="1" i="1" dirty="0" smtClean="0">
                <a:latin typeface="Times New Roman" pitchFamily="18" charset="0"/>
                <a:cs typeface="Times New Roman" pitchFamily="18" charset="0"/>
              </a:rPr>
              <a:t>A. </a:t>
            </a:r>
            <a:r>
              <a:rPr lang="tr-TR" sz="2000" b="1" i="1" dirty="0" err="1" smtClean="0">
                <a:latin typeface="Times New Roman" pitchFamily="18" charset="0"/>
                <a:cs typeface="Times New Roman" pitchFamily="18" charset="0"/>
              </a:rPr>
              <a:t>flavus</a:t>
            </a:r>
            <a:r>
              <a:rPr lang="tr-TR" sz="2000" b="1" i="1"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have</a:t>
            </a:r>
            <a:r>
              <a:rPr lang="tr-TR" sz="2000" dirty="0" smtClean="0">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endotoxin</a:t>
            </a:r>
            <a:r>
              <a:rPr lang="tr-TR" sz="2000" dirty="0" smtClean="0">
                <a:latin typeface="Times New Roman" pitchFamily="18" charset="0"/>
                <a:cs typeface="Times New Roman" pitchFamily="18" charset="0"/>
              </a:rPr>
              <a:t>. </a:t>
            </a:r>
            <a:r>
              <a:rPr lang="tr-TR" sz="2000" b="1" i="1" dirty="0" smtClean="0">
                <a:latin typeface="Times New Roman" pitchFamily="18" charset="0"/>
                <a:cs typeface="Times New Roman" pitchFamily="18" charset="0"/>
              </a:rPr>
              <a:t>A. </a:t>
            </a:r>
            <a:r>
              <a:rPr lang="tr-TR" sz="2000" b="1" i="1" dirty="0" err="1" smtClean="0">
                <a:latin typeface="Times New Roman" pitchFamily="18" charset="0"/>
                <a:cs typeface="Times New Roman" pitchFamily="18" charset="0"/>
              </a:rPr>
              <a:t>flavus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also</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synthesised</a:t>
            </a:r>
            <a:r>
              <a:rPr lang="tr-TR" sz="2000" dirty="0" smtClean="0">
                <a:latin typeface="Times New Roman" pitchFamily="18" charset="0"/>
                <a:cs typeface="Times New Roman" pitchFamily="18" charset="0"/>
              </a:rPr>
              <a:t> a </a:t>
            </a:r>
            <a:r>
              <a:rPr lang="tr-TR" sz="2000" dirty="0" err="1" smtClean="0">
                <a:latin typeface="Times New Roman" pitchFamily="18" charset="0"/>
                <a:cs typeface="Times New Roman" pitchFamily="18" charset="0"/>
              </a:rPr>
              <a:t>very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potent</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toxin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called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aflatoxin</a:t>
            </a:r>
            <a:r>
              <a:rPr lang="tr-TR" sz="2000"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44016"/>
            <a:ext cx="8784976" cy="6525344"/>
          </a:xfrm>
        </p:spPr>
        <p:txBody>
          <a:bodyPr>
            <a:normAutofit fontScale="85000" lnSpcReduction="20000"/>
          </a:bodyPr>
          <a:lstStyle/>
          <a:p>
            <a:pPr lvl="1" algn="just">
              <a:lnSpc>
                <a:spcPct val="150000"/>
              </a:lnSpc>
              <a:buNone/>
            </a:pPr>
            <a:r>
              <a:rPr lang="tr-TR" sz="2400" b="1" i="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Epidemiology</a:t>
            </a:r>
            <a:endParaRPr lang="tr-TR" sz="2400" b="1" i="1"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intake</a:t>
            </a:r>
            <a:r>
              <a:rPr lang="tr-TR" sz="2200" dirty="0" smtClean="0">
                <a:latin typeface="Times New Roman" pitchFamily="18" charset="0"/>
                <a:cs typeface="Times New Roman" pitchFamily="18" charset="0"/>
              </a:rPr>
              <a:t> of </a:t>
            </a:r>
            <a:r>
              <a:rPr lang="tr-TR" sz="2200" b="1" i="1" dirty="0" err="1" smtClean="0">
                <a:latin typeface="Times New Roman" pitchFamily="18" charset="0"/>
                <a:cs typeface="Times New Roman" pitchFamily="18" charset="0"/>
              </a:rPr>
              <a:t>Aspergillus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inhalation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leads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frequent</a:t>
            </a:r>
            <a:r>
              <a:rPr lang="tr-TR" sz="2200" dirty="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observation</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respiratory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system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infections</a:t>
            </a:r>
            <a:endParaRPr lang="tr-TR" sz="2200" dirty="0" smtClean="0">
              <a:latin typeface="Times New Roman" pitchFamily="18" charset="0"/>
              <a:cs typeface="Times New Roman" pitchFamily="18" charset="0"/>
            </a:endParaRPr>
          </a:p>
          <a:p>
            <a:pPr algn="just">
              <a:lnSpc>
                <a:spcPct val="150000"/>
              </a:lnSpc>
            </a:pP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observed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soil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decayed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food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plants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Inhalation</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these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that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fed in </a:t>
            </a:r>
            <a:r>
              <a:rPr lang="tr-TR" sz="2200" dirty="0" err="1" smtClean="0">
                <a:latin typeface="Times New Roman" pitchFamily="18" charset="0"/>
                <a:cs typeface="Times New Roman" pitchFamily="18" charset="0"/>
              </a:rPr>
              <a:t>these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environments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lead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Aspergillosis</a:t>
            </a:r>
            <a:endParaRPr lang="tr-TR" sz="2200" dirty="0" smtClean="0">
              <a:latin typeface="Times New Roman" pitchFamily="18" charset="0"/>
              <a:cs typeface="Times New Roman" pitchFamily="18" charset="0"/>
            </a:endParaRPr>
          </a:p>
          <a:p>
            <a:pPr lvl="2" algn="just">
              <a:lnSpc>
                <a:spcPct val="150000"/>
              </a:lnSpc>
            </a:pPr>
            <a:r>
              <a:rPr lang="tr-TR" sz="1400" dirty="0" smtClean="0">
                <a:solidFill>
                  <a:srgbClr val="FF0000"/>
                </a:solidFill>
                <a:latin typeface="Times New Roman" pitchFamily="18" charset="0"/>
                <a:cs typeface="Times New Roman" pitchFamily="18" charset="0"/>
              </a:rPr>
              <a:t>Sporlara toprakta, çürümüş veya çürümekte olan gıdalarda, bitkilerde oldukça sık rastlanmaktadır. Böyle yerlerde yaşayan ya da beslenen hayvanlarda solunum yolu ile sporların alınması sonucunda </a:t>
            </a:r>
            <a:r>
              <a:rPr lang="tr-TR" sz="1400" b="1" i="1" dirty="0" err="1" smtClean="0">
                <a:solidFill>
                  <a:srgbClr val="FF0000"/>
                </a:solidFill>
                <a:latin typeface="Times New Roman" pitchFamily="18" charset="0"/>
                <a:cs typeface="Times New Roman" pitchFamily="18" charset="0"/>
              </a:rPr>
              <a:t>Aspergillozis</a:t>
            </a:r>
            <a:r>
              <a:rPr lang="tr-TR" sz="1400" dirty="0" smtClean="0">
                <a:solidFill>
                  <a:srgbClr val="FF0000"/>
                </a:solidFill>
                <a:latin typeface="Times New Roman" pitchFamily="18" charset="0"/>
                <a:cs typeface="Times New Roman" pitchFamily="18" charset="0"/>
              </a:rPr>
              <a:t> meydana gelir.</a:t>
            </a:r>
          </a:p>
          <a:p>
            <a:pPr algn="just">
              <a:lnSpc>
                <a:spcPct val="150000"/>
              </a:lnSpc>
            </a:pPr>
            <a:r>
              <a:rPr lang="tr-TR" sz="2200" dirty="0" err="1">
                <a:latin typeface="Times New Roman" pitchFamily="18" charset="0"/>
                <a:cs typeface="Times New Roman" pitchFamily="18" charset="0"/>
              </a:rPr>
              <a:t>I</a:t>
            </a:r>
            <a:r>
              <a:rPr lang="tr-TR" sz="2200" dirty="0" err="1" smtClean="0">
                <a:latin typeface="Times New Roman" pitchFamily="18" charset="0"/>
                <a:cs typeface="Times New Roman" pitchFamily="18" charset="0"/>
              </a:rPr>
              <a:t>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tissue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pathologic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materials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conidiums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coniophores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micelial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elements</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seen</a:t>
            </a:r>
            <a:endParaRPr lang="tr-TR" sz="2200" dirty="0" smtClean="0">
              <a:latin typeface="Times New Roman" pitchFamily="18" charset="0"/>
              <a:cs typeface="Times New Roman" pitchFamily="18" charset="0"/>
            </a:endParaRPr>
          </a:p>
          <a:p>
            <a:pPr lvl="2" algn="just">
              <a:lnSpc>
                <a:spcPct val="150000"/>
              </a:lnSpc>
            </a:pPr>
            <a:r>
              <a:rPr lang="tr-TR" sz="1400" dirty="0" smtClean="0">
                <a:solidFill>
                  <a:srgbClr val="FF0000"/>
                </a:solidFill>
                <a:latin typeface="Times New Roman" pitchFamily="18" charset="0"/>
                <a:cs typeface="Times New Roman" pitchFamily="18" charset="0"/>
              </a:rPr>
              <a:t>Dokularda veya patolojik maddelerde genellikle </a:t>
            </a:r>
            <a:r>
              <a:rPr lang="tr-TR" sz="1400" dirty="0" err="1" smtClean="0">
                <a:solidFill>
                  <a:srgbClr val="FF0000"/>
                </a:solidFill>
                <a:latin typeface="Times New Roman" pitchFamily="18" charset="0"/>
                <a:cs typeface="Times New Roman" pitchFamily="18" charset="0"/>
              </a:rPr>
              <a:t>konidiumlara</a:t>
            </a:r>
            <a:r>
              <a:rPr lang="tr-TR" sz="1400" dirty="0" smtClean="0">
                <a:solidFill>
                  <a:srgbClr val="FF0000"/>
                </a:solidFill>
                <a:latin typeface="Times New Roman" pitchFamily="18" charset="0"/>
                <a:cs typeface="Times New Roman" pitchFamily="18" charset="0"/>
              </a:rPr>
              <a:t>, </a:t>
            </a:r>
            <a:r>
              <a:rPr lang="tr-TR" sz="1400" dirty="0" err="1" smtClean="0">
                <a:solidFill>
                  <a:srgbClr val="FF0000"/>
                </a:solidFill>
                <a:latin typeface="Times New Roman" pitchFamily="18" charset="0"/>
                <a:cs typeface="Times New Roman" pitchFamily="18" charset="0"/>
              </a:rPr>
              <a:t>konidiofor</a:t>
            </a:r>
            <a:r>
              <a:rPr lang="tr-TR" sz="1400" dirty="0" smtClean="0">
                <a:solidFill>
                  <a:srgbClr val="FF0000"/>
                </a:solidFill>
                <a:latin typeface="Times New Roman" pitchFamily="18" charset="0"/>
                <a:cs typeface="Times New Roman" pitchFamily="18" charset="0"/>
              </a:rPr>
              <a:t> ve </a:t>
            </a:r>
            <a:r>
              <a:rPr lang="tr-TR" sz="1400" dirty="0" err="1" smtClean="0">
                <a:solidFill>
                  <a:srgbClr val="FF0000"/>
                </a:solidFill>
                <a:latin typeface="Times New Roman" pitchFamily="18" charset="0"/>
                <a:cs typeface="Times New Roman" pitchFamily="18" charset="0"/>
              </a:rPr>
              <a:t>miselyal</a:t>
            </a:r>
            <a:r>
              <a:rPr lang="tr-TR" sz="1400" dirty="0" smtClean="0">
                <a:solidFill>
                  <a:srgbClr val="FF0000"/>
                </a:solidFill>
                <a:latin typeface="Times New Roman" pitchFamily="18" charset="0"/>
                <a:cs typeface="Times New Roman" pitchFamily="18" charset="0"/>
              </a:rPr>
              <a:t> elementlere rastlanır.</a:t>
            </a:r>
            <a:r>
              <a:rPr lang="tr-TR" sz="1400" dirty="0" smtClean="0">
                <a:latin typeface="Times New Roman" pitchFamily="18" charset="0"/>
                <a:cs typeface="Times New Roman" pitchFamily="18" charset="0"/>
              </a:rPr>
              <a:t> </a:t>
            </a:r>
          </a:p>
          <a:p>
            <a:pPr algn="just">
              <a:lnSpc>
                <a:spcPct val="150000"/>
              </a:lnSpc>
            </a:pPr>
            <a:r>
              <a:rPr lang="tr-TR" sz="2200" dirty="0" err="1" smtClean="0">
                <a:latin typeface="Times New Roman" pitchFamily="18" charset="0"/>
                <a:cs typeface="Times New Roman" pitchFamily="18" charset="0"/>
              </a:rPr>
              <a:t>All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susceptible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In-appropriate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caring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nutrition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rules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predisposition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factors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for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disease</a:t>
            </a:r>
            <a:endParaRPr lang="tr-TR" sz="2200" dirty="0" smtClean="0">
              <a:latin typeface="Times New Roman" pitchFamily="18" charset="0"/>
              <a:cs typeface="Times New Roman" pitchFamily="18" charset="0"/>
            </a:endParaRPr>
          </a:p>
          <a:p>
            <a:pPr lvl="2" algn="just">
              <a:lnSpc>
                <a:spcPct val="150000"/>
              </a:lnSpc>
            </a:pPr>
            <a:r>
              <a:rPr lang="tr-TR" sz="1400" dirty="0" smtClean="0">
                <a:solidFill>
                  <a:srgbClr val="FF0000"/>
                </a:solidFill>
                <a:latin typeface="Times New Roman" pitchFamily="18" charset="0"/>
                <a:cs typeface="Times New Roman" pitchFamily="18" charset="0"/>
              </a:rPr>
              <a:t>Hastalığa hemen her hayvanda rastlanmaktadır. Kötü bakım-besleme koşulları ve hijyenik olmayan ortamlar </a:t>
            </a:r>
            <a:r>
              <a:rPr lang="tr-TR" sz="1400" dirty="0" err="1" smtClean="0">
                <a:solidFill>
                  <a:srgbClr val="FF0000"/>
                </a:solidFill>
                <a:latin typeface="Times New Roman" pitchFamily="18" charset="0"/>
                <a:cs typeface="Times New Roman" pitchFamily="18" charset="0"/>
              </a:rPr>
              <a:t>predispose</a:t>
            </a:r>
            <a:r>
              <a:rPr lang="tr-TR" sz="1400" dirty="0" smtClean="0">
                <a:solidFill>
                  <a:srgbClr val="FF0000"/>
                </a:solidFill>
                <a:latin typeface="Times New Roman" pitchFamily="18" charset="0"/>
                <a:cs typeface="Times New Roman" pitchFamily="18" charset="0"/>
              </a:rPr>
              <a:t> edici faktörlerdendir.</a:t>
            </a:r>
          </a:p>
          <a:p>
            <a:pPr algn="just">
              <a:lnSpc>
                <a:spcPct val="150000"/>
              </a:lnSpc>
            </a:pPr>
            <a:r>
              <a:rPr lang="tr-TR" sz="2200" dirty="0" err="1" smtClean="0">
                <a:latin typeface="Times New Roman" pitchFamily="18" charset="0"/>
                <a:cs typeface="Times New Roman" pitchFamily="18" charset="0"/>
              </a:rPr>
              <a:t>Transmission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a:t>
            </a:r>
            <a:r>
              <a:rPr lang="tr-TR" sz="2200" dirty="0" smtClean="0">
                <a:latin typeface="Times New Roman" pitchFamily="18" charset="0"/>
                <a:cs typeface="Times New Roman" pitchFamily="18" charset="0"/>
              </a:rPr>
              <a:t> is </a:t>
            </a:r>
            <a:r>
              <a:rPr lang="tr-TR" sz="2200" dirty="0" err="1" smtClean="0">
                <a:latin typeface="Times New Roman" pitchFamily="18" charset="0"/>
                <a:cs typeface="Times New Roman" pitchFamily="18" charset="0"/>
              </a:rPr>
              <a:t>very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rare</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comparison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other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fungal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infections</a:t>
            </a:r>
            <a:endParaRPr lang="tr-TR" sz="2200" dirty="0" smtClean="0">
              <a:latin typeface="Times New Roman" pitchFamily="18" charset="0"/>
              <a:cs typeface="Times New Roman" pitchFamily="18" charset="0"/>
            </a:endParaRPr>
          </a:p>
          <a:p>
            <a:pPr lvl="2" algn="just">
              <a:lnSpc>
                <a:spcPct val="150000"/>
              </a:lnSpc>
            </a:pPr>
            <a:r>
              <a:rPr lang="tr-TR" sz="1400" dirty="0" smtClean="0">
                <a:solidFill>
                  <a:srgbClr val="FF0000"/>
                </a:solidFill>
                <a:latin typeface="Times New Roman" pitchFamily="18" charset="0"/>
                <a:cs typeface="Times New Roman" pitchFamily="18" charset="0"/>
              </a:rPr>
              <a:t>Hayvandan hayvana bulaşma, diğer mantar </a:t>
            </a:r>
            <a:r>
              <a:rPr lang="tr-TR" sz="1400" dirty="0" err="1" smtClean="0">
                <a:solidFill>
                  <a:srgbClr val="FF0000"/>
                </a:solidFill>
                <a:latin typeface="Times New Roman" pitchFamily="18" charset="0"/>
                <a:cs typeface="Times New Roman" pitchFamily="18" charset="0"/>
              </a:rPr>
              <a:t>infeksiyonlarına</a:t>
            </a:r>
            <a:r>
              <a:rPr lang="tr-TR" sz="1400" dirty="0" smtClean="0">
                <a:solidFill>
                  <a:srgbClr val="FF0000"/>
                </a:solidFill>
                <a:latin typeface="Times New Roman" pitchFamily="18" charset="0"/>
                <a:cs typeface="Times New Roman" pitchFamily="18" charset="0"/>
              </a:rPr>
              <a:t> göre daha nadir rastlanmaktadır.</a:t>
            </a:r>
            <a:endParaRPr lang="tr-TR" sz="1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16632"/>
            <a:ext cx="8640960" cy="6408712"/>
          </a:xfrm>
        </p:spPr>
        <p:txBody>
          <a:bodyPr/>
          <a:lstStyle/>
          <a:p>
            <a:pPr>
              <a:buNone/>
            </a:pPr>
            <a:r>
              <a:rPr lang="tr-TR" sz="2400" dirty="0" smtClean="0">
                <a:latin typeface="Times New Roman" pitchFamily="18" charset="0"/>
                <a:cs typeface="Times New Roman" pitchFamily="18" charset="0"/>
              </a:rPr>
              <a:t>	</a:t>
            </a:r>
            <a:r>
              <a:rPr lang="tr-TR" u="sng"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Diagnosis</a:t>
            </a:r>
            <a:endParaRPr lang="tr-TR" sz="2400" u="sng"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arenR"/>
            </a:pPr>
            <a:r>
              <a:rPr lang="tr-TR" sz="2200" b="1" i="1" dirty="0" err="1" smtClean="0">
                <a:latin typeface="Times New Roman" pitchFamily="18" charset="0"/>
                <a:cs typeface="Times New Roman" pitchFamily="18" charset="0"/>
              </a:rPr>
              <a:t>Clinical</a:t>
            </a:r>
            <a:r>
              <a:rPr lang="tr-TR" sz="2200" b="1" i="1" dirty="0" smtClean="0">
                <a:latin typeface="Times New Roman" pitchFamily="18" charset="0"/>
                <a:cs typeface="Times New Roman" pitchFamily="18" charset="0"/>
              </a:rPr>
              <a:t> </a:t>
            </a:r>
            <a:r>
              <a:rPr lang="tr-TR" sz="2200" b="1" i="1" dirty="0" err="1" smtClean="0">
                <a:latin typeface="Times New Roman" pitchFamily="18" charset="0"/>
                <a:cs typeface="Times New Roman" pitchFamily="18" charset="0"/>
              </a:rPr>
              <a:t>Diagnosis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Clinical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findings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mostly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observed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respiratory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digestion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systems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some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animals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abortions</a:t>
            </a:r>
            <a:r>
              <a:rPr lang="tr-TR" sz="2200" dirty="0" smtClean="0">
                <a:latin typeface="Times New Roman" pitchFamily="18" charset="0"/>
                <a:cs typeface="Times New Roman" pitchFamily="18" charset="0"/>
              </a:rPr>
              <a:t> dur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fungi</a:t>
            </a:r>
            <a:r>
              <a:rPr lang="tr-TR" sz="2200" dirty="0" smtClean="0">
                <a:latin typeface="Times New Roman" pitchFamily="18" charset="0"/>
                <a:cs typeface="Times New Roman" pitchFamily="18" charset="0"/>
              </a:rPr>
              <a:t> can </a:t>
            </a:r>
            <a:r>
              <a:rPr lang="tr-TR" sz="2200" dirty="0" err="1" smtClean="0">
                <a:latin typeface="Times New Roman" pitchFamily="18" charset="0"/>
                <a:cs typeface="Times New Roman" pitchFamily="18" charset="0"/>
              </a:rPr>
              <a:t>also</a:t>
            </a:r>
            <a:r>
              <a:rPr lang="tr-TR" sz="2200" dirty="0" smtClean="0">
                <a:latin typeface="Times New Roman" pitchFamily="18" charset="0"/>
                <a:cs typeface="Times New Roman" pitchFamily="18" charset="0"/>
              </a:rPr>
              <a:t> be </a:t>
            </a:r>
            <a:r>
              <a:rPr lang="tr-TR" sz="2200" dirty="0" err="1" smtClean="0">
                <a:latin typeface="Times New Roman" pitchFamily="18" charset="0"/>
                <a:cs typeface="Times New Roman" pitchFamily="18" charset="0"/>
              </a:rPr>
              <a:t>observed</a:t>
            </a:r>
            <a:r>
              <a:rPr lang="tr-TR" sz="2200" dirty="0" smtClean="0">
                <a:latin typeface="Times New Roman" pitchFamily="18" charset="0"/>
                <a:cs typeface="Times New Roman" pitchFamily="18" charset="0"/>
              </a:rPr>
              <a:t>.</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 	</a:t>
            </a:r>
            <a:endParaRPr lang="tr-TR" sz="105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Aspergillus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infections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are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frequently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seen</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poultry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Acute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Aspergillosis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are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observed</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young</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animals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Chronic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Aspergillosis</a:t>
            </a:r>
            <a:r>
              <a:rPr lang="tr-TR" sz="2000" dirty="0" smtClean="0">
                <a:latin typeface="Times New Roman" pitchFamily="18" charset="0"/>
                <a:cs typeface="Times New Roman" pitchFamily="18" charset="0"/>
              </a:rPr>
              <a:t> is </a:t>
            </a:r>
            <a:r>
              <a:rPr lang="tr-TR" sz="2000" dirty="0" err="1" smtClean="0">
                <a:latin typeface="Times New Roman" pitchFamily="18" charset="0"/>
                <a:cs typeface="Times New Roman" pitchFamily="18" charset="0"/>
              </a:rPr>
              <a:t>seen</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adults</a:t>
            </a:r>
            <a:r>
              <a:rPr lang="tr-TR" sz="2000" dirty="0" smtClean="0">
                <a:latin typeface="Times New Roman" pitchFamily="18" charset="0"/>
                <a:cs typeface="Times New Roman" pitchFamily="18" charset="0"/>
              </a:rPr>
              <a:t>.</a:t>
            </a:r>
          </a:p>
          <a:p>
            <a:pPr algn="just">
              <a:buFontTx/>
              <a:buChar char="-"/>
            </a:pPr>
            <a:r>
              <a:rPr lang="tr-TR" sz="22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Culture</a:t>
            </a:r>
            <a:r>
              <a:rPr lang="tr-TR" sz="2200" b="1"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dirty="0" err="1">
                <a:latin typeface="Times New Roman" pitchFamily="18" charset="0"/>
                <a:cs typeface="Times New Roman" pitchFamily="18" charset="0"/>
              </a:rPr>
              <a:t>Tissue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with</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lesions</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other</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materials</a:t>
            </a:r>
            <a:r>
              <a:rPr lang="tr-TR" sz="2400" dirty="0">
                <a:latin typeface="Times New Roman" pitchFamily="18" charset="0"/>
                <a:cs typeface="Times New Roman" pitchFamily="18" charset="0"/>
              </a:rPr>
              <a:t> can be </a:t>
            </a:r>
            <a:r>
              <a:rPr lang="tr-TR" sz="2400" dirty="0" err="1">
                <a:latin typeface="Times New Roman" pitchFamily="18" charset="0"/>
                <a:cs typeface="Times New Roman" pitchFamily="18" charset="0"/>
              </a:rPr>
              <a:t>cultured</a:t>
            </a:r>
            <a:r>
              <a:rPr lang="tr-TR" sz="2400" dirty="0">
                <a:latin typeface="Times New Roman" pitchFamily="18" charset="0"/>
                <a:cs typeface="Times New Roman" pitchFamily="18" charset="0"/>
              </a:rPr>
              <a:t> on SDA </a:t>
            </a:r>
            <a:r>
              <a:rPr lang="tr-TR" sz="2400" dirty="0" err="1">
                <a:latin typeface="Times New Roman" pitchFamily="18" charset="0"/>
                <a:cs typeface="Times New Roman" pitchFamily="18" charset="0"/>
              </a:rPr>
              <a:t>with</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antibiotic</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incubated</a:t>
            </a:r>
            <a:r>
              <a:rPr lang="tr-TR" sz="2400" dirty="0">
                <a:latin typeface="Times New Roman" pitchFamily="18" charset="0"/>
                <a:cs typeface="Times New Roman" pitchFamily="18" charset="0"/>
              </a:rPr>
              <a:t> at 25C.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colonies</a:t>
            </a:r>
            <a:r>
              <a:rPr lang="tr-TR" sz="2400" dirty="0">
                <a:latin typeface="Times New Roman" pitchFamily="18" charset="0"/>
                <a:cs typeface="Times New Roman" pitchFamily="18" charset="0"/>
              </a:rPr>
              <a:t> can be </a:t>
            </a:r>
            <a:r>
              <a:rPr lang="tr-TR" sz="2400" dirty="0" err="1">
                <a:latin typeface="Times New Roman" pitchFamily="18" charset="0"/>
                <a:cs typeface="Times New Roman" pitchFamily="18" charset="0"/>
              </a:rPr>
              <a:t>evaluated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for</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the</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both</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macro</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and</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micro</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morphological</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characteristics</a:t>
            </a:r>
            <a:r>
              <a:rPr lang="tr-TR" sz="2400" dirty="0">
                <a:latin typeface="Times New Roman" pitchFamily="18" charset="0"/>
                <a:cs typeface="Times New Roman" pitchFamily="18" charset="0"/>
              </a:rPr>
              <a:t>.</a:t>
            </a:r>
          </a:p>
          <a:p>
            <a:pPr lvl="1" algn="just">
              <a:buFontTx/>
              <a:buChar char="-"/>
            </a:pPr>
            <a:r>
              <a:rPr lang="tr-TR" sz="2000" dirty="0" err="1">
                <a:latin typeface="Times New Roman" pitchFamily="18" charset="0"/>
                <a:cs typeface="Times New Roman" pitchFamily="18" charset="0"/>
              </a:rPr>
              <a:t>In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order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to</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diagnose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Aspergillus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species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conidiophore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vesicle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sterigma</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conidial</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chain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must</a:t>
            </a:r>
            <a:r>
              <a:rPr lang="tr-TR" sz="2000" dirty="0">
                <a:latin typeface="Times New Roman" pitchFamily="18" charset="0"/>
                <a:cs typeface="Times New Roman" pitchFamily="18" charset="0"/>
              </a:rPr>
              <a:t> be </a:t>
            </a:r>
            <a:r>
              <a:rPr lang="tr-TR" sz="2000" dirty="0" err="1">
                <a:latin typeface="Times New Roman" pitchFamily="18" charset="0"/>
                <a:cs typeface="Times New Roman" pitchFamily="18" charset="0"/>
              </a:rPr>
              <a:t>evaluated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head</a:t>
            </a:r>
            <a:r>
              <a:rPr lang="tr-TR" sz="2000" dirty="0">
                <a:latin typeface="Times New Roman" pitchFamily="18" charset="0"/>
                <a:cs typeface="Times New Roman" pitchFamily="18" charset="0"/>
              </a:rPr>
              <a:t> of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conidia</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must</a:t>
            </a:r>
            <a:r>
              <a:rPr lang="tr-TR" sz="2000" dirty="0">
                <a:latin typeface="Times New Roman" pitchFamily="18" charset="0"/>
                <a:cs typeface="Times New Roman" pitchFamily="18" charset="0"/>
              </a:rPr>
              <a:t> be </a:t>
            </a:r>
            <a:r>
              <a:rPr lang="tr-TR" sz="2000" dirty="0" err="1">
                <a:latin typeface="Times New Roman" pitchFamily="18" charset="0"/>
                <a:cs typeface="Times New Roman" pitchFamily="18" charset="0"/>
              </a:rPr>
              <a:t>investigated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for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its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shape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colour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structure</a:t>
            </a:r>
            <a:r>
              <a:rPr lang="tr-TR" sz="2000" dirty="0">
                <a:latin typeface="Times New Roman" pitchFamily="18" charset="0"/>
                <a:cs typeface="Times New Roman" pitchFamily="18" charset="0"/>
              </a:rPr>
              <a:t> of </a:t>
            </a:r>
            <a:r>
              <a:rPr lang="tr-TR" sz="2000" dirty="0" err="1">
                <a:latin typeface="Times New Roman" pitchFamily="18" charset="0"/>
                <a:cs typeface="Times New Roman" pitchFamily="18" charset="0"/>
              </a:rPr>
              <a:t>ascospores</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sequence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number</a:t>
            </a:r>
            <a:r>
              <a:rPr lang="tr-TR" sz="2000" dirty="0">
                <a:latin typeface="Times New Roman" pitchFamily="18" charset="0"/>
                <a:cs typeface="Times New Roman" pitchFamily="18" charset="0"/>
              </a:rPr>
              <a:t> of </a:t>
            </a:r>
            <a:r>
              <a:rPr lang="tr-TR" sz="2000" dirty="0" err="1">
                <a:latin typeface="Times New Roman" pitchFamily="18" charset="0"/>
                <a:cs typeface="Times New Roman" pitchFamily="18" charset="0"/>
              </a:rPr>
              <a:t>sterigma</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length</a:t>
            </a:r>
            <a:r>
              <a:rPr lang="tr-TR" sz="2000" dirty="0">
                <a:latin typeface="Times New Roman" pitchFamily="18" charset="0"/>
                <a:cs typeface="Times New Roman" pitchFamily="18" charset="0"/>
              </a:rPr>
              <a:t> of </a:t>
            </a:r>
            <a:r>
              <a:rPr lang="tr-TR" sz="2000" dirty="0" err="1">
                <a:latin typeface="Times New Roman" pitchFamily="18" charset="0"/>
                <a:cs typeface="Times New Roman" pitchFamily="18" charset="0"/>
              </a:rPr>
              <a:t>conidiophofore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and</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size of </a:t>
            </a:r>
            <a:r>
              <a:rPr lang="tr-TR" sz="2000" dirty="0" err="1">
                <a:latin typeface="Times New Roman" pitchFamily="18" charset="0"/>
                <a:cs typeface="Times New Roman" pitchFamily="18" charset="0"/>
              </a:rPr>
              <a:t>the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conidium</a:t>
            </a:r>
            <a:r>
              <a:rPr lang="tr-TR" sz="2000" dirty="0">
                <a:latin typeface="Times New Roman" pitchFamily="18" charset="0"/>
                <a:cs typeface="Times New Roman" pitchFamily="18" charset="0"/>
              </a:rPr>
              <a:t> is </a:t>
            </a:r>
            <a:r>
              <a:rPr lang="tr-TR" sz="2000" dirty="0" err="1">
                <a:latin typeface="Times New Roman" pitchFamily="18" charset="0"/>
                <a:cs typeface="Times New Roman" pitchFamily="18" charset="0"/>
              </a:rPr>
              <a:t>important</a:t>
            </a:r>
            <a:r>
              <a:rPr lang="tr-TR" sz="2000" dirty="0">
                <a:latin typeface="Times New Roman" pitchFamily="18" charset="0"/>
                <a:cs typeface="Times New Roman" pitchFamily="18" charset="0"/>
              </a:rPr>
              <a:t>.</a:t>
            </a:r>
          </a:p>
          <a:p>
            <a:pPr marL="457200" indent="-457200" algn="just">
              <a:buNone/>
            </a:pPr>
            <a:endParaRPr lang="tr-TR" sz="2000" dirty="0" smtClean="0">
              <a:latin typeface="Times New Roman" pitchFamily="18" charset="0"/>
              <a:cs typeface="Times New Roman" pitchFamily="18" charset="0"/>
            </a:endParaRPr>
          </a:p>
          <a:p>
            <a:pPr marL="457200" indent="-457200" algn="just">
              <a:buNone/>
            </a:pPr>
            <a:r>
              <a:rPr lang="tr-TR" sz="2200" dirty="0" smtClean="0">
                <a:latin typeface="Times New Roman" pitchFamily="18" charset="0"/>
                <a:cs typeface="Times New Roman" pitchFamily="18" charset="0"/>
              </a:rPr>
              <a:t>	</a:t>
            </a:r>
          </a:p>
          <a:p>
            <a:pPr marL="457200" indent="-457200" algn="just">
              <a:buAutoNum type="arabicParenR"/>
            </a:pPr>
            <a:endParaRPr lang="tr-TR" sz="1000" dirty="0" smtClean="0">
              <a:latin typeface="Times New Roman" pitchFamily="18" charset="0"/>
              <a:cs typeface="Times New Roman" pitchFamily="18" charset="0"/>
            </a:endParaRPr>
          </a:p>
          <a:p>
            <a:pPr marL="457200" indent="-457200">
              <a:buAutoNum type="arabicParenR"/>
            </a:pPr>
            <a:endParaRPr lang="tr-T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marL="457200" lvl="1" indent="-457200" algn="just">
              <a:buNone/>
            </a:pPr>
            <a:r>
              <a:rPr lang="tr-TR" sz="2000" dirty="0" smtClean="0">
                <a:solidFill>
                  <a:srgbClr val="0070C0"/>
                </a:solidFill>
                <a:effectLst>
                  <a:glow rad="228600">
                    <a:schemeClr val="accent1">
                      <a:satMod val="175000"/>
                      <a:alpha val="40000"/>
                    </a:schemeClr>
                  </a:glow>
                </a:effectLst>
                <a:latin typeface="Times New Roman" panose="02020603050405020304"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Microscopy</a:t>
            </a:r>
            <a:r>
              <a:rPr lang="tr-TR" sz="2000" b="1"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a:t>
            </a:r>
            <a:r>
              <a:rPr lang="tr-TR" sz="2000" b="1" i="1"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materials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are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stained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investigated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for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presence of </a:t>
            </a:r>
            <a:r>
              <a:rPr lang="tr-TR" sz="2000" dirty="0" err="1" smtClean="0">
                <a:latin typeface="Times New Roman" pitchFamily="18" charset="0"/>
                <a:cs typeface="Times New Roman" pitchFamily="18" charset="0"/>
              </a:rPr>
              <a:t>conidophores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conidiums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vesicle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sterigma</a:t>
            </a:r>
            <a:r>
              <a:rPr lang="tr-TR" sz="2000" dirty="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hyphae</a:t>
            </a:r>
            <a:endParaRPr lang="tr-TR" sz="2000" b="1" i="1" dirty="0" smtClean="0">
              <a:latin typeface="Times New Roman" pitchFamily="18" charset="0"/>
              <a:cs typeface="Times New Roman" pitchFamily="18" charset="0"/>
            </a:endParaRPr>
          </a:p>
          <a:p>
            <a:pPr>
              <a:buNone/>
            </a:pPr>
            <a:endParaRPr lang="tr-TR" sz="2000" b="1" dirty="0" smtClean="0">
              <a:solidFill>
                <a:srgbClr val="0070C0"/>
              </a:solidFill>
              <a:latin typeface="Times New Roman" pitchFamily="18" charset="0"/>
              <a:cs typeface="Times New Roman" pitchFamily="18" charset="0"/>
            </a:endParaRPr>
          </a:p>
          <a:p>
            <a:pPr>
              <a:buNone/>
            </a:pPr>
            <a:r>
              <a:rPr lang="tr-TR" sz="2000" b="1" dirty="0" err="1" smtClean="0">
                <a:solidFill>
                  <a:srgbClr val="0070C0"/>
                </a:solidFill>
                <a:latin typeface="Times New Roman" pitchFamily="18" charset="0"/>
                <a:cs typeface="Times New Roman" pitchFamily="18" charset="0"/>
              </a:rPr>
              <a:t>Treatment</a:t>
            </a:r>
            <a:endParaRPr lang="tr-TR" sz="2000" b="1" dirty="0">
              <a:solidFill>
                <a:srgbClr val="0070C0"/>
              </a:solidFill>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lgn="just">
              <a:buNone/>
            </a:pPr>
            <a:r>
              <a:rPr lang="tr-TR" sz="2000" dirty="0" err="1">
                <a:latin typeface="Times New Roman" pitchFamily="18" charset="0"/>
                <a:cs typeface="Times New Roman" pitchFamily="18" charset="0"/>
              </a:rPr>
              <a:t>Topical</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antifungal</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agents</a:t>
            </a:r>
            <a:r>
              <a:rPr lang="tr-TR" sz="2000" dirty="0">
                <a:latin typeface="Times New Roman" pitchFamily="18" charset="0"/>
                <a:cs typeface="Times New Roman" pitchFamily="18" charset="0"/>
              </a:rPr>
              <a:t>,</a:t>
            </a:r>
          </a:p>
          <a:p>
            <a:pPr algn="just">
              <a:buNone/>
            </a:pPr>
            <a:r>
              <a:rPr lang="tr-TR" sz="2000" dirty="0" err="1">
                <a:latin typeface="Times New Roman" pitchFamily="18" charset="0"/>
                <a:cs typeface="Times New Roman" pitchFamily="18" charset="0"/>
              </a:rPr>
              <a:t>Amphotericin</a:t>
            </a:r>
            <a:r>
              <a:rPr lang="tr-TR" sz="2000" dirty="0">
                <a:latin typeface="Times New Roman" pitchFamily="18" charset="0"/>
                <a:cs typeface="Times New Roman" pitchFamily="18" charset="0"/>
              </a:rPr>
              <a:t>-B , </a:t>
            </a:r>
            <a:r>
              <a:rPr lang="tr-TR" sz="2000" dirty="0" err="1">
                <a:latin typeface="Times New Roman" pitchFamily="18" charset="0"/>
                <a:cs typeface="Times New Roman" pitchFamily="18" charset="0"/>
              </a:rPr>
              <a:t>Enilconazole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Miconazole</a:t>
            </a:r>
            <a:r>
              <a:rPr lang="tr-TR" sz="2000" dirty="0">
                <a:latin typeface="Times New Roman" pitchFamily="18" charset="0"/>
                <a:cs typeface="Times New Roman" pitchFamily="18" charset="0"/>
              </a:rPr>
              <a:t> , </a:t>
            </a:r>
            <a:r>
              <a:rPr lang="tr-TR" sz="2000" dirty="0" err="1">
                <a:latin typeface="Times New Roman" pitchFamily="18" charset="0"/>
                <a:cs typeface="Times New Roman" pitchFamily="18" charset="0"/>
              </a:rPr>
              <a:t>Terbinafine</a:t>
            </a:r>
            <a:endParaRPr lang="tr-TR" sz="2000" dirty="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pPr algn="just">
              <a:buNone/>
            </a:pPr>
            <a:r>
              <a:rPr lang="tr-TR" sz="2000" dirty="0" err="1">
                <a:latin typeface="Times New Roman" pitchFamily="18" charset="0"/>
                <a:cs typeface="Times New Roman" pitchFamily="18" charset="0"/>
              </a:rPr>
              <a:t>Systemic</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antifungal</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agents</a:t>
            </a:r>
            <a:r>
              <a:rPr lang="tr-TR" sz="2000" dirty="0">
                <a:latin typeface="Times New Roman" pitchFamily="18" charset="0"/>
                <a:cs typeface="Times New Roman" pitchFamily="18" charset="0"/>
              </a:rPr>
              <a:t>,</a:t>
            </a:r>
          </a:p>
          <a:p>
            <a:pPr algn="just"/>
            <a:r>
              <a:rPr lang="tr-TR" sz="2000" dirty="0" err="1">
                <a:latin typeface="Times New Roman" pitchFamily="18" charset="0"/>
                <a:cs typeface="Times New Roman" pitchFamily="18" charset="0"/>
              </a:rPr>
              <a:t>Amphotericin</a:t>
            </a:r>
            <a:r>
              <a:rPr lang="tr-TR" sz="2000" dirty="0">
                <a:latin typeface="Times New Roman" pitchFamily="18" charset="0"/>
                <a:cs typeface="Times New Roman" pitchFamily="18" charset="0"/>
              </a:rPr>
              <a:t>-B  ( 1.5 mg/kg, 5 </a:t>
            </a:r>
            <a:r>
              <a:rPr lang="tr-TR" sz="2000" dirty="0" err="1">
                <a:latin typeface="Times New Roman" pitchFamily="18" charset="0"/>
                <a:cs typeface="Times New Roman" pitchFamily="18" charset="0"/>
              </a:rPr>
              <a:t>days</a:t>
            </a:r>
            <a:r>
              <a:rPr lang="tr-TR" sz="2000" dirty="0">
                <a:latin typeface="Times New Roman" pitchFamily="18" charset="0"/>
                <a:cs typeface="Times New Roman" pitchFamily="18" charset="0"/>
              </a:rPr>
              <a:t>)</a:t>
            </a:r>
          </a:p>
          <a:p>
            <a:pPr algn="just"/>
            <a:r>
              <a:rPr lang="tr-TR" sz="2000" dirty="0" err="1">
                <a:latin typeface="Times New Roman" pitchFamily="18" charset="0"/>
                <a:cs typeface="Times New Roman" pitchFamily="18" charset="0"/>
              </a:rPr>
              <a:t>Fluconazole</a:t>
            </a:r>
            <a:r>
              <a:rPr lang="tr-TR" sz="2000" dirty="0">
                <a:latin typeface="Times New Roman" pitchFamily="18" charset="0"/>
                <a:cs typeface="Times New Roman" pitchFamily="18" charset="0"/>
              </a:rPr>
              <a:t> 	   ( 5 mg/kg, 7 </a:t>
            </a:r>
            <a:r>
              <a:rPr lang="tr-TR" sz="2000" dirty="0" err="1">
                <a:latin typeface="Times New Roman" pitchFamily="18" charset="0"/>
                <a:cs typeface="Times New Roman" pitchFamily="18" charset="0"/>
              </a:rPr>
              <a:t>days</a:t>
            </a:r>
            <a:r>
              <a:rPr lang="tr-TR" sz="2000" dirty="0">
                <a:latin typeface="Times New Roman" pitchFamily="18" charset="0"/>
                <a:cs typeface="Times New Roman" pitchFamily="18" charset="0"/>
              </a:rPr>
              <a:t> )</a:t>
            </a:r>
          </a:p>
          <a:p>
            <a:pPr algn="just"/>
            <a:r>
              <a:rPr lang="tr-TR" sz="2000" dirty="0" err="1">
                <a:latin typeface="Times New Roman" pitchFamily="18" charset="0"/>
                <a:cs typeface="Times New Roman" pitchFamily="18" charset="0"/>
              </a:rPr>
              <a:t>İtraconazole</a:t>
            </a:r>
            <a:r>
              <a:rPr lang="tr-TR" sz="2000" dirty="0">
                <a:latin typeface="Times New Roman" pitchFamily="18" charset="0"/>
                <a:cs typeface="Times New Roman" pitchFamily="18" charset="0"/>
              </a:rPr>
              <a:t>    ( 5-15 mg/kg, 21 </a:t>
            </a:r>
            <a:r>
              <a:rPr lang="tr-TR" sz="2000" dirty="0" err="1">
                <a:latin typeface="Times New Roman" pitchFamily="18" charset="0"/>
                <a:cs typeface="Times New Roman" pitchFamily="18" charset="0"/>
              </a:rPr>
              <a:t>days</a:t>
            </a:r>
            <a:r>
              <a:rPr lang="tr-TR" sz="2000" dirty="0">
                <a:latin typeface="Times New Roman" pitchFamily="18" charset="0"/>
                <a:cs typeface="Times New Roman" pitchFamily="18" charset="0"/>
              </a:rPr>
              <a:t> )</a:t>
            </a:r>
          </a:p>
          <a:p>
            <a:pPr algn="just"/>
            <a:r>
              <a:rPr lang="tr-TR" sz="2000" dirty="0" err="1">
                <a:latin typeface="Times New Roman" pitchFamily="18" charset="0"/>
                <a:cs typeface="Times New Roman" pitchFamily="18" charset="0"/>
              </a:rPr>
              <a:t>Ketoconazole</a:t>
            </a:r>
            <a:r>
              <a:rPr lang="tr-TR" sz="2000" dirty="0">
                <a:latin typeface="Times New Roman" pitchFamily="18" charset="0"/>
                <a:cs typeface="Times New Roman" pitchFamily="18" charset="0"/>
              </a:rPr>
              <a:t>   ( 10-30mg/kg, 21 </a:t>
            </a:r>
            <a:r>
              <a:rPr lang="tr-TR" sz="2000" dirty="0" err="1">
                <a:latin typeface="Times New Roman" pitchFamily="18" charset="0"/>
                <a:cs typeface="Times New Roman" pitchFamily="18" charset="0"/>
              </a:rPr>
              <a:t>days</a:t>
            </a:r>
            <a:r>
              <a:rPr lang="tr-TR" sz="2000" dirty="0">
                <a:latin typeface="Times New Roman" pitchFamily="18" charset="0"/>
                <a:cs typeface="Times New Roman" pitchFamily="18" charset="0"/>
              </a:rPr>
              <a:t>)</a:t>
            </a:r>
          </a:p>
          <a:p>
            <a:pPr algn="just"/>
            <a:r>
              <a:rPr lang="tr-TR" sz="2000" dirty="0" err="1">
                <a:latin typeface="Times New Roman" pitchFamily="18" charset="0"/>
                <a:cs typeface="Times New Roman" pitchFamily="18" charset="0"/>
              </a:rPr>
              <a:t>Voriconazole</a:t>
            </a:r>
            <a:r>
              <a:rPr lang="tr-TR" sz="2000" dirty="0">
                <a:latin typeface="Times New Roman" pitchFamily="18" charset="0"/>
                <a:cs typeface="Times New Roman" pitchFamily="18" charset="0"/>
              </a:rPr>
              <a:t>   ( 5-10 mg/kg,7 </a:t>
            </a:r>
            <a:r>
              <a:rPr lang="tr-TR" sz="2000" dirty="0" err="1">
                <a:latin typeface="Times New Roman" pitchFamily="18" charset="0"/>
                <a:cs typeface="Times New Roman" pitchFamily="18" charset="0"/>
              </a:rPr>
              <a:t>days</a:t>
            </a:r>
            <a:r>
              <a:rPr lang="tr-TR" sz="2000" dirty="0">
                <a:latin typeface="Times New Roman" pitchFamily="18" charset="0"/>
                <a:cs typeface="Times New Roman" pitchFamily="18" charset="0"/>
              </a:rPr>
              <a:t>)</a:t>
            </a:r>
          </a:p>
          <a:p>
            <a:pPr>
              <a:buNone/>
            </a:pP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ctrTitle"/>
          </p:nvPr>
        </p:nvSpPr>
        <p:spPr>
          <a:xfrm>
            <a:off x="685800" y="2693988"/>
            <a:ext cx="7772400" cy="1470025"/>
          </a:xfrm>
        </p:spPr>
        <p:style>
          <a:lnRef idx="1">
            <a:schemeClr val="accent1"/>
          </a:lnRef>
          <a:fillRef idx="3">
            <a:schemeClr val="accent1"/>
          </a:fillRef>
          <a:effectRef idx="2">
            <a:schemeClr val="accent1"/>
          </a:effectRef>
          <a:fontRef idx="minor">
            <a:schemeClr val="lt1"/>
          </a:fontRef>
        </p:style>
        <p:txBody>
          <a:bodyPr/>
          <a:lstStyle/>
          <a:p>
            <a:r>
              <a:rPr lang="tr-TR" sz="4800" b="1" dirty="0" err="1" smtClean="0">
                <a:solidFill>
                  <a:schemeClr val="tx1"/>
                </a:solidFill>
                <a:latin typeface="Times New Roman" pitchFamily="18" charset="0"/>
                <a:ea typeface="ＭＳ Ｐゴシック" pitchFamily="34" charset="-128"/>
                <a:cs typeface="Times New Roman" pitchFamily="18" charset="0"/>
              </a:rPr>
              <a:t>Dimorphic</a:t>
            </a:r>
            <a:r>
              <a:rPr lang="tr-TR" sz="4800" b="1" dirty="0" smtClean="0">
                <a:solidFill>
                  <a:schemeClr val="tx1"/>
                </a:solidFill>
                <a:latin typeface="Times New Roman" pitchFamily="18" charset="0"/>
                <a:ea typeface="ＭＳ Ｐゴシック" pitchFamily="34" charset="-128"/>
                <a:cs typeface="Times New Roman" pitchFamily="18" charset="0"/>
              </a:rPr>
              <a:t> </a:t>
            </a:r>
            <a:r>
              <a:rPr lang="tr-TR" sz="4800" b="1" dirty="0" err="1" smtClean="0">
                <a:solidFill>
                  <a:schemeClr val="tx1"/>
                </a:solidFill>
                <a:latin typeface="Times New Roman" pitchFamily="18" charset="0"/>
                <a:ea typeface="ＭＳ Ｐゴシック" pitchFamily="34" charset="-128"/>
                <a:cs typeface="Times New Roman" pitchFamily="18" charset="0"/>
              </a:rPr>
              <a:t>Fungi</a:t>
            </a:r>
            <a:endParaRPr lang="tr-TR" sz="4800" b="1" dirty="0" smtClean="0">
              <a:solidFill>
                <a:schemeClr val="tx1"/>
              </a:solidFill>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3"/>
          <p:cNvSpPr>
            <a:spLocks noGrp="1" noChangeArrowheads="1"/>
          </p:cNvSpPr>
          <p:nvPr>
            <p:ph type="body" idx="1"/>
          </p:nvPr>
        </p:nvSpPr>
        <p:spPr>
          <a:xfrm>
            <a:off x="395536" y="404665"/>
            <a:ext cx="8229600" cy="5976664"/>
          </a:xfrm>
        </p:spPr>
        <p:txBody>
          <a:bodyPr>
            <a:normAutofit/>
          </a:bodyPr>
          <a:lstStyle/>
          <a:p>
            <a:pPr>
              <a:lnSpc>
                <a:spcPct val="150000"/>
              </a:lnSpc>
            </a:pPr>
            <a:r>
              <a:rPr lang="tr-TR" sz="2200" dirty="0" err="1" smtClean="0">
                <a:latin typeface="Times New Roman" pitchFamily="18" charset="0"/>
                <a:ea typeface="ＭＳ Ｐゴシック" pitchFamily="34" charset="-128"/>
                <a:cs typeface="Times New Roman" pitchFamily="18" charset="0"/>
              </a:rPr>
              <a:t>Dimorphic</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fungi</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have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two</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different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reproduction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types</a:t>
            </a:r>
            <a:r>
              <a:rPr lang="tr-TR" sz="2200" dirty="0" smtClean="0">
                <a:latin typeface="Times New Roman" pitchFamily="18" charset="0"/>
                <a:ea typeface="ＭＳ Ｐゴシック" pitchFamily="34" charset="-128"/>
                <a:cs typeface="Times New Roman" pitchFamily="18" charset="0"/>
              </a:rPr>
              <a:t>:</a:t>
            </a:r>
          </a:p>
          <a:p>
            <a:pPr lvl="1">
              <a:lnSpc>
                <a:spcPct val="150000"/>
              </a:lnSpc>
            </a:pPr>
            <a:r>
              <a:rPr lang="tr-TR" sz="2200" b="1" dirty="0" err="1" smtClean="0">
                <a:latin typeface="Times New Roman" pitchFamily="18" charset="0"/>
                <a:ea typeface="ＭＳ Ｐゴシック" pitchFamily="34" charset="-128"/>
                <a:cs typeface="Times New Roman" pitchFamily="18" charset="0"/>
              </a:rPr>
              <a:t>Fungus</a:t>
            </a:r>
            <a:r>
              <a:rPr lang="tr-TR" sz="2200" b="1" dirty="0" smtClean="0">
                <a:latin typeface="Times New Roman" pitchFamily="18" charset="0"/>
                <a:ea typeface="ＭＳ Ｐゴシック" pitchFamily="34" charset="-128"/>
                <a:cs typeface="Times New Roman" pitchFamily="18" charset="0"/>
              </a:rPr>
              <a: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In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nature</a:t>
            </a:r>
            <a:r>
              <a:rPr lang="tr-TR" sz="2200" dirty="0" smtClean="0">
                <a:latin typeface="Times New Roman" pitchFamily="18" charset="0"/>
                <a:ea typeface="ＭＳ Ｐゴシック" pitchFamily="34" charset="-128"/>
                <a:cs typeface="Times New Roman" pitchFamily="18" charset="0"/>
              </a:rPr>
              <a:t> as a </a:t>
            </a:r>
            <a:r>
              <a:rPr lang="tr-TR" sz="2200" dirty="0" err="1" smtClean="0">
                <a:latin typeface="Times New Roman" pitchFamily="18" charset="0"/>
                <a:ea typeface="ＭＳ Ｐゴシック" pitchFamily="34" charset="-128"/>
                <a:cs typeface="Times New Roman" pitchFamily="18" charset="0"/>
              </a:rPr>
              <a:t>saprophyte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or</a:t>
            </a:r>
            <a:r>
              <a:rPr lang="tr-TR" sz="2200" dirty="0" smtClean="0">
                <a:latin typeface="Times New Roman" pitchFamily="18" charset="0"/>
                <a:ea typeface="ＭＳ Ｐゴシック" pitchFamily="34" charset="-128"/>
                <a:cs typeface="Times New Roman" pitchFamily="18" charset="0"/>
              </a:rPr>
              <a:t> at 25-30C on </a:t>
            </a:r>
            <a:r>
              <a:rPr lang="tr-TR" sz="2200" dirty="0" err="1" smtClean="0">
                <a:latin typeface="Times New Roman" pitchFamily="18" charset="0"/>
                <a:ea typeface="ＭＳ Ｐゴシック" pitchFamily="34" charset="-128"/>
                <a:cs typeface="Times New Roman" pitchFamily="18" charset="0"/>
              </a:rPr>
              <a:t>agar</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cultures</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while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incubation</a:t>
            </a:r>
            <a:endParaRPr lang="tr-TR" sz="2200" dirty="0" smtClean="0">
              <a:latin typeface="Times New Roman" pitchFamily="18" charset="0"/>
              <a:ea typeface="ＭＳ Ｐゴシック" pitchFamily="34" charset="-128"/>
              <a:cs typeface="Times New Roman" pitchFamily="18" charset="0"/>
            </a:endParaRPr>
          </a:p>
          <a:p>
            <a:pPr lvl="1">
              <a:lnSpc>
                <a:spcPct val="150000"/>
              </a:lnSpc>
            </a:pPr>
            <a:r>
              <a:rPr lang="tr-TR" sz="2200" b="1" dirty="0" err="1" smtClean="0">
                <a:latin typeface="Times New Roman" pitchFamily="18" charset="0"/>
                <a:ea typeface="ＭＳ Ｐゴシック" pitchFamily="34" charset="-128"/>
                <a:cs typeface="Times New Roman" pitchFamily="18" charset="0"/>
              </a:rPr>
              <a:t>Yeast</a:t>
            </a:r>
            <a:r>
              <a:rPr lang="tr-TR" sz="2200" b="1" dirty="0" smtClean="0">
                <a:latin typeface="Times New Roman" pitchFamily="18" charset="0"/>
                <a:ea typeface="ＭＳ Ｐゴシック" pitchFamily="34" charset="-128"/>
                <a:cs typeface="Times New Roman" pitchFamily="18" charset="0"/>
              </a:rPr>
              <a:t> </a:t>
            </a:r>
            <a:r>
              <a:rPr lang="tr-TR" sz="2200" b="1" dirty="0" err="1" smtClean="0">
                <a:latin typeface="Times New Roman" pitchFamily="18" charset="0"/>
                <a:ea typeface="ＭＳ Ｐゴシック" pitchFamily="34" charset="-128"/>
                <a:cs typeface="Times New Roman" pitchFamily="18" charset="0"/>
              </a:rPr>
              <a:t>or</a:t>
            </a:r>
            <a:r>
              <a:rPr lang="tr-TR" sz="2200" b="1" dirty="0" smtClean="0">
                <a:latin typeface="Times New Roman" pitchFamily="18" charset="0"/>
                <a:ea typeface="ＭＳ Ｐゴシック" pitchFamily="34" charset="-128"/>
                <a:cs typeface="Times New Roman" pitchFamily="18" charset="0"/>
              </a:rPr>
              <a:t> </a:t>
            </a:r>
            <a:r>
              <a:rPr lang="tr-TR" sz="2200" b="1" dirty="0" err="1" smtClean="0">
                <a:latin typeface="Times New Roman" pitchFamily="18" charset="0"/>
                <a:ea typeface="ＭＳ Ｐゴシック" pitchFamily="34" charset="-128"/>
                <a:cs typeface="Times New Roman" pitchFamily="18" charset="0"/>
              </a:rPr>
              <a:t>yeast</a:t>
            </a:r>
            <a:r>
              <a:rPr lang="tr-TR" sz="2200" b="1" dirty="0" smtClean="0">
                <a:latin typeface="Times New Roman" pitchFamily="18" charset="0"/>
                <a:ea typeface="ＭＳ Ｐゴシック" pitchFamily="34" charset="-128"/>
                <a:cs typeface="Times New Roman" pitchFamily="18" charset="0"/>
              </a:rPr>
              <a:t> </a:t>
            </a:r>
            <a:r>
              <a:rPr lang="tr-TR" sz="2200" b="1" dirty="0" err="1" smtClean="0">
                <a:latin typeface="Times New Roman" pitchFamily="18" charset="0"/>
                <a:ea typeface="ＭＳ Ｐゴシック" pitchFamily="34" charset="-128"/>
                <a:cs typeface="Times New Roman" pitchFamily="18" charset="0"/>
              </a:rPr>
              <a:t>like</a:t>
            </a:r>
            <a:r>
              <a:rPr lang="tr-TR" sz="2200" b="1" dirty="0" smtClean="0">
                <a:latin typeface="Times New Roman" pitchFamily="18" charset="0"/>
                <a:ea typeface="ＭＳ Ｐゴシック" pitchFamily="34" charset="-128"/>
                <a:cs typeface="Times New Roman" pitchFamily="18" charset="0"/>
              </a:rPr>
              <a: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In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animal</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tissues</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or</a:t>
            </a:r>
            <a:r>
              <a:rPr lang="tr-TR" sz="2200" dirty="0" smtClean="0">
                <a:latin typeface="Times New Roman" pitchFamily="18" charset="0"/>
                <a:ea typeface="ＭＳ Ｐゴシック" pitchFamily="34" charset="-128"/>
                <a:cs typeface="Times New Roman" pitchFamily="18" charset="0"/>
              </a:rPr>
              <a:t> at 37C on </a:t>
            </a:r>
            <a:r>
              <a:rPr lang="tr-TR" sz="2200" dirty="0" err="1" smtClean="0">
                <a:latin typeface="Times New Roman" pitchFamily="18" charset="0"/>
                <a:ea typeface="ＭＳ Ｐゴシック" pitchFamily="34" charset="-128"/>
                <a:cs typeface="Times New Roman" pitchFamily="18" charset="0"/>
              </a:rPr>
              <a:t>specific</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enrichment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agar</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cultures</a:t>
            </a:r>
            <a:endParaRPr lang="tr-TR" sz="2200" dirty="0" smtClean="0">
              <a:latin typeface="Times New Roman" pitchFamily="18" charset="0"/>
              <a:ea typeface="ＭＳ Ｐゴシック" pitchFamily="34" charset="-128"/>
              <a:cs typeface="Times New Roman" pitchFamily="18" charset="0"/>
            </a:endParaRPr>
          </a:p>
          <a:p>
            <a:pPr>
              <a:lnSpc>
                <a:spcPct val="150000"/>
              </a:lnSpc>
            </a:pPr>
            <a:r>
              <a:rPr lang="tr-TR" sz="2200" dirty="0" err="1" smtClean="0">
                <a:latin typeface="Times New Roman" pitchFamily="18" charset="0"/>
                <a:ea typeface="ＭＳ Ｐゴシック" pitchFamily="34" charset="-128"/>
                <a:cs typeface="Times New Roman" pitchFamily="18" charset="0"/>
              </a:rPr>
              <a:t>Fungal</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or</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micelial</a:t>
            </a:r>
            <a:r>
              <a:rPr lang="tr-TR" sz="2200" dirty="0" smtClean="0">
                <a:latin typeface="Times New Roman" pitchFamily="18" charset="0"/>
                <a:ea typeface="ＭＳ Ｐゴシック" pitchFamily="34" charset="-128"/>
                <a:cs typeface="Times New Roman" pitchFamily="18" charset="0"/>
              </a:rPr>
              <a:t> form is </a:t>
            </a:r>
            <a:r>
              <a:rPr lang="tr-TR" sz="2200" dirty="0" err="1" smtClean="0">
                <a:latin typeface="Times New Roman" pitchFamily="18" charset="0"/>
                <a:ea typeface="ＭＳ Ｐゴシック" pitchFamily="34" charset="-128"/>
                <a:cs typeface="Times New Roman" pitchFamily="18" charset="0"/>
              </a:rPr>
              <a:t>the</a:t>
            </a:r>
            <a:r>
              <a:rPr lang="tr-TR" sz="2200" dirty="0" smtClean="0">
                <a:latin typeface="Times New Roman" pitchFamily="18" charset="0"/>
                <a:ea typeface="ＭＳ Ｐゴシック" pitchFamily="34" charset="-128"/>
                <a:cs typeface="Times New Roman" pitchFamily="18" charset="0"/>
              </a:rPr>
              <a:t> stabil form in </a:t>
            </a:r>
            <a:r>
              <a:rPr lang="tr-TR" sz="2200" dirty="0" err="1" smtClean="0">
                <a:latin typeface="Times New Roman" pitchFamily="18" charset="0"/>
                <a:ea typeface="ＭＳ Ｐゴシック" pitchFamily="34" charset="-128"/>
                <a:cs typeface="Times New Roman" pitchFamily="18" charset="0"/>
              </a:rPr>
              <a:t>comparison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to</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these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forms</a:t>
            </a:r>
            <a:endParaRPr lang="tr-TR" sz="2200" dirty="0" smtClean="0">
              <a:latin typeface="Times New Roman" pitchFamily="18" charset="0"/>
              <a:ea typeface="ＭＳ Ｐゴシック" pitchFamily="34" charset="-128"/>
              <a:cs typeface="Times New Roman" pitchFamily="18" charset="0"/>
            </a:endParaRPr>
          </a:p>
          <a:p>
            <a:pPr lvl="2">
              <a:lnSpc>
                <a:spcPct val="150000"/>
              </a:lnSpc>
            </a:pPr>
            <a:r>
              <a:rPr lang="tr-TR" sz="1400" dirty="0" smtClean="0">
                <a:solidFill>
                  <a:srgbClr val="FF0000"/>
                </a:solidFill>
                <a:latin typeface="Times New Roman" pitchFamily="18" charset="0"/>
                <a:ea typeface="ＭＳ Ｐゴシック" pitchFamily="34" charset="-128"/>
                <a:cs typeface="Times New Roman" pitchFamily="18" charset="0"/>
              </a:rPr>
              <a:t>Mantar ya da </a:t>
            </a:r>
            <a:r>
              <a:rPr lang="tr-TR" sz="1400" dirty="0" err="1" smtClean="0">
                <a:solidFill>
                  <a:srgbClr val="FF0000"/>
                </a:solidFill>
                <a:latin typeface="Times New Roman" pitchFamily="18" charset="0"/>
                <a:ea typeface="ＭＳ Ｐゴシック" pitchFamily="34" charset="-128"/>
                <a:cs typeface="Times New Roman" pitchFamily="18" charset="0"/>
              </a:rPr>
              <a:t>miselyal</a:t>
            </a:r>
            <a:r>
              <a:rPr lang="tr-TR" sz="1400" dirty="0" smtClean="0">
                <a:solidFill>
                  <a:srgbClr val="FF0000"/>
                </a:solidFill>
                <a:latin typeface="Times New Roman" pitchFamily="18" charset="0"/>
                <a:ea typeface="ＭＳ Ｐゴシック" pitchFamily="34" charset="-128"/>
                <a:cs typeface="Times New Roman" pitchFamily="18" charset="0"/>
              </a:rPr>
              <a:t> form bu iki form arasındaki daha stabil formdur.</a:t>
            </a:r>
          </a:p>
          <a:p>
            <a:pPr>
              <a:lnSpc>
                <a:spcPct val="150000"/>
              </a:lnSpc>
            </a:pPr>
            <a:r>
              <a:rPr lang="tr-TR" sz="2200" dirty="0" err="1" smtClean="0">
                <a:latin typeface="Times New Roman" pitchFamily="18" charset="0"/>
                <a:ea typeface="ＭＳ Ｐゴシック" pitchFamily="34" charset="-128"/>
                <a:cs typeface="Times New Roman" pitchFamily="18" charset="0"/>
              </a:rPr>
              <a:t>These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fungi</a:t>
            </a:r>
            <a:r>
              <a:rPr lang="tr-TR" sz="2200" dirty="0" smtClean="0">
                <a:latin typeface="Times New Roman" pitchFamily="18" charset="0"/>
                <a:ea typeface="ＭＳ Ｐゴシック" pitchFamily="34" charset="-128"/>
                <a:cs typeface="Times New Roman" pitchFamily="18" charset="0"/>
              </a:rPr>
              <a:t> can </a:t>
            </a:r>
            <a:r>
              <a:rPr lang="tr-TR" sz="2200" dirty="0" err="1" smtClean="0">
                <a:latin typeface="Times New Roman" pitchFamily="18" charset="0"/>
                <a:ea typeface="ＭＳ Ｐゴシック" pitchFamily="34" charset="-128"/>
                <a:cs typeface="Times New Roman" pitchFamily="18" charset="0"/>
              </a:rPr>
              <a:t>cause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deep</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or</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systemic</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mycoses</a:t>
            </a:r>
            <a:r>
              <a:rPr lang="tr-TR" sz="2200" dirty="0" smtClean="0">
                <a:latin typeface="Times New Roman" pitchFamily="18" charset="0"/>
                <a:ea typeface="ＭＳ Ｐゴシック" pitchFamily="34" charset="-128"/>
                <a:cs typeface="Times New Roman" pitchFamily="18" charset="0"/>
              </a:rPr>
              <a:t> in </a:t>
            </a:r>
            <a:r>
              <a:rPr lang="tr-TR" sz="2200" dirty="0" err="1" smtClean="0">
                <a:latin typeface="Times New Roman" pitchFamily="18" charset="0"/>
                <a:ea typeface="ＭＳ Ｐゴシック" pitchFamily="34" charset="-128"/>
                <a:cs typeface="Times New Roman" pitchFamily="18" charset="0"/>
              </a:rPr>
              <a:t>human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and</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animals</a:t>
            </a:r>
            <a:endParaRPr lang="tr-TR" sz="2200" dirty="0" smtClean="0">
              <a:latin typeface="Times New Roman" pitchFamily="18" charset="0"/>
              <a:ea typeface="ＭＳ Ｐゴシック" pitchFamily="34" charset="-128"/>
              <a:cs typeface="Times New Roman" pitchFamily="18" charset="0"/>
            </a:endParaRPr>
          </a:p>
          <a:p>
            <a:pPr lvl="2">
              <a:lnSpc>
                <a:spcPct val="150000"/>
              </a:lnSpc>
            </a:pPr>
            <a:r>
              <a:rPr lang="tr-TR" sz="1400" dirty="0" smtClean="0">
                <a:solidFill>
                  <a:srgbClr val="FF0000"/>
                </a:solidFill>
                <a:latin typeface="Times New Roman" pitchFamily="18" charset="0"/>
                <a:ea typeface="ＭＳ Ｐゴシック" pitchFamily="34" charset="-128"/>
                <a:cs typeface="Times New Roman" pitchFamily="18" charset="0"/>
              </a:rPr>
              <a:t>Bu mantarlar insan ve hayvanlarda </a:t>
            </a:r>
            <a:r>
              <a:rPr lang="tr-TR" sz="1400" b="1" dirty="0" smtClean="0">
                <a:solidFill>
                  <a:srgbClr val="FF0000"/>
                </a:solidFill>
                <a:latin typeface="Times New Roman" pitchFamily="18" charset="0"/>
                <a:ea typeface="ＭＳ Ｐゴシック" pitchFamily="34" charset="-128"/>
                <a:cs typeface="Times New Roman" pitchFamily="18" charset="0"/>
              </a:rPr>
              <a:t>derin </a:t>
            </a:r>
            <a:r>
              <a:rPr lang="tr-TR" sz="1400" dirty="0" smtClean="0">
                <a:solidFill>
                  <a:srgbClr val="FF0000"/>
                </a:solidFill>
                <a:latin typeface="Times New Roman" pitchFamily="18" charset="0"/>
                <a:ea typeface="ＭＳ Ｐゴシック" pitchFamily="34" charset="-128"/>
                <a:cs typeface="Times New Roman" pitchFamily="18" charset="0"/>
              </a:rPr>
              <a:t>ya da</a:t>
            </a:r>
            <a:r>
              <a:rPr lang="tr-TR" sz="1400" b="1" dirty="0" smtClean="0">
                <a:solidFill>
                  <a:srgbClr val="FF0000"/>
                </a:solidFill>
                <a:latin typeface="Times New Roman" pitchFamily="18" charset="0"/>
                <a:ea typeface="ＭＳ Ｐゴシック" pitchFamily="34" charset="-128"/>
                <a:cs typeface="Times New Roman" pitchFamily="18" charset="0"/>
              </a:rPr>
              <a:t> sistemik </a:t>
            </a:r>
            <a:r>
              <a:rPr lang="tr-TR" sz="1400" b="1" dirty="0" err="1" smtClean="0">
                <a:solidFill>
                  <a:srgbClr val="FF0000"/>
                </a:solidFill>
                <a:latin typeface="Times New Roman" pitchFamily="18" charset="0"/>
                <a:ea typeface="ＭＳ Ｐゴシック" pitchFamily="34" charset="-128"/>
                <a:cs typeface="Times New Roman" pitchFamily="18" charset="0"/>
              </a:rPr>
              <a:t>mikozisler</a:t>
            </a:r>
            <a:r>
              <a:rPr lang="tr-TR" sz="1400" dirty="0" err="1" smtClean="0">
                <a:solidFill>
                  <a:srgbClr val="FF0000"/>
                </a:solidFill>
                <a:latin typeface="Times New Roman" pitchFamily="18" charset="0"/>
                <a:ea typeface="ＭＳ Ｐゴシック" pitchFamily="34" charset="-128"/>
                <a:cs typeface="Times New Roman" pitchFamily="18" charset="0"/>
              </a:rPr>
              <a:t>e</a:t>
            </a:r>
            <a:r>
              <a:rPr lang="tr-TR" sz="1400" dirty="0" smtClean="0">
                <a:solidFill>
                  <a:srgbClr val="FF0000"/>
                </a:solidFill>
                <a:latin typeface="Times New Roman" pitchFamily="18" charset="0"/>
                <a:ea typeface="ＭＳ Ｐゴシック" pitchFamily="34" charset="-128"/>
                <a:cs typeface="Times New Roman" pitchFamily="18" charset="0"/>
              </a:rPr>
              <a:t> neden olurlar.</a:t>
            </a:r>
          </a:p>
          <a:p>
            <a:pPr>
              <a:lnSpc>
                <a:spcPct val="150000"/>
              </a:lnSpc>
            </a:pPr>
            <a:endParaRPr lang="tr-TR" sz="24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p:txBody>
          <a:bodyPr/>
          <a:lstStyle/>
          <a:p>
            <a:r>
              <a:rPr lang="tr-TR" sz="2800" b="1" dirty="0" smtClean="0">
                <a:latin typeface="Times New Roman" pitchFamily="18" charset="0"/>
                <a:ea typeface="ＭＳ Ｐゴシック" pitchFamily="34" charset="-128"/>
                <a:cs typeface="Times New Roman" pitchFamily="18" charset="0"/>
              </a:rPr>
              <a:t>c-)</a:t>
            </a:r>
            <a:r>
              <a:rPr lang="tr-TR" sz="3200" b="1" dirty="0" smtClean="0">
                <a:latin typeface="Times New Roman" pitchFamily="18" charset="0"/>
                <a:ea typeface="ＭＳ Ｐゴシック" pitchFamily="34" charset="-128"/>
                <a:cs typeface="Times New Roman" pitchFamily="18" charset="0"/>
              </a:rPr>
              <a:t> </a:t>
            </a:r>
            <a:r>
              <a:rPr lang="tr-TR" sz="3200" b="1" dirty="0" err="1">
                <a:latin typeface="Times New Roman" panose="02020603050405020304" pitchFamily="18" charset="0"/>
                <a:cs typeface="Times New Roman" panose="02020603050405020304" pitchFamily="18" charset="0"/>
              </a:rPr>
              <a:t>Identification</a:t>
            </a:r>
            <a:r>
              <a:rPr lang="tr-TR" sz="3200" b="1" dirty="0">
                <a:latin typeface="Times New Roman" panose="02020603050405020304" pitchFamily="18" charset="0"/>
                <a:cs typeface="Times New Roman" panose="02020603050405020304" pitchFamily="18" charset="0"/>
              </a:rPr>
              <a:t> of </a:t>
            </a:r>
            <a:r>
              <a:rPr lang="tr-TR" sz="3200" b="1" dirty="0" err="1">
                <a:latin typeface="Times New Roman" panose="02020603050405020304" pitchFamily="18" charset="0"/>
                <a:cs typeface="Times New Roman" panose="02020603050405020304" pitchFamily="18" charset="0"/>
              </a:rPr>
              <a:t>Fungi</a:t>
            </a:r>
            <a:endParaRPr lang="tr-TR" sz="3200" b="1" dirty="0" smtClean="0">
              <a:latin typeface="Times New Roman" pitchFamily="18" charset="0"/>
              <a:ea typeface="ＭＳ Ｐゴシック" pitchFamily="34" charset="-128"/>
              <a:cs typeface="Times New Roman" pitchFamily="18" charset="0"/>
            </a:endParaRPr>
          </a:p>
        </p:txBody>
      </p:sp>
      <p:sp>
        <p:nvSpPr>
          <p:cNvPr id="129026" name="Rectangle 3"/>
          <p:cNvSpPr>
            <a:spLocks noGrp="1" noChangeArrowheads="1"/>
          </p:cNvSpPr>
          <p:nvPr>
            <p:ph type="body" idx="1"/>
          </p:nvPr>
        </p:nvSpPr>
        <p:spPr>
          <a:xfrm>
            <a:off x="518864" y="1268760"/>
            <a:ext cx="8229600" cy="4525963"/>
          </a:xfrm>
        </p:spPr>
        <p:txBody>
          <a:bodyPr/>
          <a:lstStyle/>
          <a:p>
            <a:pPr>
              <a:lnSpc>
                <a:spcPts val="3000"/>
              </a:lnSpc>
            </a:pPr>
            <a:r>
              <a:rPr lang="en-US" sz="2200" dirty="0">
                <a:latin typeface="Times New Roman" panose="02020603050405020304" pitchFamily="18" charset="0"/>
                <a:cs typeface="Times New Roman" panose="02020603050405020304" pitchFamily="18" charset="0"/>
              </a:rPr>
              <a:t>Direct microscopic image of the fungus in clinical </a:t>
            </a:r>
            <a:r>
              <a:rPr lang="en-US" sz="2200" dirty="0" smtClean="0">
                <a:latin typeface="Times New Roman" panose="02020603050405020304" pitchFamily="18" charset="0"/>
                <a:cs typeface="Times New Roman" panose="02020603050405020304" pitchFamily="18" charset="0"/>
              </a:rPr>
              <a:t>specimen</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Colony morphology and pigmentation </a:t>
            </a:r>
            <a:r>
              <a:rPr lang="en-US" sz="2200" dirty="0" smtClean="0">
                <a:latin typeface="Times New Roman" panose="02020603050405020304" pitchFamily="18" charset="0"/>
                <a:cs typeface="Times New Roman" panose="02020603050405020304" pitchFamily="18" charset="0"/>
              </a:rPr>
              <a:t>type</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Microscopic image of macroconidia (fruiting heads) and spores in fungal </a:t>
            </a:r>
            <a:r>
              <a:rPr lang="en-US" sz="2200" dirty="0" smtClean="0">
                <a:latin typeface="Times New Roman" panose="02020603050405020304" pitchFamily="18" charset="0"/>
                <a:cs typeface="Times New Roman" panose="02020603050405020304" pitchFamily="18" charset="0"/>
              </a:rPr>
              <a:t>colon</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tr-TR" sz="2200" dirty="0" err="1" smtClean="0">
                <a:latin typeface="Times New Roman" panose="02020603050405020304" pitchFamily="18" charset="0"/>
                <a:cs typeface="Times New Roman" panose="02020603050405020304" pitchFamily="18" charset="0"/>
              </a:rPr>
              <a:t>Yeast</a:t>
            </a:r>
            <a:r>
              <a:rPr lang="tr-TR" sz="2200" dirty="0" smtClean="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morphology</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and</a:t>
            </a:r>
            <a:r>
              <a:rPr lang="tr-TR" sz="2200" dirty="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budding</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Biochemical tests for </a:t>
            </a:r>
            <a:r>
              <a:rPr lang="tr-TR" sz="2200" dirty="0" err="1" smtClean="0">
                <a:latin typeface="Times New Roman" panose="02020603050405020304" pitchFamily="18" charset="0"/>
                <a:cs typeface="Times New Roman" panose="02020603050405020304" pitchFamily="18" charset="0"/>
              </a:rPr>
              <a:t>yeast</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and less frequent and frequent </a:t>
            </a:r>
            <a:r>
              <a:rPr lang="en-US" sz="2200" dirty="0" smtClean="0">
                <a:latin typeface="Times New Roman" panose="02020603050405020304" pitchFamily="18" charset="0"/>
                <a:cs typeface="Times New Roman" panose="02020603050405020304" pitchFamily="18" charset="0"/>
              </a:rPr>
              <a:t>fungi</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Effect specific tests such as germ tube test </a:t>
            </a:r>
            <a:r>
              <a:rPr lang="en-US" sz="2200" dirty="0" smtClean="0">
                <a:latin typeface="Times New Roman" panose="02020603050405020304" pitchFamily="18" charset="0"/>
                <a:cs typeface="Times New Roman" panose="02020603050405020304" pitchFamily="18" charset="0"/>
              </a:rPr>
              <a:t>for</a:t>
            </a:r>
            <a:r>
              <a:rPr lang="tr-TR" sz="2200" dirty="0" smtClean="0">
                <a:latin typeface="Times New Roman" panose="02020603050405020304" pitchFamily="18" charset="0"/>
                <a:cs typeface="Times New Roman" panose="02020603050405020304" pitchFamily="18" charset="0"/>
              </a:rPr>
              <a:t> </a:t>
            </a:r>
            <a:r>
              <a:rPr lang="tr-TR" sz="2200" i="1" dirty="0" err="1" smtClean="0">
                <a:latin typeface="Times New Roman" pitchFamily="18" charset="0"/>
                <a:ea typeface="ＭＳ Ｐゴシック" pitchFamily="34" charset="-128"/>
                <a:cs typeface="Times New Roman" pitchFamily="18" charset="0"/>
              </a:rPr>
              <a:t>Candida</a:t>
            </a:r>
            <a:r>
              <a:rPr lang="tr-TR" sz="2200" i="1" dirty="0" smtClean="0">
                <a:latin typeface="Times New Roman" pitchFamily="18" charset="0"/>
                <a:ea typeface="ＭＳ Ｐゴシック" pitchFamily="34" charset="-128"/>
                <a:cs typeface="Times New Roman" pitchFamily="18" charset="0"/>
              </a:rPr>
              <a:t> </a:t>
            </a:r>
            <a:r>
              <a:rPr lang="tr-TR" sz="2200" i="1" dirty="0" err="1" smtClean="0">
                <a:latin typeface="Times New Roman" pitchFamily="18" charset="0"/>
                <a:ea typeface="ＭＳ Ｐゴシック" pitchFamily="34" charset="-128"/>
                <a:cs typeface="Times New Roman" pitchFamily="18" charset="0"/>
              </a:rPr>
              <a:t>albicans</a:t>
            </a:r>
            <a:r>
              <a:rPr lang="tr-TR" sz="2200" dirty="0" smtClean="0">
                <a:latin typeface="Times New Roman" pitchFamily="18" charset="0"/>
                <a:ea typeface="ＭＳ Ｐゴシック" pitchFamily="34" charset="-128"/>
                <a:cs typeface="Times New Roman" pitchFamily="18" charset="0"/>
              </a:rPr>
              <a:t> </a:t>
            </a:r>
          </a:p>
          <a:p>
            <a:pPr>
              <a:lnSpc>
                <a:spcPts val="3000"/>
              </a:lnSpc>
            </a:pPr>
            <a:r>
              <a:rPr lang="tr-TR" sz="2200" dirty="0" err="1">
                <a:latin typeface="Times New Roman" panose="02020603050405020304" pitchFamily="18" charset="0"/>
                <a:cs typeface="Times New Roman" panose="02020603050405020304" pitchFamily="18" charset="0"/>
              </a:rPr>
              <a:t>Specific</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serological</a:t>
            </a:r>
            <a:r>
              <a:rPr lang="tr-TR" sz="2200" dirty="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tests</a:t>
            </a:r>
            <a:endParaRPr lang="tr-TR" sz="2200" dirty="0" smtClean="0">
              <a:latin typeface="Times New Roman" panose="02020603050405020304" pitchFamily="18" charset="0"/>
              <a:cs typeface="Times New Roman" panose="02020603050405020304" pitchFamily="18" charset="0"/>
            </a:endParaRPr>
          </a:p>
          <a:p>
            <a:pPr>
              <a:lnSpc>
                <a:spcPts val="3000"/>
              </a:lnSpc>
            </a:pPr>
            <a:r>
              <a:rPr lang="tr-TR" sz="2200" dirty="0" err="1">
                <a:latin typeface="Times New Roman" panose="02020603050405020304" pitchFamily="18" charset="0"/>
                <a:cs typeface="Times New Roman" panose="02020603050405020304" pitchFamily="18" charset="0"/>
              </a:rPr>
              <a:t>Status</a:t>
            </a:r>
            <a:r>
              <a:rPr lang="tr-TR" sz="2200" dirty="0">
                <a:latin typeface="Times New Roman" panose="02020603050405020304" pitchFamily="18" charset="0"/>
                <a:cs typeface="Times New Roman" panose="02020603050405020304" pitchFamily="18" charset="0"/>
              </a:rPr>
              <a:t> of </a:t>
            </a:r>
            <a:r>
              <a:rPr lang="tr-TR" sz="2200" dirty="0" err="1">
                <a:latin typeface="Times New Roman" panose="02020603050405020304" pitchFamily="18" charset="0"/>
                <a:cs typeface="Times New Roman" panose="02020603050405020304" pitchFamily="18" charset="0"/>
              </a:rPr>
              <a:t>contaminants</a:t>
            </a:r>
            <a:r>
              <a:rPr lang="tr-TR" sz="2200" dirty="0" smtClean="0">
                <a:latin typeface="Times New Roman" pitchFamily="18" charset="0"/>
                <a:ea typeface="ＭＳ Ｐゴシック" pitchFamily="34" charset="-128"/>
                <a:cs typeface="Times New Roman" pitchFamily="18" charset="0"/>
              </a:rPr>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4"/>
          <p:cNvSpPr>
            <a:spLocks noGrp="1" noChangeArrowheads="1"/>
          </p:cNvSpPr>
          <p:nvPr>
            <p:ph type="title"/>
          </p:nvPr>
        </p:nvSpPr>
        <p:spPr>
          <a:xfrm>
            <a:off x="590872" y="-85749"/>
            <a:ext cx="8229600" cy="706437"/>
          </a:xfrm>
        </p:spPr>
        <p:txBody>
          <a:bodyPr/>
          <a:lstStyle/>
          <a:p>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Diseases</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that</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are</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caused</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by</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dimorphic</a:t>
            </a:r>
            <a:r>
              <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fungi</a:t>
            </a:r>
            <a:endParaRPr lang="tr-TR" sz="24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p:txBody>
      </p:sp>
      <p:graphicFrame>
        <p:nvGraphicFramePr>
          <p:cNvPr id="42288" name="Group 304"/>
          <p:cNvGraphicFramePr>
            <a:graphicFrameLocks noGrp="1"/>
          </p:cNvGraphicFramePr>
          <p:nvPr>
            <p:extLst>
              <p:ext uri="{D42A27DB-BD31-4B8C-83A1-F6EECF244321}">
                <p14:modId xmlns:p14="http://schemas.microsoft.com/office/powerpoint/2010/main" val="1398817546"/>
              </p:ext>
            </p:extLst>
          </p:nvPr>
        </p:nvGraphicFramePr>
        <p:xfrm>
          <a:off x="169168" y="620687"/>
          <a:ext cx="8795321" cy="6084336"/>
        </p:xfrm>
        <a:graphic>
          <a:graphicData uri="http://schemas.openxmlformats.org/drawingml/2006/table">
            <a:tbl>
              <a:tblPr/>
              <a:tblGrid>
                <a:gridCol w="1450504"/>
                <a:gridCol w="1409784"/>
                <a:gridCol w="1974592"/>
                <a:gridCol w="2083404"/>
                <a:gridCol w="1877037"/>
              </a:tblGrid>
              <a:tr h="4714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Dimorphic</a:t>
                      </a: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Fungus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Hosts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Disease</a:t>
                      </a:r>
                      <a:endParaRPr kumimoji="0" lang="tr-TR" sz="18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Lesion</a:t>
                      </a: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Site</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Geographical</a:t>
                      </a: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distribution</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947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Sporothrix</a:t>
                      </a:r>
                      <a:r>
                        <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schenckii</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Horse</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Dog</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Cat</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Human</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Sporotriciosis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Subcutaneous</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nodulles</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Rarely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systemic</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All</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over</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the</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world</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30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Blastomyces</a:t>
                      </a:r>
                      <a:r>
                        <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dermatitidis</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Dog</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human</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North </a:t>
                      </a: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American</a:t>
                      </a: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Blastomycoses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Primarly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dog</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Lung</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skin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and</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other</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organ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metastases</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USA,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Africa</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Asia</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and</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Europe</a:t>
                      </a: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812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Histoplasma</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capsulatum</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Dog</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Cat</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Human</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Histoplasmosis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Primarly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lungs</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Secondarly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intestines</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Sporadic</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in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the</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world</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059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Histoplasma</a:t>
                      </a:r>
                      <a:endParaRPr kumimoji="0" lang="tr-TR" sz="16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farciminosum</a:t>
                      </a:r>
                      <a:endParaRPr kumimoji="0" lang="tr-TR" sz="16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Equide</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Epizootic</a:t>
                      </a:r>
                      <a:r>
                        <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Lenfangitis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Lymphatic</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system</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lymph</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nodulles</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and</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systemic</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Africa</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Asia</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France,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Italy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Rusia</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Egypt</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4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Coccidioides</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1" u="none" strike="noStrike" cap="none" normalizeH="0" baseline="0" dirty="0" err="1"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immitis</a:t>
                      </a:r>
                      <a:endParaRPr kumimoji="0" lang="tr-TR" sz="1800" b="1" i="1" u="none" strike="noStrike" cap="none" normalizeH="0" baseline="0" dirty="0" smtClean="0">
                        <a:ln>
                          <a:noFill/>
                        </a:ln>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txBody>
                  <a:tcPr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Dog</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Human</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Coccidiomycosis</a:t>
                      </a:r>
                      <a:endParaRPr kumimoji="0" lang="tr-TR" sz="16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Primarly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lungs</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sekondarly</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bones</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and</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other</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organs</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USA,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Mexica</a:t>
                      </a: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South </a:t>
                      </a:r>
                      <a:r>
                        <a:rPr kumimoji="0" lang="tr-TR" sz="1400" b="1" i="0" u="none" strike="noStrike" cap="none" normalizeH="0" baseline="0" dirty="0" err="1" smtClean="0">
                          <a:ln>
                            <a:noFill/>
                          </a:ln>
                          <a:solidFill>
                            <a:schemeClr val="tx1"/>
                          </a:solidFill>
                          <a:effectLst/>
                          <a:latin typeface="Times New Roman" pitchFamily="18" charset="0"/>
                          <a:ea typeface="ＭＳ Ｐゴシック" pitchFamily="34" charset="-128"/>
                          <a:cs typeface="Times New Roman" pitchFamily="18" charset="0"/>
                        </a:rPr>
                        <a:t>America</a:t>
                      </a:r>
                      <a:endParaRPr kumimoji="0" lang="tr-TR" sz="1400"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txBody>
                  <a:tcPr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ipe di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Sporotrichosis</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lstStyle/>
          <a:p>
            <a:pPr algn="just">
              <a:buNone/>
            </a:pPr>
            <a:r>
              <a:rPr lang="tr-TR" sz="2400" dirty="0" smtClean="0">
                <a:latin typeface="Times New Roman" pitchFamily="18" charset="0"/>
                <a:cs typeface="Times New Roman" pitchFamily="18" charset="0"/>
              </a:rPr>
              <a:t>	</a:t>
            </a:r>
            <a:r>
              <a:rPr lang="tr-TR" sz="2400" b="1" i="1" u="sng" dirty="0" err="1" smtClean="0">
                <a:latin typeface="Times New Roman" pitchFamily="18" charset="0"/>
                <a:cs typeface="Times New Roman" pitchFamily="18" charset="0"/>
              </a:rPr>
              <a:t>Sporotrichosis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The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chronic-granulamotous</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inflamation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ulceration</a:t>
            </a:r>
            <a:r>
              <a:rPr lang="tr-TR" sz="2400" dirty="0" smtClean="0">
                <a:latin typeface="Times New Roman" pitchFamily="18" charset="0"/>
                <a:cs typeface="Times New Roman" pitchFamily="18" charset="0"/>
              </a:rPr>
              <a:t> of </a:t>
            </a:r>
            <a:r>
              <a:rPr lang="tr-TR" sz="2400" dirty="0" err="1" smtClean="0">
                <a:latin typeface="Times New Roman" pitchFamily="18" charset="0"/>
                <a:cs typeface="Times New Roman" pitchFamily="18" charset="0"/>
              </a:rPr>
              <a:t>leg</a:t>
            </a:r>
            <a:r>
              <a:rPr lang="tr-TR" sz="2400" dirty="0" smtClean="0">
                <a:latin typeface="Times New Roman" pitchFamily="18" charset="0"/>
                <a:cs typeface="Times New Roman" pitchFamily="18" charset="0"/>
              </a:rPr>
              <a:t> skin </a:t>
            </a:r>
            <a:r>
              <a:rPr lang="tr-TR" sz="2400" dirty="0" err="1" smtClean="0">
                <a:latin typeface="Times New Roman" pitchFamily="18" charset="0"/>
                <a:cs typeface="Times New Roman" pitchFamily="18" charset="0"/>
              </a:rPr>
              <a:t>and</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lymph</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vessel</a:t>
            </a:r>
            <a:endParaRPr lang="tr-TR" sz="2200" dirty="0" smtClean="0">
              <a:latin typeface="Times New Roman" pitchFamily="18" charset="0"/>
              <a:cs typeface="Times New Roman" pitchFamily="18" charset="0"/>
            </a:endParaRPr>
          </a:p>
          <a:p>
            <a:pPr algn="just">
              <a:buNone/>
            </a:pPr>
            <a:endParaRPr lang="tr-TR" sz="800"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Caused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b="1" i="1" dirty="0" err="1" smtClean="0">
                <a:latin typeface="Times New Roman" pitchFamily="18" charset="0"/>
                <a:cs typeface="Times New Roman" pitchFamily="18" charset="0"/>
              </a:rPr>
              <a:t>Sporotrichum</a:t>
            </a:r>
            <a:r>
              <a:rPr lang="tr-TR" sz="2200" b="1" i="1" dirty="0" smtClean="0">
                <a:latin typeface="Times New Roman" pitchFamily="18" charset="0"/>
                <a:cs typeface="Times New Roman" pitchFamily="18" charset="0"/>
              </a:rPr>
              <a:t> </a:t>
            </a:r>
            <a:r>
              <a:rPr lang="tr-TR" sz="2200" b="1" i="1" dirty="0" err="1" smtClean="0">
                <a:latin typeface="Times New Roman" pitchFamily="18" charset="0"/>
                <a:cs typeface="Times New Roman" pitchFamily="18" charset="0"/>
              </a:rPr>
              <a:t>schenckii</a:t>
            </a:r>
            <a:r>
              <a:rPr lang="tr-TR" sz="2200" i="1" dirty="0" smtClean="0">
                <a:latin typeface="Times New Roman" pitchFamily="18" charset="0"/>
                <a:cs typeface="Times New Roman" pitchFamily="18" charset="0"/>
              </a:rPr>
              <a:t> (</a:t>
            </a:r>
            <a:r>
              <a:rPr lang="tr-TR" sz="2200" i="1" dirty="0" err="1" smtClean="0">
                <a:latin typeface="Times New Roman" pitchFamily="18" charset="0"/>
                <a:cs typeface="Times New Roman" pitchFamily="18" charset="0"/>
              </a:rPr>
              <a:t>Dimorphic</a:t>
            </a:r>
            <a:r>
              <a:rPr lang="tr-TR" sz="2200" i="1" dirty="0" smtClean="0">
                <a:latin typeface="Times New Roman" pitchFamily="18" charset="0"/>
                <a:cs typeface="Times New Roman" pitchFamily="18" charset="0"/>
              </a:rPr>
              <a:t>)</a:t>
            </a:r>
          </a:p>
          <a:p>
            <a:pPr algn="just"/>
            <a:endParaRPr lang="tr-TR" sz="1000" i="1"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In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pathological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material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slides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prepared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tissues</a:t>
            </a:r>
            <a:r>
              <a:rPr lang="tr-TR" sz="2200" dirty="0" smtClean="0">
                <a:latin typeface="Times New Roman" pitchFamily="18" charset="0"/>
                <a:cs typeface="Times New Roman" pitchFamily="18" charset="0"/>
              </a:rPr>
              <a:t> it can be </a:t>
            </a:r>
            <a:r>
              <a:rPr lang="tr-TR" sz="2200" dirty="0" err="1" smtClean="0">
                <a:latin typeface="Times New Roman" pitchFamily="18" charset="0"/>
                <a:cs typeface="Times New Roman" pitchFamily="18" charset="0"/>
              </a:rPr>
              <a:t>seen</a:t>
            </a:r>
            <a:r>
              <a:rPr lang="tr-TR" sz="2200" dirty="0" smtClean="0">
                <a:latin typeface="Times New Roman" pitchFamily="18" charset="0"/>
                <a:cs typeface="Times New Roman" pitchFamily="18" charset="0"/>
              </a:rPr>
              <a:t> as </a:t>
            </a:r>
            <a:r>
              <a:rPr lang="tr-TR" sz="2200" dirty="0" err="1" smtClean="0">
                <a:latin typeface="Times New Roman" pitchFamily="18" charset="0"/>
                <a:cs typeface="Times New Roman" pitchFamily="18" charset="0"/>
              </a:rPr>
              <a:t>long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spherical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cigar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shaped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yeast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like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cells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like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bud</a:t>
            </a:r>
            <a:endParaRPr lang="tr-TR" sz="2200" dirty="0" smtClean="0">
              <a:latin typeface="Times New Roman" pitchFamily="18" charset="0"/>
              <a:cs typeface="Times New Roman" pitchFamily="18" charset="0"/>
            </a:endParaRPr>
          </a:p>
          <a:p>
            <a:pPr algn="just"/>
            <a:endParaRPr lang="tr-TR" sz="1000"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parasitic</a:t>
            </a:r>
            <a:r>
              <a:rPr lang="tr-TR" sz="2200" dirty="0" smtClean="0">
                <a:latin typeface="Times New Roman" pitchFamily="18" charset="0"/>
                <a:cs typeface="Times New Roman" pitchFamily="18" charset="0"/>
              </a:rPr>
              <a:t> form of </a:t>
            </a:r>
            <a:r>
              <a:rPr lang="tr-TR" sz="2200" i="1" dirty="0" err="1" smtClean="0">
                <a:latin typeface="Times New Roman" pitchFamily="18" charset="0"/>
                <a:cs typeface="Times New Roman" pitchFamily="18" charset="0"/>
              </a:rPr>
              <a:t>S.schenckii</a:t>
            </a:r>
            <a:r>
              <a:rPr lang="tr-TR" sz="2200" dirty="0" smtClean="0">
                <a:latin typeface="Times New Roman" pitchFamily="18" charset="0"/>
                <a:cs typeface="Times New Roman" pitchFamily="18" charset="0"/>
              </a:rPr>
              <a:t>, in in-</a:t>
            </a:r>
            <a:r>
              <a:rPr lang="tr-TR" sz="2200" dirty="0" err="1" smtClean="0">
                <a:latin typeface="Times New Roman" pitchFamily="18" charset="0"/>
                <a:cs typeface="Times New Roman" pitchFamily="18" charset="0"/>
              </a:rPr>
              <a:t>vitro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environment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tiamine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biotine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aminoasides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must</a:t>
            </a:r>
            <a:r>
              <a:rPr lang="tr-TR" sz="2200" dirty="0" smtClean="0">
                <a:latin typeface="Times New Roman" pitchFamily="18" charset="0"/>
                <a:cs typeface="Times New Roman" pitchFamily="18" charset="0"/>
              </a:rPr>
              <a:t> be </a:t>
            </a:r>
            <a:r>
              <a:rPr lang="tr-TR" sz="2200" dirty="0" err="1" smtClean="0">
                <a:latin typeface="Times New Roman" pitchFamily="18" charset="0"/>
                <a:cs typeface="Times New Roman" pitchFamily="18" charset="0"/>
              </a:rPr>
              <a:t>added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also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incubated</a:t>
            </a:r>
            <a:r>
              <a:rPr lang="tr-TR" sz="2200" dirty="0" smtClean="0">
                <a:latin typeface="Times New Roman" pitchFamily="18" charset="0"/>
                <a:cs typeface="Times New Roman" pitchFamily="18" charset="0"/>
              </a:rPr>
              <a:t> at 37C</a:t>
            </a:r>
            <a:endParaRPr lang="tr-TR" sz="1000" dirty="0" smtClean="0">
              <a:latin typeface="Times New Roman" pitchFamily="18" charset="0"/>
              <a:cs typeface="Times New Roman" pitchFamily="18" charset="0"/>
            </a:endParaRPr>
          </a:p>
          <a:p>
            <a:pPr algn="just"/>
            <a:r>
              <a:rPr lang="tr-TR" sz="2200" dirty="0" smtClean="0">
                <a:latin typeface="Times New Roman" pitchFamily="18" charset="0"/>
                <a:ea typeface="ＭＳ Ｐゴシック" pitchFamily="34" charset="-128"/>
                <a:cs typeface="Times New Roman" pitchFamily="18" charset="0"/>
              </a:rPr>
              <a:t>At 25</a:t>
            </a:r>
            <a:r>
              <a:rPr lang="en-US" sz="2200" dirty="0" smtClean="0">
                <a:latin typeface="Times New Roman" pitchFamily="18" charset="0"/>
                <a:ea typeface="ＭＳ Ｐゴシック" pitchFamily="34" charset="-128"/>
                <a:cs typeface="Times New Roman" pitchFamily="18" charset="0"/>
              </a:rPr>
              <a:t>°</a:t>
            </a:r>
            <a:r>
              <a:rPr lang="tr-TR" sz="2200" dirty="0" smtClean="0">
                <a:latin typeface="Times New Roman" pitchFamily="18" charset="0"/>
                <a:ea typeface="ＭＳ Ｐゴシック" pitchFamily="34" charset="-128"/>
                <a:cs typeface="Times New Roman" pitchFamily="18" charset="0"/>
              </a:rPr>
              <a:t>C</a:t>
            </a:r>
            <a:r>
              <a:rPr lang="tr-TR" sz="2200" dirty="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colonies</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formed</a:t>
            </a:r>
            <a:r>
              <a:rPr lang="tr-TR" sz="2200" dirty="0" smtClean="0">
                <a:latin typeface="Times New Roman" pitchFamily="18" charset="0"/>
                <a:ea typeface="ＭＳ Ｐゴシック" pitchFamily="34" charset="-128"/>
                <a:cs typeface="Times New Roman" pitchFamily="18" charset="0"/>
              </a:rPr>
              <a:t> in 3-5 </a:t>
            </a:r>
            <a:r>
              <a:rPr lang="tr-TR" sz="2200" dirty="0" err="1" smtClean="0">
                <a:latin typeface="Times New Roman" pitchFamily="18" charset="0"/>
                <a:ea typeface="ＭＳ Ｐゴシック" pitchFamily="34" charset="-128"/>
                <a:cs typeface="Times New Roman" pitchFamily="18" charset="0"/>
              </a:rPr>
              <a:t>days</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and</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look</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like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first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white-cream</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then</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dark</a:t>
            </a:r>
            <a:r>
              <a:rPr lang="tr-TR" sz="2200" dirty="0" smtClean="0">
                <a:latin typeface="Times New Roman" pitchFamily="18" charset="0"/>
                <a:ea typeface="ＭＳ Ｐゴシック" pitchFamily="34" charset="-128"/>
                <a:cs typeface="Times New Roman" pitchFamily="18" charset="0"/>
              </a:rPr>
              <a:t>-skin </a:t>
            </a:r>
            <a:r>
              <a:rPr lang="tr-TR" sz="2200" dirty="0" err="1" smtClean="0">
                <a:latin typeface="Times New Roman" pitchFamily="18" charset="0"/>
                <a:ea typeface="ＭＳ Ｐゴシック" pitchFamily="34" charset="-128"/>
                <a:cs typeface="Times New Roman" pitchFamily="18" charset="0"/>
              </a:rPr>
              <a:t>like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shaped</a:t>
            </a:r>
            <a:endParaRPr lang="tr-TR" sz="2200" dirty="0" smtClean="0">
              <a:latin typeface="Times New Roman" pitchFamily="18" charset="0"/>
              <a:ea typeface="ＭＳ Ｐゴシック" pitchFamily="34" charset="-128"/>
              <a:cs typeface="Times New Roman" pitchFamily="18" charset="0"/>
            </a:endParaRPr>
          </a:p>
          <a:p>
            <a:pPr algn="just"/>
            <a:endParaRPr lang="tr-TR" sz="1000" dirty="0" smtClean="0">
              <a:latin typeface="Times New Roman" pitchFamily="18" charset="0"/>
              <a:ea typeface="ＭＳ Ｐゴシック" pitchFamily="34" charset="-128"/>
              <a:cs typeface="Times New Roman" pitchFamily="18" charset="0"/>
            </a:endParaRPr>
          </a:p>
          <a:p>
            <a:pPr algn="just"/>
            <a:r>
              <a:rPr lang="tr-TR" sz="2200" dirty="0" smtClean="0">
                <a:latin typeface="Times New Roman" pitchFamily="18" charset="0"/>
                <a:ea typeface="ＭＳ Ｐゴシック" pitchFamily="34" charset="-128"/>
                <a:cs typeface="Times New Roman" pitchFamily="18" charset="0"/>
              </a:rPr>
              <a:t>At 37</a:t>
            </a:r>
            <a:r>
              <a:rPr lang="en-US" sz="2200" dirty="0" smtClean="0">
                <a:latin typeface="Times New Roman" pitchFamily="18" charset="0"/>
                <a:ea typeface="ＭＳ Ｐゴシック" pitchFamily="34" charset="-128"/>
                <a:cs typeface="Times New Roman" pitchFamily="18" charset="0"/>
              </a:rPr>
              <a:t>°</a:t>
            </a:r>
            <a:r>
              <a:rPr lang="tr-TR" sz="2200" dirty="0" smtClean="0">
                <a:latin typeface="Times New Roman" pitchFamily="18" charset="0"/>
                <a:ea typeface="ＭＳ Ｐゴシック" pitchFamily="34" charset="-128"/>
                <a:cs typeface="Times New Roman" pitchFamily="18" charset="0"/>
              </a:rPr>
              <a:t>C</a:t>
            </a:r>
            <a:r>
              <a:rPr lang="tr-TR" sz="2200" dirty="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the</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yeast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like</a:t>
            </a:r>
            <a:r>
              <a:rPr lang="tr-TR" sz="2200" dirty="0" smtClean="0">
                <a:latin typeface="Times New Roman" pitchFamily="18" charset="0"/>
                <a:ea typeface="ＭＳ Ｐゴシック" pitchFamily="34" charset="-128"/>
                <a:cs typeface="Times New Roman" pitchFamily="18" charset="0"/>
              </a:rPr>
              <a:t>, S </a:t>
            </a:r>
            <a:r>
              <a:rPr lang="tr-TR" sz="2200" dirty="0" err="1" smtClean="0">
                <a:latin typeface="Times New Roman" pitchFamily="18" charset="0"/>
                <a:ea typeface="ＭＳ Ｐゴシック" pitchFamily="34" charset="-128"/>
                <a:cs typeface="Times New Roman" pitchFamily="18" charset="0"/>
              </a:rPr>
              <a:t>typed</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soft</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and</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cream</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colour</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colonies</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will</a:t>
            </a:r>
            <a:r>
              <a:rPr lang="tr-TR" sz="2200" dirty="0" smtClean="0">
                <a:latin typeface="Times New Roman" pitchFamily="18" charset="0"/>
                <a:ea typeface="ＭＳ Ｐゴシック" pitchFamily="34" charset="-128"/>
                <a:cs typeface="Times New Roman" pitchFamily="18" charset="0"/>
              </a:rPr>
              <a:t> </a:t>
            </a:r>
            <a:r>
              <a:rPr lang="tr-TR" sz="2200" dirty="0" err="1" smtClean="0">
                <a:latin typeface="Times New Roman" pitchFamily="18" charset="0"/>
                <a:ea typeface="ＭＳ Ｐゴシック" pitchFamily="34" charset="-128"/>
                <a:cs typeface="Times New Roman" pitchFamily="18" charset="0"/>
              </a:rPr>
              <a:t>occure</a:t>
            </a:r>
            <a:endParaRPr lang="tr-TR" sz="2200" dirty="0" smtClean="0">
              <a:latin typeface="Times New Roman" pitchFamily="18" charset="0"/>
              <a:ea typeface="ＭＳ Ｐゴシック" pitchFamily="34" charset="-128"/>
              <a:cs typeface="Times New Roman" pitchFamily="18" charset="0"/>
            </a:endParaRPr>
          </a:p>
          <a:p>
            <a:pPr algn="just"/>
            <a:endParaRPr lang="tr-TR" sz="2200" dirty="0" smtClean="0">
              <a:latin typeface="Times New Roman" pitchFamily="18" charset="0"/>
              <a:cs typeface="Times New Roman" pitchFamily="18" charset="0"/>
            </a:endParaRPr>
          </a:p>
          <a:p>
            <a:pPr algn="just">
              <a:buNone/>
            </a:pPr>
            <a:r>
              <a:rPr lang="tr-TR" sz="2200" dirty="0" smtClean="0">
                <a:latin typeface="Times New Roman" pitchFamily="18" charset="0"/>
                <a:cs typeface="Times New Roman" pitchFamily="18" charset="0"/>
              </a:rPr>
              <a:t>	</a:t>
            </a:r>
          </a:p>
          <a:p>
            <a:pPr algn="just">
              <a:buNone/>
            </a:pPr>
            <a:r>
              <a:rPr lang="tr-TR" sz="22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0"/>
            <a:ext cx="8712968" cy="6669360"/>
          </a:xfrm>
        </p:spPr>
        <p:txBody>
          <a:bodyPr>
            <a:normAutofit/>
          </a:bodyPr>
          <a:lstStyle/>
          <a:p>
            <a:pPr lvl="1">
              <a:buNone/>
            </a:pPr>
            <a:r>
              <a:rPr lang="tr-TR" sz="2400" u="sng"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Epidemiology</a:t>
            </a:r>
            <a:endParaRPr lang="tr-TR" sz="2400" u="sng"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lgn="just"/>
            <a:r>
              <a:rPr lang="tr-TR" sz="2200" b="1" i="1" dirty="0" err="1" smtClean="0">
                <a:latin typeface="Times New Roman" pitchFamily="18" charset="0"/>
                <a:cs typeface="Times New Roman" pitchFamily="18" charset="0"/>
              </a:rPr>
              <a:t>Sporotrichum</a:t>
            </a:r>
            <a:r>
              <a:rPr lang="tr-TR" sz="2200" b="1" i="1" dirty="0" smtClean="0">
                <a:latin typeface="Times New Roman" pitchFamily="18" charset="0"/>
                <a:cs typeface="Times New Roman" pitchFamily="18" charset="0"/>
              </a:rPr>
              <a:t> </a:t>
            </a:r>
            <a:r>
              <a:rPr lang="tr-TR" sz="2200" b="1" i="1" dirty="0" err="1" smtClean="0">
                <a:latin typeface="Times New Roman" pitchFamily="18" charset="0"/>
                <a:cs typeface="Times New Roman" pitchFamily="18" charset="0"/>
              </a:rPr>
              <a:t>schenckii</a:t>
            </a:r>
            <a:r>
              <a:rPr lang="tr-TR" sz="2200" b="1" i="1" dirty="0" smtClean="0">
                <a:latin typeface="Times New Roman" pitchFamily="18" charset="0"/>
                <a:cs typeface="Times New Roman" pitchFamily="18" charset="0"/>
              </a:rPr>
              <a:t>, </a:t>
            </a:r>
            <a:r>
              <a:rPr lang="tr-TR" sz="2200" dirty="0" smtClean="0">
                <a:latin typeface="Times New Roman" pitchFamily="18" charset="0"/>
                <a:cs typeface="Times New Roman" pitchFamily="18" charset="0"/>
              </a:rPr>
              <a:t>can be </a:t>
            </a:r>
            <a:r>
              <a:rPr lang="tr-TR" sz="2200" dirty="0" err="1" smtClean="0">
                <a:latin typeface="Times New Roman" pitchFamily="18" charset="0"/>
                <a:cs typeface="Times New Roman" pitchFamily="18" charset="0"/>
              </a:rPr>
              <a:t>found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nature</a:t>
            </a:r>
            <a:r>
              <a:rPr lang="tr-TR" sz="2200" dirty="0" smtClean="0">
                <a:latin typeface="Times New Roman" pitchFamily="18" charset="0"/>
                <a:cs typeface="Times New Roman" pitchFamily="18" charset="0"/>
              </a:rPr>
              <a:t> </a:t>
            </a:r>
          </a:p>
          <a:p>
            <a:pPr lvl="1" algn="just"/>
            <a:r>
              <a:rPr lang="tr-TR" sz="2200" dirty="0" err="1" smtClean="0">
                <a:latin typeface="Times New Roman" pitchFamily="18" charset="0"/>
                <a:cs typeface="Times New Roman" pitchFamily="18" charset="0"/>
              </a:rPr>
              <a:t>Soil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water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fertilizer</a:t>
            </a:r>
            <a:r>
              <a:rPr lang="tr-TR" sz="2200" dirty="0" smtClean="0">
                <a:latin typeface="Times New Roman" pitchFamily="18" charset="0"/>
                <a:cs typeface="Times New Roman" pitchFamily="18" charset="0"/>
              </a:rPr>
              <a:t> (gübre), </a:t>
            </a:r>
            <a:r>
              <a:rPr lang="tr-TR" sz="2200" dirty="0" err="1" smtClean="0">
                <a:latin typeface="Times New Roman" pitchFamily="18" charset="0"/>
                <a:cs typeface="Times New Roman" pitchFamily="18" charset="0"/>
              </a:rPr>
              <a:t>decayed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plant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oral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gastrointestinal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mucosa</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rats</a:t>
            </a:r>
            <a:r>
              <a:rPr lang="tr-TR" sz="2200" dirty="0" smtClean="0">
                <a:latin typeface="Times New Roman" pitchFamily="18" charset="0"/>
                <a:cs typeface="Times New Roman" pitchFamily="18" charset="0"/>
              </a:rPr>
              <a:t> </a:t>
            </a:r>
          </a:p>
          <a:p>
            <a:pPr lvl="1" algn="just"/>
            <a:r>
              <a:rPr lang="tr-TR" sz="2200" dirty="0" err="1" smtClean="0">
                <a:latin typeface="Times New Roman" pitchFamily="18" charset="0"/>
                <a:cs typeface="Times New Roman" pitchFamily="18" charset="0"/>
              </a:rPr>
              <a:t>Penetration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body is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portantres</a:t>
            </a:r>
            <a:r>
              <a:rPr lang="tr-TR" sz="2200" dirty="0" smtClean="0">
                <a:latin typeface="Times New Roman" pitchFamily="18" charset="0"/>
                <a:cs typeface="Times New Roman" pitchFamily="18" charset="0"/>
              </a:rPr>
              <a:t> of skin</a:t>
            </a:r>
          </a:p>
          <a:p>
            <a:pPr lvl="1" algn="just"/>
            <a:r>
              <a:rPr lang="tr-TR" sz="2200" dirty="0" err="1" smtClean="0">
                <a:latin typeface="Times New Roman" pitchFamily="18" charset="0"/>
                <a:cs typeface="Times New Roman" pitchFamily="18" charset="0"/>
              </a:rPr>
              <a:t>Moisture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heat</a:t>
            </a:r>
            <a:r>
              <a:rPr lang="tr-TR" sz="2200" dirty="0" smtClean="0">
                <a:latin typeface="Times New Roman" pitchFamily="18" charset="0"/>
                <a:cs typeface="Times New Roman" pitchFamily="18" charset="0"/>
              </a:rPr>
              <a:t> is </a:t>
            </a:r>
            <a:r>
              <a:rPr lang="tr-TR" sz="2200" dirty="0" err="1" smtClean="0">
                <a:latin typeface="Times New Roman" pitchFamily="18" charset="0"/>
                <a:cs typeface="Times New Roman" pitchFamily="18" charset="0"/>
              </a:rPr>
              <a:t>important</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initial</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disease</a:t>
            </a:r>
            <a:r>
              <a:rPr lang="tr-TR" sz="2200" dirty="0" smtClean="0">
                <a:latin typeface="Times New Roman" pitchFamily="18" charset="0"/>
                <a:cs typeface="Times New Roman" pitchFamily="18" charset="0"/>
              </a:rPr>
              <a:t>. At 30C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higher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temperatures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rate of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occurence</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disease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be </a:t>
            </a:r>
            <a:r>
              <a:rPr lang="tr-TR" sz="2200" dirty="0" err="1" smtClean="0">
                <a:latin typeface="Times New Roman" pitchFamily="18" charset="0"/>
                <a:cs typeface="Times New Roman" pitchFamily="18" charset="0"/>
              </a:rPr>
              <a:t>very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less</a:t>
            </a:r>
            <a:r>
              <a:rPr lang="tr-TR" sz="2200" dirty="0" smtClean="0">
                <a:latin typeface="Times New Roman" pitchFamily="18" charset="0"/>
                <a:cs typeface="Times New Roman" pitchFamily="18" charset="0"/>
              </a:rPr>
              <a:t> </a:t>
            </a:r>
          </a:p>
          <a:p>
            <a:pPr lvl="1"/>
            <a:endParaRPr lang="tr-TR" sz="800" dirty="0" smtClean="0">
              <a:latin typeface="Times New Roman" pitchFamily="18" charset="0"/>
              <a:cs typeface="Times New Roman" pitchFamily="18" charset="0"/>
            </a:endParaRPr>
          </a:p>
          <a:p>
            <a:pPr lvl="1">
              <a:buNone/>
            </a:pPr>
            <a:r>
              <a:rPr lang="tr-TR" sz="2400" u="sng"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Clinical</a:t>
            </a:r>
            <a:r>
              <a:rPr lang="tr-TR" sz="2400" u="sng" dirty="0" smtClean="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400" u="sng"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Findings</a:t>
            </a:r>
            <a:endParaRPr lang="tr-TR" sz="2400" u="sng"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In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equide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that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penetrate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microscopic</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portantres</a:t>
            </a:r>
            <a:r>
              <a:rPr lang="tr-TR" sz="2200" dirty="0" smtClean="0">
                <a:latin typeface="Times New Roman" pitchFamily="18" charset="0"/>
                <a:cs typeface="Times New Roman" pitchFamily="18" charset="0"/>
              </a:rPr>
              <a:t> of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form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lesions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found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lymphoid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tissue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under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Sometimes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they</a:t>
            </a:r>
            <a:r>
              <a:rPr lang="tr-TR" sz="2200" dirty="0" smtClean="0">
                <a:latin typeface="Times New Roman" pitchFamily="18" charset="0"/>
                <a:cs typeface="Times New Roman" pitchFamily="18" charset="0"/>
              </a:rPr>
              <a:t> can </a:t>
            </a:r>
            <a:r>
              <a:rPr lang="tr-TR" sz="2200" dirty="0" err="1" smtClean="0">
                <a:latin typeface="Times New Roman" pitchFamily="18" charset="0"/>
                <a:cs typeface="Times New Roman" pitchFamily="18" charset="0"/>
              </a:rPr>
              <a:t>metastase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inner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organs</a:t>
            </a:r>
            <a:r>
              <a:rPr lang="tr-TR" sz="2200" dirty="0" smtClean="0">
                <a:latin typeface="Times New Roman" pitchFamily="18" charset="0"/>
                <a:cs typeface="Times New Roman" pitchFamily="18" charset="0"/>
              </a:rPr>
              <a:t> </a:t>
            </a:r>
          </a:p>
          <a:p>
            <a:pPr lvl="1" algn="just"/>
            <a:r>
              <a:rPr lang="tr-TR" sz="2000" dirty="0" err="1" smtClean="0">
                <a:latin typeface="Times New Roman" pitchFamily="18" charset="0"/>
                <a:cs typeface="Times New Roman" pitchFamily="18" charset="0"/>
              </a:rPr>
              <a:t>Mallein</a:t>
            </a:r>
            <a:r>
              <a:rPr lang="tr-TR" sz="2000" dirty="0" smtClean="0">
                <a:latin typeface="Times New Roman" pitchFamily="18" charset="0"/>
                <a:cs typeface="Times New Roman" pitchFamily="18" charset="0"/>
              </a:rPr>
              <a:t> test can be </a:t>
            </a:r>
            <a:r>
              <a:rPr lang="tr-TR" sz="2000" dirty="0" err="1" smtClean="0">
                <a:latin typeface="Times New Roman" pitchFamily="18" charset="0"/>
                <a:cs typeface="Times New Roman" pitchFamily="18" charset="0"/>
              </a:rPr>
              <a:t>performed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for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differntiation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from</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Malleus</a:t>
            </a:r>
            <a:r>
              <a:rPr lang="tr-TR" sz="2000" dirty="0" smtClean="0">
                <a:latin typeface="Times New Roman" pitchFamily="18" charset="0"/>
                <a:cs typeface="Times New Roman" pitchFamily="18" charset="0"/>
              </a:rPr>
              <a:t> in </a:t>
            </a:r>
            <a:r>
              <a:rPr lang="tr-TR" sz="2000" dirty="0" err="1" smtClean="0">
                <a:latin typeface="Times New Roman" pitchFamily="18" charset="0"/>
                <a:cs typeface="Times New Roman" pitchFamily="18" charset="0"/>
              </a:rPr>
              <a:t>equide</a:t>
            </a:r>
            <a:endParaRPr lang="tr-TR" sz="2000"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Usually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nodulles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under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chest</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get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bigger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hardened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became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ulserative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hair</a:t>
            </a:r>
            <a:r>
              <a:rPr lang="tr-TR" sz="2200" dirty="0" smtClean="0">
                <a:latin typeface="Times New Roman" pitchFamily="18" charset="0"/>
                <a:cs typeface="Times New Roman" pitchFamily="18" charset="0"/>
              </a:rPr>
              <a:t> at </a:t>
            </a:r>
            <a:r>
              <a:rPr lang="tr-TR" sz="2200" dirty="0" err="1" smtClean="0">
                <a:latin typeface="Times New Roman" pitchFamily="18" charset="0"/>
                <a:cs typeface="Times New Roman" pitchFamily="18" charset="0"/>
              </a:rPr>
              <a:t>that</a:t>
            </a:r>
            <a:r>
              <a:rPr lang="tr-TR" sz="2200" dirty="0" smtClean="0">
                <a:latin typeface="Times New Roman" pitchFamily="18" charset="0"/>
                <a:cs typeface="Times New Roman" pitchFamily="18" charset="0"/>
              </a:rPr>
              <a:t> site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fall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pus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leak</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wounds</a:t>
            </a:r>
            <a:endParaRPr lang="tr-TR" sz="2200" dirty="0" smtClean="0">
              <a:latin typeface="Times New Roman" pitchFamily="18" charset="0"/>
              <a:cs typeface="Times New Roman" pitchFamily="18" charset="0"/>
            </a:endParaRPr>
          </a:p>
          <a:p>
            <a:pPr lvl="1">
              <a:buNone/>
            </a:pPr>
            <a:endParaRPr lang="tr-TR" sz="2200"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907" y="1412776"/>
            <a:ext cx="9001000" cy="3129211"/>
          </a:xfrm>
        </p:spPr>
        <p:txBody>
          <a:bodyPr>
            <a:normAutofit/>
          </a:bodyPr>
          <a:lstStyle/>
          <a:p>
            <a:pPr lvl="1">
              <a:buNone/>
            </a:pPr>
            <a:r>
              <a:rPr lang="tr-TR" sz="2400" b="1" i="1" dirty="0" err="1" smtClean="0">
                <a:latin typeface="Times New Roman" pitchFamily="18" charset="0"/>
                <a:cs typeface="Times New Roman" pitchFamily="18" charset="0"/>
              </a:rPr>
              <a:t>Treatment</a:t>
            </a:r>
            <a:r>
              <a:rPr lang="tr-TR" sz="2400" b="1" i="1" dirty="0" smtClean="0">
                <a:latin typeface="Times New Roman" pitchFamily="18" charset="0"/>
                <a:cs typeface="Times New Roman" pitchFamily="18" charset="0"/>
              </a:rPr>
              <a:t> </a:t>
            </a:r>
            <a:r>
              <a:rPr lang="tr-TR" sz="2400" b="1" i="1" dirty="0" err="1" smtClean="0">
                <a:latin typeface="Times New Roman" pitchFamily="18" charset="0"/>
                <a:cs typeface="Times New Roman" pitchFamily="18" charset="0"/>
              </a:rPr>
              <a:t>and</a:t>
            </a:r>
            <a:r>
              <a:rPr lang="tr-TR" sz="2400" b="1" i="1" dirty="0" smtClean="0">
                <a:latin typeface="Times New Roman" pitchFamily="18" charset="0"/>
                <a:cs typeface="Times New Roman" pitchFamily="18" charset="0"/>
              </a:rPr>
              <a:t> Control</a:t>
            </a:r>
          </a:p>
          <a:p>
            <a:pPr lvl="1"/>
            <a:r>
              <a:rPr lang="tr-TR" sz="2000" dirty="0" err="1" smtClean="0">
                <a:latin typeface="Times New Roman" pitchFamily="18" charset="0"/>
                <a:cs typeface="Times New Roman" pitchFamily="18" charset="0"/>
              </a:rPr>
              <a:t>Amphotericin</a:t>
            </a:r>
            <a:r>
              <a:rPr lang="tr-TR" sz="2000" dirty="0" smtClean="0">
                <a:latin typeface="Times New Roman" pitchFamily="18" charset="0"/>
                <a:cs typeface="Times New Roman" pitchFamily="18" charset="0"/>
              </a:rPr>
              <a:t>-B,  </a:t>
            </a:r>
            <a:r>
              <a:rPr lang="tr-TR" sz="2000" dirty="0" err="1" smtClean="0">
                <a:latin typeface="Times New Roman" pitchFamily="18" charset="0"/>
                <a:cs typeface="Times New Roman" pitchFamily="18" charset="0"/>
              </a:rPr>
              <a:t>Griseofulvin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Sodium</a:t>
            </a:r>
            <a:r>
              <a:rPr lang="tr-TR" sz="2000" dirty="0" smtClean="0">
                <a:latin typeface="Times New Roman" pitchFamily="18" charset="0"/>
                <a:cs typeface="Times New Roman" pitchFamily="18" charset="0"/>
              </a:rPr>
              <a:t> – </a:t>
            </a:r>
            <a:r>
              <a:rPr lang="tr-TR" sz="2000" dirty="0" err="1" smtClean="0">
                <a:latin typeface="Times New Roman" pitchFamily="18" charset="0"/>
                <a:cs typeface="Times New Roman" pitchFamily="18" charset="0"/>
              </a:rPr>
              <a:t>Potasium</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Iodure</a:t>
            </a:r>
            <a:endParaRPr lang="tr-TR" sz="2000" dirty="0" smtClean="0">
              <a:latin typeface="Times New Roman" pitchFamily="18" charset="0"/>
              <a:cs typeface="Times New Roman" pitchFamily="18" charset="0"/>
            </a:endParaRPr>
          </a:p>
          <a:p>
            <a:pPr lvl="1">
              <a:buNone/>
            </a:pPr>
            <a:endParaRPr lang="tr-TR" sz="2000" b="1" i="1" dirty="0" smtClean="0">
              <a:latin typeface="Times New Roman" pitchFamily="18" charset="0"/>
              <a:cs typeface="Times New Roman" pitchFamily="18" charset="0"/>
            </a:endParaRPr>
          </a:p>
          <a:p>
            <a:pPr lvl="1" algn="just"/>
            <a:r>
              <a:rPr lang="tr-TR" sz="2000" dirty="0" err="1" smtClean="0">
                <a:latin typeface="Times New Roman" pitchFamily="18" charset="0"/>
                <a:cs typeface="Times New Roman" pitchFamily="18" charset="0"/>
              </a:rPr>
              <a:t>Hygenic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precautions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must</a:t>
            </a:r>
            <a:r>
              <a:rPr lang="tr-TR" sz="2000" dirty="0" smtClean="0">
                <a:latin typeface="Times New Roman" pitchFamily="18" charset="0"/>
                <a:cs typeface="Times New Roman" pitchFamily="18" charset="0"/>
              </a:rPr>
              <a:t> be </a:t>
            </a:r>
            <a:r>
              <a:rPr lang="tr-TR" sz="2000" dirty="0" err="1" smtClean="0">
                <a:latin typeface="Times New Roman" pitchFamily="18" charset="0"/>
                <a:cs typeface="Times New Roman" pitchFamily="18" charset="0"/>
              </a:rPr>
              <a:t>ruled</a:t>
            </a:r>
            <a:endParaRPr lang="tr-TR" sz="2000" dirty="0" smtClean="0">
              <a:latin typeface="Times New Roman" pitchFamily="18" charset="0"/>
              <a:cs typeface="Times New Roman" pitchFamily="18" charset="0"/>
            </a:endParaRPr>
          </a:p>
          <a:p>
            <a:pPr lvl="1" algn="just"/>
            <a:endParaRPr lang="tr-TR" sz="2000" dirty="0" smtClean="0">
              <a:latin typeface="Times New Roman" pitchFamily="18" charset="0"/>
              <a:cs typeface="Times New Roman" pitchFamily="18" charset="0"/>
            </a:endParaRPr>
          </a:p>
          <a:p>
            <a:pPr lvl="1" algn="just"/>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legs</a:t>
            </a:r>
            <a:r>
              <a:rPr lang="tr-TR" sz="2000" dirty="0" smtClean="0">
                <a:latin typeface="Times New Roman" pitchFamily="18" charset="0"/>
                <a:cs typeface="Times New Roman" pitchFamily="18" charset="0"/>
              </a:rPr>
              <a:t> of </a:t>
            </a:r>
            <a:r>
              <a:rPr lang="tr-TR" sz="2000" dirty="0" err="1" smtClean="0">
                <a:latin typeface="Times New Roman" pitchFamily="18" charset="0"/>
                <a:cs typeface="Times New Roman" pitchFamily="18" charset="0"/>
              </a:rPr>
              <a:t>animals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must</a:t>
            </a:r>
            <a:r>
              <a:rPr lang="tr-TR" sz="2000" dirty="0" smtClean="0">
                <a:latin typeface="Times New Roman" pitchFamily="18" charset="0"/>
                <a:cs typeface="Times New Roman" pitchFamily="18" charset="0"/>
              </a:rPr>
              <a:t> be </a:t>
            </a:r>
            <a:r>
              <a:rPr lang="tr-TR" sz="2000" dirty="0" err="1" smtClean="0">
                <a:latin typeface="Times New Roman" pitchFamily="18" charset="0"/>
                <a:cs typeface="Times New Roman" pitchFamily="18" charset="0"/>
              </a:rPr>
              <a:t>controlled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routinely</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prvented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from</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wound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occurences</a:t>
            </a:r>
            <a:endParaRPr lang="tr-TR" sz="2200" dirty="0" smtClean="0">
              <a:latin typeface="Times New Roman" pitchFamily="18" charset="0"/>
              <a:cs typeface="Times New Roman" pitchFamily="18" charset="0"/>
            </a:endParaRPr>
          </a:p>
          <a:p>
            <a:pPr lvl="1" algn="just"/>
            <a:endParaRPr lang="tr-TR" sz="2200" dirty="0" smtClean="0">
              <a:latin typeface="Times New Roman" pitchFamily="18" charset="0"/>
              <a:cs typeface="Times New Roman" pitchFamily="18" charset="0"/>
            </a:endParaRPr>
          </a:p>
          <a:p>
            <a:pPr lvl="1" algn="just"/>
            <a:endParaRPr lang="tr-TR" sz="2200" dirty="0" smtClean="0">
              <a:latin typeface="Times New Roman" pitchFamily="18" charset="0"/>
              <a:cs typeface="Times New Roman" pitchFamily="18" charset="0"/>
            </a:endParaRPr>
          </a:p>
          <a:p>
            <a:pPr lvl="1"/>
            <a:endParaRPr lang="tr-TR" sz="2200" dirty="0" smtClean="0">
              <a:latin typeface="Times New Roman" pitchFamily="18" charset="0"/>
              <a:cs typeface="Times New Roman" pitchFamily="18" charset="0"/>
            </a:endParaRPr>
          </a:p>
          <a:p>
            <a:pPr lvl="1"/>
            <a:endParaRPr lang="tr-TR" sz="2200" dirty="0" smtClean="0">
              <a:latin typeface="Times New Roman" pitchFamily="18" charset="0"/>
              <a:cs typeface="Times New Roman" pitchFamily="18" charset="0"/>
            </a:endParaRPr>
          </a:p>
          <a:p>
            <a:pPr lvl="1">
              <a:buNone/>
            </a:pP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Blastomycosis</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640960" cy="6336704"/>
          </a:xfrm>
        </p:spPr>
        <p:txBody>
          <a:bodyPr>
            <a:normAutofit lnSpcReduction="10000"/>
          </a:bodyPr>
          <a:lstStyle/>
          <a:p>
            <a:pPr algn="just">
              <a:lnSpc>
                <a:spcPct val="150000"/>
              </a:lnSpc>
              <a:buNone/>
            </a:pPr>
            <a:r>
              <a:rPr lang="tr-TR" sz="2400" b="1" i="1" dirty="0" smtClean="0">
                <a:latin typeface="Times New Roman" charset="0"/>
                <a:ea typeface="Times New Roman" charset="0"/>
                <a:cs typeface="Times New Roman" charset="0"/>
              </a:rPr>
              <a:t>	</a:t>
            </a:r>
            <a:r>
              <a:rPr lang="tr-TR" sz="2400" b="1" i="1" dirty="0" err="1" smtClean="0">
                <a:latin typeface="Times New Roman" charset="0"/>
                <a:ea typeface="Times New Roman" charset="0"/>
                <a:cs typeface="Times New Roman" charset="0"/>
              </a:rPr>
              <a:t>Blastomycosis</a:t>
            </a:r>
            <a:r>
              <a:rPr lang="tr-TR" sz="2400" dirty="0" smtClean="0">
                <a:latin typeface="Times New Roman" charset="0"/>
                <a:ea typeface="Times New Roman" charset="0"/>
                <a:cs typeface="Times New Roman" charset="0"/>
              </a:rPr>
              <a:t>, </a:t>
            </a:r>
            <a:r>
              <a:rPr lang="tr-TR" sz="2400" dirty="0" err="1">
                <a:latin typeface="Times New Roman" charset="0"/>
                <a:ea typeface="Times New Roman" charset="0"/>
                <a:cs typeface="Times New Roman" charset="0"/>
              </a:rPr>
              <a:t>The</a:t>
            </a:r>
            <a:r>
              <a:rPr lang="tr-TR" sz="2400" dirty="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chronic-granulamotous</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and</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suppurative</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infection</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caused</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by</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dimorphic</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diphasic</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fungus</a:t>
            </a:r>
            <a:r>
              <a:rPr lang="tr-TR" sz="2400" dirty="0" smtClean="0">
                <a:latin typeface="Times New Roman" charset="0"/>
                <a:ea typeface="Times New Roman" charset="0"/>
                <a:cs typeface="Times New Roman" charset="0"/>
              </a:rPr>
              <a:t>  </a:t>
            </a:r>
            <a:r>
              <a:rPr lang="tr-TR" sz="2400" i="1" dirty="0" err="1" smtClean="0">
                <a:latin typeface="Times New Roman" charset="0"/>
                <a:ea typeface="Times New Roman" charset="0"/>
                <a:cs typeface="Times New Roman" charset="0"/>
              </a:rPr>
              <a:t>Blastomyces</a:t>
            </a:r>
            <a:r>
              <a:rPr lang="tr-TR" sz="2400" i="1" dirty="0" smtClean="0">
                <a:latin typeface="Times New Roman" charset="0"/>
                <a:ea typeface="Times New Roman" charset="0"/>
                <a:cs typeface="Times New Roman" charset="0"/>
              </a:rPr>
              <a:t> </a:t>
            </a:r>
            <a:r>
              <a:rPr lang="tr-TR" sz="2400" i="1" dirty="0" err="1" smtClean="0">
                <a:latin typeface="Times New Roman" charset="0"/>
                <a:ea typeface="Times New Roman" charset="0"/>
                <a:cs typeface="Times New Roman" charset="0"/>
              </a:rPr>
              <a:t>dermatitidis</a:t>
            </a:r>
            <a:endParaRPr lang="tr-TR" sz="2400" dirty="0" smtClean="0">
              <a:latin typeface="Times New Roman" charset="0"/>
              <a:ea typeface="Times New Roman" charset="0"/>
              <a:cs typeface="Times New Roman" charset="0"/>
            </a:endParaRPr>
          </a:p>
          <a:p>
            <a:pPr algn="just">
              <a:lnSpc>
                <a:spcPct val="150000"/>
              </a:lnSpc>
            </a:pPr>
            <a:r>
              <a:rPr lang="tr-TR" sz="2400" i="1" dirty="0" err="1" smtClean="0">
                <a:latin typeface="Times New Roman" charset="0"/>
                <a:ea typeface="Times New Roman" charset="0"/>
                <a:cs typeface="Times New Roman" charset="0"/>
              </a:rPr>
              <a:t>Blastomyces</a:t>
            </a:r>
            <a:r>
              <a:rPr lang="tr-TR" sz="2400" i="1" dirty="0" smtClean="0">
                <a:latin typeface="Times New Roman" charset="0"/>
                <a:ea typeface="Times New Roman" charset="0"/>
                <a:cs typeface="Times New Roman" charset="0"/>
              </a:rPr>
              <a:t> </a:t>
            </a:r>
            <a:r>
              <a:rPr lang="tr-TR" sz="2400" i="1" dirty="0" err="1" smtClean="0">
                <a:latin typeface="Times New Roman" charset="0"/>
                <a:ea typeface="Times New Roman" charset="0"/>
                <a:cs typeface="Times New Roman" charset="0"/>
              </a:rPr>
              <a:t>dermatitidis</a:t>
            </a:r>
            <a:r>
              <a:rPr lang="tr-TR" sz="2400" dirty="0" smtClean="0">
                <a:latin typeface="Times New Roman" charset="0"/>
                <a:ea typeface="Times New Roman" charset="0"/>
                <a:cs typeface="Times New Roman" charset="0"/>
              </a:rPr>
              <a:t>,  is in </a:t>
            </a:r>
            <a:r>
              <a:rPr lang="tr-TR" sz="2400" dirty="0" err="1" smtClean="0">
                <a:latin typeface="Times New Roman" charset="0"/>
                <a:ea typeface="Times New Roman" charset="0"/>
                <a:cs typeface="Times New Roman" charset="0"/>
              </a:rPr>
              <a:t>mycelial</a:t>
            </a:r>
            <a:r>
              <a:rPr lang="tr-TR" sz="2400" dirty="0" smtClean="0">
                <a:latin typeface="Times New Roman" charset="0"/>
                <a:ea typeface="Times New Roman" charset="0"/>
                <a:cs typeface="Times New Roman" charset="0"/>
              </a:rPr>
              <a:t> form </a:t>
            </a:r>
            <a:r>
              <a:rPr lang="tr-TR" sz="2400" dirty="0" err="1" smtClean="0">
                <a:latin typeface="Times New Roman" charset="0"/>
                <a:ea typeface="Times New Roman" charset="0"/>
                <a:cs typeface="Times New Roman" charset="0"/>
              </a:rPr>
              <a:t>when</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incubated</a:t>
            </a:r>
            <a:r>
              <a:rPr lang="tr-TR" sz="2400" dirty="0" smtClean="0">
                <a:latin typeface="Times New Roman" charset="0"/>
                <a:ea typeface="Times New Roman" charset="0"/>
                <a:cs typeface="Times New Roman" charset="0"/>
              </a:rPr>
              <a:t> at </a:t>
            </a:r>
            <a:r>
              <a:rPr lang="tr-TR" sz="2400" b="1" dirty="0" smtClean="0">
                <a:latin typeface="Times New Roman" charset="0"/>
                <a:ea typeface="Times New Roman" charset="0"/>
                <a:cs typeface="Times New Roman" charset="0"/>
              </a:rPr>
              <a:t>22 - 25 ˚C </a:t>
            </a:r>
            <a:r>
              <a:rPr lang="tr-TR" sz="2400" dirty="0" err="1" smtClean="0">
                <a:latin typeface="Times New Roman" charset="0"/>
                <a:ea typeface="Times New Roman" charset="0"/>
                <a:cs typeface="Times New Roman" charset="0"/>
              </a:rPr>
              <a:t>and</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yeast</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like</a:t>
            </a:r>
            <a:r>
              <a:rPr lang="tr-TR" sz="2400" dirty="0" smtClean="0">
                <a:latin typeface="Times New Roman" charset="0"/>
                <a:ea typeface="Times New Roman" charset="0"/>
                <a:cs typeface="Times New Roman" charset="0"/>
              </a:rPr>
              <a:t> form at </a:t>
            </a:r>
            <a:r>
              <a:rPr lang="tr-TR" sz="2400" b="1" dirty="0" smtClean="0">
                <a:latin typeface="Times New Roman" charset="0"/>
                <a:ea typeface="Times New Roman" charset="0"/>
                <a:cs typeface="Times New Roman" charset="0"/>
              </a:rPr>
              <a:t>37 ˚C</a:t>
            </a:r>
            <a:endParaRPr lang="tr-TR" sz="2400" dirty="0" smtClean="0">
              <a:latin typeface="Times New Roman" charset="0"/>
              <a:ea typeface="Times New Roman" charset="0"/>
              <a:cs typeface="Times New Roman" charset="0"/>
            </a:endParaRPr>
          </a:p>
          <a:p>
            <a:pPr algn="just">
              <a:lnSpc>
                <a:spcPct val="150000"/>
              </a:lnSpc>
            </a:pPr>
            <a:endParaRPr lang="tr-TR" sz="2400" dirty="0" smtClean="0">
              <a:latin typeface="Times New Roman" charset="0"/>
              <a:ea typeface="Times New Roman" charset="0"/>
              <a:cs typeface="Times New Roman" charset="0"/>
            </a:endParaRPr>
          </a:p>
          <a:p>
            <a:pPr algn="just">
              <a:lnSpc>
                <a:spcPct val="150000"/>
              </a:lnSpc>
            </a:pPr>
            <a:r>
              <a:rPr lang="tr-TR" sz="2400" dirty="0" err="1" smtClean="0">
                <a:latin typeface="Times New Roman" charset="0"/>
                <a:ea typeface="Times New Roman" charset="0"/>
                <a:cs typeface="Times New Roman" charset="0"/>
              </a:rPr>
              <a:t>In</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living</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organisms</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the</a:t>
            </a:r>
            <a:r>
              <a:rPr lang="tr-TR" sz="2400" dirty="0" smtClean="0">
                <a:latin typeface="Times New Roman" charset="0"/>
                <a:ea typeface="Times New Roman" charset="0"/>
                <a:cs typeface="Times New Roman" charset="0"/>
              </a:rPr>
              <a:t> body </a:t>
            </a:r>
            <a:r>
              <a:rPr lang="tr-TR" sz="2400" dirty="0" err="1" smtClean="0">
                <a:latin typeface="Times New Roman" charset="0"/>
                <a:ea typeface="Times New Roman" charset="0"/>
                <a:cs typeface="Times New Roman" charset="0"/>
              </a:rPr>
              <a:t>temperature</a:t>
            </a:r>
            <a:r>
              <a:rPr lang="tr-TR" sz="2400" dirty="0" smtClean="0">
                <a:latin typeface="Times New Roman" charset="0"/>
                <a:ea typeface="Times New Roman" charset="0"/>
                <a:cs typeface="Times New Roman" charset="0"/>
              </a:rPr>
              <a:t> is 36-37 ˚C </a:t>
            </a:r>
            <a:r>
              <a:rPr lang="tr-TR" sz="2400" dirty="0" err="1" smtClean="0">
                <a:latin typeface="Times New Roman" charset="0"/>
                <a:ea typeface="Times New Roman" charset="0"/>
                <a:cs typeface="Times New Roman" charset="0"/>
              </a:rPr>
              <a:t>so</a:t>
            </a:r>
            <a:r>
              <a:rPr lang="tr-TR" sz="2400" dirty="0" smtClean="0">
                <a:latin typeface="Times New Roman" charset="0"/>
                <a:ea typeface="Times New Roman" charset="0"/>
                <a:cs typeface="Times New Roman" charset="0"/>
              </a:rPr>
              <a:t> in </a:t>
            </a:r>
            <a:r>
              <a:rPr lang="tr-TR" sz="2400" dirty="0" err="1" smtClean="0">
                <a:latin typeface="Times New Roman" charset="0"/>
                <a:ea typeface="Times New Roman" charset="0"/>
                <a:cs typeface="Times New Roman" charset="0"/>
              </a:rPr>
              <a:t>the</a:t>
            </a:r>
            <a:r>
              <a:rPr lang="tr-TR" sz="2400" dirty="0" smtClean="0">
                <a:latin typeface="Times New Roman" charset="0"/>
                <a:ea typeface="Times New Roman" charset="0"/>
                <a:cs typeface="Times New Roman" charset="0"/>
              </a:rPr>
              <a:t> body </a:t>
            </a:r>
            <a:r>
              <a:rPr lang="tr-TR" sz="2400" dirty="0" err="1" smtClean="0">
                <a:latin typeface="Times New Roman" charset="0"/>
                <a:ea typeface="Times New Roman" charset="0"/>
                <a:cs typeface="Times New Roman" charset="0"/>
              </a:rPr>
              <a:t>and</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pathological</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material</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the</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fungus</a:t>
            </a:r>
            <a:r>
              <a:rPr lang="tr-TR" sz="2400" dirty="0" smtClean="0">
                <a:latin typeface="Times New Roman" charset="0"/>
                <a:ea typeface="Times New Roman" charset="0"/>
                <a:cs typeface="Times New Roman" charset="0"/>
              </a:rPr>
              <a:t> can be </a:t>
            </a:r>
            <a:r>
              <a:rPr lang="tr-TR" sz="2400" dirty="0" err="1" smtClean="0">
                <a:latin typeface="Times New Roman" charset="0"/>
                <a:ea typeface="Times New Roman" charset="0"/>
                <a:cs typeface="Times New Roman" charset="0"/>
              </a:rPr>
              <a:t>found</a:t>
            </a:r>
            <a:r>
              <a:rPr lang="tr-TR" sz="2400" dirty="0" smtClean="0">
                <a:latin typeface="Times New Roman" charset="0"/>
                <a:ea typeface="Times New Roman" charset="0"/>
                <a:cs typeface="Times New Roman" charset="0"/>
              </a:rPr>
              <a:t> as </a:t>
            </a:r>
            <a:r>
              <a:rPr lang="tr-TR" sz="2400" dirty="0" err="1" smtClean="0">
                <a:latin typeface="Times New Roman" charset="0"/>
                <a:ea typeface="Times New Roman" charset="0"/>
                <a:cs typeface="Times New Roman" charset="0"/>
              </a:rPr>
              <a:t>yeast-like</a:t>
            </a:r>
            <a:r>
              <a:rPr lang="tr-TR" sz="2400" dirty="0" smtClean="0">
                <a:latin typeface="Times New Roman" charset="0"/>
                <a:ea typeface="Times New Roman" charset="0"/>
                <a:cs typeface="Times New Roman" charset="0"/>
              </a:rPr>
              <a:t> form</a:t>
            </a:r>
          </a:p>
          <a:p>
            <a:pPr algn="just">
              <a:lnSpc>
                <a:spcPct val="150000"/>
              </a:lnSpc>
            </a:pPr>
            <a:r>
              <a:rPr lang="tr-TR" sz="2400" dirty="0" err="1" smtClean="0">
                <a:latin typeface="Times New Roman" charset="0"/>
                <a:ea typeface="Times New Roman" charset="0"/>
                <a:cs typeface="Times New Roman" charset="0"/>
              </a:rPr>
              <a:t>In</a:t>
            </a:r>
            <a:r>
              <a:rPr lang="tr-TR" sz="2400" dirty="0" smtClean="0">
                <a:latin typeface="Times New Roman" charset="0"/>
                <a:ea typeface="Times New Roman" charset="0"/>
                <a:cs typeface="Times New Roman" charset="0"/>
              </a:rPr>
              <a:t> skin, </a:t>
            </a:r>
            <a:r>
              <a:rPr lang="tr-TR" sz="2400" dirty="0" err="1" smtClean="0">
                <a:latin typeface="Times New Roman" charset="0"/>
                <a:ea typeface="Times New Roman" charset="0"/>
                <a:cs typeface="Times New Roman" charset="0"/>
              </a:rPr>
              <a:t>lungs</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bones</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neural</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system</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urogenital</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system</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and</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other</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orgns</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the</a:t>
            </a:r>
            <a:r>
              <a:rPr lang="tr-TR" sz="2400" dirty="0" smtClean="0">
                <a:latin typeface="Times New Roman" charset="0"/>
                <a:ea typeface="Times New Roman" charset="0"/>
                <a:cs typeface="Times New Roman" charset="0"/>
              </a:rPr>
              <a:t> </a:t>
            </a:r>
            <a:r>
              <a:rPr lang="tr-TR" sz="2400" dirty="0" err="1" smtClean="0">
                <a:latin typeface="Times New Roman" charset="0"/>
                <a:ea typeface="Times New Roman" charset="0"/>
                <a:cs typeface="Times New Roman" charset="0"/>
              </a:rPr>
              <a:t>lesions</a:t>
            </a:r>
            <a:r>
              <a:rPr lang="tr-TR" sz="2400" dirty="0" smtClean="0">
                <a:latin typeface="Times New Roman" charset="0"/>
                <a:ea typeface="Times New Roman" charset="0"/>
                <a:cs typeface="Times New Roman" charset="0"/>
              </a:rPr>
              <a:t> can be </a:t>
            </a:r>
            <a:r>
              <a:rPr lang="tr-TR" sz="2400" dirty="0" err="1" smtClean="0">
                <a:latin typeface="Times New Roman" charset="0"/>
                <a:ea typeface="Times New Roman" charset="0"/>
                <a:cs typeface="Times New Roman" charset="0"/>
              </a:rPr>
              <a:t>occured</a:t>
            </a:r>
            <a:endParaRPr lang="tr-TR" sz="2400" dirty="0" smtClean="0">
              <a:latin typeface="Times New Roman" charset="0"/>
              <a:ea typeface="Times New Roman" charset="0"/>
              <a:cs typeface="Times New Roman"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 y="0"/>
            <a:ext cx="8723312" cy="6525344"/>
          </a:xfrm>
        </p:spPr>
        <p:txBody>
          <a:bodyPr/>
          <a:lstStyle/>
          <a:p>
            <a:pPr lvl="1" algn="just"/>
            <a:endParaRPr lang="tr-TR" sz="800" dirty="0" smtClean="0">
              <a:latin typeface="Times New Roman" pitchFamily="18" charset="0"/>
              <a:cs typeface="Times New Roman" pitchFamily="18" charset="0"/>
            </a:endParaRPr>
          </a:p>
          <a:p>
            <a:pPr algn="just"/>
            <a:r>
              <a:rPr lang="tr-TR" sz="2400" b="1"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Blastomyces</a:t>
            </a:r>
            <a:r>
              <a:rPr lang="tr-TR" sz="2400" b="1"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b="1"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dermatitidis</a:t>
            </a:r>
            <a:r>
              <a:rPr lang="tr-TR" sz="2400" i="1"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infections</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observed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dogs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lived</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Canada</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USA. Agent can </a:t>
            </a:r>
            <a:r>
              <a:rPr lang="tr-TR" sz="2200" dirty="0" err="1" smtClean="0">
                <a:latin typeface="Times New Roman" pitchFamily="18" charset="0"/>
                <a:cs typeface="Times New Roman" pitchFamily="18" charset="0"/>
              </a:rPr>
              <a:t>reproduce</a:t>
            </a:r>
            <a:r>
              <a:rPr lang="tr-TR" sz="2200" dirty="0" smtClean="0">
                <a:latin typeface="Times New Roman" pitchFamily="18" charset="0"/>
                <a:cs typeface="Times New Roman" pitchFamily="18" charset="0"/>
              </a:rPr>
              <a:t> in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nature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spores</a:t>
            </a:r>
            <a:r>
              <a:rPr lang="tr-TR" sz="2200" dirty="0" smtClean="0">
                <a:latin typeface="Times New Roman" pitchFamily="18" charset="0"/>
                <a:cs typeface="Times New Roman" pitchFamily="18" charset="0"/>
              </a:rPr>
              <a:t> can be </a:t>
            </a:r>
            <a:r>
              <a:rPr lang="tr-TR" sz="2200" dirty="0" err="1" smtClean="0">
                <a:latin typeface="Times New Roman" pitchFamily="18" charset="0"/>
                <a:cs typeface="Times New Roman" pitchFamily="18" charset="0"/>
              </a:rPr>
              <a:t>inhalated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air</a:t>
            </a:r>
            <a:endParaRPr lang="tr-TR" sz="1200"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There</a:t>
            </a:r>
            <a:r>
              <a:rPr lang="tr-TR" sz="2200" dirty="0" smtClean="0">
                <a:latin typeface="Times New Roman" pitchFamily="18" charset="0"/>
                <a:cs typeface="Times New Roman" pitchFamily="18" charset="0"/>
              </a:rPr>
              <a:t> is </a:t>
            </a:r>
            <a:r>
              <a:rPr lang="tr-TR" sz="2200" dirty="0" err="1" smtClean="0">
                <a:latin typeface="Times New Roman" pitchFamily="18" charset="0"/>
                <a:cs typeface="Times New Roman" pitchFamily="18" charset="0"/>
              </a:rPr>
              <a:t>no</a:t>
            </a:r>
            <a:r>
              <a:rPr lang="tr-TR" sz="2200" dirty="0" smtClean="0">
                <a:latin typeface="Times New Roman" pitchFamily="18" charset="0"/>
                <a:cs typeface="Times New Roman" pitchFamily="18" charset="0"/>
              </a:rPr>
              <a:t> spread </a:t>
            </a:r>
            <a:r>
              <a:rPr lang="tr-TR" sz="2200" dirty="0" err="1" smtClean="0">
                <a:latin typeface="Times New Roman" pitchFamily="18" charset="0"/>
                <a:cs typeface="Times New Roman" pitchFamily="18" charset="0"/>
              </a:rPr>
              <a:t>between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living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organisms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living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organism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take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agent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individually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outside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infection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occur</a:t>
            </a:r>
            <a:endParaRPr lang="tr-TR" sz="1200" dirty="0" smtClean="0">
              <a:latin typeface="Times New Roman" pitchFamily="18" charset="0"/>
              <a:cs typeface="Times New Roman" pitchFamily="18" charset="0"/>
            </a:endParaRPr>
          </a:p>
          <a:p>
            <a:pPr algn="just"/>
            <a:r>
              <a:rPr lang="tr-TR" sz="2200" dirty="0" err="1" smtClean="0">
                <a:latin typeface="Times New Roman" pitchFamily="18" charset="0"/>
                <a:cs typeface="Times New Roman" pitchFamily="18" charset="0"/>
              </a:rPr>
              <a:t>There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two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clinical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forms</a:t>
            </a:r>
            <a:r>
              <a:rPr lang="tr-TR" sz="2200" dirty="0" smtClean="0">
                <a:latin typeface="Times New Roman" pitchFamily="18" charset="0"/>
                <a:cs typeface="Times New Roman" pitchFamily="18" charset="0"/>
              </a:rPr>
              <a:t>: </a:t>
            </a:r>
            <a:r>
              <a:rPr lang="tr-TR" sz="2200" i="1" dirty="0" smtClean="0">
                <a:solidFill>
                  <a:srgbClr val="0070C0"/>
                </a:solidFill>
                <a:latin typeface="Times New Roman" pitchFamily="18" charset="0"/>
                <a:cs typeface="Times New Roman" pitchFamily="18" charset="0"/>
              </a:rPr>
              <a:t>Skin</a:t>
            </a:r>
            <a:r>
              <a:rPr lang="tr-TR" sz="2200" i="1" dirty="0" smtClean="0">
                <a:solidFill>
                  <a:srgbClr val="0070C0"/>
                </a:solidFill>
                <a:effectLst/>
                <a:latin typeface="Times New Roman" pitchFamily="18" charset="0"/>
                <a:cs typeface="Times New Roman" pitchFamily="18" charset="0"/>
              </a:rPr>
              <a:t> </a:t>
            </a:r>
            <a:r>
              <a:rPr lang="tr-TR" sz="2200" i="1" dirty="0" err="1" smtClean="0">
                <a:solidFill>
                  <a:srgbClr val="0070C0"/>
                </a:solidFill>
                <a:effectLst/>
                <a:latin typeface="Times New Roman" pitchFamily="18" charset="0"/>
                <a:cs typeface="Times New Roman" pitchFamily="18" charset="0"/>
              </a:rPr>
              <a:t>Blastomycosis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i="1" dirty="0" err="1" smtClean="0">
                <a:solidFill>
                  <a:srgbClr val="0070C0"/>
                </a:solidFill>
                <a:latin typeface="Times New Roman" pitchFamily="18" charset="0"/>
                <a:cs typeface="Times New Roman" pitchFamily="18" charset="0"/>
              </a:rPr>
              <a:t>Systemic</a:t>
            </a:r>
            <a:r>
              <a:rPr lang="tr-TR" sz="2200" i="1" dirty="0" smtClean="0">
                <a:solidFill>
                  <a:srgbClr val="0070C0"/>
                </a:solidFill>
                <a:latin typeface="Times New Roman" pitchFamily="18" charset="0"/>
                <a:cs typeface="Times New Roman" pitchFamily="18" charset="0"/>
              </a:rPr>
              <a:t> </a:t>
            </a:r>
            <a:r>
              <a:rPr lang="tr-TR" sz="2200" i="1" dirty="0" err="1" smtClean="0">
                <a:solidFill>
                  <a:srgbClr val="0070C0"/>
                </a:solidFill>
                <a:latin typeface="Times New Roman" pitchFamily="18" charset="0"/>
                <a:cs typeface="Times New Roman" pitchFamily="18" charset="0"/>
              </a:rPr>
              <a:t>Blastomycosis</a:t>
            </a:r>
            <a:endParaRPr lang="tr-TR" sz="2200" dirty="0" smtClean="0">
              <a:latin typeface="Times New Roman" pitchFamily="18" charset="0"/>
              <a:cs typeface="Times New Roman" pitchFamily="18" charset="0"/>
            </a:endParaRPr>
          </a:p>
          <a:p>
            <a:pPr algn="just">
              <a:buNone/>
            </a:pPr>
            <a:endParaRPr lang="tr-TR" sz="1200" dirty="0" smtClean="0">
              <a:latin typeface="Times New Roman" pitchFamily="18" charset="0"/>
              <a:cs typeface="Times New Roman" pitchFamily="18" charset="0"/>
            </a:endParaRPr>
          </a:p>
          <a:p>
            <a:pPr algn="just"/>
            <a:r>
              <a:rPr lang="tr-TR" sz="22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Systemic</a:t>
            </a:r>
            <a:r>
              <a:rPr lang="tr-TR" sz="2200"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2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Blastomycosis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occures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when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agent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invade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into</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primer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tissue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sites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Lung</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liver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kidney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splen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related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organs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tissue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that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lesions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observed</a:t>
            </a:r>
            <a:endParaRPr lang="tr-TR" sz="1400" dirty="0" smtClean="0">
              <a:latin typeface="Times New Roman" pitchFamily="18" charset="0"/>
              <a:cs typeface="Times New Roman" pitchFamily="18" charset="0"/>
            </a:endParaRPr>
          </a:p>
          <a:p>
            <a:pPr algn="just"/>
            <a:r>
              <a:rPr lang="tr-TR" sz="2200"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Skin </a:t>
            </a:r>
            <a:r>
              <a:rPr lang="tr-TR" sz="22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Blastomycosis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rarely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from</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wound</a:t>
            </a:r>
            <a:r>
              <a:rPr lang="tr-TR" sz="2200" dirty="0" smtClean="0">
                <a:latin typeface="Times New Roman" pitchFamily="18" charset="0"/>
                <a:cs typeface="Times New Roman" pitchFamily="18" charset="0"/>
              </a:rPr>
              <a:t> but </a:t>
            </a:r>
            <a:r>
              <a:rPr lang="tr-TR" sz="2200" dirty="0" err="1" smtClean="0">
                <a:latin typeface="Times New Roman" pitchFamily="18" charset="0"/>
                <a:cs typeface="Times New Roman" pitchFamily="18" charset="0"/>
              </a:rPr>
              <a:t>mostly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by</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hematogen</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ways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main </a:t>
            </a:r>
            <a:r>
              <a:rPr lang="tr-TR" sz="2200" dirty="0" err="1" smtClean="0">
                <a:latin typeface="Times New Roman" pitchFamily="18" charset="0"/>
                <a:cs typeface="Times New Roman" pitchFamily="18" charset="0"/>
              </a:rPr>
              <a:t>routes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that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disease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agent</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causes</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lesions</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under</a:t>
            </a:r>
            <a:r>
              <a:rPr lang="tr-TR" sz="2200" dirty="0" smtClean="0">
                <a:latin typeface="Times New Roman" pitchFamily="18" charset="0"/>
                <a:cs typeface="Times New Roman" pitchFamily="18" charset="0"/>
              </a:rPr>
              <a:t> skin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lymph</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nodes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are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effected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the</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abscess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furuncules</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will</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occur</a:t>
            </a:r>
            <a:endParaRPr lang="tr-TR"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404664"/>
            <a:ext cx="8712968" cy="6120680"/>
          </a:xfrm>
        </p:spPr>
        <p:txBody>
          <a:bodyPr/>
          <a:lstStyle/>
          <a:p>
            <a:pPr algn="just">
              <a:buNone/>
            </a:pPr>
            <a:r>
              <a:rPr lang="tr-TR" sz="2000" dirty="0" smtClean="0">
                <a:latin typeface="Times New Roman" pitchFamily="18" charset="0"/>
                <a:cs typeface="Times New Roman" pitchFamily="18" charset="0"/>
              </a:rPr>
              <a:t>	</a:t>
            </a:r>
            <a:r>
              <a:rPr lang="tr-TR" sz="2400" b="1" i="1" u="sng"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Identification</a:t>
            </a:r>
            <a:endParaRPr lang="tr-TR" sz="2200" b="1" i="1" u="sng"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	</a:t>
            </a:r>
            <a:r>
              <a:rPr lang="tr-TR" sz="2000" b="1" u="sng" dirty="0" err="1" smtClean="0">
                <a:latin typeface="Times New Roman" pitchFamily="18" charset="0"/>
                <a:cs typeface="Times New Roman" pitchFamily="18" charset="0"/>
              </a:rPr>
              <a:t>Clinical</a:t>
            </a:r>
            <a:r>
              <a:rPr lang="tr-TR" sz="2000" b="1" u="sng" dirty="0" smtClean="0">
                <a:latin typeface="Times New Roman" pitchFamily="18" charset="0"/>
                <a:cs typeface="Times New Roman" pitchFamily="18" charset="0"/>
              </a:rPr>
              <a:t> </a:t>
            </a:r>
            <a:r>
              <a:rPr lang="tr-TR" sz="2000" b="1" u="sng" dirty="0" err="1" smtClean="0">
                <a:latin typeface="Times New Roman" pitchFamily="18" charset="0"/>
                <a:cs typeface="Times New Roman" pitchFamily="18" charset="0"/>
              </a:rPr>
              <a:t>identification</a:t>
            </a:r>
            <a:r>
              <a:rPr lang="tr-TR" sz="2000" b="1" dirty="0" smtClean="0">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B. dermatitis lesions can be confused with other related lesions similar to lesions of many bacterial and viral agents.</a:t>
            </a:r>
          </a:p>
          <a:p>
            <a:pPr marL="0" indent="0">
              <a:buNone/>
            </a:pPr>
            <a:endParaRPr lang="tr-TR" sz="2000" dirty="0" smtClean="0">
              <a:latin typeface="Times New Roman" pitchFamily="18" charset="0"/>
              <a:cs typeface="Times New Roman" pitchFamily="18" charset="0"/>
            </a:endParaRPr>
          </a:p>
          <a:p>
            <a:pPr algn="just">
              <a:buFont typeface="Arial" panose="020B0604020202020204" pitchFamily="34" charset="0"/>
              <a:buChar char="•"/>
            </a:pPr>
            <a:r>
              <a:rPr lang="tr-TR" sz="2000" b="1" dirty="0" smtClean="0">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 </a:t>
            </a:r>
            <a:r>
              <a:rPr lang="en-US" sz="2000" b="1" u="sng" dirty="0">
                <a:latin typeface="Times New Roman" panose="02020603050405020304" pitchFamily="18" charset="0"/>
                <a:cs typeface="Times New Roman" panose="02020603050405020304" pitchFamily="18" charset="0"/>
              </a:rPr>
              <a:t>Necropsy</a:t>
            </a:r>
            <a:r>
              <a:rPr lang="en-US" sz="2000" dirty="0">
                <a:latin typeface="Times New Roman" panose="02020603050405020304" pitchFamily="18" charset="0"/>
                <a:cs typeface="Times New Roman" panose="02020603050405020304" pitchFamily="18" charset="0"/>
              </a:rPr>
              <a:t> is found in the animals, in the skin and subcutaneous tissues, in the lungs and other internal organs, numerous nodules</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	</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Lesothoracic</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lung</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liver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spleen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kidney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lymph</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ovules</a:t>
            </a:r>
            <a:r>
              <a:rPr lang="tr-TR" sz="2000" dirty="0">
                <a:latin typeface="Times New Roman" panose="02020603050405020304" pitchFamily="18" charset="0"/>
                <a:cs typeface="Times New Roman" panose="02020603050405020304" pitchFamily="18" charset="0"/>
              </a:rPr>
              <a:t>, skin </a:t>
            </a:r>
            <a:r>
              <a:rPr lang="tr-TR" sz="2000" dirty="0" err="1">
                <a:latin typeface="Times New Roman" panose="02020603050405020304" pitchFamily="18" charset="0"/>
                <a:cs typeface="Times New Roman" panose="02020603050405020304" pitchFamily="18" charset="0"/>
              </a:rPr>
              <a:t>lesions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are</a:t>
            </a:r>
            <a:r>
              <a:rPr lang="tr-TR" sz="2000" dirty="0">
                <a:latin typeface="Times New Roman" panose="02020603050405020304" pitchFamily="18" charset="0"/>
                <a:cs typeface="Times New Roman" panose="02020603050405020304" pitchFamily="18" charset="0"/>
              </a:rPr>
              <a:t> sent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relevant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laboratory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for</a:t>
            </a:r>
            <a:r>
              <a:rPr lang="tr-TR" sz="2000" dirty="0">
                <a:latin typeface="Times New Roman" panose="02020603050405020304" pitchFamily="18" charset="0"/>
                <a:cs typeface="Times New Roman" panose="02020603050405020304" pitchFamily="18" charset="0"/>
              </a:rPr>
              <a:t> </a:t>
            </a:r>
            <a:r>
              <a:rPr lang="tr-TR" sz="2000" b="1" u="sng" dirty="0" err="1">
                <a:latin typeface="Times New Roman" panose="02020603050405020304" pitchFamily="18" charset="0"/>
                <a:cs typeface="Times New Roman" panose="02020603050405020304" pitchFamily="18" charset="0"/>
              </a:rPr>
              <a:t>laboratory</a:t>
            </a:r>
            <a:r>
              <a:rPr lang="tr-TR" sz="2000" b="1" u="sng" dirty="0">
                <a:latin typeface="Times New Roman" panose="02020603050405020304" pitchFamily="18" charset="0"/>
                <a:cs typeface="Times New Roman" panose="02020603050405020304" pitchFamily="18" charset="0"/>
              </a:rPr>
              <a:t> </a:t>
            </a:r>
            <a:r>
              <a:rPr lang="tr-TR" sz="2000" b="1" u="sng" dirty="0" err="1">
                <a:latin typeface="Times New Roman" panose="02020603050405020304" pitchFamily="18" charset="0"/>
                <a:cs typeface="Times New Roman" panose="02020603050405020304" pitchFamily="18" charset="0"/>
              </a:rPr>
              <a:t>diagnosis</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	</a:t>
            </a:r>
            <a:r>
              <a:rPr lang="en-US" sz="2000" b="1" u="sng" dirty="0">
                <a:latin typeface="Times New Roman" panose="02020603050405020304" pitchFamily="18" charset="0"/>
                <a:cs typeface="Times New Roman" panose="02020603050405020304" pitchFamily="18" charset="0"/>
              </a:rPr>
              <a:t>Culture:</a:t>
            </a:r>
            <a:r>
              <a:rPr lang="en-US" sz="2000" dirty="0">
                <a:latin typeface="Times New Roman" panose="02020603050405020304" pitchFamily="18" charset="0"/>
                <a:cs typeface="Times New Roman" panose="02020603050405020304" pitchFamily="18" charset="0"/>
              </a:rPr>
              <a:t> Antibiotic SDA or brain-heart infusion agar is applied from the lesioned tissue, organs and other materials and left to incubate at 25 ˚C and 37 ˚C for about 10-15 days. Macro and micro morphology of breeding fungus colonies are examined.</a:t>
            </a:r>
          </a:p>
          <a:p>
            <a:r>
              <a:rPr lang="en-US" sz="2000" dirty="0">
                <a:latin typeface="Times New Roman" panose="02020603050405020304" pitchFamily="18" charset="0"/>
                <a:cs typeface="Times New Roman" panose="02020603050405020304" pitchFamily="18" charset="0"/>
              </a:rPr>
              <a:t> </a:t>
            </a:r>
            <a:r>
              <a:rPr lang="tr-TR" sz="2000" b="1" dirty="0" smtClean="0">
                <a:latin typeface="Times New Roman" pitchFamily="18" charset="0"/>
                <a:cs typeface="Times New Roman" pitchFamily="18" charset="0"/>
              </a:rPr>
              <a:t>	</a:t>
            </a:r>
            <a:r>
              <a:rPr lang="en-US" sz="2000" b="1" u="sng" dirty="0">
                <a:latin typeface="Times New Roman" panose="02020603050405020304" pitchFamily="18" charset="0"/>
                <a:cs typeface="Times New Roman" panose="02020603050405020304" pitchFamily="18" charset="0"/>
              </a:rPr>
              <a:t>Microscopy:</a:t>
            </a:r>
            <a:r>
              <a:rPr lang="en-US" sz="2000" dirty="0">
                <a:latin typeface="Times New Roman" panose="02020603050405020304" pitchFamily="18" charset="0"/>
                <a:cs typeface="Times New Roman" panose="02020603050405020304" pitchFamily="18" charset="0"/>
              </a:rPr>
              <a:t> Lenticular materials are first treated with 10% KOH or </a:t>
            </a:r>
            <a:r>
              <a:rPr lang="en-US" sz="2000" dirty="0" err="1">
                <a:latin typeface="Times New Roman" panose="02020603050405020304" pitchFamily="18" charset="0"/>
                <a:cs typeface="Times New Roman" panose="02020603050405020304" pitchFamily="18" charset="0"/>
              </a:rPr>
              <a:t>Lactophenol</a:t>
            </a:r>
            <a:r>
              <a:rPr lang="en-US" sz="2000" dirty="0">
                <a:latin typeface="Times New Roman" panose="02020603050405020304" pitchFamily="18" charset="0"/>
                <a:cs typeface="Times New Roman" panose="02020603050405020304" pitchFamily="18" charset="0"/>
              </a:rPr>
              <a:t> Cotton Blue, and cross-lamellar examination is performed. Under the microscope, large, round, thick-walled, granular and some buds are visible</a:t>
            </a:r>
            <a:r>
              <a:rPr lang="en-US" sz="2000" dirty="0" smtClean="0">
                <a:latin typeface="Times New Roman" panose="02020603050405020304" pitchFamily="18" charset="0"/>
                <a:cs typeface="Times New Roman" panose="02020603050405020304" pitchFamily="18" charset="0"/>
              </a:rPr>
              <a:t>.</a:t>
            </a:r>
            <a:r>
              <a:rPr lang="en-US" sz="2000" cap="all" dirty="0">
                <a:latin typeface="Times New Roman" panose="02020603050405020304" pitchFamily="18" charset="0"/>
                <a:cs typeface="Times New Roman" panose="02020603050405020304" pitchFamily="18" charset="0"/>
              </a:rPr>
              <a:t/>
            </a:r>
            <a:br>
              <a:rPr lang="en-US" sz="2000" cap="all" dirty="0">
                <a:latin typeface="Times New Roman" panose="02020603050405020304" pitchFamily="18" charset="0"/>
                <a:cs typeface="Times New Roman" panose="02020603050405020304" pitchFamily="18" charset="0"/>
              </a:rPr>
            </a:br>
            <a:endParaRPr lang="tr-TR"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229600" cy="6264696"/>
          </a:xfrm>
        </p:spPr>
        <p:txBody>
          <a:bodyPr/>
          <a:lstStyle/>
          <a:p>
            <a:pPr algn="just"/>
            <a:endParaRPr lang="tr-TR" sz="2000" dirty="0" smtClean="0">
              <a:latin typeface="Times New Roman" pitchFamily="18" charset="0"/>
              <a:cs typeface="Times New Roman" pitchFamily="18" charset="0"/>
            </a:endParaRPr>
          </a:p>
          <a:p>
            <a:pPr algn="just"/>
            <a:r>
              <a:rPr lang="en-US" sz="2000" b="1" u="sng" dirty="0">
                <a:latin typeface="Times New Roman" panose="02020603050405020304" pitchFamily="18" charset="0"/>
                <a:cs typeface="Times New Roman" panose="02020603050405020304" pitchFamily="18" charset="0"/>
              </a:rPr>
              <a:t>Treatment and Preservation</a:t>
            </a:r>
            <a:r>
              <a:rPr lang="en-US" sz="2000" dirty="0">
                <a:latin typeface="Times New Roman" panose="02020603050405020304" pitchFamily="18" charset="0"/>
                <a:cs typeface="Times New Roman" panose="02020603050405020304" pitchFamily="18" charset="0"/>
              </a:rPr>
              <a:t>: There is no known effective therapeutic agent in the treatment of the disease. Generally, Amphotericin-B is administered to the animals while the injured is being treated with surgical interventions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0" indent="0" algn="just">
              <a:buNone/>
            </a:pPr>
            <a:r>
              <a:rPr lang="tr-TR"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general hygienic conditions must be observed and the sick animals and healthy animals must be kept away from each other</a:t>
            </a:r>
            <a:endParaRPr lang="tr-TR" sz="2000" dirty="0" smtClean="0">
              <a:latin typeface="Times New Roman" pitchFamily="18" charset="0"/>
              <a:cs typeface="Times New Roman" pitchFamily="18" charset="0"/>
            </a:endParaRPr>
          </a:p>
          <a:p>
            <a:pPr marL="0" indent="0" algn="just">
              <a:buNone/>
            </a:pP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lvl="1" algn="just"/>
            <a:endParaRPr lang="tr-TR" sz="1800" dirty="0" smtClean="0">
              <a:latin typeface="Times New Roman" pitchFamily="18" charset="0"/>
              <a:cs typeface="Times New Roman" pitchFamily="18" charset="0"/>
            </a:endParaRPr>
          </a:p>
          <a:p>
            <a:pPr lvl="1" algn="just">
              <a:buNone/>
            </a:pPr>
            <a:endParaRPr lang="tr-TR"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a:xfrm>
            <a:off x="683568" y="332656"/>
            <a:ext cx="8229600" cy="868362"/>
          </a:xfrm>
        </p:spPr>
        <p:txBody>
          <a:bodyPr/>
          <a:lstStyle/>
          <a:p>
            <a:pPr algn="l"/>
            <a:r>
              <a:rPr lang="tr-TR" sz="3600" b="1" dirty="0" err="1">
                <a:latin typeface="Times New Roman" panose="02020603050405020304" pitchFamily="18" charset="0"/>
                <a:cs typeface="Times New Roman" panose="02020603050405020304" pitchFamily="18" charset="0"/>
              </a:rPr>
              <a:t>Safety</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Conditions</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for</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Mycology</a:t>
            </a:r>
            <a:endParaRPr lang="tr-TR" sz="3600" b="1" dirty="0" smtClean="0">
              <a:latin typeface="Times New Roman" pitchFamily="18" charset="0"/>
              <a:ea typeface="ＭＳ Ｐゴシック" pitchFamily="34" charset="-128"/>
              <a:cs typeface="Times New Roman" pitchFamily="18" charset="0"/>
            </a:endParaRPr>
          </a:p>
        </p:txBody>
      </p:sp>
      <p:sp>
        <p:nvSpPr>
          <p:cNvPr id="130050" name="Rectangle 3"/>
          <p:cNvSpPr>
            <a:spLocks noGrp="1" noChangeArrowheads="1"/>
          </p:cNvSpPr>
          <p:nvPr>
            <p:ph type="body" idx="1"/>
          </p:nvPr>
        </p:nvSpPr>
        <p:spPr>
          <a:xfrm>
            <a:off x="467544" y="1484784"/>
            <a:ext cx="7920880" cy="5040560"/>
          </a:xfrm>
        </p:spPr>
        <p:txBody>
          <a:bodyPr/>
          <a:lstStyle/>
          <a:p>
            <a:pPr algn="just">
              <a:lnSpc>
                <a:spcPct val="90000"/>
              </a:lnSpc>
            </a:pPr>
            <a:r>
              <a:rPr lang="en-US" sz="2200" dirty="0">
                <a:latin typeface="Times New Roman" panose="02020603050405020304" pitchFamily="18" charset="0"/>
                <a:cs typeface="Times New Roman" panose="02020603050405020304" pitchFamily="18" charset="0"/>
              </a:rPr>
              <a:t>Most of the fungi that cause disease in animals are also pathogenic to </a:t>
            </a:r>
            <a:r>
              <a:rPr lang="en-US" sz="2200" dirty="0" smtClean="0">
                <a:latin typeface="Times New Roman" panose="02020603050405020304" pitchFamily="18" charset="0"/>
                <a:cs typeface="Times New Roman" panose="02020603050405020304" pitchFamily="18" charset="0"/>
              </a:rPr>
              <a:t>humans</a:t>
            </a:r>
            <a:r>
              <a:rPr lang="tr-TR" sz="2200" dirty="0" smtClean="0">
                <a:latin typeface="Times New Roman" panose="02020603050405020304" pitchFamily="18" charset="0"/>
                <a:cs typeface="Times New Roman" panose="02020603050405020304" pitchFamily="18" charset="0"/>
              </a:rPr>
              <a:t>.</a:t>
            </a:r>
          </a:p>
          <a:p>
            <a:pPr algn="just">
              <a:lnSpc>
                <a:spcPct val="90000"/>
              </a:lnSpc>
            </a:pPr>
            <a:endParaRPr lang="tr-TR" sz="2200" dirty="0" smtClean="0">
              <a:latin typeface="Times New Roman" panose="02020603050405020304" pitchFamily="18" charset="0"/>
              <a:cs typeface="Times New Roman" panose="02020603050405020304" pitchFamily="18" charset="0"/>
            </a:endParaRPr>
          </a:p>
          <a:p>
            <a:pPr algn="just">
              <a:lnSpc>
                <a:spcPct val="90000"/>
              </a:lnSpc>
            </a:pPr>
            <a:r>
              <a:rPr lang="en-US" sz="2200" dirty="0">
                <a:latin typeface="Times New Roman" panose="02020603050405020304" pitchFamily="18" charset="0"/>
                <a:cs typeface="Times New Roman" panose="02020603050405020304" pitchFamily="18" charset="0"/>
              </a:rPr>
              <a:t>Particular care should be taken when considering materials and cultures that are thought to contain pathogenic fungi</a:t>
            </a:r>
            <a:r>
              <a:rPr lang="tr-TR" sz="2200" dirty="0" smtClean="0">
                <a:latin typeface="Times New Roman" pitchFamily="18" charset="0"/>
                <a:ea typeface="ＭＳ Ｐゴシック" pitchFamily="34" charset="-128"/>
                <a:cs typeface="Times New Roman" pitchFamily="18" charset="0"/>
              </a:rPr>
              <a:t>!!!</a:t>
            </a:r>
          </a:p>
          <a:p>
            <a:pPr algn="just">
              <a:lnSpc>
                <a:spcPct val="90000"/>
              </a:lnSpc>
            </a:pPr>
            <a:endParaRPr lang="tr-TR" sz="2200" dirty="0" smtClean="0">
              <a:latin typeface="Times New Roman" panose="02020603050405020304" pitchFamily="18" charset="0"/>
              <a:cs typeface="Times New Roman" panose="02020603050405020304" pitchFamily="18" charset="0"/>
            </a:endParaRPr>
          </a:p>
          <a:p>
            <a:pPr algn="just">
              <a:lnSpc>
                <a:spcPct val="90000"/>
              </a:lnSpc>
            </a:pPr>
            <a:r>
              <a:rPr lang="en-US" sz="2200" dirty="0" smtClean="0">
                <a:latin typeface="Times New Roman" panose="02020603050405020304" pitchFamily="18" charset="0"/>
                <a:cs typeface="Times New Roman" panose="02020603050405020304" pitchFamily="18" charset="0"/>
              </a:rPr>
              <a:t>Particular </a:t>
            </a:r>
            <a:r>
              <a:rPr lang="en-US" sz="2200" dirty="0">
                <a:latin typeface="Times New Roman" panose="02020603050405020304" pitchFamily="18" charset="0"/>
                <a:cs typeface="Times New Roman" panose="02020603050405020304" pitchFamily="18" charset="0"/>
              </a:rPr>
              <a:t>care should be taken against pathogens that are easily aerosolized, such as </a:t>
            </a:r>
            <a:r>
              <a:rPr lang="en-US" sz="2200" i="1" dirty="0" err="1">
                <a:latin typeface="Times New Roman" panose="02020603050405020304" pitchFamily="18" charset="0"/>
                <a:cs typeface="Times New Roman" panose="02020603050405020304" pitchFamily="18" charset="0"/>
              </a:rPr>
              <a:t>Coccidioides</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immitis</a:t>
            </a:r>
            <a:r>
              <a:rPr lang="en-US" sz="2200" dirty="0">
                <a:latin typeface="Times New Roman" panose="02020603050405020304" pitchFamily="18" charset="0"/>
                <a:cs typeface="Times New Roman" panose="02020603050405020304" pitchFamily="18" charset="0"/>
              </a:rPr>
              <a:t>, which form highly infective </a:t>
            </a:r>
            <a:r>
              <a:rPr lang="en-US" sz="2200" dirty="0" err="1">
                <a:latin typeface="Times New Roman" panose="02020603050405020304" pitchFamily="18" charset="0"/>
                <a:cs typeface="Times New Roman" panose="02020603050405020304" pitchFamily="18" charset="0"/>
              </a:rPr>
              <a:t>arthrospores</a:t>
            </a:r>
            <a:r>
              <a:rPr lang="en-US" sz="2200" dirty="0">
                <a:latin typeface="Times New Roman" panose="02020603050405020304" pitchFamily="18" charset="0"/>
                <a:cs typeface="Times New Roman" panose="02020603050405020304" pitchFamily="18" charset="0"/>
              </a:rPr>
              <a:t> at 25 and 37 ° C</a:t>
            </a:r>
            <a:r>
              <a:rPr lang="tr-TR" altLang="ja-JP" sz="2200" dirty="0" smtClean="0">
                <a:latin typeface="Times New Roman" pitchFamily="18" charset="0"/>
                <a:ea typeface="ＭＳ Ｐゴシック" pitchFamily="34" charset="-128"/>
                <a:cs typeface="Times New Roman" pitchFamily="18" charset="0"/>
              </a:rPr>
              <a:t>.</a:t>
            </a:r>
          </a:p>
          <a:p>
            <a:pPr algn="just">
              <a:lnSpc>
                <a:spcPct val="90000"/>
              </a:lnSpc>
            </a:pPr>
            <a:endParaRPr lang="tr-TR" sz="2200" dirty="0" smtClean="0">
              <a:latin typeface="Times New Roman" panose="02020603050405020304" pitchFamily="18" charset="0"/>
              <a:cs typeface="Times New Roman" panose="02020603050405020304" pitchFamily="18" charset="0"/>
            </a:endParaRPr>
          </a:p>
          <a:p>
            <a:pPr algn="just">
              <a:lnSpc>
                <a:spcPct val="90000"/>
              </a:lnSpc>
            </a:pPr>
            <a:r>
              <a:rPr lang="tr-TR" sz="2200" dirty="0" err="1" smtClean="0">
                <a:latin typeface="Times New Roman" panose="02020603050405020304" pitchFamily="18" charset="0"/>
                <a:cs typeface="Times New Roman" panose="02020603050405020304" pitchFamily="18" charset="0"/>
              </a:rPr>
              <a:t>Dimorphic</a:t>
            </a:r>
            <a:r>
              <a:rPr lang="tr-TR" sz="2200" dirty="0" smtClean="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fungi</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such</a:t>
            </a:r>
            <a:r>
              <a:rPr lang="tr-TR" sz="2200" dirty="0">
                <a:latin typeface="Times New Roman" panose="02020603050405020304" pitchFamily="18" charset="0"/>
                <a:cs typeface="Times New Roman" panose="02020603050405020304" pitchFamily="18" charset="0"/>
              </a:rPr>
              <a:t> as </a:t>
            </a:r>
            <a:r>
              <a:rPr lang="tr-TR" sz="2200" i="1" dirty="0" err="1">
                <a:latin typeface="Times New Roman" panose="02020603050405020304" pitchFamily="18" charset="0"/>
                <a:cs typeface="Times New Roman" panose="02020603050405020304" pitchFamily="18" charset="0"/>
              </a:rPr>
              <a:t>Cryptococcus</a:t>
            </a:r>
            <a:r>
              <a:rPr lang="tr-TR" sz="2200" i="1"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neoformans</a:t>
            </a:r>
            <a:r>
              <a:rPr lang="tr-TR" sz="2200" i="1"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and</a:t>
            </a:r>
            <a:r>
              <a:rPr lang="tr-TR" sz="2200"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Blastomyces</a:t>
            </a:r>
            <a:r>
              <a:rPr lang="tr-TR" sz="2200" i="1"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dermatitidis</a:t>
            </a:r>
            <a:r>
              <a:rPr lang="tr-TR" sz="2200" i="1"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cause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very</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serious</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disease</a:t>
            </a:r>
            <a:r>
              <a:rPr lang="tr-TR" sz="2200" dirty="0">
                <a:latin typeface="Times New Roman" panose="02020603050405020304" pitchFamily="18" charset="0"/>
                <a:cs typeface="Times New Roman" panose="02020603050405020304" pitchFamily="18" charset="0"/>
              </a:rPr>
              <a:t> in </a:t>
            </a:r>
            <a:r>
              <a:rPr lang="tr-TR" sz="2200" dirty="0" err="1">
                <a:latin typeface="Times New Roman" panose="02020603050405020304" pitchFamily="18" charset="0"/>
                <a:cs typeface="Times New Roman" panose="02020603050405020304" pitchFamily="18" charset="0"/>
              </a:rPr>
              <a:t>humans</a:t>
            </a:r>
            <a:r>
              <a:rPr lang="tr-TR" sz="2200" dirty="0" smtClean="0">
                <a:latin typeface="Times New Roman" pitchFamily="18" charset="0"/>
                <a:ea typeface="ＭＳ Ｐゴシック" pitchFamily="34" charset="-128"/>
                <a:cs typeface="Times New Roman" pitchFamily="18" charset="0"/>
              </a:rPr>
              <a:t>.</a:t>
            </a:r>
          </a:p>
          <a:p>
            <a:pPr algn="just">
              <a:lnSpc>
                <a:spcPct val="90000"/>
              </a:lnSpc>
            </a:pPr>
            <a:endParaRPr lang="tr-TR" sz="2200" dirty="0" smtClean="0">
              <a:latin typeface="Times New Roman" panose="02020603050405020304" pitchFamily="18" charset="0"/>
              <a:cs typeface="Times New Roman" panose="02020603050405020304" pitchFamily="18" charset="0"/>
            </a:endParaRPr>
          </a:p>
          <a:p>
            <a:pPr algn="just">
              <a:lnSpc>
                <a:spcPct val="90000"/>
              </a:lnSpc>
            </a:pPr>
            <a:r>
              <a:rPr lang="en-US" sz="2200" dirty="0" smtClean="0">
                <a:latin typeface="Times New Roman" panose="02020603050405020304" pitchFamily="18" charset="0"/>
                <a:cs typeface="Times New Roman" panose="02020603050405020304" pitchFamily="18" charset="0"/>
              </a:rPr>
              <a:t>Ideally</a:t>
            </a:r>
            <a:r>
              <a:rPr lang="en-US" sz="2200" dirty="0">
                <a:latin typeface="Times New Roman" panose="02020603050405020304" pitchFamily="18" charset="0"/>
                <a:cs typeface="Times New Roman" panose="02020603050405020304" pitchFamily="18" charset="0"/>
              </a:rPr>
              <a:t>, all </a:t>
            </a:r>
            <a:r>
              <a:rPr lang="en-US" sz="2200" dirty="0" err="1">
                <a:latin typeface="Times New Roman" panose="02020603050405020304" pitchFamily="18" charset="0"/>
                <a:cs typeface="Times New Roman" panose="02020603050405020304" pitchFamily="18" charset="0"/>
              </a:rPr>
              <a:t>mycologic</a:t>
            </a:r>
            <a:r>
              <a:rPr lang="en-US" sz="2200" dirty="0">
                <a:latin typeface="Times New Roman" panose="02020603050405020304" pitchFamily="18" charset="0"/>
                <a:cs typeface="Times New Roman" panose="02020603050405020304" pitchFamily="18" charset="0"/>
              </a:rPr>
              <a:t> examinations should be done in the biosafety cabinet</a:t>
            </a:r>
            <a:r>
              <a:rPr lang="tr-TR" sz="2200" dirty="0" smtClean="0">
                <a:latin typeface="Times New Roman" pitchFamily="18" charset="0"/>
                <a:ea typeface="ＭＳ Ｐゴシック" pitchFamily="34" charset="-128"/>
                <a:cs typeface="Times New Roman" pitchFamily="18" charset="0"/>
              </a:rPr>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a:solidFill>
                  <a:schemeClr val="tx1"/>
                </a:solidFill>
              </a:rPr>
              <a:t>H</a:t>
            </a:r>
            <a:r>
              <a:rPr lang="tr-TR" b="1" dirty="0" err="1" smtClean="0">
                <a:solidFill>
                  <a:schemeClr val="tx1"/>
                </a:solidFill>
              </a:rPr>
              <a:t>istoplasmosis</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568952" cy="5793507"/>
          </a:xfrm>
        </p:spPr>
        <p:txBody>
          <a:bodyPr/>
          <a:lstStyle/>
          <a:p>
            <a:pPr marL="0" indent="449263" algn="just">
              <a:buNone/>
            </a:pPr>
            <a:r>
              <a:rPr lang="tr-TR" sz="2000" b="1"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Histoplasmosis</a:t>
            </a:r>
            <a:r>
              <a:rPr lang="tr-TR" sz="2000" dirty="0" smtClean="0">
                <a:latin typeface="Times New Roman" pitchFamily="18" charset="0"/>
                <a:cs typeface="Times New Roman" pitchFamily="18" charset="0"/>
              </a:rPr>
              <a:t>, </a:t>
            </a:r>
            <a:r>
              <a:rPr lang="en-US" sz="2000" dirty="0" smtClean="0">
                <a:latin typeface="Times New Roman" panose="02020603050405020304" pitchFamily="18" charset="0"/>
                <a:cs typeface="Times New Roman" panose="02020603050405020304" pitchFamily="18" charset="0"/>
              </a:rPr>
              <a:t>is </a:t>
            </a:r>
            <a:r>
              <a:rPr lang="en-US" sz="2000" dirty="0">
                <a:latin typeface="Times New Roman" panose="02020603050405020304" pitchFamily="18" charset="0"/>
                <a:cs typeface="Times New Roman" panose="02020603050405020304" pitchFamily="18" charset="0"/>
              </a:rPr>
              <a:t>a localized (pulmonary) or systemic disease characterized by Histoplasma </a:t>
            </a:r>
            <a:r>
              <a:rPr lang="en-US" sz="2000" dirty="0" err="1">
                <a:latin typeface="Times New Roman" panose="02020603050405020304" pitchFamily="18" charset="0"/>
                <a:cs typeface="Times New Roman" panose="02020603050405020304" pitchFamily="18" charset="0"/>
              </a:rPr>
              <a:t>capsulatum</a:t>
            </a:r>
            <a:r>
              <a:rPr lang="en-US" sz="2000" dirty="0">
                <a:latin typeface="Times New Roman" panose="02020603050405020304" pitchFamily="18" charset="0"/>
                <a:cs typeface="Times New Roman" panose="02020603050405020304" pitchFamily="18" charset="0"/>
              </a:rPr>
              <a:t>, a dimorphic fungus in humans and animals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0" indent="449263" algn="just">
              <a:buNone/>
            </a:pPr>
            <a:r>
              <a:rPr lang="en-US" sz="2000" dirty="0">
                <a:latin typeface="Times New Roman" panose="02020603050405020304" pitchFamily="18" charset="0"/>
                <a:cs typeface="Times New Roman" panose="02020603050405020304" pitchFamily="18" charset="0"/>
              </a:rPr>
              <a:t>is a localized (pulmonary) or systemic disease characterized by </a:t>
            </a:r>
            <a:r>
              <a:rPr lang="en-US" sz="2000" i="1" dirty="0">
                <a:latin typeface="Times New Roman" panose="02020603050405020304" pitchFamily="18" charset="0"/>
                <a:cs typeface="Times New Roman" panose="02020603050405020304" pitchFamily="18" charset="0"/>
              </a:rPr>
              <a:t>Histoplasma </a:t>
            </a:r>
            <a:r>
              <a:rPr lang="en-US" sz="2000" i="1" dirty="0" err="1">
                <a:latin typeface="Times New Roman" panose="02020603050405020304" pitchFamily="18" charset="0"/>
                <a:cs typeface="Times New Roman" panose="02020603050405020304" pitchFamily="18" charset="0"/>
              </a:rPr>
              <a:t>capsulatum</a:t>
            </a:r>
            <a:r>
              <a:rPr lang="en-US" sz="2000" dirty="0">
                <a:latin typeface="Times New Roman" panose="02020603050405020304" pitchFamily="18" charset="0"/>
                <a:cs typeface="Times New Roman" panose="02020603050405020304" pitchFamily="18" charset="0"/>
              </a:rPr>
              <a:t>, a dimorphic fungus, in humans and animals</a:t>
            </a:r>
            <a:r>
              <a:rPr lang="tr-TR" sz="2000" dirty="0" smtClean="0">
                <a:latin typeface="Times New Roman" pitchFamily="18" charset="0"/>
                <a:cs typeface="Times New Roman" pitchFamily="18" charset="0"/>
              </a:rPr>
              <a:t>.</a:t>
            </a:r>
          </a:p>
          <a:p>
            <a:pPr marL="360363" indent="-360363" algn="just"/>
            <a:r>
              <a:rPr lang="tr-TR" sz="2000" dirty="0" smtClean="0">
                <a:latin typeface="Times New Roman" pitchFamily="18" charset="0"/>
                <a:cs typeface="Times New Roman" pitchFamily="18" charset="0"/>
              </a:rPr>
              <a:t> </a:t>
            </a:r>
          </a:p>
          <a:p>
            <a:pPr marL="360363" indent="-360363" algn="just"/>
            <a:r>
              <a:rPr lang="en-US" sz="2000" dirty="0" smtClean="0">
                <a:latin typeface="Times New Roman" panose="02020603050405020304" pitchFamily="18" charset="0"/>
                <a:cs typeface="Times New Roman" panose="02020603050405020304" pitchFamily="18" charset="0"/>
              </a:rPr>
              <a:t>Dogs </a:t>
            </a:r>
            <a:r>
              <a:rPr lang="en-US" sz="2000" dirty="0">
                <a:latin typeface="Times New Roman" panose="02020603050405020304" pitchFamily="18" charset="0"/>
                <a:cs typeface="Times New Roman" panose="02020603050405020304" pitchFamily="18" charset="0"/>
              </a:rPr>
              <a:t>and pets are the most sensitive animals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360363" indent="-360363" algn="just"/>
            <a:r>
              <a:rPr lang="tr-TR" sz="20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Histoplasma</a:t>
            </a:r>
            <a:r>
              <a:rPr lang="tr-TR" sz="2000"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capsulatum</a:t>
            </a:r>
            <a:r>
              <a:rPr lang="tr-TR" sz="2000" dirty="0" smtClean="0">
                <a:latin typeface="Times New Roman" pitchFamily="18" charset="0"/>
                <a:cs typeface="Times New Roman" pitchFamily="18" charset="0"/>
              </a:rPr>
              <a:t>, </a:t>
            </a:r>
            <a:r>
              <a:rPr lang="en-US" sz="2000" dirty="0" smtClean="0">
                <a:latin typeface="Times New Roman" panose="02020603050405020304" pitchFamily="18" charset="0"/>
                <a:cs typeface="Times New Roman" panose="02020603050405020304" pitchFamily="18" charset="0"/>
              </a:rPr>
              <a:t>is </a:t>
            </a:r>
            <a:r>
              <a:rPr lang="en-US" sz="2000" b="1" dirty="0">
                <a:latin typeface="Times New Roman" panose="02020603050405020304" pitchFamily="18" charset="0"/>
                <a:cs typeface="Times New Roman" panose="02020603050405020304" pitchFamily="18" charset="0"/>
              </a:rPr>
              <a:t>mycelial form </a:t>
            </a:r>
            <a:r>
              <a:rPr lang="en-US" sz="2000" dirty="0">
                <a:latin typeface="Times New Roman" panose="02020603050405020304" pitchFamily="18" charset="0"/>
                <a:cs typeface="Times New Roman" panose="02020603050405020304" pitchFamily="18" charset="0"/>
              </a:rPr>
              <a:t>when incubated at </a:t>
            </a:r>
            <a:r>
              <a:rPr lang="en-US" sz="2000" b="1" dirty="0">
                <a:latin typeface="Times New Roman" panose="02020603050405020304" pitchFamily="18" charset="0"/>
                <a:cs typeface="Times New Roman" panose="02020603050405020304" pitchFamily="18" charset="0"/>
              </a:rPr>
              <a:t>22 - 25 ˚C</a:t>
            </a:r>
            <a:r>
              <a:rPr lang="en-US" sz="2000" dirty="0">
                <a:latin typeface="Times New Roman" panose="02020603050405020304" pitchFamily="18" charset="0"/>
                <a:cs typeface="Times New Roman" panose="02020603050405020304" pitchFamily="18" charset="0"/>
              </a:rPr>
              <a:t>; When cultivated at 37 ˚C, it grows in </a:t>
            </a:r>
            <a:r>
              <a:rPr lang="en-US" sz="2000" b="1" dirty="0">
                <a:latin typeface="Times New Roman" panose="02020603050405020304" pitchFamily="18" charset="0"/>
                <a:cs typeface="Times New Roman" panose="02020603050405020304" pitchFamily="18" charset="0"/>
              </a:rPr>
              <a:t>yeast-like</a:t>
            </a:r>
            <a:r>
              <a:rPr lang="en-US" sz="2000" dirty="0">
                <a:latin typeface="Times New Roman" panose="02020603050405020304" pitchFamily="18" charset="0"/>
                <a:cs typeface="Times New Roman" panose="02020603050405020304" pitchFamily="18" charset="0"/>
              </a:rPr>
              <a:t> form</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360363" indent="-360363" algn="just"/>
            <a:r>
              <a:rPr lang="tr-TR" sz="2000" b="1" dirty="0" smtClean="0">
                <a:latin typeface="Times New Roman" pitchFamily="18" charset="0"/>
                <a:cs typeface="Times New Roman" pitchFamily="18" charset="0"/>
              </a:rPr>
              <a:t> </a:t>
            </a:r>
          </a:p>
          <a:p>
            <a:pPr marL="360363" indent="-360363" algn="just"/>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colonies produced at 25 C in </a:t>
            </a:r>
            <a:r>
              <a:rPr lang="en-US" sz="2000" dirty="0" err="1">
                <a:latin typeface="Times New Roman" panose="02020603050405020304" pitchFamily="18" charset="0"/>
                <a:cs typeface="Times New Roman" panose="02020603050405020304" pitchFamily="18" charset="0"/>
              </a:rPr>
              <a:t>Sabouraud</a:t>
            </a:r>
            <a:r>
              <a:rPr lang="en-US" sz="2000" dirty="0">
                <a:latin typeface="Times New Roman" panose="02020603050405020304" pitchFamily="18" charset="0"/>
                <a:cs typeface="Times New Roman" panose="02020603050405020304" pitchFamily="18" charset="0"/>
              </a:rPr>
              <a:t> dextrose agar are preceded by white-pink, then brown, forming aerial mycelium like cotton.</a:t>
            </a:r>
            <a:endParaRPr lang="tr-TR" sz="2000" dirty="0" smtClean="0">
              <a:latin typeface="Times New Roman" pitchFamily="18" charset="0"/>
              <a:cs typeface="Times New Roman" pitchFamily="18" charset="0"/>
            </a:endParaRPr>
          </a:p>
          <a:p>
            <a:pPr marL="360363" indent="-360363" algn="just"/>
            <a:endParaRPr lang="tr-TR" sz="2000" dirty="0" smtClean="0">
              <a:latin typeface="Times New Roman" pitchFamily="18" charset="0"/>
              <a:cs typeface="Times New Roman" pitchFamily="18" charset="0"/>
            </a:endParaRPr>
          </a:p>
          <a:p>
            <a:pPr marL="360363" indent="-360363" algn="just"/>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pathological materials, especially candelabra dyed preparations, small, oval, yeast, mononuclear, and sometimes </a:t>
            </a:r>
            <a:r>
              <a:rPr lang="en-US" sz="2000" dirty="0" err="1">
                <a:latin typeface="Times New Roman" panose="02020603050405020304" pitchFamily="18" charset="0"/>
                <a:cs typeface="Times New Roman" panose="02020603050405020304" pitchFamily="18" charset="0"/>
              </a:rPr>
              <a:t>polymorphonuclear</a:t>
            </a:r>
            <a:r>
              <a:rPr lang="en-US" sz="2000" dirty="0">
                <a:latin typeface="Times New Roman" panose="02020603050405020304" pitchFamily="18" charset="0"/>
                <a:cs typeface="Times New Roman" panose="02020603050405020304" pitchFamily="18" charset="0"/>
              </a:rPr>
              <a:t> cells are affected.</a:t>
            </a:r>
            <a:r>
              <a:rPr lang="tr-TR" sz="2000" dirty="0" smtClean="0">
                <a:latin typeface="Times New Roman" pitchFamily="18" charset="0"/>
                <a:cs typeface="Times New Roman" pitchFamily="18" charset="0"/>
              </a:rPr>
              <a:t> 	</a:t>
            </a:r>
          </a:p>
          <a:p>
            <a:pPr marL="360363" indent="-360363" algn="just"/>
            <a:endParaRPr lang="tr-TR" sz="2000" dirty="0" smtClean="0">
              <a:latin typeface="Times New Roman" pitchFamily="18" charset="0"/>
              <a:cs typeface="Times New Roman" pitchFamily="18" charset="0"/>
            </a:endParaRPr>
          </a:p>
          <a:p>
            <a:pPr marL="360363" indent="-360363" algn="just"/>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cultures made from pathological materials, white and aerial hyphae (Type-A) and other brown colored (Type-B) colonies are formed</a:t>
            </a:r>
            <a:r>
              <a:rPr lang="en-US" sz="2000" dirty="0"/>
              <a:t>.</a:t>
            </a: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435280" cy="5793507"/>
          </a:xfrm>
        </p:spPr>
        <p:txBody>
          <a:bodyPr/>
          <a:lstStyle/>
          <a:p>
            <a:pPr>
              <a:buNone/>
            </a:pPr>
            <a:r>
              <a:rPr lang="tr-TR" sz="2000" dirty="0" smtClean="0">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Epidemiology</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r>
              <a:rPr lang="en-US" sz="2000" i="1" dirty="0">
                <a:latin typeface="Times New Roman" panose="02020603050405020304" pitchFamily="18" charset="0"/>
                <a:cs typeface="Times New Roman" panose="02020603050405020304" pitchFamily="18" charset="0"/>
              </a:rPr>
              <a:t>H. </a:t>
            </a:r>
            <a:r>
              <a:rPr lang="en-US" sz="2000" i="1" dirty="0" err="1" smtClean="0">
                <a:latin typeface="Times New Roman" panose="02020603050405020304" pitchFamily="18" charset="0"/>
                <a:cs typeface="Times New Roman" panose="02020603050405020304" pitchFamily="18" charset="0"/>
              </a:rPr>
              <a:t>Capsulatum</a:t>
            </a:r>
            <a:r>
              <a:rPr lang="tr-TR" sz="2000" i="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exists </a:t>
            </a:r>
            <a:r>
              <a:rPr lang="en-US" sz="2000" dirty="0">
                <a:latin typeface="Times New Roman" panose="02020603050405020304" pitchFamily="18" charset="0"/>
                <a:cs typeface="Times New Roman" panose="02020603050405020304" pitchFamily="18" charset="0"/>
              </a:rPr>
              <a:t>in saprophytic form to soil. The presence of poultry feces in contaminated areas and in the perches has a good development environment.</a:t>
            </a:r>
          </a:p>
          <a:p>
            <a:r>
              <a:rPr lang="en-US" sz="2000" dirty="0">
                <a:latin typeface="Times New Roman" panose="02020603050405020304" pitchFamily="18" charset="0"/>
                <a:cs typeface="Times New Roman" panose="02020603050405020304" pitchFamily="18" charset="0"/>
              </a:rPr>
              <a:t> </a:t>
            </a:r>
            <a:endParaRPr lang="tr-TR"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There </a:t>
            </a:r>
            <a:r>
              <a:rPr lang="en-US" sz="2000" dirty="0">
                <a:latin typeface="Times New Roman" panose="02020603050405020304" pitchFamily="18" charset="0"/>
                <a:cs typeface="Times New Roman" panose="02020603050405020304" pitchFamily="18" charset="0"/>
              </a:rPr>
              <a:t>is no animal or animal contamination. Individuals taking active sports are infected at the end.</a:t>
            </a:r>
          </a:p>
          <a:p>
            <a:r>
              <a:rPr lang="en-US" sz="2000" dirty="0">
                <a:latin typeface="Times New Roman" panose="02020603050405020304" pitchFamily="18" charset="0"/>
                <a:cs typeface="Times New Roman" panose="02020603050405020304" pitchFamily="18" charset="0"/>
              </a:rPr>
              <a:t>It has been reported that the root of the chickens is isolated</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endParaRPr lang="tr-TR"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environments in which the wounds occur are reservoirs for humans and animals.</a:t>
            </a:r>
            <a:endParaRPr lang="tr-TR" sz="2000" dirty="0" smtClean="0">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This disease is more common in specially trained dogs for hunting trails (crawling, digging). Apart from this, there are similar rates in cats, pigs and sheep</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algn="just"/>
            <a:endParaRPr lang="tr-TR" sz="2000" dirty="0" smtClean="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agent is localized in some regions and produces endemic disease</a:t>
            </a:r>
            <a:r>
              <a:rPr lang="tr-TR" sz="2000" dirty="0" smtClean="0">
                <a:effectLst/>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08712"/>
          </a:xfrm>
        </p:spPr>
        <p:txBody>
          <a:bodyPr/>
          <a:lstStyle/>
          <a:p>
            <a:pPr>
              <a:buNone/>
            </a:pPr>
            <a:r>
              <a:rPr lang="tr-TR" sz="2000" dirty="0" smtClean="0">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Clinical</a:t>
            </a:r>
            <a:r>
              <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Symptoms</a:t>
            </a:r>
            <a:endPar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Infection is difficult to diagnose because of a latent and chronic course in animals. Some of the symptoms that arise are not specific enough to describe the disease</a:t>
            </a:r>
            <a:r>
              <a:rPr lang="tr-TR" sz="2000" dirty="0" smtClean="0">
                <a:effectLst/>
                <a:latin typeface="Times New Roman" pitchFamily="18" charset="0"/>
                <a:cs typeface="Times New Roman" pitchFamily="18" charset="0"/>
              </a:rPr>
              <a:t>.</a:t>
            </a:r>
          </a:p>
          <a:p>
            <a:pPr algn="just"/>
            <a:endParaRPr lang="tr-TR" sz="2000" dirty="0" smtClean="0">
              <a:effectLst/>
              <a:latin typeface="Times New Roman" pitchFamily="18" charset="0"/>
              <a:cs typeface="Times New Roman" pitchFamily="18" charset="0"/>
            </a:endParaRPr>
          </a:p>
          <a:p>
            <a:pPr algn="just">
              <a:buNone/>
            </a:pPr>
            <a:endParaRPr lang="tr-TR" sz="2000" dirty="0" smtClean="0">
              <a:effectLst/>
              <a:latin typeface="Times New Roman" pitchFamily="18" charset="0"/>
              <a:cs typeface="Times New Roman" pitchFamily="18" charset="0"/>
            </a:endParaRPr>
          </a:p>
          <a:p>
            <a:pPr algn="just">
              <a:buNone/>
            </a:pPr>
            <a:r>
              <a:rPr lang="tr-TR" sz="2000" dirty="0" smtClean="0">
                <a:effectLst/>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Laboratory</a:t>
            </a:r>
            <a:r>
              <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Results</a:t>
            </a:r>
            <a:endPar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just">
              <a:buNone/>
            </a:pPr>
            <a:endPar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just"/>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Microscopy</a:t>
            </a:r>
            <a:r>
              <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a:t>
            </a:r>
            <a:r>
              <a:rPr lang="tr-TR" sz="2000" dirty="0" smtClean="0">
                <a:effectLst/>
                <a:latin typeface="Times New Roman" pitchFamily="18" charset="0"/>
                <a:cs typeface="Times New Roman" pitchFamily="18" charset="0"/>
              </a:rPr>
              <a:t> </a:t>
            </a:r>
            <a:r>
              <a:rPr lang="en-US" sz="2000" dirty="0" err="1">
                <a:latin typeface="Times New Roman" panose="02020603050405020304" pitchFamily="18" charset="0"/>
                <a:cs typeface="Times New Roman" panose="02020603050405020304" pitchFamily="18" charset="0"/>
              </a:rPr>
              <a:t>Dyeed</a:t>
            </a:r>
            <a:r>
              <a:rPr lang="en-US" sz="2000" dirty="0">
                <a:latin typeface="Times New Roman" panose="02020603050405020304" pitchFamily="18" charset="0"/>
                <a:cs typeface="Times New Roman" panose="02020603050405020304" pitchFamily="18" charset="0"/>
              </a:rPr>
              <a:t> and unpainted preparations prepared from animal materials are found in yeast form. Mononuclear and sometimes </a:t>
            </a:r>
            <a:r>
              <a:rPr lang="en-US" sz="2000" dirty="0" err="1">
                <a:latin typeface="Times New Roman" panose="02020603050405020304" pitchFamily="18" charset="0"/>
                <a:cs typeface="Times New Roman" panose="02020603050405020304" pitchFamily="18" charset="0"/>
              </a:rPr>
              <a:t>polymorphonuclear</a:t>
            </a:r>
            <a:r>
              <a:rPr lang="en-US" sz="2000" dirty="0">
                <a:latin typeface="Times New Roman" panose="02020603050405020304" pitchFamily="18" charset="0"/>
                <a:cs typeface="Times New Roman" panose="02020603050405020304" pitchFamily="18" charset="0"/>
              </a:rPr>
              <a:t> structures are found in preparations prepared from blood, bone marrow and lymph nodules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algn="just"/>
            <a:endParaRPr lang="tr-TR" sz="2000" dirty="0" smtClean="0">
              <a:effectLst/>
              <a:latin typeface="Times New Roman" pitchFamily="18" charset="0"/>
              <a:cs typeface="Times New Roman" pitchFamily="18" charset="0"/>
            </a:endParaRPr>
          </a:p>
          <a:p>
            <a:pPr algn="just"/>
            <a:r>
              <a:rPr lang="tr-TR" sz="20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C</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ulture</a:t>
            </a:r>
            <a:r>
              <a:rPr lang="tr-TR" sz="2000" dirty="0" smtClean="0">
                <a:effectLst>
                  <a:glow rad="228600">
                    <a:schemeClr val="accent1">
                      <a:satMod val="175000"/>
                      <a:alpha val="40000"/>
                    </a:schemeClr>
                  </a:glow>
                </a:effectLst>
                <a:latin typeface="Times New Roman" pitchFamily="18" charset="0"/>
                <a:cs typeface="Times New Roman" pitchFamily="18" charset="0"/>
              </a:rPr>
              <a:t> </a:t>
            </a:r>
            <a:r>
              <a:rPr lang="tr-TR" sz="2000" dirty="0" smtClean="0">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Antibiotic SDA is removed from the receiving material by incubation at 25 </a:t>
            </a:r>
            <a:r>
              <a:rPr lang="en-US" sz="2000" dirty="0" smtClean="0">
                <a:latin typeface="Times New Roman" panose="02020603050405020304" pitchFamily="18" charset="0"/>
                <a:cs typeface="Times New Roman" panose="02020603050405020304" pitchFamily="18" charset="0"/>
              </a:rPr>
              <a:t>°C </a:t>
            </a:r>
            <a:r>
              <a:rPr lang="en-US" sz="2000" dirty="0">
                <a:latin typeface="Times New Roman" panose="02020603050405020304" pitchFamily="18" charset="0"/>
                <a:cs typeface="Times New Roman" panose="02020603050405020304" pitchFamily="18" charset="0"/>
              </a:rPr>
              <a:t>and 2 </a:t>
            </a:r>
            <a:r>
              <a:rPr lang="en-US" sz="2000" dirty="0" smtClean="0">
                <a:latin typeface="Times New Roman" panose="02020603050405020304" pitchFamily="18" charset="0"/>
                <a:cs typeface="Times New Roman" panose="02020603050405020304" pitchFamily="18" charset="0"/>
              </a:rPr>
              <a:t>°C </a:t>
            </a:r>
            <a:r>
              <a:rPr lang="en-US" sz="2000" dirty="0">
                <a:latin typeface="Times New Roman" panose="02020603050405020304" pitchFamily="18" charset="0"/>
                <a:cs typeface="Times New Roman" panose="02020603050405020304" pitchFamily="18" charset="0"/>
              </a:rPr>
              <a:t>for 2 weeks at 37 </a:t>
            </a:r>
            <a:r>
              <a:rPr lang="en-US" sz="2000" dirty="0" smtClean="0">
                <a:latin typeface="Times New Roman" panose="02020603050405020304" pitchFamily="18" charset="0"/>
                <a:cs typeface="Times New Roman" panose="02020603050405020304" pitchFamily="18" charset="0"/>
              </a:rPr>
              <a:t>°C</a:t>
            </a:r>
            <a:r>
              <a:rPr lang="en-US" sz="2000" dirty="0">
                <a:latin typeface="Times New Roman" panose="02020603050405020304" pitchFamily="18" charset="0"/>
                <a:cs typeface="Times New Roman" panose="02020603050405020304" pitchFamily="18" charset="0"/>
              </a:rPr>
              <a:t>. Micro and macro morphologies of breeding colonies are examined. When necessary, the yeast form is re-sown to allow for conversion to a mycelial form.</a:t>
            </a:r>
            <a:endParaRPr lang="tr-TR" sz="20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a:solidFill>
                  <a:schemeClr val="tx1"/>
                </a:solidFill>
              </a:rPr>
              <a:t>C</a:t>
            </a:r>
            <a:r>
              <a:rPr lang="tr-TR" b="1" dirty="0" err="1" smtClean="0">
                <a:solidFill>
                  <a:schemeClr val="tx1"/>
                </a:solidFill>
              </a:rPr>
              <a:t>occidioidomycosis</a:t>
            </a:r>
            <a:endParaRPr lang="tr-TR" b="1" dirty="0">
              <a:solidFill>
                <a:schemeClr val="tx1"/>
              </a:solidFill>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59829"/>
            <a:ext cx="8229600" cy="5793507"/>
          </a:xfrm>
        </p:spPr>
        <p:txBody>
          <a:bodyPr/>
          <a:lstStyle/>
          <a:p>
            <a:pPr algn="just">
              <a:buNone/>
            </a:pPr>
            <a:r>
              <a:rPr lang="tr-TR" sz="2400"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Coccidioidomycosis</a:t>
            </a:r>
            <a:r>
              <a:rPr lang="tr-TR" sz="2400" dirty="0" smtClean="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is a chronic, </a:t>
            </a:r>
            <a:r>
              <a:rPr lang="en-US" sz="2400" dirty="0" err="1">
                <a:latin typeface="Times New Roman" panose="02020603050405020304" pitchFamily="18" charset="0"/>
                <a:cs typeface="Times New Roman" panose="02020603050405020304" pitchFamily="18" charset="0"/>
              </a:rPr>
              <a:t>noncommunicable</a:t>
            </a:r>
            <a:r>
              <a:rPr lang="en-US" sz="2400" dirty="0">
                <a:latin typeface="Times New Roman" panose="02020603050405020304" pitchFamily="18" charset="0"/>
                <a:cs typeface="Times New Roman" panose="02020603050405020304" pitchFamily="18" charset="0"/>
              </a:rPr>
              <a:t> disease that is usually localized to the respiratory system in humans and animals.</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T</a:t>
            </a:r>
            <a:r>
              <a:rPr lang="en-US" sz="2400" dirty="0" smtClean="0">
                <a:latin typeface="Times New Roman" panose="02020603050405020304" pitchFamily="18" charset="0"/>
                <a:cs typeface="Times New Roman" panose="02020603050405020304" pitchFamily="18" charset="0"/>
              </a:rPr>
              <a:t>he </a:t>
            </a:r>
            <a:r>
              <a:rPr lang="en-US" sz="2400" dirty="0">
                <a:latin typeface="Times New Roman" panose="02020603050405020304" pitchFamily="18" charset="0"/>
                <a:cs typeface="Times New Roman" panose="02020603050405020304" pitchFamily="18" charset="0"/>
              </a:rPr>
              <a:t>agent has a dimorphic </a:t>
            </a:r>
            <a:r>
              <a:rPr lang="en-US" sz="2400" dirty="0" smtClean="0">
                <a:latin typeface="Times New Roman" panose="02020603050405020304" pitchFamily="18" charset="0"/>
                <a:cs typeface="Times New Roman" panose="02020603050405020304" pitchFamily="18" charset="0"/>
              </a:rPr>
              <a:t>character</a:t>
            </a:r>
            <a:r>
              <a:rPr lang="tr-TR" sz="2400" dirty="0" smtClean="0">
                <a:latin typeface="Times New Roman" panose="02020603050405020304" pitchFamily="18" charset="0"/>
                <a:cs typeface="Times New Roman" panose="02020603050405020304" pitchFamily="18" charset="0"/>
              </a:rPr>
              <a:t>, it</a:t>
            </a:r>
            <a:r>
              <a:rPr lang="en-US" sz="2400"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is </a:t>
            </a:r>
            <a:r>
              <a:rPr lang="tr-TR" sz="24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Coccidioides</a:t>
            </a:r>
            <a:r>
              <a:rPr lang="tr-TR" sz="2400" i="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immitis</a:t>
            </a:r>
            <a:r>
              <a:rPr lang="tr-TR" sz="2400" dirty="0" smtClean="0">
                <a:latin typeface="Times New Roman" pitchFamily="18" charset="0"/>
                <a:cs typeface="Times New Roman" pitchFamily="18" charset="0"/>
              </a:rPr>
              <a:t>.</a:t>
            </a:r>
          </a:p>
          <a:p>
            <a:pPr algn="just"/>
            <a:endParaRPr lang="tr-TR" sz="2400" dirty="0" smtClean="0">
              <a:latin typeface="Times New Roman" pitchFamily="18" charset="0"/>
              <a:cs typeface="Times New Roman" pitchFamily="18" charset="0"/>
            </a:endParaRPr>
          </a:p>
          <a:p>
            <a:pPr algn="just"/>
            <a:r>
              <a:rPr lang="tr-TR" sz="2400" i="1" dirty="0" err="1" smtClean="0">
                <a:latin typeface="Times New Roman" pitchFamily="18" charset="0"/>
                <a:cs typeface="Times New Roman" pitchFamily="18" charset="0"/>
              </a:rPr>
              <a:t>C.immitis</a:t>
            </a:r>
            <a:r>
              <a:rPr lang="tr-TR" sz="2400" dirty="0" smtClean="0">
                <a:latin typeface="Times New Roman" pitchFamily="18" charset="0"/>
                <a:cs typeface="Times New Roman"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is very resistant to drying. It can protect its vitality for long periods on environmental </a:t>
            </a:r>
            <a:r>
              <a:rPr lang="en-US" sz="2400" dirty="0" smtClean="0">
                <a:latin typeface="Times New Roman" panose="02020603050405020304" pitchFamily="18" charset="0"/>
                <a:cs typeface="Times New Roman" panose="02020603050405020304" pitchFamily="18" charset="0"/>
              </a:rPr>
              <a:t>conditions</a:t>
            </a:r>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develops easily in antibiotic SDA medium and at </a:t>
            </a:r>
            <a:r>
              <a:rPr lang="en-US" sz="2400" dirty="0" smtClean="0">
                <a:latin typeface="Times New Roman" panose="02020603050405020304" pitchFamily="18" charset="0"/>
                <a:cs typeface="Times New Roman" panose="02020603050405020304" pitchFamily="18" charset="0"/>
              </a:rPr>
              <a:t>25</a:t>
            </a:r>
            <a:r>
              <a:rPr lang="en-US" sz="2400" dirty="0" smtClean="0">
                <a:latin typeface="Arial" panose="020B0604020202020204" pitchFamily="34" charset="0"/>
                <a:cs typeface="Arial" panose="020B0604020202020204" pitchFamily="34"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 in 3-5 days.</a:t>
            </a:r>
            <a:endParaRPr lang="tr-TR" sz="2400" dirty="0" smtClean="0">
              <a:latin typeface="Times New Roman" pitchFamily="18" charset="0"/>
              <a:cs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43805"/>
            <a:ext cx="8229600" cy="5649491"/>
          </a:xfrm>
        </p:spPr>
        <p:txBody>
          <a:bodyPr/>
          <a:lstStyle/>
          <a:p>
            <a:pPr>
              <a:buNone/>
            </a:pPr>
            <a:r>
              <a:rPr lang="tr-TR" sz="2400" dirty="0" smtClean="0">
                <a:latin typeface="Times New Roman" pitchFamily="18" charset="0"/>
                <a:cs typeface="Times New Roman" pitchFamily="18" charset="0"/>
              </a:rPr>
              <a:t>	</a:t>
            </a: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Epidemiology</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just"/>
            <a:r>
              <a:rPr lang="tr-TR" sz="2400" i="1" dirty="0" err="1" smtClean="0">
                <a:effectLst/>
                <a:latin typeface="Times New Roman" pitchFamily="18" charset="0"/>
                <a:cs typeface="Times New Roman" pitchFamily="18" charset="0"/>
              </a:rPr>
              <a:t>C.immitis</a:t>
            </a:r>
            <a:r>
              <a:rPr lang="tr-TR" sz="2400" dirty="0" smtClean="0">
                <a:effectLst/>
                <a:latin typeface="Times New Roman" pitchFamily="18" charset="0"/>
                <a:cs typeface="Times New Roman" pitchFamily="18" charset="0"/>
              </a:rPr>
              <a:t> </a:t>
            </a:r>
            <a:r>
              <a:rPr lang="en-US" sz="2400" dirty="0" smtClean="0">
                <a:latin typeface="Times New Roman" panose="02020603050405020304" pitchFamily="18" charset="0"/>
                <a:cs typeface="Times New Roman" panose="02020603050405020304" pitchFamily="18" charset="0"/>
              </a:rPr>
              <a:t>and </a:t>
            </a:r>
            <a:r>
              <a:rPr lang="en-US" sz="2400" dirty="0">
                <a:latin typeface="Times New Roman" panose="02020603050405020304" pitchFamily="18" charset="0"/>
                <a:cs typeface="Times New Roman" panose="02020603050405020304" pitchFamily="18" charset="0"/>
              </a:rPr>
              <a:t>effective spores are more common in the </a:t>
            </a:r>
            <a:r>
              <a:rPr lang="en-US" sz="2400" dirty="0" smtClean="0">
                <a:latin typeface="Times New Roman" panose="02020603050405020304" pitchFamily="18" charset="0"/>
                <a:cs typeface="Times New Roman" panose="02020603050405020304" pitchFamily="18" charset="0"/>
              </a:rPr>
              <a:t>soil</a:t>
            </a:r>
            <a:endParaRPr lang="tr-TR" sz="2400" dirty="0" smtClean="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In dry and windy weather, spores that are involved in the air are removed by the breathing air and become localized to the lungs.</a:t>
            </a:r>
            <a:endParaRPr lang="tr-TR" sz="2400" dirty="0" smtClean="0">
              <a:effectLst/>
              <a:latin typeface="Times New Roman" pitchFamily="18" charset="0"/>
              <a:cs typeface="Times New Roman"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There </a:t>
            </a:r>
            <a:r>
              <a:rPr lang="en-US" sz="2400" dirty="0">
                <a:latin typeface="Times New Roman" panose="02020603050405020304" pitchFamily="18" charset="0"/>
                <a:cs typeface="Times New Roman" panose="02020603050405020304" pitchFamily="18" charset="0"/>
              </a:rPr>
              <a:t>is no animal or animal contamination</a:t>
            </a:r>
            <a:r>
              <a:rPr lang="en-US" sz="2400" dirty="0" smtClean="0">
                <a:latin typeface="Times New Roman" panose="02020603050405020304" pitchFamily="18" charset="0"/>
                <a:cs typeface="Times New Roman" panose="02020603050405020304" pitchFamily="18" charset="0"/>
              </a:rPr>
              <a:t>.</a:t>
            </a:r>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possibility of infection from the portents in the vicinity is very rare and no digestive system infections have been found.</a:t>
            </a:r>
            <a:endParaRPr lang="tr-TR" sz="2400" dirty="0" smtClean="0">
              <a:effectLst/>
              <a:latin typeface="Times New Roman" pitchFamily="18" charset="0"/>
              <a:cs typeface="Times New Roman"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Infection </a:t>
            </a:r>
            <a:r>
              <a:rPr lang="en-US" sz="2400" dirty="0">
                <a:latin typeface="Times New Roman" panose="02020603050405020304" pitchFamily="18" charset="0"/>
                <a:cs typeface="Times New Roman" panose="02020603050405020304" pitchFamily="18" charset="0"/>
              </a:rPr>
              <a:t>is mostly dog, cattle, horse, cat, pig and sheep.</a:t>
            </a:r>
            <a:endParaRPr lang="tr-TR" sz="2400" dirty="0" smtClean="0">
              <a:effectLst/>
              <a:latin typeface="Times New Roman" pitchFamily="18" charset="0"/>
              <a:cs typeface="Times New Roman" pitchFamily="18" charset="0"/>
            </a:endParaRPr>
          </a:p>
          <a:p>
            <a:pPr algn="just"/>
            <a:endParaRPr lang="tr-TR" sz="2400" dirty="0">
              <a:effectLst/>
              <a:latin typeface="Times New Roman" pitchFamily="18" charset="0"/>
              <a:cs typeface="Times New Roman"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908720"/>
            <a:ext cx="8640960" cy="4680520"/>
          </a:xfrm>
        </p:spPr>
        <p:txBody>
          <a:bodyPr/>
          <a:lstStyle/>
          <a:p>
            <a:pPr>
              <a:buNone/>
            </a:pPr>
            <a:r>
              <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Clinical</a:t>
            </a:r>
            <a:r>
              <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Symptoms</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r>
              <a:rPr lang="en-US" sz="2000" dirty="0">
                <a:latin typeface="Times New Roman" panose="02020603050405020304" pitchFamily="18" charset="0"/>
                <a:cs typeface="Times New Roman" panose="02020603050405020304" pitchFamily="18" charset="0"/>
              </a:rPr>
              <a:t>Many of the </a:t>
            </a:r>
            <a:r>
              <a:rPr lang="en-US" sz="2000" dirty="0" err="1">
                <a:latin typeface="Times New Roman" panose="02020603050405020304" pitchFamily="18" charset="0"/>
                <a:cs typeface="Times New Roman" panose="02020603050405020304" pitchFamily="18" charset="0"/>
              </a:rPr>
              <a:t>C.immitis</a:t>
            </a:r>
            <a:r>
              <a:rPr lang="en-US" sz="2000" dirty="0">
                <a:latin typeface="Times New Roman" panose="02020603050405020304" pitchFamily="18" charset="0"/>
                <a:cs typeface="Times New Roman" panose="02020603050405020304" pitchFamily="18" charset="0"/>
              </a:rPr>
              <a:t> infections are often overlooked because they are seen in latent or subclinical forms</a:t>
            </a:r>
          </a:p>
          <a:p>
            <a:endParaRPr lang="tr-TR" sz="2000" dirty="0" smtClean="0">
              <a:effectLst/>
              <a:latin typeface="Times New Roman" pitchFamily="18" charset="0"/>
              <a:cs typeface="Times New Roman" pitchFamily="18" charset="0"/>
            </a:endParaRPr>
          </a:p>
          <a:p>
            <a:r>
              <a:rPr lang="en-US" sz="2000" dirty="0">
                <a:latin typeface="Times New Roman" panose="02020603050405020304" pitchFamily="18" charset="0"/>
                <a:cs typeface="Times New Roman" panose="02020603050405020304" pitchFamily="18" charset="0"/>
              </a:rPr>
              <a:t>It is almost impossible to diagnose precisely without laboratory analysis even in the case of clinical </a:t>
            </a:r>
            <a:r>
              <a:rPr lang="en-US" sz="2000" dirty="0" smtClean="0">
                <a:latin typeface="Times New Roman" panose="02020603050405020304" pitchFamily="18" charset="0"/>
                <a:cs typeface="Times New Roman" panose="02020603050405020304" pitchFamily="18" charset="0"/>
              </a:rPr>
              <a:t>trials</a:t>
            </a:r>
            <a:r>
              <a:rPr lang="tr-TR" sz="2000" dirty="0" smtClean="0">
                <a:effectLst/>
                <a:latin typeface="Times New Roman" pitchFamily="18" charset="0"/>
                <a:cs typeface="Times New Roman" pitchFamily="18" charset="0"/>
              </a:rPr>
              <a:t>.</a:t>
            </a:r>
          </a:p>
          <a:p>
            <a:pPr algn="just">
              <a:buNone/>
            </a:pPr>
            <a:endParaRPr lang="tr-TR" sz="2000" dirty="0" smtClean="0">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The most obvious symptom is cough, which is similar to tuberculosis and other pulmonary infections.</a:t>
            </a:r>
            <a:endParaRPr lang="tr-TR" sz="2000" dirty="0">
              <a:effectLst/>
              <a:latin typeface="Times New Roman" pitchFamily="18" charset="0"/>
              <a:cs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lstStyle/>
          <a:p>
            <a:pPr>
              <a:buNone/>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Laboratory</a:t>
            </a:r>
            <a:r>
              <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Results</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Microscopy</a:t>
            </a:r>
            <a:r>
              <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Lenticular examination is first performed with 10% KOH or </a:t>
            </a:r>
            <a:r>
              <a:rPr lang="en-US" sz="2400" dirty="0" err="1">
                <a:latin typeface="Times New Roman" panose="02020603050405020304" pitchFamily="18" charset="0"/>
                <a:cs typeface="Times New Roman" panose="02020603050405020304" pitchFamily="18" charset="0"/>
              </a:rPr>
              <a:t>Lactophenol</a:t>
            </a:r>
            <a:r>
              <a:rPr lang="en-US" sz="2400" dirty="0">
                <a:latin typeface="Times New Roman" panose="02020603050405020304" pitchFamily="18" charset="0"/>
                <a:cs typeface="Times New Roman" panose="02020603050405020304" pitchFamily="18" charset="0"/>
              </a:rPr>
              <a:t> Cotton Blue on the </a:t>
            </a:r>
            <a:r>
              <a:rPr lang="en-US" sz="2400" dirty="0" err="1">
                <a:latin typeface="Times New Roman" panose="02020603050405020304" pitchFamily="18" charset="0"/>
                <a:cs typeface="Times New Roman" panose="02020603050405020304" pitchFamily="18" charset="0"/>
              </a:rPr>
              <a:t>lesional</a:t>
            </a:r>
            <a:r>
              <a:rPr lang="en-US" sz="2400" dirty="0">
                <a:latin typeface="Times New Roman" panose="02020603050405020304" pitchFamily="18" charset="0"/>
                <a:cs typeface="Times New Roman" panose="02020603050405020304" pitchFamily="18" charset="0"/>
              </a:rPr>
              <a:t> material. Under the microscope, it is examined in terms of thick walled and </a:t>
            </a:r>
            <a:r>
              <a:rPr lang="en-US" sz="2400" dirty="0" err="1">
                <a:latin typeface="Times New Roman" panose="02020603050405020304" pitchFamily="18" charset="0"/>
                <a:cs typeface="Times New Roman" panose="02020603050405020304" pitchFamily="18" charset="0"/>
              </a:rPr>
              <a:t>refractile</a:t>
            </a:r>
            <a:r>
              <a:rPr lang="en-US" sz="2400" dirty="0">
                <a:latin typeface="Times New Roman" panose="02020603050405020304" pitchFamily="18" charset="0"/>
                <a:cs typeface="Times New Roman" panose="02020603050405020304" pitchFamily="18" charset="0"/>
              </a:rPr>
              <a:t> spherules</a:t>
            </a:r>
            <a:r>
              <a:rPr lang="tr-TR" sz="2400" dirty="0" smtClean="0">
                <a:latin typeface="Times New Roman" pitchFamily="18" charset="0"/>
                <a:cs typeface="Times New Roman" pitchFamily="18" charset="0"/>
              </a:rPr>
              <a:t>.</a:t>
            </a:r>
          </a:p>
          <a:p>
            <a:pPr algn="just"/>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lgn="just"/>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Culture</a:t>
            </a:r>
            <a:r>
              <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 </a:t>
            </a:r>
            <a:r>
              <a:rPr lang="en-US" sz="2400" dirty="0">
                <a:latin typeface="Times New Roman" panose="02020603050405020304" pitchFamily="18" charset="0"/>
                <a:cs typeface="Times New Roman" panose="02020603050405020304" pitchFamily="18" charset="0"/>
              </a:rPr>
              <a:t>Sterilization of antibiotics and antibiotics from clinical materials is performed instead of SDA fattening and incubation is allowed at 25C and 37C. Reproduced colonies within 3-5 days are examined in terms of </a:t>
            </a:r>
            <a:r>
              <a:rPr lang="en-US" sz="2400" dirty="0" err="1">
                <a:latin typeface="Times New Roman" panose="02020603050405020304" pitchFamily="18" charset="0"/>
                <a:cs typeface="Times New Roman" panose="02020603050405020304" pitchFamily="18" charset="0"/>
              </a:rPr>
              <a:t>C.immitis</a:t>
            </a:r>
            <a:r>
              <a:rPr lang="en-US" sz="2400" dirty="0">
                <a:latin typeface="Times New Roman" panose="02020603050405020304" pitchFamily="18" charset="0"/>
                <a:cs typeface="Times New Roman" panose="02020603050405020304" pitchFamily="18" charset="0"/>
              </a:rPr>
              <a:t> culture formation, but care should be taken that spores are not scattered around and not taken up with breathing air.</a:t>
            </a:r>
            <a:endParaRPr lang="tr-TR" sz="2400" dirty="0">
              <a:effectLst/>
              <a:latin typeface="Times New Roman" pitchFamily="18" charset="0"/>
              <a:cs typeface="Times New Roman"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Patogenic</a:t>
            </a:r>
            <a:r>
              <a:rPr lang="tr-TR" b="1" dirty="0" smtClean="0">
                <a:solidFill>
                  <a:schemeClr val="tx1"/>
                </a:solidFill>
                <a:latin typeface="Times New Roman" pitchFamily="18" charset="0"/>
                <a:cs typeface="Times New Roman" pitchFamily="18" charset="0"/>
              </a:rPr>
              <a:t> </a:t>
            </a:r>
            <a:r>
              <a:rPr lang="tr-TR" b="1" dirty="0" err="1" smtClean="0">
                <a:solidFill>
                  <a:schemeClr val="tx1"/>
                </a:solidFill>
                <a:latin typeface="Times New Roman" pitchFamily="18" charset="0"/>
                <a:cs typeface="Times New Roman" pitchFamily="18" charset="0"/>
              </a:rPr>
              <a:t>Yeast</a:t>
            </a:r>
            <a:endParaRPr lang="tr-T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ea typeface="ＭＳ Ｐゴシック" pitchFamily="34" charset="-128"/>
                <a:cs typeface="Times New Roman" pitchFamily="18" charset="0"/>
              </a:rPr>
              <a:t>Treatment</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and</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Prevention</a:t>
            </a:r>
            <a:endParaRPr lang="tr-TR" b="1" dirty="0" smtClean="0">
              <a:solidFill>
                <a:schemeClr val="tx1"/>
              </a:solidFill>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836712"/>
            <a:ext cx="8229600" cy="4525963"/>
          </a:xfrm>
        </p:spPr>
        <p:txBody>
          <a:bodyPr/>
          <a:lstStyle/>
          <a:p>
            <a:pPr marL="1009650" lvl="1" indent="-609600" eaLnBrk="1" hangingPunct="1">
              <a:buNone/>
            </a:pPr>
            <a:r>
              <a:rPr lang="tr-TR" b="1" dirty="0" err="1" smtClean="0">
                <a:solidFill>
                  <a:srgbClr val="002060"/>
                </a:solidFill>
                <a:latin typeface="Times New Roman" pitchFamily="18" charset="0"/>
                <a:cs typeface="Times New Roman" pitchFamily="18" charset="0"/>
              </a:rPr>
              <a:t>Patojenik</a:t>
            </a:r>
            <a:r>
              <a:rPr lang="tr-TR" b="1" dirty="0" smtClean="0">
                <a:solidFill>
                  <a:srgbClr val="002060"/>
                </a:solidFill>
                <a:latin typeface="Times New Roman" pitchFamily="18" charset="0"/>
                <a:cs typeface="Times New Roman" pitchFamily="18" charset="0"/>
              </a:rPr>
              <a:t> Mayalar;</a:t>
            </a:r>
          </a:p>
          <a:p>
            <a:pPr marL="1009650" lvl="1" indent="-609600" eaLnBrk="1" hangingPunct="1">
              <a:buNone/>
            </a:pPr>
            <a:endParaRPr lang="tr-TR" sz="1000" dirty="0" smtClean="0">
              <a:solidFill>
                <a:srgbClr val="002060"/>
              </a:solidFill>
              <a:latin typeface="Times New Roman" pitchFamily="18" charset="0"/>
              <a:cs typeface="Times New Roman" pitchFamily="18" charset="0"/>
            </a:endParaRPr>
          </a:p>
          <a:p>
            <a:pPr marL="609600" indent="-609600" eaLnBrk="1" hangingPunct="1"/>
            <a:r>
              <a:rPr lang="tr-TR" dirty="0" smtClean="0">
                <a:solidFill>
                  <a:srgbClr val="002060"/>
                </a:solidFill>
                <a:latin typeface="Times New Roman" pitchFamily="18" charset="0"/>
                <a:cs typeface="Times New Roman" pitchFamily="18" charset="0"/>
              </a:rPr>
              <a:t>	</a:t>
            </a:r>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Candida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albicans</a:t>
            </a:r>
            <a:endPar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endParaRPr lang="tr-TR" sz="1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Cryptococcus</a:t>
            </a:r>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neoformans</a:t>
            </a:r>
            <a:endPar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endParaRPr lang="tr-TR" sz="1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Malassezia</a:t>
            </a:r>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pachydermatis</a:t>
            </a:r>
            <a:endPar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endParaRPr lang="tr-TR" sz="1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Geotrichium</a:t>
            </a:r>
            <a:r>
              <a:rPr lang="tr-TR"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candidum</a:t>
            </a:r>
            <a:endParaRPr lang="tr-TR" b="1" dirty="0">
              <a:solidFill>
                <a:srgbClr val="002060"/>
              </a:solidFill>
              <a:effectLst>
                <a:glow rad="228600">
                  <a:schemeClr val="accent1">
                    <a:satMod val="175000"/>
                    <a:alpha val="40000"/>
                  </a:schemeClr>
                </a:glo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Candidiasis</a:t>
            </a:r>
            <a:endParaRPr lang="tr-TR" b="1" dirty="0">
              <a:solidFill>
                <a:schemeClr val="tx1"/>
              </a:solidFill>
              <a:latin typeface="Times New Roman" pitchFamily="18" charset="0"/>
              <a:cs typeface="Times New Roman"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71797"/>
            <a:ext cx="8496944" cy="5505475"/>
          </a:xfrm>
        </p:spPr>
        <p:txBody>
          <a:bodyPr/>
          <a:lstStyle/>
          <a:p>
            <a:pPr algn="just">
              <a:buNone/>
            </a:pPr>
            <a:r>
              <a:rPr lang="tr-TR" sz="22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2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Candidiasis</a:t>
            </a:r>
            <a:r>
              <a:rPr lang="tr-TR" sz="2200" dirty="0" smtClean="0">
                <a:latin typeface="Times New Roman" pitchFamily="18" charset="0"/>
                <a:cs typeface="Times New Roman" pitchFamily="18" charset="0"/>
              </a:rPr>
              <a:t>, </a:t>
            </a:r>
            <a:r>
              <a:rPr lang="en-US" sz="2200" dirty="0">
                <a:latin typeface="Times New Roman" panose="02020603050405020304" pitchFamily="18" charset="0"/>
                <a:cs typeface="Times New Roman" panose="02020603050405020304" pitchFamily="18" charset="0"/>
              </a:rPr>
              <a:t>is infectious in Candida species generally in the digestive tract and mucous membranes, predominantly in </a:t>
            </a:r>
            <a:r>
              <a:rPr lang="en-US" sz="2200" b="1" i="1" dirty="0">
                <a:latin typeface="Times New Roman" panose="02020603050405020304" pitchFamily="18" charset="0"/>
                <a:cs typeface="Times New Roman" panose="02020603050405020304" pitchFamily="18" charset="0"/>
              </a:rPr>
              <a:t>C. </a:t>
            </a:r>
            <a:r>
              <a:rPr lang="en-US" sz="2200" b="1" i="1" dirty="0" err="1">
                <a:latin typeface="Times New Roman" panose="02020603050405020304" pitchFamily="18" charset="0"/>
                <a:cs typeface="Times New Roman" panose="02020603050405020304" pitchFamily="18" charset="0"/>
              </a:rPr>
              <a:t>albicans</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in the vast majority of humans and animals (90%).</a:t>
            </a:r>
            <a:endParaRPr lang="tr-TR" sz="2200" dirty="0" smtClean="0">
              <a:latin typeface="Times New Roman" pitchFamily="18" charset="0"/>
              <a:cs typeface="Times New Roman" pitchFamily="18" charset="0"/>
            </a:endParaRPr>
          </a:p>
          <a:p>
            <a:endParaRPr lang="tr-TR" sz="2200" i="1" dirty="0" smtClean="0">
              <a:latin typeface="Times New Roman" pitchFamily="18" charset="0"/>
              <a:cs typeface="Times New Roman" pitchFamily="18" charset="0"/>
            </a:endParaRPr>
          </a:p>
          <a:p>
            <a:r>
              <a:rPr lang="tr-TR" sz="2200" i="1" dirty="0" err="1" smtClean="0">
                <a:latin typeface="Times New Roman" pitchFamily="18" charset="0"/>
                <a:cs typeface="Times New Roman" pitchFamily="18" charset="0"/>
              </a:rPr>
              <a:t>C.albicans</a:t>
            </a:r>
            <a:r>
              <a:rPr lang="tr-TR" sz="2200" dirty="0" smtClean="0">
                <a:latin typeface="Times New Roman" pitchFamily="18" charset="0"/>
                <a:cs typeface="Times New Roman" pitchFamily="18" charset="0"/>
              </a:rPr>
              <a:t>, </a:t>
            </a:r>
            <a:r>
              <a:rPr lang="en-US" sz="2200" dirty="0">
                <a:latin typeface="Times New Roman" panose="02020603050405020304" pitchFamily="18" charset="0"/>
                <a:cs typeface="Times New Roman" panose="02020603050405020304" pitchFamily="18" charset="0"/>
              </a:rPr>
              <a:t>is located commensally in the mouth, esophagus, stomach, intestinal tract, subcutaneous tissues, lung, breast tissue and genital tract. affective lesions are </a:t>
            </a:r>
            <a:r>
              <a:rPr lang="en-US" sz="2200" dirty="0" smtClean="0">
                <a:latin typeface="Times New Roman" panose="02020603050405020304" pitchFamily="18" charset="0"/>
                <a:cs typeface="Times New Roman" panose="02020603050405020304" pitchFamily="18" charset="0"/>
              </a:rPr>
              <a:t>encountered</a:t>
            </a:r>
            <a:r>
              <a:rPr lang="tr-TR"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endParaRPr lang="tr-TR" sz="2200" dirty="0" smtClean="0">
              <a:latin typeface="Times New Roman" pitchFamily="18" charset="0"/>
              <a:cs typeface="Times New Roman" pitchFamily="18" charset="0"/>
            </a:endParaRPr>
          </a:p>
          <a:p>
            <a:pPr algn="just"/>
            <a:r>
              <a:rPr lang="en-US" sz="2200" dirty="0">
                <a:latin typeface="Times New Roman" panose="02020603050405020304" pitchFamily="18" charset="0"/>
                <a:cs typeface="Times New Roman" panose="02020603050405020304" pitchFamily="18" charset="0"/>
              </a:rPr>
              <a:t>Most of the leading infections are of endogenous origin and predisposing causes such as immunosuppression, long-term antibiotic therapy and inadequate care-feeding are the reasons for the </a:t>
            </a:r>
            <a:r>
              <a:rPr lang="en-US" sz="2200" dirty="0" smtClean="0">
                <a:latin typeface="Times New Roman" panose="02020603050405020304" pitchFamily="18" charset="0"/>
                <a:cs typeface="Times New Roman" panose="02020603050405020304" pitchFamily="18" charset="0"/>
              </a:rPr>
              <a:t>infection</a:t>
            </a:r>
            <a:r>
              <a:rPr lang="tr-TR" sz="2200" dirty="0" smtClean="0">
                <a:latin typeface="Times New Roman" panose="02020603050405020304" pitchFamily="18" charset="0"/>
                <a:cs typeface="Times New Roman" panose="02020603050405020304" pitchFamily="18" charset="0"/>
              </a:rPr>
              <a:t>.</a:t>
            </a:r>
          </a:p>
          <a:p>
            <a:pPr algn="just"/>
            <a:endParaRPr lang="tr-TR" sz="2200" dirty="0" smtClean="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Infection</a:t>
            </a:r>
            <a:r>
              <a:rPr lang="en-US" sz="2200" dirty="0">
                <a:latin typeface="Times New Roman" panose="02020603050405020304" pitchFamily="18" charset="0"/>
                <a:cs typeface="Times New Roman" panose="02020603050405020304" pitchFamily="18" charset="0"/>
              </a:rPr>
              <a:t>, acute in young animals; is a chronic course in adult animals.</a:t>
            </a:r>
            <a:endParaRPr lang="tr-TR" sz="2200" dirty="0" smtClean="0">
              <a:latin typeface="Times New Roman" pitchFamily="18" charset="0"/>
              <a:cs typeface="Times New Roman" pitchFamily="18"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443805"/>
            <a:ext cx="8784976" cy="5865515"/>
          </a:xfrm>
        </p:spPr>
        <p:txBody>
          <a:bodyPr/>
          <a:lstStyle/>
          <a:p>
            <a:pPr>
              <a:buNone/>
            </a:pPr>
            <a:r>
              <a:rPr lang="tr-TR" sz="2000" dirty="0" smtClean="0">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Clinical</a:t>
            </a:r>
            <a:r>
              <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Symptoms</a:t>
            </a:r>
            <a:endPar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0" indent="0" algn="just" defTabSz="360363"/>
            <a:r>
              <a:rPr lang="tr-TR" sz="2000" dirty="0" smtClean="0">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In</a:t>
            </a:r>
            <a:r>
              <a:rPr lang="tr-TR" sz="2000" b="1" dirty="0" smtClean="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poultry</a:t>
            </a:r>
            <a:r>
              <a:rPr lang="tr-TR" sz="2000" b="1" dirty="0" smtClean="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clinical signs are hardly </a:t>
            </a:r>
            <a:r>
              <a:rPr lang="en-US" sz="2000" dirty="0" smtClean="0">
                <a:latin typeface="Times New Roman" panose="02020603050405020304" pitchFamily="18" charset="0"/>
                <a:cs typeface="Times New Roman" panose="02020603050405020304" pitchFamily="18" charset="0"/>
              </a:rPr>
              <a:t>observable</a:t>
            </a:r>
            <a:r>
              <a:rPr lang="tr-TR" sz="2000" dirty="0" smtClean="0">
                <a:effectLst/>
                <a:latin typeface="Times New Roman" pitchFamily="18" charset="0"/>
                <a:cs typeface="Times New Roman" pitchFamily="18" charset="0"/>
              </a:rPr>
              <a:t>. </a:t>
            </a:r>
          </a:p>
          <a:p>
            <a:pPr marL="0" indent="0" algn="just" defTabSz="179388"/>
            <a:r>
              <a:rPr lang="tr-TR" sz="2000" dirty="0" smtClean="0">
                <a:effectLst>
                  <a:glow rad="63500">
                    <a:schemeClr val="accent1">
                      <a:satMod val="175000"/>
                      <a:alpha val="40000"/>
                    </a:schemeClr>
                  </a:glow>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 The cases are usually sporadic and rarely endemic. Upper respiratory tract and digestive system are affected the most</a:t>
            </a:r>
            <a:r>
              <a:rPr lang="tr-TR" sz="2000" dirty="0" smtClean="0">
                <a:effectLst/>
                <a:latin typeface="Times New Roman" pitchFamily="18" charset="0"/>
                <a:cs typeface="Times New Roman" pitchFamily="18" charset="0"/>
              </a:rPr>
              <a:t>.</a:t>
            </a:r>
          </a:p>
          <a:p>
            <a:pPr marL="0" indent="0" algn="just" defTabSz="179388"/>
            <a:r>
              <a:rPr lang="tr-TR" sz="2000" dirty="0" smtClean="0">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 In acute cases, yellow-white lesions are loose in the mucosa of the necropsy coats; In chronic cases, it is observed on the surface of the mucosa and a structure covered with necrotic membrane like towel</a:t>
            </a:r>
            <a:r>
              <a:rPr lang="tr-TR" sz="2000" dirty="0" smtClean="0">
                <a:effectLst/>
                <a:latin typeface="Times New Roman" pitchFamily="18" charset="0"/>
                <a:cs typeface="Times New Roman" pitchFamily="18" charset="0"/>
              </a:rPr>
              <a:t>.</a:t>
            </a:r>
          </a:p>
          <a:p>
            <a:pPr marL="0" indent="0" algn="just" defTabSz="179388"/>
            <a:endParaRPr lang="tr-TR" sz="2000" dirty="0" smtClean="0">
              <a:effectLst/>
              <a:latin typeface="Times New Roman" pitchFamily="18" charset="0"/>
              <a:cs typeface="Times New Roman" pitchFamily="18" charset="0"/>
            </a:endParaRPr>
          </a:p>
          <a:p>
            <a:r>
              <a:rPr lang="en-US" sz="2000" dirty="0">
                <a:latin typeface="Times New Roman" panose="02020603050405020304" pitchFamily="18" charset="0"/>
                <a:cs typeface="Times New Roman" panose="02020603050405020304" pitchFamily="18" charset="0"/>
              </a:rPr>
              <a:t>Mycoses from C. </a:t>
            </a:r>
            <a:r>
              <a:rPr lang="en-US" sz="2000" dirty="0" err="1">
                <a:latin typeface="Times New Roman" panose="02020603050405020304" pitchFamily="18" charset="0"/>
                <a:cs typeface="Times New Roman" panose="02020603050405020304" pitchFamily="18" charset="0"/>
              </a:rPr>
              <a:t>albicans</a:t>
            </a:r>
            <a:r>
              <a:rPr lang="en-US" sz="2000" dirty="0">
                <a:latin typeface="Times New Roman" panose="02020603050405020304" pitchFamily="18" charset="0"/>
                <a:cs typeface="Times New Roman" panose="02020603050405020304" pitchFamily="18" charset="0"/>
              </a:rPr>
              <a:t> are rarely encountered in </a:t>
            </a:r>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ruminants and pigs</a:t>
            </a:r>
            <a:r>
              <a:rPr lang="en-US" sz="2000" dirty="0">
                <a:latin typeface="Times New Roman" panose="02020603050405020304" pitchFamily="18" charset="0"/>
                <a:cs typeface="Times New Roman" panose="02020603050405020304" pitchFamily="18" charset="0"/>
              </a:rPr>
              <a:t>. In cases, </a:t>
            </a:r>
            <a:r>
              <a:rPr lang="en-US" sz="2000" dirty="0" err="1">
                <a:latin typeface="Times New Roman" panose="02020603050405020304" pitchFamily="18" charset="0"/>
                <a:cs typeface="Times New Roman" panose="02020603050405020304" pitchFamily="18" charset="0"/>
              </a:rPr>
              <a:t>abortus</a:t>
            </a:r>
            <a:r>
              <a:rPr lang="en-US" sz="2000" dirty="0">
                <a:latin typeface="Times New Roman" panose="02020603050405020304" pitchFamily="18" charset="0"/>
                <a:cs typeface="Times New Roman" panose="02020603050405020304" pitchFamily="18" charset="0"/>
              </a:rPr>
              <a:t>, mastitis, mycotic stomatitis, pneumonia and </a:t>
            </a:r>
            <a:r>
              <a:rPr lang="en-US" sz="2000" dirty="0" err="1">
                <a:latin typeface="Times New Roman" panose="02020603050405020304" pitchFamily="18" charset="0"/>
                <a:cs typeface="Times New Roman" panose="02020603050405020304" pitchFamily="18" charset="0"/>
              </a:rPr>
              <a:t>rumenitis</a:t>
            </a:r>
            <a:r>
              <a:rPr lang="en-US" sz="2000" dirty="0">
                <a:latin typeface="Times New Roman" panose="02020603050405020304" pitchFamily="18" charset="0"/>
                <a:cs typeface="Times New Roman" panose="02020603050405020304" pitchFamily="18" charset="0"/>
              </a:rPr>
              <a:t> are usually </a:t>
            </a:r>
            <a:r>
              <a:rPr lang="en-US" sz="2000" dirty="0" smtClean="0">
                <a:latin typeface="Times New Roman" panose="02020603050405020304" pitchFamily="18" charset="0"/>
                <a:cs typeface="Times New Roman" panose="02020603050405020304" pitchFamily="18" charset="0"/>
              </a:rPr>
              <a:t>observed.</a:t>
            </a:r>
            <a:endParaRPr lang="tr-TR" sz="2000" cap="all" dirty="0">
              <a:latin typeface="Times New Roman" panose="02020603050405020304" pitchFamily="18" charset="0"/>
              <a:cs typeface="Times New Roman" panose="02020603050405020304" pitchFamily="18" charset="0"/>
            </a:endParaRPr>
          </a:p>
          <a:p>
            <a:r>
              <a:rPr lang="en-US" sz="20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a:t>
            </a:r>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dogs and </a:t>
            </a:r>
            <a:r>
              <a:rPr lang="tr-TR" sz="2000" b="1" dirty="0" err="1"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cats</a:t>
            </a:r>
            <a:r>
              <a:rPr lang="en-US" sz="20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skin, otitis, intestinal candidiasis, genital candidiasis</a:t>
            </a:r>
            <a:endParaRPr lang="tr-TR" sz="2000" dirty="0" smtClean="0">
              <a:effectLst/>
              <a:latin typeface="Times New Roman" pitchFamily="18" charset="0"/>
              <a:cs typeface="Times New Roman"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5" name="Picture 4"/>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body" idx="1"/>
          </p:nvPr>
        </p:nvSpPr>
        <p:spPr>
          <a:xfrm>
            <a:off x="251520" y="188640"/>
            <a:ext cx="8640960" cy="6288360"/>
          </a:xfrm>
        </p:spPr>
        <p:txBody>
          <a:bodyPr/>
          <a:lstStyle/>
          <a:p>
            <a:pPr marL="609600" indent="-609600" eaLnBrk="1" hangingPunct="1">
              <a:buFontTx/>
              <a:buNone/>
            </a:pPr>
            <a:r>
              <a:rPr lang="tr-TR" sz="20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Laboratory</a:t>
            </a:r>
            <a:r>
              <a:rPr lang="tr-TR" sz="20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0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Diagnosis</a:t>
            </a:r>
            <a:endParaRPr lang="tr-TR" sz="20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tr-TR" sz="2000" b="1" i="1" dirty="0" smtClean="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For the diagnosis of the disease, depending on the location of localization, mouth, esophagus, stomach, cow, milk, uterine flow, skin scraping etc. materials should be sent to the appropriate laboratory conditions.</a:t>
            </a:r>
          </a:p>
          <a:p>
            <a:endParaRPr lang="tr-TR" sz="2000" dirty="0" smtClean="0">
              <a:latin typeface="Times New Roman" pitchFamily="18" charset="0"/>
              <a:ea typeface="ＭＳ Ｐゴシック" pitchFamily="34" charset="-128"/>
              <a:cs typeface="Times New Roman" pitchFamily="18" charset="0"/>
            </a:endParaRPr>
          </a:p>
          <a:p>
            <a:pPr marL="609600" indent="-609600" eaLnBrk="1" hangingPunct="1"/>
            <a:r>
              <a:rPr lang="tr-TR" sz="2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Direct </a:t>
            </a:r>
            <a:r>
              <a:rPr lang="tr-TR" sz="20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Microscopy</a:t>
            </a:r>
            <a:endParaRPr lang="tr-TR" sz="2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360363" indent="-360363" algn="just" eaLnBrk="1" hangingPunct="1"/>
            <a:r>
              <a:rPr lang="en-US" sz="2000" dirty="0">
                <a:latin typeface="Times New Roman" panose="02020603050405020304" pitchFamily="18" charset="0"/>
                <a:cs typeface="Times New Roman" panose="02020603050405020304" pitchFamily="18" charset="0"/>
              </a:rPr>
              <a:t>Skin and mucosa excavations are treated with 10% KOH and examined under a microscope. Oval-budding yeast-like cells and short mycelial structures are observed</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360363" indent="-360363" algn="just" eaLnBrk="1" hangingPunct="1"/>
            <a:r>
              <a:rPr lang="en-US" sz="2000" dirty="0" err="1">
                <a:latin typeface="Times New Roman" panose="02020603050405020304" pitchFamily="18" charset="0"/>
                <a:cs typeface="Times New Roman" panose="02020603050405020304" pitchFamily="18" charset="0"/>
              </a:rPr>
              <a:t>Lactophenol</a:t>
            </a:r>
            <a:r>
              <a:rPr lang="en-US" sz="2000" dirty="0">
                <a:latin typeface="Times New Roman" panose="02020603050405020304" pitchFamily="18" charset="0"/>
                <a:cs typeface="Times New Roman" panose="02020603050405020304" pitchFamily="18" charset="0"/>
              </a:rPr>
              <a:t> is examined by cotton bluish or Gram stain on the </a:t>
            </a:r>
            <a:r>
              <a:rPr lang="en-US" sz="2000" dirty="0" err="1">
                <a:latin typeface="Times New Roman" panose="02020603050405020304" pitchFamily="18" charset="0"/>
                <a:cs typeface="Times New Roman" panose="02020603050405020304" pitchFamily="18" charset="0"/>
              </a:rPr>
              <a:t>frother</a:t>
            </a:r>
            <a:r>
              <a:rPr lang="en-US" sz="2000" dirty="0">
                <a:latin typeface="Times New Roman" panose="02020603050405020304" pitchFamily="18" charset="0"/>
                <a:cs typeface="Times New Roman" panose="02020603050405020304" pitchFamily="18" charset="0"/>
              </a:rPr>
              <a:t> where it is prepared from uterine fluids and milk.</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tr-TR" sz="20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Culture</a:t>
            </a:r>
            <a:endParaRPr lang="tr-TR" sz="20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en-US" sz="2000" b="1" dirty="0" err="1">
                <a:latin typeface="Times New Roman" panose="02020603050405020304" pitchFamily="18" charset="0"/>
                <a:cs typeface="Times New Roman" panose="02020603050405020304" pitchFamily="18" charset="0"/>
              </a:rPr>
              <a:t>Sabouraud</a:t>
            </a:r>
            <a:r>
              <a:rPr lang="en-US" sz="2000" b="1" dirty="0">
                <a:latin typeface="Times New Roman" panose="02020603050405020304" pitchFamily="18" charset="0"/>
                <a:cs typeface="Times New Roman" panose="02020603050405020304" pitchFamily="18" charset="0"/>
              </a:rPr>
              <a:t> Dextrose Agar </a:t>
            </a:r>
            <a:r>
              <a:rPr lang="en-US" sz="2000" dirty="0">
                <a:latin typeface="Times New Roman" panose="02020603050405020304" pitchFamily="18" charset="0"/>
                <a:cs typeface="Times New Roman" panose="02020603050405020304" pitchFamily="18" charset="0"/>
              </a:rPr>
              <a:t>is planted with both antibiotics and antibiotics from the laboratory materials. The petri dishes are allowed to incubate at 25 ° C and 37 ° C for 3-5 </a:t>
            </a:r>
            <a:r>
              <a:rPr lang="en-US" sz="2000" dirty="0" smtClean="0">
                <a:latin typeface="Times New Roman" panose="02020603050405020304" pitchFamily="18" charset="0"/>
                <a:cs typeface="Times New Roman" panose="02020603050405020304" pitchFamily="18" charset="0"/>
              </a:rPr>
              <a:t>days.</a:t>
            </a:r>
            <a:endParaRPr lang="tr-TR"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Some </a:t>
            </a:r>
            <a:r>
              <a:rPr lang="en-US" sz="2000" i="1" dirty="0">
                <a:latin typeface="Times New Roman" panose="02020603050405020304" pitchFamily="18" charset="0"/>
                <a:cs typeface="Times New Roman" panose="02020603050405020304" pitchFamily="18" charset="0"/>
              </a:rPr>
              <a:t>Candida</a:t>
            </a:r>
            <a:r>
              <a:rPr lang="en-US" sz="2000" dirty="0">
                <a:latin typeface="Times New Roman" panose="02020603050405020304" pitchFamily="18" charset="0"/>
                <a:cs typeface="Times New Roman" panose="02020603050405020304" pitchFamily="18" charset="0"/>
              </a:rPr>
              <a:t> species are inhibited by </a:t>
            </a:r>
            <a:r>
              <a:rPr lang="en-US" sz="2000" dirty="0" err="1">
                <a:latin typeface="Times New Roman" panose="02020603050405020304" pitchFamily="18" charset="0"/>
                <a:cs typeface="Times New Roman" panose="02020603050405020304" pitchFamily="18" charset="0"/>
              </a:rPr>
              <a:t>cycloheximide</a:t>
            </a:r>
            <a:r>
              <a:rPr lang="tr-TR" sz="2000" dirty="0" smtClean="0">
                <a:latin typeface="Times New Roman" pitchFamily="18" charset="0"/>
                <a:ea typeface="ＭＳ Ｐゴシック" pitchFamily="34" charset="-128"/>
                <a:cs typeface="Times New Roman" pitchFamily="18" charset="0"/>
              </a:rPr>
              <a:t>.</a:t>
            </a:r>
            <a:endParaRPr lang="tr-TR" sz="2000" dirty="0">
              <a:latin typeface="Times New Roman" pitchFamily="18" charset="0"/>
              <a:ea typeface="ＭＳ Ｐゴシック" pitchFamily="34" charset="-128"/>
              <a:cs typeface="Times New Roman" pitchFamily="18" charset="0"/>
            </a:endParaRPr>
          </a:p>
          <a:p>
            <a:r>
              <a:rPr lang="en-US" sz="2000" dirty="0" smtClean="0">
                <a:latin typeface="Times New Roman" panose="02020603050405020304" pitchFamily="18" charset="0"/>
                <a:cs typeface="Times New Roman" panose="02020603050405020304" pitchFamily="18" charset="0"/>
              </a:rPr>
              <a:t>Plates </a:t>
            </a:r>
            <a:r>
              <a:rPr lang="en-US" sz="2000" dirty="0">
                <a:latin typeface="Times New Roman" panose="02020603050405020304" pitchFamily="18" charset="0"/>
                <a:cs typeface="Times New Roman" panose="02020603050405020304" pitchFamily="18" charset="0"/>
              </a:rPr>
              <a:t>are cultivated with a small inoculum volume as in the same bacteria</a:t>
            </a:r>
            <a:r>
              <a:rPr lang="tr-TR" sz="2000" dirty="0" smtClean="0">
                <a:latin typeface="Times New Roman" pitchFamily="18" charset="0"/>
                <a:ea typeface="ＭＳ Ｐゴシック" pitchFamily="34" charset="-128"/>
                <a:cs typeface="Times New Roman" pitchFamily="18" charset="0"/>
              </a:rPr>
              <a:t>.</a:t>
            </a:r>
          </a:p>
          <a:p>
            <a:pPr marL="609600" indent="-609600" eaLnBrk="1" hangingPunct="1"/>
            <a:endParaRPr lang="tr-TR" sz="2000"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body" idx="1"/>
          </p:nvPr>
        </p:nvSpPr>
        <p:spPr>
          <a:xfrm>
            <a:off x="169168" y="192360"/>
            <a:ext cx="8795320" cy="6477000"/>
          </a:xfrm>
        </p:spPr>
        <p:txBody>
          <a:bodyPr/>
          <a:lstStyle/>
          <a:p>
            <a:pPr marL="609600" indent="-609600" eaLnBrk="1" hangingPunct="1">
              <a:buFontTx/>
              <a:buNone/>
            </a:pPr>
            <a:r>
              <a:rPr lang="tr-TR" sz="1800" b="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Identification</a:t>
            </a:r>
            <a:r>
              <a:rPr lang="tr-TR" sz="1800" b="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marL="609600" indent="-609600" eaLnBrk="1" hangingPunct="1">
              <a:buFontTx/>
              <a:buNone/>
            </a:pPr>
            <a:r>
              <a:rPr lang="tr-TR" sz="1800" b="1" i="1" dirty="0" err="1" smtClean="0">
                <a:solidFill>
                  <a:srgbClr val="002060"/>
                </a:solidFill>
                <a:latin typeface="Times New Roman" pitchFamily="18" charset="0"/>
                <a:ea typeface="ＭＳ Ｐゴシック" pitchFamily="34" charset="-128"/>
                <a:cs typeface="Times New Roman" pitchFamily="18" charset="0"/>
              </a:rPr>
              <a:t>Colony</a:t>
            </a:r>
            <a:r>
              <a:rPr lang="tr-TR" sz="1800" b="1" i="1" dirty="0" smtClean="0">
                <a:solidFill>
                  <a:srgbClr val="002060"/>
                </a:solidFill>
                <a:latin typeface="Times New Roman" pitchFamily="18" charset="0"/>
                <a:ea typeface="ＭＳ Ｐゴシック" pitchFamily="34" charset="-128"/>
                <a:cs typeface="Times New Roman" pitchFamily="18" charset="0"/>
              </a:rPr>
              <a:t> </a:t>
            </a:r>
            <a:r>
              <a:rPr lang="tr-TR" sz="1800" b="1" i="1" dirty="0" err="1" smtClean="0">
                <a:solidFill>
                  <a:srgbClr val="002060"/>
                </a:solidFill>
                <a:latin typeface="Times New Roman" pitchFamily="18" charset="0"/>
                <a:ea typeface="ＭＳ Ｐゴシック" pitchFamily="34" charset="-128"/>
                <a:cs typeface="Times New Roman" pitchFamily="18" charset="0"/>
              </a:rPr>
              <a:t>morphology</a:t>
            </a:r>
            <a:endParaRPr lang="tr-TR" sz="1800" b="1" i="1" dirty="0" smtClean="0">
              <a:solidFill>
                <a:srgbClr val="002060"/>
              </a:solidFill>
              <a:latin typeface="Times New Roman" pitchFamily="18" charset="0"/>
              <a:ea typeface="ＭＳ Ｐゴシック" pitchFamily="34" charset="-128"/>
              <a:cs typeface="Times New Roman" pitchFamily="18" charset="0"/>
            </a:endParaRPr>
          </a:p>
          <a:p>
            <a:pPr marL="609600" indent="-609600" eaLnBrk="1" hangingPunct="1">
              <a:buFontTx/>
              <a:buNone/>
            </a:pPr>
            <a:endParaRPr lang="tr-TR" sz="1800" b="1" i="1" dirty="0" smtClean="0">
              <a:solidFill>
                <a:srgbClr val="002060"/>
              </a:solidFill>
              <a:latin typeface="Times New Roman" pitchFamily="18" charset="0"/>
              <a:ea typeface="ＭＳ Ｐゴシック" pitchFamily="34" charset="-128"/>
              <a:cs typeface="Times New Roman" pitchFamily="18" charset="0"/>
            </a:endParaRPr>
          </a:p>
          <a:p>
            <a:pPr marL="609600" indent="-609600" eaLnBrk="1" hangingPunct="1"/>
            <a:r>
              <a:rPr lang="tr-TR" sz="1800" i="1" dirty="0" smtClean="0">
                <a:latin typeface="Times New Roman" pitchFamily="18" charset="0"/>
                <a:ea typeface="ＭＳ Ｐゴシック" pitchFamily="34" charset="-128"/>
                <a:cs typeface="Times New Roman" pitchFamily="18" charset="0"/>
              </a:rPr>
              <a:t>C. </a:t>
            </a:r>
            <a:r>
              <a:rPr lang="tr-TR" sz="1800" i="1" dirty="0" err="1" smtClean="0">
                <a:latin typeface="Times New Roman" pitchFamily="18" charset="0"/>
                <a:ea typeface="ＭＳ Ｐゴシック" pitchFamily="34" charset="-128"/>
                <a:cs typeface="Times New Roman" pitchFamily="18" charset="0"/>
              </a:rPr>
              <a:t>albicans</a:t>
            </a:r>
            <a:r>
              <a:rPr lang="tr-TR" sz="1800" dirty="0" smtClean="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colonies usually form within 3-5 days</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marL="609600" indent="-609600" eaLnBrk="1" hangingPunct="1"/>
            <a:r>
              <a:rPr lang="en-US" sz="1800" dirty="0">
                <a:latin typeface="Times New Roman" panose="02020603050405020304" pitchFamily="18" charset="0"/>
                <a:cs typeface="Times New Roman" panose="02020603050405020304" pitchFamily="18" charset="0"/>
              </a:rPr>
              <a:t>They form colonies of 4-5 mm in diameter, with a sweet, fruity smell that is bright, high-convex in white or creamy color</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marL="0" indent="0" eaLnBrk="1" hangingPunct="1">
              <a:buNone/>
            </a:pP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0" indent="0" eaLnBrk="1" hangingPunct="1">
              <a:buNone/>
            </a:pPr>
            <a:r>
              <a:rPr lang="tr-TR" sz="18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Microscopic</a:t>
            </a:r>
            <a:r>
              <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18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morphology</a:t>
            </a:r>
            <a:endPar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buFontTx/>
              <a:buNone/>
            </a:pPr>
            <a:endPar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r>
              <a:rPr lang="en-US" sz="1800" dirty="0">
                <a:latin typeface="Times New Roman" panose="02020603050405020304" pitchFamily="18" charset="0"/>
                <a:cs typeface="Times New Roman" panose="02020603050405020304" pitchFamily="18" charset="0"/>
              </a:rPr>
              <a:t>A small piece of </a:t>
            </a:r>
            <a:r>
              <a:rPr lang="en-US" sz="1800" b="1" dirty="0" err="1">
                <a:latin typeface="Times New Roman" panose="02020603050405020304" pitchFamily="18" charset="0"/>
                <a:cs typeface="Times New Roman" panose="02020603050405020304" pitchFamily="18" charset="0"/>
              </a:rPr>
              <a:t>Lactophenol</a:t>
            </a:r>
            <a:r>
              <a:rPr lang="en-US" sz="1800" b="1" dirty="0">
                <a:latin typeface="Times New Roman" panose="02020603050405020304" pitchFamily="18" charset="0"/>
                <a:cs typeface="Times New Roman" panose="02020603050405020304" pitchFamily="18" charset="0"/>
              </a:rPr>
              <a:t> Cotton Blue </a:t>
            </a:r>
            <a:r>
              <a:rPr lang="en-US" sz="1800" dirty="0">
                <a:latin typeface="Times New Roman" panose="02020603050405020304" pitchFamily="18" charset="0"/>
                <a:cs typeface="Times New Roman" panose="02020603050405020304" pitchFamily="18" charset="0"/>
              </a:rPr>
              <a:t>can be prepared from a single colon, or pre-fixed colonies can be stained with </a:t>
            </a:r>
            <a:r>
              <a:rPr lang="en-US" sz="1800" b="1" dirty="0">
                <a:latin typeface="Times New Roman" panose="02020603050405020304" pitchFamily="18" charset="0"/>
                <a:cs typeface="Times New Roman" panose="02020603050405020304" pitchFamily="18" charset="0"/>
              </a:rPr>
              <a:t>Gram Stain </a:t>
            </a:r>
            <a:r>
              <a:rPr lang="en-US" sz="1800" dirty="0">
                <a:latin typeface="Times New Roman" panose="02020603050405020304" pitchFamily="18" charset="0"/>
                <a:cs typeface="Times New Roman" panose="02020603050405020304" pitchFamily="18" charset="0"/>
              </a:rPr>
              <a:t>or </a:t>
            </a:r>
            <a:r>
              <a:rPr lang="en-US" sz="1800" b="1" dirty="0">
                <a:latin typeface="Times New Roman" panose="02020603050405020304" pitchFamily="18" charset="0"/>
                <a:cs typeface="Times New Roman" panose="02020603050405020304" pitchFamily="18" charset="0"/>
              </a:rPr>
              <a:t>Methylene Blue</a:t>
            </a:r>
            <a:r>
              <a:rPr lang="en-US" sz="1800" b="1" dirty="0" smtClean="0">
                <a:latin typeface="Times New Roman" panose="02020603050405020304" pitchFamily="18" charset="0"/>
                <a:cs typeface="Times New Roman" panose="02020603050405020304" pitchFamily="18" charset="0"/>
              </a:rPr>
              <a:t>.</a:t>
            </a:r>
            <a:endParaRPr lang="tr-TR" sz="1800" b="1" dirty="0" smtClean="0">
              <a:latin typeface="Times New Roman" panose="02020603050405020304" pitchFamily="18" charset="0"/>
              <a:cs typeface="Times New Roman" panose="02020603050405020304" pitchFamily="18" charset="0"/>
            </a:endParaRPr>
          </a:p>
          <a:p>
            <a:pPr marL="609600" indent="-609600" eaLnBrk="1" hangingPunct="1"/>
            <a:r>
              <a:rPr lang="tr-TR" sz="1800" i="1" dirty="0" smtClean="0">
                <a:latin typeface="Times New Roman" pitchFamily="18" charset="0"/>
                <a:ea typeface="ＭＳ Ｐゴシック" pitchFamily="34" charset="-128"/>
                <a:cs typeface="Times New Roman" pitchFamily="18" charset="0"/>
              </a:rPr>
              <a:t>C. </a:t>
            </a:r>
            <a:r>
              <a:rPr lang="tr-TR" sz="1800" i="1" dirty="0" err="1" smtClean="0">
                <a:latin typeface="Times New Roman" pitchFamily="18" charset="0"/>
                <a:ea typeface="ＭＳ Ｐゴシック" pitchFamily="34" charset="-128"/>
                <a:cs typeface="Times New Roman" pitchFamily="18" charset="0"/>
              </a:rPr>
              <a:t>albicans</a:t>
            </a:r>
            <a:r>
              <a:rPr lang="tr-TR" sz="1800" dirty="0" smtClean="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bloody agar and </a:t>
            </a:r>
            <a:r>
              <a:rPr lang="en-US" sz="1800" dirty="0" err="1">
                <a:latin typeface="Times New Roman" panose="02020603050405020304" pitchFamily="18" charset="0"/>
                <a:cs typeface="Times New Roman" panose="02020603050405020304" pitchFamily="18" charset="0"/>
              </a:rPr>
              <a:t>Sabouraud</a:t>
            </a:r>
            <a:r>
              <a:rPr lang="en-US" sz="1800" dirty="0">
                <a:latin typeface="Times New Roman" panose="02020603050405020304" pitchFamily="18" charset="0"/>
                <a:cs typeface="Times New Roman" panose="02020603050405020304" pitchFamily="18" charset="0"/>
              </a:rPr>
              <a:t> Dextrose Agar to form thin-walled, budding cells</a:t>
            </a:r>
            <a:r>
              <a:rPr lang="tr-TR" sz="1800" dirty="0" smtClean="0">
                <a:latin typeface="Times New Roman" pitchFamily="18" charset="0"/>
                <a:ea typeface="ＭＳ Ｐゴシック" pitchFamily="34" charset="-128"/>
                <a:cs typeface="Times New Roman" pitchFamily="18" charset="0"/>
              </a:rPr>
              <a:t>.</a:t>
            </a:r>
          </a:p>
          <a:p>
            <a:pPr marL="609600" indent="-609600" eaLnBrk="1" hangingPunct="1">
              <a:buFontTx/>
              <a:buNone/>
            </a:pPr>
            <a:r>
              <a:rPr lang="tr-TR" sz="18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Demonstration</a:t>
            </a:r>
            <a:r>
              <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of </a:t>
            </a:r>
            <a:r>
              <a:rPr lang="tr-TR" sz="18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Germ</a:t>
            </a:r>
            <a:r>
              <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1800" b="1" i="1" dirty="0" err="1"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Tubes</a:t>
            </a:r>
            <a:endPar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buFontTx/>
              <a:buNone/>
            </a:pPr>
            <a:endParaRPr lang="tr-TR" sz="1800" b="1" i="1" dirty="0" smtClean="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r>
              <a:rPr lang="en-US" sz="1800" dirty="0">
                <a:latin typeface="Times New Roman" panose="02020603050405020304" pitchFamily="18" charset="0"/>
                <a:cs typeface="Times New Roman" panose="02020603050405020304" pitchFamily="18" charset="0"/>
              </a:rPr>
              <a:t>A small inoculum prepared from breeding colonies is inoculated into 0.5 ml of sheep, cattle, rabbit or human serum and incubated for 2-3 hours at 37 </a:t>
            </a:r>
            <a:r>
              <a:rPr lang="en-US" sz="1800" dirty="0" smtClean="0">
                <a:latin typeface="Times New Roman" panose="02020603050405020304" pitchFamily="18" charset="0"/>
                <a:cs typeface="Times New Roman" panose="02020603050405020304" pitchFamily="18" charset="0"/>
              </a:rPr>
              <a:t>°C.</a:t>
            </a:r>
            <a:endParaRPr lang="tr-TR" sz="1800" dirty="0" smtClean="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prepared mixture is examined in a drop phase contrast microscope or light microscope. The appearance of </a:t>
            </a:r>
            <a:r>
              <a:rPr lang="en-US" sz="1800" b="1" dirty="0">
                <a:latin typeface="Times New Roman" panose="02020603050405020304" pitchFamily="18" charset="0"/>
                <a:cs typeface="Times New Roman" panose="02020603050405020304" pitchFamily="18" charset="0"/>
              </a:rPr>
              <a:t>small tubers that protrude out of some yeast cells is characteristic</a:t>
            </a:r>
            <a:r>
              <a:rPr lang="en-US" sz="1800" dirty="0">
                <a:latin typeface="Times New Roman" panose="02020603050405020304" pitchFamily="18" charset="0"/>
                <a:cs typeface="Times New Roman" panose="02020603050405020304" pitchFamily="18" charset="0"/>
              </a:rPr>
              <a:t> of </a:t>
            </a:r>
            <a:r>
              <a:rPr lang="en-US" sz="1800" i="1" dirty="0">
                <a:latin typeface="Times New Roman" panose="02020603050405020304" pitchFamily="18" charset="0"/>
                <a:cs typeface="Times New Roman" panose="02020603050405020304" pitchFamily="18" charset="0"/>
              </a:rPr>
              <a:t>C. </a:t>
            </a:r>
            <a:r>
              <a:rPr lang="en-US" sz="1800" i="1" dirty="0" err="1">
                <a:latin typeface="Times New Roman" panose="02020603050405020304" pitchFamily="18" charset="0"/>
                <a:cs typeface="Times New Roman" panose="02020603050405020304" pitchFamily="18" charset="0"/>
              </a:rPr>
              <a:t>albicans</a:t>
            </a:r>
            <a:r>
              <a:rPr lang="en-US" sz="1800" dirty="0" smtClean="0">
                <a:latin typeface="Times New Roman" panose="02020603050405020304" pitchFamily="18" charset="0"/>
                <a:cs typeface="Times New Roman" panose="02020603050405020304" pitchFamily="18" charset="0"/>
              </a:rPr>
              <a:t>.</a:t>
            </a:r>
            <a:r>
              <a:rPr lang="en-US" sz="1800" cap="all" dirty="0">
                <a:latin typeface="Times New Roman" panose="02020603050405020304" pitchFamily="18" charset="0"/>
                <a:cs typeface="Times New Roman" panose="02020603050405020304" pitchFamily="18" charset="0"/>
              </a:rPr>
              <a:t/>
            </a:r>
            <a:br>
              <a:rPr lang="en-US" sz="1800" cap="all" dirty="0">
                <a:latin typeface="Times New Roman" panose="02020603050405020304" pitchFamily="18" charset="0"/>
                <a:cs typeface="Times New Roman" panose="02020603050405020304" pitchFamily="18" charset="0"/>
              </a:rPr>
            </a:br>
            <a:endParaRPr lang="tr-TR" sz="1800" dirty="0" smtClean="0">
              <a:latin typeface="Times New Roman" panose="02020603050405020304" pitchFamily="18" charset="0"/>
              <a:ea typeface="ＭＳ Ｐゴシック" pitchFamily="34"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lstStyle/>
          <a:p>
            <a:pPr>
              <a:buNone/>
            </a:pPr>
            <a:r>
              <a:rPr lang="tr-TR" sz="2000" b="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Treatment</a:t>
            </a:r>
            <a:r>
              <a:rPr lang="tr-TR" sz="2000" b="1" dirty="0" smtClean="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and</a:t>
            </a:r>
            <a:r>
              <a:rPr lang="tr-TR" sz="2000" b="1" dirty="0" smtClean="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smtClean="0">
                <a:solidFill>
                  <a:srgbClr val="002060"/>
                </a:solidFill>
                <a:effectLst>
                  <a:glow rad="228600">
                    <a:schemeClr val="accent1">
                      <a:satMod val="175000"/>
                      <a:alpha val="40000"/>
                    </a:schemeClr>
                  </a:glow>
                </a:effectLst>
                <a:latin typeface="Times New Roman" pitchFamily="18" charset="0"/>
                <a:cs typeface="Times New Roman" pitchFamily="18" charset="0"/>
              </a:rPr>
              <a:t>Protection</a:t>
            </a:r>
            <a:endParaRPr lang="tr-TR" sz="2000" b="1"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dirty="0" smtClean="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Candidiasis is largely due to predisposing factors. For this reason, predisposing factors must be removed first</a:t>
            </a:r>
            <a:r>
              <a:rPr lang="tr-TR" sz="2000" dirty="0" smtClean="0">
                <a:solidFill>
                  <a:srgbClr val="002060"/>
                </a:solidFill>
                <a:effectLst/>
                <a:latin typeface="Times New Roman" pitchFamily="18" charset="0"/>
                <a:cs typeface="Times New Roman" pitchFamily="18" charset="0"/>
              </a:rPr>
              <a:t>.</a:t>
            </a:r>
          </a:p>
          <a:p>
            <a:pPr algn="just"/>
            <a:endParaRPr lang="tr-TR" sz="2000" dirty="0" smtClean="0">
              <a:solidFill>
                <a:srgbClr val="002060"/>
              </a:solidFill>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Nystatin can be added to copper </a:t>
            </a:r>
            <a:r>
              <a:rPr lang="en-US" sz="2000" dirty="0" err="1">
                <a:latin typeface="Times New Roman" panose="02020603050405020304" pitchFamily="18" charset="0"/>
                <a:cs typeface="Times New Roman" panose="02020603050405020304" pitchFamily="18" charset="0"/>
              </a:rPr>
              <a:t>sulphate</a:t>
            </a:r>
            <a:r>
              <a:rPr lang="en-US" sz="2000" dirty="0">
                <a:latin typeface="Times New Roman" panose="02020603050405020304" pitchFamily="18" charset="0"/>
                <a:cs typeface="Times New Roman" panose="02020603050405020304" pitchFamily="18" charset="0"/>
              </a:rPr>
              <a:t> and baits for preservative drinking water.</a:t>
            </a:r>
            <a:endParaRPr lang="tr-TR" sz="2000" dirty="0" smtClean="0">
              <a:solidFill>
                <a:srgbClr val="002060"/>
              </a:solidFill>
              <a:effectLst/>
              <a:latin typeface="Times New Roman" pitchFamily="18" charset="0"/>
              <a:cs typeface="Times New Roman" pitchFamily="18" charset="0"/>
            </a:endParaRPr>
          </a:p>
          <a:p>
            <a:pPr algn="just"/>
            <a:endParaRPr lang="tr-TR" sz="2000" dirty="0" smtClean="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Some </a:t>
            </a:r>
            <a:r>
              <a:rPr lang="en-US" sz="2000" dirty="0">
                <a:latin typeface="Times New Roman" panose="02020603050405020304" pitchFamily="18" charset="0"/>
                <a:cs typeface="Times New Roman" panose="02020603050405020304" pitchFamily="18" charset="0"/>
              </a:rPr>
              <a:t>studies have shown that formic acid applications may be beneficial to feeds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algn="just"/>
            <a:endParaRPr lang="tr-TR" sz="2000" dirty="0" smtClean="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Amphotericin </a:t>
            </a:r>
            <a:r>
              <a:rPr lang="en-US" sz="2000" dirty="0">
                <a:latin typeface="Times New Roman" panose="02020603050405020304" pitchFamily="18" charset="0"/>
                <a:cs typeface="Times New Roman" panose="02020603050405020304" pitchFamily="18" charset="0"/>
              </a:rPr>
              <a:t>is primarily used in animals to be treated. In addition, topical applications can be performed on lesioned areas</a:t>
            </a:r>
            <a:r>
              <a:rPr lang="tr-TR" sz="2000" dirty="0" smtClean="0">
                <a:solidFill>
                  <a:srgbClr val="002060"/>
                </a:solidFill>
                <a:effectLst/>
                <a:latin typeface="Times New Roman" pitchFamily="18" charset="0"/>
                <a:cs typeface="Times New Roman" pitchFamily="18" charset="0"/>
              </a:rPr>
              <a: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996952"/>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Cryptococcosis</a:t>
            </a:r>
            <a:endParaRPr lang="tr-TR" b="1" dirty="0">
              <a:solidFill>
                <a:schemeClr val="tx1"/>
              </a:solidFill>
              <a:latin typeface="Times New Roman" pitchFamily="18" charset="0"/>
              <a:cs typeface="Times New Roman" pitchFamily="18"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3"/>
          <p:cNvSpPr>
            <a:spLocks noGrp="1" noChangeArrowheads="1"/>
          </p:cNvSpPr>
          <p:nvPr>
            <p:ph type="body" idx="1"/>
          </p:nvPr>
        </p:nvSpPr>
        <p:spPr>
          <a:xfrm>
            <a:off x="251520" y="188640"/>
            <a:ext cx="8640960" cy="5688632"/>
          </a:xfrm>
        </p:spPr>
        <p:txBody>
          <a:bodyPr/>
          <a:lstStyle/>
          <a:p>
            <a:pPr marL="609600" indent="-609600" algn="just" eaLnBrk="1" hangingPunct="1">
              <a:buNone/>
            </a:pPr>
            <a:r>
              <a:rPr lang="tr-TR" sz="2000" dirty="0" smtClean="0">
                <a:latin typeface="Times New Roman" pitchFamily="18" charset="0"/>
                <a:ea typeface="ＭＳ Ｐゴシック" pitchFamily="34" charset="-128"/>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Cryptococcosis</a:t>
            </a:r>
            <a:r>
              <a:rPr lang="tr-TR" sz="2000" dirty="0" smtClean="0">
                <a:latin typeface="Times New Roman" pitchFamily="18" charset="0"/>
                <a:ea typeface="ＭＳ Ｐゴシック" pitchFamily="34" charset="-128"/>
                <a:cs typeface="Times New Roman" pitchFamily="18" charset="0"/>
              </a:rPr>
              <a:t>, i</a:t>
            </a:r>
            <a:r>
              <a:rPr lang="en-US" sz="2000" dirty="0" smtClean="0">
                <a:latin typeface="Times New Roman" panose="02020603050405020304" pitchFamily="18" charset="0"/>
                <a:cs typeface="Times New Roman" panose="02020603050405020304" pitchFamily="18" charset="0"/>
              </a:rPr>
              <a:t>s </a:t>
            </a:r>
            <a:r>
              <a:rPr lang="en-US" sz="2000" dirty="0">
                <a:latin typeface="Times New Roman" panose="02020603050405020304" pitchFamily="18" charset="0"/>
                <a:cs typeface="Times New Roman" panose="02020603050405020304" pitchFamily="18" charset="0"/>
              </a:rPr>
              <a:t>a subacute and chronic disease characterized by </a:t>
            </a:r>
            <a:r>
              <a:rPr lang="en-US" sz="2000" b="1" i="1" dirty="0">
                <a:latin typeface="Times New Roman" panose="02020603050405020304" pitchFamily="18" charset="0"/>
                <a:cs typeface="Times New Roman" panose="02020603050405020304" pitchFamily="18" charset="0"/>
              </a:rPr>
              <a:t>Cryptococcus </a:t>
            </a:r>
            <a:r>
              <a:rPr lang="en-US" sz="2000" b="1" i="1" dirty="0" err="1">
                <a:latin typeface="Times New Roman" panose="02020603050405020304" pitchFamily="18" charset="0"/>
                <a:cs typeface="Times New Roman" panose="02020603050405020304" pitchFamily="18" charset="0"/>
              </a:rPr>
              <a:t>neoformans</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 humans and animals.</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Within </a:t>
            </a:r>
            <a:r>
              <a:rPr lang="tr-TR" sz="2000" dirty="0" smtClean="0">
                <a:latin typeface="Times New Roman" panose="02020603050405020304" pitchFamily="18" charset="0"/>
                <a:cs typeface="Times New Roman" panose="02020603050405020304" pitchFamily="18" charset="0"/>
              </a:rPr>
              <a:t>19 </a:t>
            </a:r>
            <a:r>
              <a:rPr lang="en-US" sz="2000" i="1" dirty="0" smtClean="0">
                <a:latin typeface="Times New Roman" panose="02020603050405020304" pitchFamily="18" charset="0"/>
                <a:cs typeface="Times New Roman" panose="02020603050405020304" pitchFamily="18" charset="0"/>
              </a:rPr>
              <a:t>Cryptococcus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species only </a:t>
            </a:r>
            <a:r>
              <a:rPr lang="en-US" sz="2000" b="1" i="1" dirty="0">
                <a:latin typeface="Times New Roman" panose="02020603050405020304" pitchFamily="18" charset="0"/>
                <a:cs typeface="Times New Roman" panose="02020603050405020304" pitchFamily="18" charset="0"/>
              </a:rPr>
              <a:t>Cryptococcus </a:t>
            </a:r>
            <a:r>
              <a:rPr lang="en-US" sz="2000" b="1" i="1" dirty="0" err="1">
                <a:latin typeface="Times New Roman" panose="02020603050405020304" pitchFamily="18" charset="0"/>
                <a:cs typeface="Times New Roman" panose="02020603050405020304" pitchFamily="18" charset="0"/>
              </a:rPr>
              <a:t>neoformans</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are pathogenic for humans and animals.</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r>
              <a:rPr lang="en-US" sz="2000" dirty="0" smtClean="0">
                <a:latin typeface="Times New Roman" panose="02020603050405020304" pitchFamily="18" charset="0"/>
                <a:cs typeface="Times New Roman" panose="02020603050405020304" pitchFamily="18" charset="0"/>
              </a:rPr>
              <a:t>Thin-walled </a:t>
            </a:r>
            <a:r>
              <a:rPr lang="en-US" sz="2000" dirty="0">
                <a:latin typeface="Times New Roman" panose="02020603050405020304" pitchFamily="18" charset="0"/>
                <a:cs typeface="Times New Roman" panose="02020603050405020304" pitchFamily="18" charset="0"/>
              </a:rPr>
              <a:t>budding yeast that varies from spherical to oval and varies in diameter from 2.5 to 20 </a:t>
            </a:r>
            <a:r>
              <a:rPr lang="en-US" sz="2000" dirty="0" err="1">
                <a:latin typeface="Times New Roman" panose="02020603050405020304" pitchFamily="18" charset="0"/>
                <a:cs typeface="Times New Roman" panose="02020603050405020304" pitchFamily="18" charset="0"/>
              </a:rPr>
              <a:t>μm</a:t>
            </a:r>
            <a:r>
              <a:rPr lang="tr-TR" sz="20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Cells are surrounded by a </a:t>
            </a:r>
            <a:r>
              <a:rPr lang="en-US" sz="2000" b="1" dirty="0" smtClean="0">
                <a:latin typeface="Times New Roman" panose="02020603050405020304" pitchFamily="18" charset="0"/>
                <a:cs typeface="Times New Roman" panose="02020603050405020304" pitchFamily="18" charset="0"/>
              </a:rPr>
              <a:t>polysaccharide capsule in a </a:t>
            </a:r>
            <a:r>
              <a:rPr lang="en-US" sz="2000" b="1" dirty="0">
                <a:latin typeface="Times New Roman" panose="02020603050405020304" pitchFamily="18" charset="0"/>
                <a:cs typeface="Times New Roman" panose="02020603050405020304" pitchFamily="18" charset="0"/>
              </a:rPr>
              <a:t>mucoid structure</a:t>
            </a:r>
            <a:r>
              <a:rPr lang="en-US" sz="2000" dirty="0">
                <a:latin typeface="Times New Roman" panose="02020603050405020304" pitchFamily="18" charset="0"/>
                <a:cs typeface="Times New Roman" panose="02020603050405020304" pitchFamily="18" charset="0"/>
              </a:rPr>
              <a:t> with varying thickness, and this capsule is larger in animal tissues</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The young cells are single and bud with a thin neck from the main cell</a:t>
            </a:r>
            <a:r>
              <a:rPr lang="tr-TR" sz="20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tr-TR" sz="2000" i="1" dirty="0" err="1" smtClean="0">
                <a:latin typeface="Times New Roman" pitchFamily="18" charset="0"/>
                <a:ea typeface="ＭＳ Ｐゴシック" pitchFamily="34" charset="-128"/>
                <a:cs typeface="Times New Roman" pitchFamily="18" charset="0"/>
              </a:rPr>
              <a:t>Cryptococcus</a:t>
            </a:r>
            <a:r>
              <a:rPr lang="tr-TR" sz="2000" i="1" dirty="0" smtClean="0">
                <a:latin typeface="Times New Roman" pitchFamily="18" charset="0"/>
                <a:ea typeface="ＭＳ Ｐゴシック" pitchFamily="34" charset="-128"/>
                <a:cs typeface="Times New Roman" pitchFamily="18" charset="0"/>
              </a:rPr>
              <a:t> </a:t>
            </a:r>
            <a:r>
              <a:rPr lang="tr-TR" sz="2000" i="1" dirty="0" err="1" smtClean="0">
                <a:latin typeface="Times New Roman" pitchFamily="18" charset="0"/>
                <a:ea typeface="ＭＳ Ｐゴシック" pitchFamily="34" charset="-128"/>
                <a:cs typeface="Times New Roman" pitchFamily="18" charset="0"/>
              </a:rPr>
              <a:t>neoformans</a:t>
            </a:r>
            <a:r>
              <a:rPr lang="tr-TR" sz="2000" i="1" dirty="0" smtClean="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is a member of the </a:t>
            </a:r>
            <a:r>
              <a:rPr lang="en-US" sz="2000" b="1" dirty="0">
                <a:latin typeface="Times New Roman" panose="02020603050405020304" pitchFamily="18" charset="0"/>
                <a:cs typeface="Times New Roman" panose="02020603050405020304" pitchFamily="18" charset="0"/>
              </a:rPr>
              <a:t>Fungi </a:t>
            </a:r>
            <a:r>
              <a:rPr lang="en-US" sz="2000" b="1" dirty="0" err="1">
                <a:latin typeface="Times New Roman" panose="02020603050405020304" pitchFamily="18" charset="0"/>
                <a:cs typeface="Times New Roman" panose="02020603050405020304" pitchFamily="18" charset="0"/>
              </a:rPr>
              <a:t>Imperfecti</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class.</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r>
              <a:rPr lang="en-US" sz="2000" dirty="0" err="1" smtClean="0">
                <a:latin typeface="Times New Roman" panose="02020603050405020304" pitchFamily="18" charset="0"/>
                <a:cs typeface="Times New Roman" panose="02020603050405020304" pitchFamily="18" charset="0"/>
              </a:rPr>
              <a:t>Cryptococcosis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(European </a:t>
            </a:r>
            <a:r>
              <a:rPr lang="en-US" sz="2000" dirty="0" err="1">
                <a:latin typeface="Times New Roman" panose="02020603050405020304" pitchFamily="18" charset="0"/>
                <a:cs typeface="Times New Roman" panose="02020603050405020304" pitchFamily="18" charset="0"/>
              </a:rPr>
              <a:t>blastomycosis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torulosis</a:t>
            </a:r>
            <a:r>
              <a:rPr lang="en-US" sz="2000" dirty="0">
                <a:latin typeface="Times New Roman" panose="02020603050405020304" pitchFamily="18" charset="0"/>
                <a:cs typeface="Times New Roman" panose="02020603050405020304" pitchFamily="18" charset="0"/>
              </a:rPr>
              <a:t>) is a subacute or chronic infection involving the central nervous system, respiratory system and eye</a:t>
            </a:r>
            <a:r>
              <a:rPr lang="tr-TR" sz="2000" dirty="0" smtClean="0">
                <a:latin typeface="Times New Roman" pitchFamily="18" charset="0"/>
                <a:ea typeface="ＭＳ Ｐゴシック" pitchFamily="34" charset="-128"/>
                <a:cs typeface="Times New Roman" pitchFamily="18" charset="0"/>
              </a:rPr>
              <a:t>.</a:t>
            </a:r>
          </a:p>
          <a:p>
            <a:pPr marL="609600" indent="-609600" eaLnBrk="1" hangingPunct="1"/>
            <a:endParaRPr lang="tr-TR" sz="2000" dirty="0" smtClean="0">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3"/>
          <p:cNvSpPr>
            <a:spLocks noGrp="1" noChangeArrowheads="1"/>
          </p:cNvSpPr>
          <p:nvPr>
            <p:ph type="body" idx="1"/>
          </p:nvPr>
        </p:nvSpPr>
        <p:spPr>
          <a:xfrm>
            <a:off x="179512" y="116632"/>
            <a:ext cx="8784975" cy="6480719"/>
          </a:xfrm>
        </p:spPr>
        <p:txBody>
          <a:bodyPr>
            <a:normAutofit fontScale="85000" lnSpcReduction="10000"/>
          </a:bodyPr>
          <a:lstStyle/>
          <a:p>
            <a:pPr algn="just" eaLnBrk="1" hangingPunct="1">
              <a:lnSpc>
                <a:spcPct val="150000"/>
              </a:lnSpc>
            </a:pPr>
            <a:r>
              <a:rPr lang="tr-TR" sz="2000" dirty="0" err="1" smtClean="0">
                <a:latin typeface="Times New Roman" pitchFamily="18" charset="0"/>
                <a:ea typeface="ＭＳ Ｐゴシック" pitchFamily="34" charset="-128"/>
                <a:cs typeface="Times New Roman" pitchFamily="18" charset="0"/>
              </a:rPr>
              <a:t>Mammalian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lack</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enzymes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that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destroyes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fungal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a:t>
            </a:r>
            <a:r>
              <a:rPr lang="tr-TR" sz="2000" dirty="0" smtClean="0">
                <a:latin typeface="Times New Roman" pitchFamily="18" charset="0"/>
                <a:ea typeface="ＭＳ Ｐゴシック" pitchFamily="34" charset="-128"/>
                <a:cs typeface="Times New Roman" pitchFamily="18" charset="0"/>
              </a:rPr>
              <a:t> Wall </a:t>
            </a:r>
            <a:r>
              <a:rPr lang="tr-TR" sz="2000" dirty="0" err="1" smtClean="0">
                <a:latin typeface="Times New Roman" pitchFamily="18" charset="0"/>
                <a:ea typeface="ＭＳ Ｐゴシック" pitchFamily="34" charset="-128"/>
                <a:cs typeface="Times New Roman" pitchFamily="18" charset="0"/>
              </a:rPr>
              <a:t>polysaccharides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Because</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fungi</a:t>
            </a:r>
            <a:r>
              <a:rPr lang="tr-TR" sz="2000" dirty="0" smtClean="0">
                <a:latin typeface="Times New Roman" pitchFamily="18" charset="0"/>
                <a:ea typeface="ＭＳ Ｐゴシック" pitchFamily="34" charset="-128"/>
                <a:cs typeface="Times New Roman" pitchFamily="18" charset="0"/>
              </a:rPr>
              <a:t> can not be </a:t>
            </a:r>
            <a:r>
              <a:rPr lang="tr-TR" sz="2000" dirty="0" err="1" smtClean="0">
                <a:latin typeface="Times New Roman" pitchFamily="18" charset="0"/>
                <a:ea typeface="ＭＳ Ｐゴシック" pitchFamily="34" charset="-128"/>
                <a:cs typeface="Times New Roman" pitchFamily="18" charset="0"/>
              </a:rPr>
              <a:t>eradicated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host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defence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mechanisms</a:t>
            </a:r>
            <a:r>
              <a:rPr lang="tr-TR" sz="2000" dirty="0" smtClean="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Memeli hücreleri, mantarların hücre duvarı </a:t>
            </a:r>
            <a:r>
              <a:rPr lang="tr-TR" sz="1200" dirty="0" err="1" smtClean="0">
                <a:solidFill>
                  <a:srgbClr val="FF0000"/>
                </a:solidFill>
                <a:latin typeface="Times New Roman" pitchFamily="18" charset="0"/>
                <a:ea typeface="ＭＳ Ｐゴシック" pitchFamily="34" charset="-128"/>
                <a:cs typeface="Times New Roman" pitchFamily="18" charset="0"/>
              </a:rPr>
              <a:t>polisakkaridlerini</a:t>
            </a:r>
            <a:r>
              <a:rPr lang="tr-TR" sz="1200" dirty="0" smtClean="0">
                <a:solidFill>
                  <a:srgbClr val="FF0000"/>
                </a:solidFill>
                <a:latin typeface="Times New Roman" pitchFamily="18" charset="0"/>
                <a:ea typeface="ＭＳ Ｐゴシック" pitchFamily="34" charset="-128"/>
                <a:cs typeface="Times New Roman" pitchFamily="18" charset="0"/>
              </a:rPr>
              <a:t> parçalayan enzimlere sahip değildir. Bu nedenle mantarlar, hayvanın konakçının defans mekanizmalarıyla </a:t>
            </a:r>
            <a:r>
              <a:rPr lang="tr-TR" sz="1200" dirty="0" err="1" smtClean="0">
                <a:solidFill>
                  <a:srgbClr val="FF0000"/>
                </a:solidFill>
                <a:latin typeface="Times New Roman" pitchFamily="18" charset="0"/>
                <a:ea typeface="ＭＳ Ｐゴシック" pitchFamily="34" charset="-128"/>
                <a:cs typeface="Times New Roman" pitchFamily="18" charset="0"/>
              </a:rPr>
              <a:t>eradike</a:t>
            </a:r>
            <a:r>
              <a:rPr lang="tr-TR" sz="1200" dirty="0" smtClean="0">
                <a:solidFill>
                  <a:srgbClr val="FF0000"/>
                </a:solidFill>
                <a:latin typeface="Times New Roman" pitchFamily="18" charset="0"/>
                <a:ea typeface="ＭＳ Ｐゴシック" pitchFamily="34" charset="-128"/>
                <a:cs typeface="Times New Roman" pitchFamily="18" charset="0"/>
              </a:rPr>
              <a:t> edilemezler.</a:t>
            </a:r>
          </a:p>
          <a:p>
            <a:pPr algn="just" eaLnBrk="1" hangingPunct="1">
              <a:lnSpc>
                <a:spcPct val="150000"/>
              </a:lnSpc>
            </a:pPr>
            <a:r>
              <a:rPr lang="tr-TR" sz="2000" dirty="0" smtClean="0">
                <a:latin typeface="Times New Roman" pitchFamily="18" charset="0"/>
                <a:ea typeface="ＭＳ Ｐゴシック" pitchFamily="34" charset="-128"/>
                <a:cs typeface="Times New Roman" pitchFamily="18" charset="0"/>
              </a:rPr>
              <a:t>Since </a:t>
            </a:r>
            <a:r>
              <a:rPr lang="tr-TR" sz="2000" dirty="0" err="1" smtClean="0">
                <a:latin typeface="Times New Roman" pitchFamily="18" charset="0"/>
                <a:ea typeface="ＭＳ Ｐゴシック" pitchFamily="34" charset="-128"/>
                <a:cs typeface="Times New Roman" pitchFamily="18" charset="0"/>
              </a:rPr>
              <a:t>mammalian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fungal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eukaryotic</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both</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them</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same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structure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also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look</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like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each</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other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biochemically</a:t>
            </a:r>
            <a:r>
              <a:rPr lang="tr-TR" sz="2000" dirty="0" smtClean="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Hem memeliler ve hem de mantarlar </a:t>
            </a:r>
            <a:r>
              <a:rPr lang="tr-TR" sz="1200" dirty="0" err="1" smtClean="0">
                <a:solidFill>
                  <a:srgbClr val="FF0000"/>
                </a:solidFill>
                <a:latin typeface="Times New Roman" pitchFamily="18" charset="0"/>
                <a:ea typeface="ＭＳ Ｐゴシック" pitchFamily="34" charset="-128"/>
                <a:cs typeface="Times New Roman" pitchFamily="18" charset="0"/>
              </a:rPr>
              <a:t>ökaryotik</a:t>
            </a:r>
            <a:r>
              <a:rPr lang="tr-TR" sz="1200" dirty="0" smtClean="0">
                <a:solidFill>
                  <a:srgbClr val="FF0000"/>
                </a:solidFill>
                <a:latin typeface="Times New Roman" pitchFamily="18" charset="0"/>
                <a:ea typeface="ＭＳ Ｐゴシック" pitchFamily="34" charset="-128"/>
                <a:cs typeface="Times New Roman" pitchFamily="18" charset="0"/>
              </a:rPr>
              <a:t> organizmalar olduklarından, her ikisindeki hücresel yapı, biyokimyasal olarak birbirine benzerdir.</a:t>
            </a:r>
            <a:r>
              <a:rPr lang="tr-TR" sz="1200" dirty="0" smtClean="0">
                <a:latin typeface="Times New Roman" pitchFamily="18" charset="0"/>
                <a:ea typeface="ＭＳ Ｐゴシック" pitchFamily="34" charset="-128"/>
                <a:cs typeface="Times New Roman" pitchFamily="18" charset="0"/>
              </a:rPr>
              <a:t> </a:t>
            </a:r>
          </a:p>
          <a:p>
            <a:pPr algn="just" eaLnBrk="1" hangingPunct="1">
              <a:lnSpc>
                <a:spcPct val="150000"/>
              </a:lnSpc>
            </a:pPr>
            <a:r>
              <a:rPr lang="tr-TR" sz="2000" dirty="0" err="1" smtClean="0">
                <a:latin typeface="Times New Roman" pitchFamily="18" charset="0"/>
                <a:ea typeface="ＭＳ Ｐゴシック" pitchFamily="34" charset="-128"/>
                <a:cs typeface="Times New Roman" pitchFamily="18" charset="0"/>
              </a:rPr>
              <a:t>All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eukaryotic</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membrane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have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sterols</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fungi</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these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ergosterol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mammalian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cells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these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cholestrol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Thus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invasive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fungi</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elemination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leads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severe </a:t>
            </a:r>
            <a:r>
              <a:rPr lang="tr-TR" sz="2000" dirty="0" err="1" smtClean="0">
                <a:latin typeface="Times New Roman" pitchFamily="18" charset="0"/>
                <a:ea typeface="ＭＳ Ｐゴシック" pitchFamily="34" charset="-128"/>
                <a:cs typeface="Times New Roman" pitchFamily="18" charset="0"/>
              </a:rPr>
              <a:t>side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effects</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their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hosts</a:t>
            </a:r>
            <a:r>
              <a:rPr lang="tr-TR" sz="2000" dirty="0" smtClean="0">
                <a:latin typeface="Times New Roman" pitchFamily="18" charset="0"/>
                <a:ea typeface="ＭＳ Ｐゴシック" pitchFamily="34" charset="-128"/>
                <a:cs typeface="Times New Roman" pitchFamily="18" charset="0"/>
              </a:rPr>
              <a:t>.</a:t>
            </a:r>
          </a:p>
          <a:p>
            <a:pPr lvl="2"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Bütün </a:t>
            </a:r>
            <a:r>
              <a:rPr lang="tr-TR" sz="1200" dirty="0" err="1" smtClean="0">
                <a:solidFill>
                  <a:srgbClr val="FF0000"/>
                </a:solidFill>
                <a:latin typeface="Times New Roman" pitchFamily="18" charset="0"/>
                <a:ea typeface="ＭＳ Ｐゴシック" pitchFamily="34" charset="-128"/>
                <a:cs typeface="Times New Roman" pitchFamily="18" charset="0"/>
              </a:rPr>
              <a:t>ökaryotik</a:t>
            </a:r>
            <a:r>
              <a:rPr lang="tr-TR" sz="1200" dirty="0" smtClean="0">
                <a:solidFill>
                  <a:srgbClr val="FF0000"/>
                </a:solidFill>
                <a:latin typeface="Times New Roman" pitchFamily="18" charset="0"/>
                <a:ea typeface="ＭＳ Ｐゴシック" pitchFamily="34" charset="-128"/>
                <a:cs typeface="Times New Roman" pitchFamily="18" charset="0"/>
              </a:rPr>
              <a:t> hücrelerin, hücre </a:t>
            </a:r>
            <a:r>
              <a:rPr lang="tr-TR" sz="1200" dirty="0" err="1" smtClean="0">
                <a:solidFill>
                  <a:srgbClr val="FF0000"/>
                </a:solidFill>
                <a:latin typeface="Times New Roman" pitchFamily="18" charset="0"/>
                <a:ea typeface="ＭＳ Ｐゴシック" pitchFamily="34" charset="-128"/>
                <a:cs typeface="Times New Roman" pitchFamily="18" charset="0"/>
              </a:rPr>
              <a:t>membranları</a:t>
            </a:r>
            <a:r>
              <a:rPr lang="tr-TR" sz="1200" dirty="0" smtClean="0">
                <a:solidFill>
                  <a:srgbClr val="FF0000"/>
                </a:solidFill>
                <a:latin typeface="Times New Roman" pitchFamily="18" charset="0"/>
                <a:ea typeface="ＭＳ Ｐゴシック" pitchFamily="34" charset="-128"/>
                <a:cs typeface="Times New Roman" pitchFamily="18" charset="0"/>
              </a:rPr>
              <a:t> steroller içerir; mantarlarda bu </a:t>
            </a:r>
            <a:r>
              <a:rPr lang="tr-TR" sz="1200" dirty="0" err="1" smtClean="0">
                <a:solidFill>
                  <a:srgbClr val="FF0000"/>
                </a:solidFill>
                <a:latin typeface="Times New Roman" pitchFamily="18" charset="0"/>
                <a:ea typeface="ＭＳ Ｐゴシック" pitchFamily="34" charset="-128"/>
                <a:cs typeface="Times New Roman" pitchFamily="18" charset="0"/>
              </a:rPr>
              <a:t>ergosterol</a:t>
            </a:r>
            <a:r>
              <a:rPr lang="tr-TR" sz="1200" dirty="0" smtClean="0">
                <a:solidFill>
                  <a:srgbClr val="FF0000"/>
                </a:solidFill>
                <a:latin typeface="Times New Roman" pitchFamily="18" charset="0"/>
                <a:ea typeface="ＭＳ Ｐゴシック" pitchFamily="34" charset="-128"/>
                <a:cs typeface="Times New Roman" pitchFamily="18" charset="0"/>
              </a:rPr>
              <a:t> iken, memelilerde ise kolesteroldür. Dolayısıyla, </a:t>
            </a:r>
            <a:r>
              <a:rPr lang="tr-TR" sz="1200" dirty="0" err="1" smtClean="0">
                <a:solidFill>
                  <a:srgbClr val="FF0000"/>
                </a:solidFill>
                <a:latin typeface="Times New Roman" pitchFamily="18" charset="0"/>
                <a:ea typeface="ＭＳ Ｐゴシック" pitchFamily="34" charset="-128"/>
                <a:cs typeface="Times New Roman" pitchFamily="18" charset="0"/>
              </a:rPr>
              <a:t>invaze</a:t>
            </a:r>
            <a:r>
              <a:rPr lang="tr-TR" sz="1200" dirty="0" smtClean="0">
                <a:solidFill>
                  <a:srgbClr val="FF0000"/>
                </a:solidFill>
                <a:latin typeface="Times New Roman" pitchFamily="18" charset="0"/>
                <a:ea typeface="ＭＳ Ｐゴシック" pitchFamily="34" charset="-128"/>
                <a:cs typeface="Times New Roman" pitchFamily="18" charset="0"/>
              </a:rPr>
              <a:t> olan mantar etkenini bozacak maddeler konakçıda da ciddi yan etkilere neden olabilmektedir. </a:t>
            </a:r>
          </a:p>
          <a:p>
            <a:pPr algn="just" eaLnBrk="1" hangingPunct="1">
              <a:lnSpc>
                <a:spcPct val="150000"/>
              </a:lnSpc>
            </a:pPr>
            <a:r>
              <a:rPr lang="tr-TR" sz="2000" dirty="0" err="1" smtClean="0">
                <a:latin typeface="Times New Roman" pitchFamily="18" charset="0"/>
                <a:ea typeface="ＭＳ Ｐゴシック" pitchFamily="34" charset="-128"/>
                <a:cs typeface="Times New Roman" pitchFamily="18" charset="0"/>
              </a:rPr>
              <a:t>Although</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first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chemotherapeutic</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agent</a:t>
            </a:r>
            <a:r>
              <a:rPr lang="tr-TR" sz="2000" dirty="0" smtClean="0">
                <a:latin typeface="Times New Roman" pitchFamily="18" charset="0"/>
                <a:ea typeface="ＭＳ Ｐゴシック" pitchFamily="34" charset="-128"/>
                <a:cs typeface="Times New Roman" pitchFamily="18" charset="0"/>
              </a:rPr>
              <a:t> is an </a:t>
            </a:r>
            <a:r>
              <a:rPr lang="tr-TR" sz="2000" dirty="0" err="1" smtClean="0">
                <a:latin typeface="Times New Roman" pitchFamily="18" charset="0"/>
                <a:ea typeface="ＭＳ Ｐゴシック" pitchFamily="34" charset="-128"/>
                <a:cs typeface="Times New Roman" pitchFamily="18" charset="0"/>
              </a:rPr>
              <a:t>antifungal</a:t>
            </a:r>
            <a:r>
              <a:rPr lang="tr-TR" sz="2000" dirty="0" smtClean="0">
                <a:latin typeface="Times New Roman" pitchFamily="18" charset="0"/>
                <a:ea typeface="ＭＳ Ｐゴシック" pitchFamily="34" charset="-128"/>
                <a:cs typeface="Times New Roman" pitchFamily="18" charset="0"/>
              </a:rPr>
              <a:t> (oral </a:t>
            </a:r>
            <a:r>
              <a:rPr lang="tr-TR" sz="2000" dirty="0" err="1" smtClean="0">
                <a:latin typeface="Times New Roman" pitchFamily="18" charset="0"/>
                <a:ea typeface="ＭＳ Ｐゴシック" pitchFamily="34" charset="-128"/>
                <a:cs typeface="Times New Roman" pitchFamily="18" charset="0"/>
              </a:rPr>
              <a:t>iodids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developing</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these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agents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were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slow</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comparison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antibacterial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agents</a:t>
            </a:r>
            <a:r>
              <a:rPr lang="tr-TR" sz="2000" dirty="0" smtClean="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Her ne kadar ilk </a:t>
            </a:r>
            <a:r>
              <a:rPr lang="tr-TR" sz="1200" dirty="0" err="1" smtClean="0">
                <a:solidFill>
                  <a:srgbClr val="FF0000"/>
                </a:solidFill>
                <a:latin typeface="Times New Roman" pitchFamily="18" charset="0"/>
                <a:ea typeface="ＭＳ Ｐゴシック" pitchFamily="34" charset="-128"/>
                <a:cs typeface="Times New Roman" pitchFamily="18" charset="0"/>
              </a:rPr>
              <a:t>kemoterapotik</a:t>
            </a:r>
            <a:r>
              <a:rPr lang="tr-TR" sz="1200" dirty="0" smtClean="0">
                <a:solidFill>
                  <a:srgbClr val="FF0000"/>
                </a:solidFill>
                <a:latin typeface="Times New Roman" pitchFamily="18" charset="0"/>
                <a:ea typeface="ＭＳ Ｐゴシック" pitchFamily="34" charset="-128"/>
                <a:cs typeface="Times New Roman" pitchFamily="18" charset="0"/>
              </a:rPr>
              <a:t> ajan 1903 yılında kullanılan bir anti-</a:t>
            </a:r>
            <a:r>
              <a:rPr lang="tr-TR" sz="1200" dirty="0" err="1" smtClean="0">
                <a:solidFill>
                  <a:srgbClr val="FF0000"/>
                </a:solidFill>
                <a:latin typeface="Times New Roman" pitchFamily="18" charset="0"/>
                <a:ea typeface="ＭＳ Ｐゴシック" pitchFamily="34" charset="-128"/>
                <a:cs typeface="Times New Roman" pitchFamily="18" charset="0"/>
              </a:rPr>
              <a:t>mikotik</a:t>
            </a:r>
            <a:r>
              <a:rPr lang="tr-TR" sz="1200" dirty="0" smtClean="0">
                <a:solidFill>
                  <a:srgbClr val="FF0000"/>
                </a:solidFill>
                <a:latin typeface="Times New Roman" pitchFamily="18" charset="0"/>
                <a:ea typeface="ＭＳ Ｐゴシック" pitchFamily="34" charset="-128"/>
                <a:cs typeface="Times New Roman" pitchFamily="18" charset="0"/>
              </a:rPr>
              <a:t> (oral </a:t>
            </a:r>
            <a:r>
              <a:rPr lang="tr-TR" sz="1200" dirty="0" err="1" smtClean="0">
                <a:solidFill>
                  <a:srgbClr val="FF0000"/>
                </a:solidFill>
                <a:latin typeface="Times New Roman" pitchFamily="18" charset="0"/>
                <a:ea typeface="ＭＳ Ｐゴシック" pitchFamily="34" charset="-128"/>
                <a:cs typeface="Times New Roman" pitchFamily="18" charset="0"/>
              </a:rPr>
              <a:t>iodidler</a:t>
            </a:r>
            <a:r>
              <a:rPr lang="tr-TR" sz="1200" dirty="0" smtClean="0">
                <a:solidFill>
                  <a:srgbClr val="FF0000"/>
                </a:solidFill>
                <a:latin typeface="Times New Roman" pitchFamily="18" charset="0"/>
                <a:ea typeface="ＭＳ Ｐゴシック" pitchFamily="34" charset="-128"/>
                <a:cs typeface="Times New Roman" pitchFamily="18" charset="0"/>
              </a:rPr>
              <a:t>) iken, bu ajanların geliştirilmesi anti-bakteriyel ajanlara göre yavaş olmuştur. </a:t>
            </a:r>
          </a:p>
          <a:p>
            <a:pPr algn="just" eaLnBrk="1" hangingPunct="1">
              <a:lnSpc>
                <a:spcPct val="150000"/>
              </a:lnSpc>
            </a:pPr>
            <a:r>
              <a:rPr lang="tr-TR" sz="2000" dirty="0" err="1" smtClean="0">
                <a:latin typeface="Times New Roman" pitchFamily="18" charset="0"/>
                <a:ea typeface="ＭＳ Ｐゴシック" pitchFamily="34" charset="-128"/>
                <a:cs typeface="Times New Roman" pitchFamily="18" charset="0"/>
              </a:rPr>
              <a:t>It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was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difficult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inhibit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invasive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organism</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while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protecting</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host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situation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slows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down</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new</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drug</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developments</a:t>
            </a:r>
            <a:r>
              <a:rPr lang="tr-TR" sz="2000" dirty="0" smtClean="0">
                <a:latin typeface="Times New Roman" pitchFamily="18" charset="0"/>
                <a:ea typeface="ＭＳ Ｐゴシック" pitchFamily="34" charset="-128"/>
                <a:cs typeface="Times New Roman" pitchFamily="18" charset="0"/>
              </a:rPr>
              <a:t>.</a:t>
            </a:r>
          </a:p>
          <a:p>
            <a:pPr lvl="2"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Konakçıya minimal zarar vererek </a:t>
            </a:r>
            <a:r>
              <a:rPr lang="tr-TR" sz="1200" dirty="0" err="1" smtClean="0">
                <a:solidFill>
                  <a:srgbClr val="FF0000"/>
                </a:solidFill>
                <a:latin typeface="Times New Roman" pitchFamily="18" charset="0"/>
                <a:ea typeface="ＭＳ Ｐゴシック" pitchFamily="34" charset="-128"/>
                <a:cs typeface="Times New Roman" pitchFamily="18" charset="0"/>
              </a:rPr>
              <a:t>invaze</a:t>
            </a:r>
            <a:r>
              <a:rPr lang="tr-TR" sz="1200" dirty="0" smtClean="0">
                <a:solidFill>
                  <a:srgbClr val="FF0000"/>
                </a:solidFill>
                <a:latin typeface="Times New Roman" pitchFamily="18" charset="0"/>
                <a:ea typeface="ＭＳ Ｐゴシック" pitchFamily="34" charset="-128"/>
                <a:cs typeface="Times New Roman" pitchFamily="18" charset="0"/>
              </a:rPr>
              <a:t> olan organizmayı </a:t>
            </a:r>
            <a:r>
              <a:rPr lang="tr-TR" sz="1200" dirty="0" err="1" smtClean="0">
                <a:solidFill>
                  <a:srgbClr val="FF0000"/>
                </a:solidFill>
                <a:latin typeface="Times New Roman" pitchFamily="18" charset="0"/>
                <a:ea typeface="ＭＳ Ｐゴシック" pitchFamily="34" charset="-128"/>
                <a:cs typeface="Times New Roman" pitchFamily="18" charset="0"/>
              </a:rPr>
              <a:t>inhibe</a:t>
            </a:r>
            <a:r>
              <a:rPr lang="tr-TR" sz="1200" dirty="0" smtClean="0">
                <a:solidFill>
                  <a:srgbClr val="FF0000"/>
                </a:solidFill>
                <a:latin typeface="Times New Roman" pitchFamily="18" charset="0"/>
                <a:ea typeface="ＭＳ Ｐゴシック" pitchFamily="34" charset="-128"/>
                <a:cs typeface="Times New Roman" pitchFamily="18" charset="0"/>
              </a:rPr>
              <a:t> etmek için, gerekli </a:t>
            </a:r>
            <a:r>
              <a:rPr lang="tr-TR" sz="1200" dirty="0" err="1" smtClean="0">
                <a:solidFill>
                  <a:srgbClr val="FF0000"/>
                </a:solidFill>
                <a:latin typeface="Times New Roman" pitchFamily="18" charset="0"/>
                <a:ea typeface="ＭＳ Ｐゴシック" pitchFamily="34" charset="-128"/>
                <a:cs typeface="Times New Roman" pitchFamily="18" charset="0"/>
              </a:rPr>
              <a:t>selektif</a:t>
            </a:r>
            <a:r>
              <a:rPr lang="tr-TR" sz="1200" dirty="0" smtClean="0">
                <a:solidFill>
                  <a:srgbClr val="FF0000"/>
                </a:solidFill>
                <a:latin typeface="Times New Roman" pitchFamily="18" charset="0"/>
                <a:ea typeface="ＭＳ Ｐゴシック" pitchFamily="34" charset="-128"/>
                <a:cs typeface="Times New Roman" pitchFamily="18" charset="0"/>
              </a:rPr>
              <a:t> </a:t>
            </a:r>
            <a:r>
              <a:rPr lang="tr-TR" sz="1200" dirty="0" err="1" smtClean="0">
                <a:solidFill>
                  <a:srgbClr val="FF0000"/>
                </a:solidFill>
                <a:latin typeface="Times New Roman" pitchFamily="18" charset="0"/>
                <a:ea typeface="ＭＳ Ｐゴシック" pitchFamily="34" charset="-128"/>
                <a:cs typeface="Times New Roman" pitchFamily="18" charset="0"/>
              </a:rPr>
              <a:t>toksisitenin</a:t>
            </a:r>
            <a:r>
              <a:rPr lang="tr-TR" sz="1200" dirty="0" smtClean="0">
                <a:solidFill>
                  <a:srgbClr val="FF0000"/>
                </a:solidFill>
                <a:latin typeface="Times New Roman" pitchFamily="18" charset="0"/>
                <a:ea typeface="ＭＳ Ｐゴシック" pitchFamily="34" charset="-128"/>
                <a:cs typeface="Times New Roman" pitchFamily="18" charset="0"/>
              </a:rPr>
              <a:t> </a:t>
            </a:r>
            <a:r>
              <a:rPr lang="tr-TR" sz="1200" dirty="0" err="1" smtClean="0">
                <a:solidFill>
                  <a:srgbClr val="FF0000"/>
                </a:solidFill>
                <a:latin typeface="Times New Roman" pitchFamily="18" charset="0"/>
                <a:ea typeface="ＭＳ Ｐゴシック" pitchFamily="34" charset="-128"/>
                <a:cs typeface="Times New Roman" pitchFamily="18" charset="0"/>
              </a:rPr>
              <a:t>ökaryotik</a:t>
            </a:r>
            <a:r>
              <a:rPr lang="tr-TR" sz="1200" dirty="0" smtClean="0">
                <a:solidFill>
                  <a:srgbClr val="FF0000"/>
                </a:solidFill>
                <a:latin typeface="Times New Roman" pitchFamily="18" charset="0"/>
                <a:ea typeface="ＭＳ Ｐゴシック" pitchFamily="34" charset="-128"/>
                <a:cs typeface="Times New Roman" pitchFamily="18" charset="0"/>
              </a:rPr>
              <a:t> hücreler için oluşturulması güç bir hedef olmuştur. Bu da yeni ilaç geliştirme çalışmalarını yavaşlatmıştır.  </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body" idx="1"/>
          </p:nvPr>
        </p:nvSpPr>
        <p:spPr>
          <a:xfrm>
            <a:off x="251520" y="260648"/>
            <a:ext cx="8568952" cy="6336704"/>
          </a:xfrm>
        </p:spPr>
        <p:txBody>
          <a:bodyPr/>
          <a:lstStyle/>
          <a:p>
            <a:pPr marL="609600" indent="-609600" algn="just" eaLnBrk="1" hangingPunct="1">
              <a:buFontTx/>
              <a:buNone/>
            </a:pPr>
            <a:r>
              <a:rPr lang="tr-TR" sz="2400" b="1" dirty="0" smtClean="0">
                <a:latin typeface="Times New Roman" pitchFamily="18" charset="0"/>
                <a:ea typeface="ＭＳ Ｐゴシック" pitchFamily="34" charset="-128"/>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Epizotology</a:t>
            </a:r>
            <a:endPar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eaLnBrk="1" hangingPunct="1">
              <a:buFontTx/>
              <a:buNone/>
            </a:pPr>
            <a:endParaRPr lang="tr-TR" sz="2400" b="1"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algn="just" eaLnBrk="1" hangingPunct="1"/>
            <a:r>
              <a:rPr lang="tr-TR" sz="2400" i="1" dirty="0" smtClean="0">
                <a:latin typeface="Times New Roman" pitchFamily="18" charset="0"/>
                <a:ea typeface="ＭＳ Ｐゴシック" pitchFamily="34" charset="-128"/>
                <a:cs typeface="Times New Roman" pitchFamily="18" charset="0"/>
              </a:rPr>
              <a:t>C. </a:t>
            </a:r>
            <a:r>
              <a:rPr lang="tr-TR" sz="2400" i="1" dirty="0" err="1" smtClean="0">
                <a:latin typeface="Times New Roman" pitchFamily="18" charset="0"/>
                <a:ea typeface="ＭＳ Ｐゴシック" pitchFamily="34" charset="-128"/>
                <a:cs typeface="Times New Roman" pitchFamily="18" charset="0"/>
              </a:rPr>
              <a:t>neoformans</a:t>
            </a:r>
            <a:r>
              <a:rPr lang="tr-TR" sz="2400" dirty="0" smtClean="0">
                <a:latin typeface="Times New Roman" pitchFamily="18" charset="0"/>
                <a:ea typeface="ＭＳ Ｐゴシック" pitchFamily="34" charset="-128"/>
                <a:cs typeface="Times New Roman" pitchFamily="18" charset="0"/>
              </a:rPr>
              <a:t> </a:t>
            </a:r>
            <a:r>
              <a:rPr lang="en-US" sz="2400" dirty="0">
                <a:latin typeface="Times New Roman" panose="02020603050405020304" pitchFamily="18" charset="0"/>
                <a:cs typeface="Times New Roman" panose="02020603050405020304" pitchFamily="18" charset="0"/>
              </a:rPr>
              <a:t>are very common on earth. Fruit juices, milk, soil, healthy animals were found in the skin, mucous membranes and intestinal tract.</a:t>
            </a:r>
            <a:r>
              <a:rPr lang="tr-TR" sz="24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2400" dirty="0" smtClean="0">
              <a:latin typeface="Times New Roman" pitchFamily="18" charset="0"/>
              <a:ea typeface="ＭＳ Ｐゴシック" pitchFamily="34" charset="-128"/>
              <a:cs typeface="Times New Roman" pitchFamily="18" charset="0"/>
            </a:endParaRPr>
          </a:p>
          <a:p>
            <a:r>
              <a:rPr lang="en-US" sz="2400" dirty="0">
                <a:latin typeface="Times New Roman" panose="02020603050405020304" pitchFamily="18" charset="0"/>
                <a:cs typeface="Times New Roman" panose="02020603050405020304" pitchFamily="18" charset="0"/>
              </a:rPr>
              <a:t>Due to the high content of </a:t>
            </a:r>
            <a:r>
              <a:rPr lang="en-US" sz="2400" dirty="0" err="1">
                <a:latin typeface="Times New Roman" panose="02020603050405020304" pitchFamily="18" charset="0"/>
                <a:cs typeface="Times New Roman" panose="02020603050405020304" pitchFamily="18" charset="0"/>
              </a:rPr>
              <a:t>creatine</a:t>
            </a:r>
            <a:r>
              <a:rPr lang="en-US" sz="2400" dirty="0">
                <a:latin typeface="Times New Roman" panose="02020603050405020304" pitchFamily="18" charset="0"/>
                <a:cs typeface="Times New Roman" panose="02020603050405020304" pitchFamily="18" charset="0"/>
              </a:rPr>
              <a:t> in the pigeon's ovary, it is present in excess in the stool and can survive for longer than 1 year in pigeon </a:t>
            </a:r>
            <a:r>
              <a:rPr lang="en-US" sz="2400" dirty="0" smtClean="0">
                <a:latin typeface="Times New Roman" panose="02020603050405020304" pitchFamily="18" charset="0"/>
                <a:cs typeface="Times New Roman" panose="02020603050405020304" pitchFamily="18" charset="0"/>
              </a:rPr>
              <a:t>feces</a:t>
            </a:r>
            <a:r>
              <a:rPr lang="tr-TR" sz="2400" i="1"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2400" dirty="0" smtClean="0">
              <a:latin typeface="Times New Roman" pitchFamily="18" charset="0"/>
              <a:ea typeface="ＭＳ Ｐゴシック" pitchFamily="34" charset="-128"/>
              <a:cs typeface="Times New Roman" pitchFamily="18" charset="0"/>
            </a:endParaRPr>
          </a:p>
          <a:p>
            <a:r>
              <a:rPr lang="en-US" sz="2400" dirty="0">
                <a:latin typeface="Times New Roman" panose="02020603050405020304" pitchFamily="18" charset="0"/>
                <a:cs typeface="Times New Roman" panose="02020603050405020304" pitchFamily="18" charset="0"/>
              </a:rPr>
              <a:t>Creatinine can be used by </a:t>
            </a:r>
            <a:r>
              <a:rPr lang="en-US" sz="2400" i="1" dirty="0">
                <a:latin typeface="Times New Roman" panose="02020603050405020304" pitchFamily="18" charset="0"/>
                <a:cs typeface="Times New Roman" panose="02020603050405020304" pitchFamily="18" charset="0"/>
              </a:rPr>
              <a:t>C. </a:t>
            </a:r>
            <a:r>
              <a:rPr lang="en-US" sz="2400" i="1" dirty="0" err="1">
                <a:latin typeface="Times New Roman" panose="02020603050405020304" pitchFamily="18" charset="0"/>
                <a:cs typeface="Times New Roman" panose="02020603050405020304" pitchFamily="18" charset="0"/>
              </a:rPr>
              <a:t>neoformans</a:t>
            </a:r>
            <a:r>
              <a:rPr lang="en-US" sz="2400" dirty="0">
                <a:latin typeface="Times New Roman" panose="02020603050405020304" pitchFamily="18" charset="0"/>
                <a:cs typeface="Times New Roman" panose="02020603050405020304" pitchFamily="18" charset="0"/>
              </a:rPr>
              <a:t>, while inhibiting many other microorganisms</a:t>
            </a:r>
            <a:r>
              <a:rPr lang="en-US" sz="2400" dirty="0" smtClean="0">
                <a:latin typeface="Times New Roman" panose="02020603050405020304" pitchFamily="18" charset="0"/>
                <a:cs typeface="Times New Roman" panose="02020603050405020304" pitchFamily="18" charset="0"/>
              </a:rPr>
              <a:t>.</a:t>
            </a:r>
            <a:r>
              <a:rPr lang="en-US" sz="2400" cap="all" dirty="0">
                <a:latin typeface="Times New Roman" panose="02020603050405020304" pitchFamily="18" charset="0"/>
                <a:cs typeface="Times New Roman" panose="02020603050405020304" pitchFamily="18" charset="0"/>
              </a:rPr>
              <a:t/>
            </a:r>
            <a:br>
              <a:rPr lang="en-US" sz="2400" cap="all" dirty="0">
                <a:latin typeface="Times New Roman" panose="02020603050405020304" pitchFamily="18" charset="0"/>
                <a:cs typeface="Times New Roman" panose="02020603050405020304" pitchFamily="18" charset="0"/>
              </a:rPr>
            </a:br>
            <a:r>
              <a:rPr lang="tr-TR" sz="2400" b="1" dirty="0" smtClean="0">
                <a:latin typeface="Times New Roman" pitchFamily="18" charset="0"/>
                <a:ea typeface="ＭＳ Ｐゴシック" pitchFamily="34" charset="-128"/>
                <a:cs typeface="Times New Roman" pitchFamily="18" charset="0"/>
              </a:rPr>
              <a:t>	</a:t>
            </a:r>
            <a:endParaRPr lang="tr-TR" sz="2400" dirty="0" smtClean="0">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body" idx="1"/>
          </p:nvPr>
        </p:nvSpPr>
        <p:spPr>
          <a:xfrm>
            <a:off x="457200" y="381000"/>
            <a:ext cx="8229600" cy="6096000"/>
          </a:xfrm>
        </p:spPr>
        <p:txBody>
          <a:bodyPr/>
          <a:lstStyle/>
          <a:p>
            <a:pPr marL="609600" indent="-609600" eaLnBrk="1" hangingPunct="1">
              <a:buNone/>
            </a:pPr>
            <a:r>
              <a:rPr lang="tr-TR" sz="1800" b="1" dirty="0" smtClean="0">
                <a:latin typeface="Times New Roman" panose="02020603050405020304" pitchFamily="18" charset="0"/>
                <a:ea typeface="ＭＳ Ｐゴシック" pitchFamily="34" charset="-128"/>
                <a:cs typeface="Times New Roman" panose="02020603050405020304" pitchFamily="18" charset="0"/>
              </a:rPr>
              <a:t>	</a:t>
            </a:r>
            <a:r>
              <a:rPr lang="tr-TR" sz="18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Pathogenesis</a:t>
            </a:r>
            <a:endParaRPr lang="tr-TR" sz="18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eaLnBrk="1" hangingPunct="1">
              <a:buNone/>
            </a:pPr>
            <a:endParaRPr lang="tr-TR" sz="18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eaLnBrk="1" hangingPunct="1"/>
            <a:r>
              <a:rPr lang="en-US" sz="1800" dirty="0">
                <a:latin typeface="Times New Roman" panose="02020603050405020304" pitchFamily="18" charset="0"/>
                <a:cs typeface="Times New Roman" panose="02020603050405020304" pitchFamily="18" charset="0"/>
              </a:rPr>
              <a:t>The infectious infection is usually through respiration, firstly localization in the nasal cavity </a:t>
            </a:r>
            <a:r>
              <a:rPr lang="tr-TR" sz="1800" dirty="0" err="1" smtClean="0">
                <a:latin typeface="Times New Roman" panose="02020603050405020304" pitchFamily="18" charset="0"/>
                <a:cs typeface="Times New Roman" panose="02020603050405020304" pitchFamily="18" charset="0"/>
              </a:rPr>
              <a:t>or</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paranasal sinuses, and then transmission to the brain and brain membranes</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marL="609600" indent="-609600" algn="just" eaLnBrk="1" hangingPunct="1"/>
            <a:endParaRPr lang="tr-TR" sz="1800" dirty="0" smtClean="0">
              <a:latin typeface="Times New Roman" panose="02020603050405020304" pitchFamily="18" charset="0"/>
              <a:cs typeface="Times New Roman" panose="02020603050405020304" pitchFamily="18" charset="0"/>
            </a:endParaRPr>
          </a:p>
          <a:p>
            <a:pPr marL="609600" indent="-609600" algn="just" eaLnBrk="1" hangingPunct="1"/>
            <a:r>
              <a:rPr lang="en-US" sz="1800" dirty="0" smtClean="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infection of the brain membranes is known as tuberculous meningitis</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marL="609600" indent="-609600" algn="just" eaLnBrk="1" hangingPunct="1"/>
            <a:endParaRPr lang="tr-TR" sz="1800" dirty="0" smtClean="0">
              <a:latin typeface="Times New Roman" panose="02020603050405020304" pitchFamily="18" charset="0"/>
              <a:cs typeface="Times New Roman" panose="02020603050405020304" pitchFamily="18" charset="0"/>
            </a:endParaRPr>
          </a:p>
          <a:p>
            <a:pPr marL="609600" indent="-609600" algn="just" eaLnBrk="1" hangingPunct="1"/>
            <a:r>
              <a:rPr lang="en-US" sz="1800" dirty="0" smtClean="0">
                <a:latin typeface="Times New Roman" panose="02020603050405020304" pitchFamily="18" charset="0"/>
                <a:cs typeface="Times New Roman" panose="02020603050405020304" pitchFamily="18" charset="0"/>
              </a:rPr>
              <a:t>Occasionally</a:t>
            </a:r>
            <a:r>
              <a:rPr lang="en-US" sz="1800" dirty="0">
                <a:latin typeface="Times New Roman" panose="02020603050405020304" pitchFamily="18" charset="0"/>
                <a:cs typeface="Times New Roman" panose="02020603050405020304" pitchFamily="18" charset="0"/>
              </a:rPr>
              <a:t>, subcutaneous granulomas occur in the disease, mostly in the cervical or pedal regions</a:t>
            </a:r>
            <a:r>
              <a:rPr lang="tr-TR" sz="18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1800" dirty="0" smtClean="0">
              <a:latin typeface="Times New Roman" pitchFamily="18" charset="0"/>
              <a:ea typeface="ＭＳ Ｐゴシック" pitchFamily="34" charset="-128"/>
              <a:cs typeface="Times New Roman" pitchFamily="18" charset="0"/>
            </a:endParaRPr>
          </a:p>
          <a:p>
            <a:pPr marL="609600" indent="-609600" algn="just" eaLnBrk="1" hangingPunct="1"/>
            <a:r>
              <a:rPr lang="tr-TR" sz="1800" i="1" dirty="0" smtClean="0">
                <a:latin typeface="Times New Roman" pitchFamily="18" charset="0"/>
                <a:ea typeface="ＭＳ Ｐゴシック" pitchFamily="34" charset="-128"/>
                <a:cs typeface="Times New Roman" pitchFamily="18" charset="0"/>
              </a:rPr>
              <a:t>C. </a:t>
            </a:r>
            <a:r>
              <a:rPr lang="tr-TR" sz="1800" i="1" dirty="0" err="1" smtClean="0">
                <a:latin typeface="Times New Roman" pitchFamily="18" charset="0"/>
                <a:ea typeface="ＭＳ Ｐゴシック" pitchFamily="34" charset="-128"/>
                <a:cs typeface="Times New Roman" pitchFamily="18" charset="0"/>
              </a:rPr>
              <a:t>neoformans</a:t>
            </a:r>
            <a:r>
              <a:rPr lang="tr-TR" sz="1800" i="1" dirty="0" smtClean="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can affect any mammal, but </a:t>
            </a:r>
            <a:r>
              <a:rPr lang="en-US" sz="1800" dirty="0" err="1">
                <a:latin typeface="Times New Roman" panose="02020603050405020304" pitchFamily="18" charset="0"/>
                <a:cs typeface="Times New Roman" panose="02020603050405020304" pitchFamily="18" charset="0"/>
              </a:rPr>
              <a:t>cryptococcosis</a:t>
            </a:r>
            <a:r>
              <a:rPr lang="en-US" sz="1800" dirty="0">
                <a:latin typeface="Times New Roman" panose="02020603050405020304" pitchFamily="18" charset="0"/>
                <a:cs typeface="Times New Roman" panose="02020603050405020304" pitchFamily="18" charset="0"/>
              </a:rPr>
              <a:t> is more common in cats, dogs, cattle, horses, and humans.</a:t>
            </a:r>
            <a:r>
              <a:rPr lang="tr-TR" sz="1800" dirty="0" smtClean="0">
                <a:latin typeface="Times New Roman" pitchFamily="18" charset="0"/>
                <a:ea typeface="ＭＳ Ｐゴシック" pitchFamily="34" charset="-128"/>
                <a:cs typeface="Times New Roman" pitchFamily="18" charset="0"/>
              </a:rPr>
              <a:t>. </a:t>
            </a:r>
          </a:p>
          <a:p>
            <a:pPr marL="609600" indent="-609600" algn="just" eaLnBrk="1" hangingPunct="1"/>
            <a:endParaRPr lang="tr-TR" sz="18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1800" b="1" dirty="0" err="1">
                <a:solidFill>
                  <a:srgbClr val="00B0F0"/>
                </a:solidFill>
                <a:latin typeface="Times New Roman" panose="02020603050405020304" pitchFamily="18" charset="0"/>
                <a:cs typeface="Times New Roman" panose="02020603050405020304" pitchFamily="18" charset="0"/>
              </a:rPr>
              <a:t>Antifagocytic</a:t>
            </a:r>
            <a:r>
              <a:rPr lang="en-US" sz="1800" dirty="0">
                <a:latin typeface="Times New Roman" panose="02020603050405020304" pitchFamily="18" charset="0"/>
                <a:cs typeface="Times New Roman" panose="02020603050405020304" pitchFamily="18" charset="0"/>
              </a:rPr>
              <a:t> and </a:t>
            </a:r>
            <a:r>
              <a:rPr lang="en-US" sz="1800" b="1" dirty="0">
                <a:solidFill>
                  <a:srgbClr val="00B0F0"/>
                </a:solidFill>
                <a:latin typeface="Times New Roman" panose="02020603050405020304" pitchFamily="18" charset="0"/>
                <a:cs typeface="Times New Roman" panose="02020603050405020304" pitchFamily="18" charset="0"/>
              </a:rPr>
              <a:t>immunosuppressive capsules </a:t>
            </a:r>
            <a:r>
              <a:rPr lang="en-US" sz="1800" dirty="0">
                <a:latin typeface="Times New Roman" panose="02020603050405020304" pitchFamily="18" charset="0"/>
                <a:cs typeface="Times New Roman" panose="02020603050405020304" pitchFamily="18" charset="0"/>
              </a:rPr>
              <a:t>play a role in the active virus.</a:t>
            </a:r>
            <a:endParaRPr lang="tr-TR" sz="1800" dirty="0" smtClean="0">
              <a:latin typeface="Times New Roman" pitchFamily="18" charset="0"/>
              <a:ea typeface="ＭＳ Ｐゴシック" pitchFamily="34" charset="-128"/>
              <a:cs typeface="Times New Roman" pitchFamily="18" charset="0"/>
            </a:endParaRPr>
          </a:p>
          <a:p>
            <a:pPr marL="609600" indent="-609600" algn="just" eaLnBrk="1" hangingPunct="1"/>
            <a:endParaRPr lang="tr-TR" sz="1800" dirty="0" smtClean="0">
              <a:latin typeface="Times New Roman" panose="02020603050405020304" pitchFamily="18" charset="0"/>
              <a:cs typeface="Times New Roman" panose="02020603050405020304" pitchFamily="18" charset="0"/>
            </a:endParaRPr>
          </a:p>
          <a:p>
            <a:pPr marL="609600" indent="-609600" algn="just" eaLnBrk="1" hangingPunct="1"/>
            <a:r>
              <a:rPr lang="tr-TR" sz="1800" dirty="0" err="1" smtClean="0">
                <a:latin typeface="Times New Roman" panose="02020603050405020304" pitchFamily="18" charset="0"/>
                <a:cs typeface="Times New Roman" panose="02020603050405020304" pitchFamily="18" charset="0"/>
              </a:rPr>
              <a:t>Cryptococcal</a:t>
            </a:r>
            <a:r>
              <a:rPr lang="tr-TR" sz="1800" dirty="0" smtClean="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lesions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macroscopically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resemble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myxomatous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neoplasms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These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include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capsular</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slime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yeast</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some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inflammatory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histiocytes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epitheloids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and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giant</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smtClean="0">
                <a:latin typeface="Times New Roman" pitchFamily="18" charset="0"/>
                <a:ea typeface="ＭＳ Ｐゴシック" pitchFamily="34" charset="-128"/>
                <a:cs typeface="Times New Roman" pitchFamily="18" charset="0"/>
              </a:rPr>
              <a:t>. </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1185" name="Picture 2"/>
          <p:cNvPicPr>
            <a:picLocks noChangeAspect="1" noChangeArrowheads="1"/>
          </p:cNvPicPr>
          <p:nvPr/>
        </p:nvPicPr>
        <p:blipFill>
          <a:blip r:embed="rId2" cstate="print"/>
          <a:srcRect/>
          <a:stretch>
            <a:fillRect/>
          </a:stretch>
        </p:blipFill>
        <p:spPr bwMode="auto">
          <a:xfrm>
            <a:off x="0" y="44624"/>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2"/>
          <p:cNvSpPr>
            <a:spLocks noGrp="1" noChangeArrowheads="1"/>
          </p:cNvSpPr>
          <p:nvPr>
            <p:ph type="body" idx="1"/>
          </p:nvPr>
        </p:nvSpPr>
        <p:spPr>
          <a:xfrm>
            <a:off x="251520" y="141312"/>
            <a:ext cx="8640960" cy="6456040"/>
          </a:xfrm>
        </p:spPr>
        <p:txBody>
          <a:bodyPr/>
          <a:lstStyle/>
          <a:p>
            <a:pPr marL="609600" indent="-609600" eaLnBrk="1" hangingPunct="1">
              <a:buFontTx/>
              <a:buNone/>
            </a:pPr>
            <a:r>
              <a:rPr lang="tr-TR" sz="2000" b="1" dirty="0" smtClean="0">
                <a:solidFill>
                  <a:srgbClr val="0070C0"/>
                </a:solidFill>
                <a:latin typeface="Times New Roman" pitchFamily="18" charset="0"/>
                <a:ea typeface="ＭＳ Ｐゴシック" pitchFamily="34" charset="-128"/>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Laboratory</a:t>
            </a:r>
            <a:r>
              <a:rPr lang="tr-TR" sz="20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0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Diagnosis</a:t>
            </a:r>
            <a:endParaRPr lang="tr-TR" sz="20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en-US" sz="2000" dirty="0">
                <a:latin typeface="Times New Roman" panose="02020603050405020304" pitchFamily="18" charset="0"/>
                <a:cs typeface="Times New Roman" panose="02020603050405020304" pitchFamily="18" charset="0"/>
              </a:rPr>
              <a:t>Cryptococcus should be studied very carefully when working with materials thought to contain </a:t>
            </a:r>
            <a:r>
              <a:rPr lang="tr-TR" sz="2000" i="1" dirty="0" smtClean="0">
                <a:latin typeface="Times New Roman" panose="02020603050405020304" pitchFamily="18" charset="0"/>
                <a:cs typeface="Times New Roman" panose="02020603050405020304" pitchFamily="18" charset="0"/>
              </a:rPr>
              <a:t>C. </a:t>
            </a:r>
            <a:r>
              <a:rPr lang="en-US" sz="2000" i="1" dirty="0" err="1" smtClean="0">
                <a:latin typeface="Times New Roman" panose="02020603050405020304" pitchFamily="18" charset="0"/>
                <a:cs typeface="Times New Roman" panose="02020603050405020304" pitchFamily="18" charset="0"/>
              </a:rPr>
              <a:t>neoformans</a:t>
            </a:r>
            <a:r>
              <a:rPr lang="en-US" sz="2000" i="1"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(ideally in the biosafety cabinet) because it can cause serious illnesses in the causative </a:t>
            </a:r>
            <a:r>
              <a:rPr lang="en-US" sz="2000" dirty="0" smtClean="0">
                <a:latin typeface="Times New Roman" panose="02020603050405020304" pitchFamily="18" charset="0"/>
                <a:cs typeface="Times New Roman" panose="02020603050405020304" pitchFamily="18" charset="0"/>
              </a:rPr>
              <a:t>organ</a:t>
            </a:r>
            <a:r>
              <a:rPr lang="tr-TR" sz="2000" cap="all" dirty="0" smtClean="0">
                <a:latin typeface="Times New Roman" panose="02020603050405020304" pitchFamily="18" charset="0"/>
                <a:cs typeface="Times New Roman" panose="02020603050405020304" pitchFamily="18" charset="0"/>
              </a:rPr>
              <a:t>.</a:t>
            </a:r>
          </a:p>
          <a:p>
            <a:r>
              <a:rPr lang="en-US" sz="2000" dirty="0" smtClean="0">
                <a:latin typeface="Times New Roman" panose="02020603050405020304" pitchFamily="18" charset="0"/>
                <a:cs typeface="Times New Roman" panose="02020603050405020304" pitchFamily="18" charset="0"/>
              </a:rPr>
              <a:t>Cerebrospinal </a:t>
            </a:r>
            <a:r>
              <a:rPr lang="en-US" sz="2000" dirty="0">
                <a:latin typeface="Times New Roman" panose="02020603050405020304" pitchFamily="18" charset="0"/>
                <a:cs typeface="Times New Roman" panose="02020603050405020304" pitchFamily="18" charset="0"/>
              </a:rPr>
              <a:t>fluid, lesions or exudates, milk taken from animal with mastitis, biopsy specimens and tissues</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buFontTx/>
              <a:buNone/>
            </a:pPr>
            <a:r>
              <a:rPr lang="tr-TR" sz="2000" b="1" i="1" dirty="0" smtClean="0">
                <a:latin typeface="Times New Roman" pitchFamily="18" charset="0"/>
                <a:ea typeface="ＭＳ Ｐゴシック" pitchFamily="34" charset="-128"/>
                <a:cs typeface="Times New Roman" pitchFamily="18" charset="0"/>
              </a:rPr>
              <a:t>	</a:t>
            </a:r>
          </a:p>
          <a:p>
            <a:pPr marL="609600" indent="-609600" algn="just" eaLnBrk="1" hangingPunct="1">
              <a:buFontTx/>
              <a:buNone/>
            </a:pPr>
            <a:r>
              <a:rPr lang="tr-TR" sz="2000" b="1"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Microscopy</a:t>
            </a:r>
            <a:endParaRPr lang="tr-TR" sz="2000" b="1"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The preparation can be prepared from cerebrospinal fluid or clean exudates and examined by India ink or </a:t>
            </a:r>
            <a:r>
              <a:rPr lang="en-US" sz="2000" dirty="0" err="1">
                <a:latin typeface="Times New Roman" panose="02020603050405020304" pitchFamily="18" charset="0"/>
                <a:cs typeface="Times New Roman" panose="02020603050405020304" pitchFamily="18" charset="0"/>
              </a:rPr>
              <a:t>nigrosin</a:t>
            </a:r>
            <a:r>
              <a:rPr lang="en-US" sz="2000" dirty="0">
                <a:latin typeface="Times New Roman" panose="02020603050405020304" pitchFamily="18" charset="0"/>
                <a:cs typeface="Times New Roman" panose="02020603050405020304" pitchFamily="18" charset="0"/>
              </a:rPr>
              <a:t> staining. With these dyes, the capsule can be shown characteristically.</a:t>
            </a:r>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Histological sections of tissue biopsies taken from the lesions can be stained with PAS-hematoxylin stain. With this staining, yeast cells will be dyed instead of capsules. The capsule will be observed as an empty area around the </a:t>
            </a:r>
            <a:r>
              <a:rPr lang="en-US" sz="2000" dirty="0" smtClean="0">
                <a:latin typeface="Times New Roman" panose="02020603050405020304" pitchFamily="18" charset="0"/>
                <a:cs typeface="Times New Roman" panose="02020603050405020304" pitchFamily="18" charset="0"/>
              </a:rPr>
              <a:t>cell</a:t>
            </a:r>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In Mayer's </a:t>
            </a:r>
            <a:r>
              <a:rPr lang="en-US" sz="2000" dirty="0" err="1">
                <a:latin typeface="Times New Roman" panose="02020603050405020304" pitchFamily="18" charset="0"/>
                <a:cs typeface="Times New Roman" panose="02020603050405020304" pitchFamily="18" charset="0"/>
              </a:rPr>
              <a:t>mucicarmine</a:t>
            </a:r>
            <a:r>
              <a:rPr lang="en-US" sz="2000" dirty="0">
                <a:latin typeface="Times New Roman" panose="02020603050405020304" pitchFamily="18" charset="0"/>
                <a:cs typeface="Times New Roman" panose="02020603050405020304" pitchFamily="18" charset="0"/>
              </a:rPr>
              <a:t> stain, the yeast wall and capsules are painted red, which is determinant for </a:t>
            </a:r>
            <a:r>
              <a:rPr lang="en-US" sz="2000" i="1" dirty="0">
                <a:latin typeface="Times New Roman" panose="02020603050405020304" pitchFamily="18" charset="0"/>
                <a:cs typeface="Times New Roman" panose="02020603050405020304" pitchFamily="18" charset="0"/>
              </a:rPr>
              <a:t>C. </a:t>
            </a:r>
            <a:r>
              <a:rPr lang="en-US" sz="2000" i="1" dirty="0" err="1">
                <a:latin typeface="Times New Roman" panose="02020603050405020304" pitchFamily="18" charset="0"/>
                <a:cs typeface="Times New Roman" panose="02020603050405020304" pitchFamily="18" charset="0"/>
              </a:rPr>
              <a:t>neoformans</a:t>
            </a:r>
            <a:r>
              <a:rPr lang="tr-TR" sz="2000" dirty="0" smtClean="0">
                <a:latin typeface="Times New Roman" pitchFamily="18" charset="0"/>
                <a:ea typeface="ＭＳ Ｐゴシック" pitchFamily="34" charset="-128"/>
                <a:cs typeface="Times New Roman" pitchFamily="18" charset="0"/>
              </a:rPr>
              <a:t>.</a:t>
            </a:r>
          </a:p>
          <a:p>
            <a:pPr marL="609600" indent="-609600" algn="just" eaLnBrk="1" hangingPunct="1"/>
            <a:r>
              <a:rPr lang="en-US" sz="2000" dirty="0" smtClean="0">
                <a:latin typeface="Times New Roman" panose="02020603050405020304" pitchFamily="18" charset="0"/>
                <a:cs typeface="Times New Roman" panose="02020603050405020304" pitchFamily="18" charset="0"/>
              </a:rPr>
              <a:t>LPCB </a:t>
            </a:r>
            <a:r>
              <a:rPr lang="en-US" sz="2000" dirty="0">
                <a:latin typeface="Times New Roman" panose="02020603050405020304" pitchFamily="18" charset="0"/>
                <a:cs typeface="Times New Roman" panose="02020603050405020304" pitchFamily="18" charset="0"/>
              </a:rPr>
              <a:t>or nigrosine staining displays spherical, capsule-encapsulated budding cells</a:t>
            </a:r>
            <a:r>
              <a:rPr lang="tr-TR" sz="2000" dirty="0" smtClean="0">
                <a:latin typeface="Times New Roman" panose="02020603050405020304" pitchFamily="18" charset="0"/>
                <a:ea typeface="ＭＳ Ｐゴシック" pitchFamily="34" charset="-128"/>
                <a:cs typeface="Times New Roman" panose="02020603050405020304" pitchFamily="18" charset="0"/>
              </a:rPr>
              <a:t>.</a:t>
            </a:r>
          </a:p>
          <a:p>
            <a:pPr marL="609600" indent="-609600" algn="just" eaLnBrk="1" hangingPunct="1"/>
            <a:endParaRPr lang="tr-TR" sz="2000" dirty="0" smtClean="0">
              <a:latin typeface="Times New Roman" panose="02020603050405020304" pitchFamily="18" charset="0"/>
              <a:ea typeface="ＭＳ Ｐゴシック" pitchFamily="34"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2"/>
          <p:cNvSpPr>
            <a:spLocks noGrp="1" noChangeArrowheads="1"/>
          </p:cNvSpPr>
          <p:nvPr>
            <p:ph type="body" idx="1"/>
          </p:nvPr>
        </p:nvSpPr>
        <p:spPr>
          <a:xfrm>
            <a:off x="457200" y="381000"/>
            <a:ext cx="8229600" cy="6288360"/>
          </a:xfrm>
        </p:spPr>
        <p:txBody>
          <a:bodyPr/>
          <a:lstStyle/>
          <a:p>
            <a:pPr marL="609600" indent="-609600" algn="just" eaLnBrk="1" hangingPunct="1">
              <a:buFontTx/>
              <a:buNone/>
            </a:pPr>
            <a:r>
              <a:rPr lang="tr-TR" sz="2000" b="1" i="1" dirty="0" smtClean="0">
                <a:latin typeface="Times New Roman" panose="02020603050405020304" pitchFamily="18" charset="0"/>
                <a:ea typeface="ＭＳ Ｐゴシック" pitchFamily="34" charset="-128"/>
                <a:cs typeface="Times New Roman" panose="02020603050405020304" pitchFamily="18" charset="0"/>
              </a:rPr>
              <a:t>	</a:t>
            </a:r>
            <a:r>
              <a:rPr lang="tr-TR" sz="2000" b="1"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Culture</a:t>
            </a:r>
            <a:endParaRPr lang="tr-TR" sz="2000" b="1"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eaLnBrk="1" hangingPunct="1"/>
            <a:r>
              <a:rPr lang="tr-TR" sz="2000" i="1" dirty="0" smtClean="0">
                <a:latin typeface="Times New Roman" pitchFamily="18" charset="0"/>
                <a:ea typeface="ＭＳ Ｐゴシック" pitchFamily="34" charset="-128"/>
                <a:cs typeface="Times New Roman" pitchFamily="18" charset="0"/>
              </a:rPr>
              <a:t>C. </a:t>
            </a:r>
            <a:r>
              <a:rPr lang="tr-TR" sz="2000" i="1" dirty="0" err="1" smtClean="0">
                <a:latin typeface="Times New Roman" pitchFamily="18" charset="0"/>
                <a:ea typeface="ＭＳ Ｐゴシック" pitchFamily="34" charset="-128"/>
                <a:cs typeface="Times New Roman" pitchFamily="18" charset="0"/>
              </a:rPr>
              <a:t>neoformans</a:t>
            </a:r>
            <a:r>
              <a:rPr lang="tr-TR" sz="2000" dirty="0" smtClean="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does not contain bloody agar and </a:t>
            </a:r>
            <a:r>
              <a:rPr lang="en-US" sz="2000" dirty="0" err="1">
                <a:latin typeface="Times New Roman" panose="02020603050405020304" pitchFamily="18" charset="0"/>
                <a:cs typeface="Times New Roman" panose="02020603050405020304" pitchFamily="18" charset="0"/>
              </a:rPr>
              <a:t>cycloheximide</a:t>
            </a:r>
            <a:r>
              <a:rPr lang="en-US" sz="2000" dirty="0">
                <a:latin typeface="Times New Roman" panose="02020603050405020304" pitchFamily="18" charset="0"/>
                <a:cs typeface="Times New Roman" panose="02020603050405020304" pitchFamily="18" charset="0"/>
              </a:rPr>
              <a:t>, but </a:t>
            </a:r>
            <a:r>
              <a:rPr lang="en-US" sz="2000" dirty="0" err="1">
                <a:latin typeface="Times New Roman" panose="02020603050405020304" pitchFamily="18" charset="0"/>
                <a:cs typeface="Times New Roman" panose="02020603050405020304" pitchFamily="18" charset="0"/>
              </a:rPr>
              <a:t>Sabouraud</a:t>
            </a:r>
            <a:r>
              <a:rPr lang="en-US" sz="2000" dirty="0">
                <a:latin typeface="Times New Roman" panose="02020603050405020304" pitchFamily="18" charset="0"/>
                <a:cs typeface="Times New Roman" panose="02020603050405020304" pitchFamily="18" charset="0"/>
              </a:rPr>
              <a:t> Dextrose is very good in agar</a:t>
            </a:r>
            <a:r>
              <a:rPr lang="tr-TR" altLang="ja-JP" sz="20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altLang="ja-JP"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Cultures are incubated aerobically for up to 2 weeks at 37 ° C</a:t>
            </a:r>
            <a:r>
              <a:rPr lang="en-US"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endParaRPr lang="tr-TR" sz="2000" dirty="0" smtClean="0">
              <a:latin typeface="Times New Roman" panose="02020603050405020304" pitchFamily="18" charset="0"/>
              <a:cs typeface="Times New Roman" panose="02020603050405020304" pitchFamily="18" charset="0"/>
            </a:endParaRPr>
          </a:p>
          <a:p>
            <a:pPr marL="609600" indent="-609600" algn="just" eaLnBrk="1" hangingPunct="1"/>
            <a:r>
              <a:rPr lang="en-US" sz="2000" dirty="0" smtClean="0">
                <a:latin typeface="Times New Roman" panose="02020603050405020304" pitchFamily="18" charset="0"/>
                <a:cs typeface="Times New Roman" panose="02020603050405020304" pitchFamily="18" charset="0"/>
              </a:rPr>
              <a:t>Capsule </a:t>
            </a:r>
            <a:r>
              <a:rPr lang="en-US" sz="2000" dirty="0">
                <a:latin typeface="Times New Roman" panose="02020603050405020304" pitchFamily="18" charset="0"/>
                <a:cs typeface="Times New Roman" panose="02020603050405020304" pitchFamily="18" charset="0"/>
              </a:rPr>
              <a:t>breeding can be increased by incubation at 37 ° C in 5% CO 2 environment in agar</a:t>
            </a:r>
            <a:r>
              <a:rPr lang="tr-TR" sz="2000" dirty="0" smtClean="0">
                <a:latin typeface="Times New Roman" pitchFamily="18" charset="0"/>
                <a:ea typeface="ＭＳ Ｐゴシック" pitchFamily="34" charset="-128"/>
                <a:cs typeface="Times New Roman" pitchFamily="18" charset="0"/>
              </a:rPr>
              <a:t>.</a:t>
            </a:r>
          </a:p>
          <a:p>
            <a:pPr marL="609600" indent="-609600" algn="just" eaLnBrk="1" hangingPunct="1"/>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a:latin typeface="Times New Roman" panose="02020603050405020304" pitchFamily="18" charset="0"/>
                <a:cs typeface="Times New Roman" panose="02020603050405020304" pitchFamily="18" charset="0"/>
              </a:rPr>
              <a:t>While saprophytic </a:t>
            </a:r>
            <a:r>
              <a:rPr lang="en-US" sz="2000" dirty="0" err="1">
                <a:latin typeface="Times New Roman" panose="02020603050405020304" pitchFamily="18" charset="0"/>
                <a:cs typeface="Times New Roman" panose="02020603050405020304" pitchFamily="18" charset="0"/>
              </a:rPr>
              <a:t>cryptococcus</a:t>
            </a:r>
            <a:r>
              <a:rPr lang="en-US" sz="2000" dirty="0">
                <a:latin typeface="Times New Roman" panose="02020603050405020304" pitchFamily="18" charset="0"/>
                <a:cs typeface="Times New Roman" panose="02020603050405020304" pitchFamily="18" charset="0"/>
              </a:rPr>
              <a:t> species can not grow at 37 ° C, </a:t>
            </a:r>
            <a:r>
              <a:rPr lang="en-US" sz="2000" i="1" dirty="0">
                <a:latin typeface="Times New Roman" panose="02020603050405020304" pitchFamily="18" charset="0"/>
                <a:cs typeface="Times New Roman" panose="02020603050405020304" pitchFamily="18" charset="0"/>
              </a:rPr>
              <a:t>C. </a:t>
            </a:r>
            <a:r>
              <a:rPr lang="en-US" sz="2000" i="1" dirty="0" err="1">
                <a:latin typeface="Times New Roman" panose="02020603050405020304" pitchFamily="18" charset="0"/>
                <a:cs typeface="Times New Roman" panose="02020603050405020304" pitchFamily="18" charset="0"/>
              </a:rPr>
              <a:t>neoformans</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grows easily at temperatures up to 40 ° C</a:t>
            </a:r>
            <a:r>
              <a:rPr lang="tr-TR" sz="2000" dirty="0" smtClean="0">
                <a:latin typeface="Times New Roman" pitchFamily="18" charset="0"/>
                <a:ea typeface="ＭＳ Ｐゴシック" pitchFamily="34" charset="-128"/>
                <a:cs typeface="Times New Roman" pitchFamily="18" charset="0"/>
              </a:rPr>
              <a:t>.</a:t>
            </a:r>
            <a:endParaRPr lang="tr-TR" sz="2000" dirty="0">
              <a:latin typeface="Times New Roman" pitchFamily="18" charset="0"/>
              <a:ea typeface="ＭＳ Ｐゴシック" pitchFamily="34" charset="-128"/>
              <a:cs typeface="Times New Roman" pitchFamily="18" charset="0"/>
            </a:endParaRPr>
          </a:p>
          <a:p>
            <a:pPr marL="609600" indent="-609600" algn="just" eaLnBrk="1" hangingPunct="1"/>
            <a:endParaRPr lang="tr-TR" sz="2000" dirty="0" smtClean="0">
              <a:latin typeface="Times New Roman" pitchFamily="18" charset="0"/>
              <a:ea typeface="ＭＳ Ｐゴシック" pitchFamily="34" charset="-128"/>
              <a:cs typeface="Times New Roman" pitchFamily="18" charset="0"/>
            </a:endParaRPr>
          </a:p>
          <a:p>
            <a:pPr marL="609600" indent="-609600" algn="just" eaLnBrk="1" hangingPunct="1"/>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colony recurrence is not observed until about 2 weeks of </a:t>
            </a:r>
            <a:r>
              <a:rPr lang="en-US" sz="2000" dirty="0" smtClean="0">
                <a:latin typeface="Times New Roman" panose="02020603050405020304" pitchFamily="18" charset="0"/>
                <a:cs typeface="Times New Roman" panose="02020603050405020304" pitchFamily="18" charset="0"/>
              </a:rPr>
              <a:t>incubation</a:t>
            </a:r>
            <a:r>
              <a:rPr lang="tr-TR" sz="2000" dirty="0" smtClean="0">
                <a:latin typeface="Times New Roman" panose="02020603050405020304" pitchFamily="18" charset="0"/>
                <a:cs typeface="Times New Roman" panose="02020603050405020304" pitchFamily="18" charset="0"/>
              </a:rPr>
              <a:t>.</a:t>
            </a:r>
          </a:p>
          <a:p>
            <a:pPr marL="609600" indent="-609600" algn="just" eaLnBrk="1" hangingPunct="1"/>
            <a:endParaRPr lang="tr-TR" sz="2000" dirty="0">
              <a:latin typeface="Times New Roman" panose="02020603050405020304" pitchFamily="18" charset="0"/>
              <a:cs typeface="Times New Roman" panose="02020603050405020304" pitchFamily="18" charset="0"/>
            </a:endParaRPr>
          </a:p>
          <a:p>
            <a:pPr marL="609600" indent="-609600" algn="just" eaLnBrk="1" hangingPunct="1"/>
            <a:r>
              <a:rPr lang="en-US" sz="2000" dirty="0" smtClean="0">
                <a:latin typeface="Times New Roman" panose="02020603050405020304" pitchFamily="18" charset="0"/>
                <a:cs typeface="Times New Roman" panose="02020603050405020304" pitchFamily="18" charset="0"/>
              </a:rPr>
              <a:t>Colon</a:t>
            </a:r>
            <a:r>
              <a:rPr lang="tr-TR" sz="2000" dirty="0" err="1" smtClean="0">
                <a:latin typeface="Times New Roman" panose="02020603050405020304" pitchFamily="18" charset="0"/>
                <a:cs typeface="Times New Roman" panose="02020603050405020304" pitchFamily="18" charset="0"/>
              </a:rPr>
              <a:t>ie</a:t>
            </a:r>
            <a:r>
              <a:rPr lang="en-US" sz="2000" dirty="0" smtClean="0">
                <a:latin typeface="Times New Roman" panose="02020603050405020304" pitchFamily="18" charset="0"/>
                <a:cs typeface="Times New Roman" panose="02020603050405020304" pitchFamily="18" charset="0"/>
              </a:rPr>
              <a:t>s </a:t>
            </a:r>
            <a:r>
              <a:rPr lang="en-US" sz="2000" dirty="0">
                <a:latin typeface="Times New Roman" panose="02020603050405020304" pitchFamily="18" charset="0"/>
                <a:cs typeface="Times New Roman" panose="02020603050405020304" pitchFamily="18" charset="0"/>
              </a:rPr>
              <a:t>tend to mucoid as they become S-type, moist, bright and aging. It is initially white, and the latter forms a yellowish shadow. At 25 ° C and 37 ° C, mucoid yeast colonies are formed and are separated from the dimorphic fungi by this breeding </a:t>
            </a:r>
            <a:r>
              <a:rPr lang="en-US" sz="2000" dirty="0" smtClean="0">
                <a:latin typeface="Times New Roman" panose="02020603050405020304" pitchFamily="18" charset="0"/>
                <a:cs typeface="Times New Roman" panose="02020603050405020304" pitchFamily="18" charset="0"/>
              </a:rPr>
              <a:t>shape</a:t>
            </a:r>
            <a:r>
              <a:rPr lang="tr-TR" sz="2000" dirty="0" smtClean="0">
                <a:latin typeface="Times New Roman" panose="02020603050405020304" pitchFamily="18" charset="0"/>
                <a:cs typeface="Times New Roman" panose="02020603050405020304" pitchFamily="18" charset="0"/>
              </a:rPr>
              <a:t>.</a:t>
            </a:r>
            <a:endParaRPr lang="tr-TR" sz="2000" dirty="0" smtClean="0">
              <a:latin typeface="Times New Roman" panose="02020603050405020304" pitchFamily="18" charset="0"/>
              <a:ea typeface="ＭＳ Ｐゴシック" pitchFamily="34"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2"/>
          <p:cNvSpPr>
            <a:spLocks noGrp="1" noChangeArrowheads="1"/>
          </p:cNvSpPr>
          <p:nvPr>
            <p:ph type="body" idx="1"/>
          </p:nvPr>
        </p:nvSpPr>
        <p:spPr>
          <a:xfrm>
            <a:off x="457200" y="381000"/>
            <a:ext cx="8229600" cy="6096000"/>
          </a:xfrm>
        </p:spPr>
        <p:txBody>
          <a:bodyPr/>
          <a:lstStyle/>
          <a:p>
            <a:pPr marL="609600" indent="-609600" eaLnBrk="1" hangingPunct="1">
              <a:buFontTx/>
              <a:buNone/>
            </a:pPr>
            <a:r>
              <a:rPr lang="tr-TR" sz="1800" b="1" i="1" dirty="0" err="1">
                <a:latin typeface="Times New Roman" panose="02020603050405020304" pitchFamily="18" charset="0"/>
                <a:cs typeface="Times New Roman" panose="02020603050405020304" pitchFamily="18" charset="0"/>
              </a:rPr>
              <a:t>Biochemical</a:t>
            </a:r>
            <a:r>
              <a:rPr lang="tr-TR" sz="1800" b="1" i="1" dirty="0">
                <a:latin typeface="Times New Roman" panose="02020603050405020304" pitchFamily="18" charset="0"/>
                <a:cs typeface="Times New Roman" panose="02020603050405020304" pitchFamily="18" charset="0"/>
              </a:rPr>
              <a:t> </a:t>
            </a:r>
            <a:r>
              <a:rPr lang="tr-TR" sz="1800" b="1" i="1" dirty="0" err="1" smtClean="0">
                <a:latin typeface="Times New Roman" panose="02020603050405020304" pitchFamily="18" charset="0"/>
                <a:cs typeface="Times New Roman" panose="02020603050405020304" pitchFamily="18" charset="0"/>
              </a:rPr>
              <a:t>tests</a:t>
            </a:r>
            <a:endParaRPr lang="tr-TR" sz="1800" b="1" i="1" dirty="0" smtClean="0">
              <a:latin typeface="Times New Roman" panose="02020603050405020304" pitchFamily="18" charset="0"/>
              <a:cs typeface="Times New Roman" panose="02020603050405020304" pitchFamily="18" charset="0"/>
            </a:endParaRPr>
          </a:p>
          <a:p>
            <a:r>
              <a:rPr lang="tr-TR" sz="1800" dirty="0" smtClean="0">
                <a:latin typeface="Times New Roman" panose="02020603050405020304" pitchFamily="18" charset="0"/>
                <a:ea typeface="ＭＳ Ｐゴシック" pitchFamily="34" charset="-128"/>
                <a:cs typeface="Times New Roman" panose="02020603050405020304" pitchFamily="18" charset="0"/>
              </a:rPr>
              <a:t>b) </a:t>
            </a:r>
            <a:r>
              <a:rPr lang="en-US" sz="1800" dirty="0">
                <a:latin typeface="Times New Roman" panose="02020603050405020304" pitchFamily="18" charset="0"/>
                <a:cs typeface="Times New Roman" panose="02020603050405020304" pitchFamily="18" charset="0"/>
              </a:rPr>
              <a:t>Niger or bird seed agar melanin production </a:t>
            </a:r>
            <a:r>
              <a:rPr lang="tr-TR" sz="1800" dirty="0" smtClean="0">
                <a:latin typeface="Times New Roman" panose="02020603050405020304" pitchFamily="18" charset="0"/>
                <a:ea typeface="ＭＳ Ｐゴシック" pitchFamily="34" charset="-128"/>
                <a:cs typeface="Times New Roman" panose="02020603050405020304" pitchFamily="18" charset="0"/>
              </a:rPr>
              <a:t>: </a:t>
            </a:r>
            <a:r>
              <a:rPr lang="en-US" sz="1800" i="1" dirty="0">
                <a:latin typeface="Times New Roman" panose="02020603050405020304" pitchFamily="18" charset="0"/>
                <a:cs typeface="Times New Roman" panose="02020603050405020304" pitchFamily="18" charset="0"/>
              </a:rPr>
              <a:t>C. </a:t>
            </a:r>
            <a:r>
              <a:rPr lang="en-US" sz="1800" i="1" dirty="0" err="1">
                <a:latin typeface="Times New Roman" panose="02020603050405020304" pitchFamily="18" charset="0"/>
                <a:cs typeface="Times New Roman" panose="02020603050405020304" pitchFamily="18" charset="0"/>
              </a:rPr>
              <a:t>neoformans</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is one of the few Cryptococcus species that use creatinine in media containing </a:t>
            </a:r>
            <a:r>
              <a:rPr lang="en-US" sz="1800" dirty="0" err="1">
                <a:latin typeface="Times New Roman" panose="02020603050405020304" pitchFamily="18" charset="0"/>
                <a:cs typeface="Times New Roman" panose="02020603050405020304" pitchFamily="18" charset="0"/>
              </a:rPr>
              <a:t>diphenolic</a:t>
            </a:r>
            <a:r>
              <a:rPr lang="en-US" sz="1800" dirty="0">
                <a:latin typeface="Times New Roman" panose="02020603050405020304" pitchFamily="18" charset="0"/>
                <a:cs typeface="Times New Roman" panose="02020603050405020304" pitchFamily="18" charset="0"/>
              </a:rPr>
              <a:t> and polyphenolic compounds and that produce melanin pigmented (brown) colonies</a:t>
            </a:r>
            <a:r>
              <a:rPr lang="en-US" sz="1800" dirty="0" smtClean="0">
                <a:latin typeface="Times New Roman" panose="02020603050405020304" pitchFamily="18" charset="0"/>
                <a:cs typeface="Times New Roman" panose="02020603050405020304" pitchFamily="18" charset="0"/>
              </a:rPr>
              <a:t>.</a:t>
            </a:r>
            <a:r>
              <a:rPr lang="tr-TR"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The media are intensively cultivated and incubated at 37 ° C aerobically for at least 1 week. The dark brown pigment occurs around the breeding colon first and then on the entire medium</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0" indent="0">
              <a:buNone/>
            </a:pPr>
            <a:r>
              <a:rPr lang="tr-TR" sz="1800" dirty="0" smtClean="0">
                <a:latin typeface="Times New Roman" panose="02020603050405020304" pitchFamily="18" charset="0"/>
                <a:ea typeface="ＭＳ Ｐゴシック" pitchFamily="34" charset="-128"/>
                <a:cs typeface="Times New Roman" panose="02020603050405020304" pitchFamily="18" charset="0"/>
              </a:rPr>
              <a:t>c) </a:t>
            </a:r>
            <a:r>
              <a:rPr lang="tr-TR" sz="1800" dirty="0" err="1">
                <a:latin typeface="Times New Roman" panose="02020603050405020304" pitchFamily="18" charset="0"/>
                <a:cs typeface="Times New Roman" panose="02020603050405020304" pitchFamily="18" charset="0"/>
              </a:rPr>
              <a:t>Biochemical</a:t>
            </a:r>
            <a:r>
              <a:rPr lang="tr-TR" sz="1800" dirty="0">
                <a:latin typeface="Times New Roman" panose="02020603050405020304" pitchFamily="18" charset="0"/>
                <a:cs typeface="Times New Roman" panose="02020603050405020304" pitchFamily="18" charset="0"/>
              </a:rPr>
              <a:t> profile </a:t>
            </a:r>
            <a:r>
              <a:rPr lang="tr-TR" sz="1800" dirty="0" smtClean="0">
                <a:latin typeface="Times New Roman" panose="02020603050405020304" pitchFamily="18" charset="0"/>
                <a:ea typeface="ＭＳ Ｐゴシック" pitchFamily="34" charset="-128"/>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Biochemical profile of isolate API 20C and </a:t>
            </a:r>
            <a:r>
              <a:rPr lang="en-US" sz="1800" dirty="0" err="1">
                <a:latin typeface="Times New Roman" panose="02020603050405020304" pitchFamily="18" charset="0"/>
                <a:cs typeface="Times New Roman" panose="02020603050405020304" pitchFamily="18" charset="0"/>
              </a:rPr>
              <a:t>Uni</a:t>
            </a:r>
            <a:r>
              <a:rPr lang="en-US" sz="1800" dirty="0">
                <a:latin typeface="Times New Roman" panose="02020603050405020304" pitchFamily="18" charset="0"/>
                <a:cs typeface="Times New Roman" panose="02020603050405020304" pitchFamily="18" charset="0"/>
              </a:rPr>
              <a:t>-Yeast-</a:t>
            </a:r>
            <a:r>
              <a:rPr lang="en-US" sz="1800" dirty="0" err="1">
                <a:latin typeface="Times New Roman" panose="02020603050405020304" pitchFamily="18" charset="0"/>
                <a:cs typeface="Times New Roman" panose="02020603050405020304" pitchFamily="18" charset="0"/>
              </a:rPr>
              <a:t>Tek</a:t>
            </a:r>
            <a:r>
              <a:rPr lang="en-US" sz="1800" dirty="0">
                <a:latin typeface="Times New Roman" panose="02020603050405020304" pitchFamily="18" charset="0"/>
                <a:cs typeface="Times New Roman" panose="02020603050405020304" pitchFamily="18" charset="0"/>
              </a:rPr>
              <a:t> commercial systems is determined for accurate diagnosis</a:t>
            </a:r>
            <a:r>
              <a:rPr lang="tr-TR" sz="1800" dirty="0" smtClean="0">
                <a:latin typeface="Times New Roman" panose="02020603050405020304" pitchFamily="18" charset="0"/>
                <a:ea typeface="ＭＳ Ｐゴシック" pitchFamily="34" charset="-128"/>
                <a:cs typeface="Times New Roman" panose="02020603050405020304" pitchFamily="18" charset="0"/>
              </a:rPr>
              <a:t>.</a:t>
            </a:r>
          </a:p>
          <a:p>
            <a:pPr marL="609600" indent="-609600" eaLnBrk="1" hangingPunct="1">
              <a:buFontTx/>
              <a:buNone/>
            </a:pPr>
            <a:r>
              <a:rPr lang="tr-TR" sz="1800" b="1" i="1" dirty="0">
                <a:latin typeface="Times New Roman" panose="02020603050405020304" pitchFamily="18" charset="0"/>
                <a:cs typeface="Times New Roman" panose="02020603050405020304" pitchFamily="18" charset="0"/>
              </a:rPr>
              <a:t>Mouse </a:t>
            </a:r>
            <a:r>
              <a:rPr lang="tr-TR" sz="1800" b="1" i="1" dirty="0" err="1" smtClean="0">
                <a:latin typeface="Times New Roman" panose="02020603050405020304" pitchFamily="18" charset="0"/>
                <a:cs typeface="Times New Roman" panose="02020603050405020304" pitchFamily="18" charset="0"/>
              </a:rPr>
              <a:t>inoculation</a:t>
            </a:r>
            <a:endParaRPr lang="tr-TR" sz="1800" b="1" i="1" dirty="0" smtClean="0">
              <a:latin typeface="Times New Roman" panose="02020603050405020304" pitchFamily="18" charset="0"/>
              <a:cs typeface="Times New Roman" panose="02020603050405020304" pitchFamily="18" charset="0"/>
            </a:endParaRPr>
          </a:p>
          <a:p>
            <a:pPr marL="609600" indent="-609600" eaLnBrk="1" hangingPunct="1">
              <a:buFontTx/>
              <a:buNone/>
            </a:pPr>
            <a:r>
              <a:rPr lang="tr-TR" sz="1800" dirty="0" err="1">
                <a:latin typeface="Times New Roman" panose="02020603050405020304" pitchFamily="18" charset="0"/>
                <a:cs typeface="Times New Roman" panose="02020603050405020304" pitchFamily="18" charset="0"/>
              </a:rPr>
              <a:t>Mice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are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inoculated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intraperitoneally</a:t>
            </a:r>
            <a:r>
              <a:rPr lang="tr-TR" sz="1800" dirty="0" smtClean="0">
                <a:latin typeface="Times New Roman" panose="02020603050405020304" pitchFamily="18" charset="0"/>
                <a:ea typeface="ＭＳ Ｐゴシック" pitchFamily="34" charset="-128"/>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If they do not die by themselves, euthanasia is administered 2 weeks later and there are gelatinous lesions in the abdominal cavity and lungs</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marL="609600" indent="-609600" eaLnBrk="1" hangingPunct="1">
              <a:buFontTx/>
              <a:buNone/>
            </a:pPr>
            <a:r>
              <a:rPr lang="en-US" sz="1800" b="1" i="1" dirty="0">
                <a:latin typeface="Times New Roman" panose="02020603050405020304" pitchFamily="18" charset="0"/>
                <a:cs typeface="Times New Roman" panose="02020603050405020304" pitchFamily="18" charset="0"/>
              </a:rPr>
              <a:t>C. </a:t>
            </a:r>
            <a:r>
              <a:rPr lang="en-US" sz="1800" b="1" i="1" dirty="0" err="1">
                <a:latin typeface="Times New Roman" panose="02020603050405020304" pitchFamily="18" charset="0"/>
                <a:cs typeface="Times New Roman" panose="02020603050405020304" pitchFamily="18" charset="0"/>
              </a:rPr>
              <a:t>neoformans</a:t>
            </a:r>
            <a:r>
              <a:rPr lang="en-US" sz="1800" b="1" i="1"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is the only Cryptococcus species that is pathogenic </a:t>
            </a:r>
            <a:r>
              <a:rPr lang="en-US" sz="1800" b="1" dirty="0" smtClean="0">
                <a:latin typeface="Times New Roman" panose="02020603050405020304" pitchFamily="18" charset="0"/>
                <a:cs typeface="Times New Roman" panose="02020603050405020304" pitchFamily="18" charset="0"/>
              </a:rPr>
              <a:t>t</a:t>
            </a:r>
            <a:r>
              <a:rPr lang="tr-TR" sz="1800" b="1" dirty="0" smtClean="0">
                <a:latin typeface="Times New Roman" panose="02020603050405020304" pitchFamily="18" charset="0"/>
                <a:cs typeface="Times New Roman" panose="02020603050405020304" pitchFamily="18" charset="0"/>
              </a:rPr>
              <a:t>o </a:t>
            </a:r>
            <a:r>
              <a:rPr lang="en-US" sz="1800" b="1" dirty="0" smtClean="0">
                <a:latin typeface="Times New Roman" panose="02020603050405020304" pitchFamily="18" charset="0"/>
                <a:cs typeface="Times New Roman" panose="02020603050405020304" pitchFamily="18" charset="0"/>
              </a:rPr>
              <a:t>mice</a:t>
            </a:r>
            <a:r>
              <a:rPr lang="en-US" sz="1800" b="1" dirty="0">
                <a:latin typeface="Times New Roman" panose="02020603050405020304" pitchFamily="18" charset="0"/>
                <a:cs typeface="Times New Roman" panose="02020603050405020304" pitchFamily="18" charset="0"/>
              </a:rPr>
              <a:t>. </a:t>
            </a:r>
            <a:endParaRPr lang="tr-TR" sz="1800" b="1" dirty="0" smtClean="0">
              <a:latin typeface="Times New Roman" panose="02020603050405020304" pitchFamily="18" charset="0"/>
              <a:cs typeface="Times New Roman" panose="02020603050405020304" pitchFamily="18" charset="0"/>
            </a:endParaRPr>
          </a:p>
          <a:p>
            <a:pPr marL="609600" indent="-609600" eaLnBrk="1" hangingPunct="1">
              <a:buFontTx/>
              <a:buNone/>
            </a:pPr>
            <a:r>
              <a:rPr lang="en-US" sz="1800" b="1" dirty="0" smtClean="0">
                <a:latin typeface="Times New Roman" panose="02020603050405020304" pitchFamily="18" charset="0"/>
                <a:cs typeface="Times New Roman" panose="02020603050405020304" pitchFamily="18" charset="0"/>
              </a:rPr>
              <a:t>Immunological tests</a:t>
            </a:r>
            <a:endParaRPr lang="tr-TR" sz="1800" b="1" dirty="0" smtClean="0">
              <a:latin typeface="Times New Roman" panose="02020603050405020304" pitchFamily="18" charset="0"/>
              <a:cs typeface="Times New Roman" panose="02020603050405020304" pitchFamily="18" charset="0"/>
            </a:endParaRPr>
          </a:p>
          <a:p>
            <a:pPr marL="609600" indent="-609600" eaLnBrk="1" hangingPunct="1">
              <a:buFontTx/>
              <a:buNone/>
            </a:pPr>
            <a:r>
              <a:rPr lang="en-US" sz="1800" dirty="0">
                <a:latin typeface="Times New Roman" panose="02020603050405020304" pitchFamily="18" charset="0"/>
                <a:cs typeface="Times New Roman" panose="02020603050405020304" pitchFamily="18" charset="0"/>
              </a:rPr>
              <a:t>Lam latex agglutination test kits have been developed for the determination of antigen in serum and cerebrospinal fluid</a:t>
            </a:r>
            <a:r>
              <a:rPr lang="tr-TR" sz="1800" dirty="0" smtClean="0">
                <a:latin typeface="Times New Roman" panose="02020603050405020304" pitchFamily="18" charset="0"/>
                <a:ea typeface="ＭＳ Ｐゴシック" pitchFamily="34" charset="-128"/>
                <a:cs typeface="Times New Roman" panose="02020603050405020304" pitchFamily="18" charset="0"/>
              </a:rPr>
              <a:t>. </a:t>
            </a:r>
          </a:p>
          <a:p>
            <a:pPr marL="609600" indent="-609600" eaLnBrk="1" hangingPunct="1"/>
            <a:r>
              <a:rPr lang="en-US" sz="1800" dirty="0">
                <a:latin typeface="Times New Roman" panose="02020603050405020304" pitchFamily="18" charset="0"/>
                <a:cs typeface="Times New Roman" panose="02020603050405020304" pitchFamily="18" charset="0"/>
              </a:rPr>
              <a:t>Indirect FA tests are used to detect antibodies. Antibodies may not always be displayed as they may be combined with circulating antigen</a:t>
            </a:r>
            <a:r>
              <a:rPr lang="tr-TR" sz="1800" dirty="0" smtClean="0">
                <a:latin typeface="Times New Roman" panose="02020603050405020304" pitchFamily="18" charset="0"/>
                <a:ea typeface="ＭＳ Ｐゴシック" pitchFamily="34" charset="-128"/>
                <a:cs typeface="Times New Roman" panose="02020603050405020304" pitchFamily="18" charset="0"/>
              </a:rPr>
              <a:t>. </a:t>
            </a:r>
          </a:p>
          <a:p>
            <a:pPr marL="609600" indent="-609600" eaLnBrk="1" hangingPunct="1">
              <a:buFontTx/>
              <a:buNone/>
            </a:pPr>
            <a:endParaRPr lang="tr-TR" sz="1800" dirty="0" smtClean="0">
              <a:latin typeface="Times New Roman" panose="02020603050405020304" pitchFamily="18" charset="0"/>
              <a:ea typeface="ＭＳ Ｐゴシック" pitchFamily="34"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1 Başlık"/>
          <p:cNvSpPr>
            <a:spLocks noGrp="1"/>
          </p:cNvSpPr>
          <p:nvPr>
            <p:ph type="ctrTitle"/>
          </p:nvPr>
        </p:nvSpPr>
        <p:spPr>
          <a:xfrm>
            <a:off x="685800" y="1772817"/>
            <a:ext cx="7772400" cy="2520280"/>
          </a:xfrm>
        </p:spPr>
        <p:style>
          <a:lnRef idx="1">
            <a:schemeClr val="accent1"/>
          </a:lnRef>
          <a:fillRef idx="3">
            <a:schemeClr val="accent1"/>
          </a:fillRef>
          <a:effectRef idx="2">
            <a:schemeClr val="accent1"/>
          </a:effectRef>
          <a:fontRef idx="minor">
            <a:schemeClr val="lt1"/>
          </a:fontRef>
        </p:style>
        <p:txBody>
          <a:bodyPr/>
          <a:lstStyle/>
          <a:p>
            <a:r>
              <a:rPr lang="tr-TR" sz="4800" b="1" dirty="0" err="1" smtClean="0">
                <a:solidFill>
                  <a:schemeClr val="tx1"/>
                </a:solidFill>
                <a:latin typeface="Times New Roman" pitchFamily="18" charset="0"/>
                <a:ea typeface="ＭＳ Ｐゴシック" pitchFamily="34" charset="-128"/>
                <a:cs typeface="Times New Roman" pitchFamily="18" charset="0"/>
              </a:rPr>
              <a:t>Mycotoxins</a:t>
            </a:r>
            <a:r>
              <a:rPr lang="tr-TR" sz="4800" b="1" dirty="0" smtClean="0">
                <a:solidFill>
                  <a:schemeClr val="tx1"/>
                </a:solidFill>
                <a:latin typeface="Times New Roman" pitchFamily="18" charset="0"/>
                <a:ea typeface="ＭＳ Ｐゴシック" pitchFamily="34" charset="-128"/>
                <a:cs typeface="Times New Roman" pitchFamily="18" charset="0"/>
              </a:rPr>
              <a:t> </a:t>
            </a:r>
            <a:br>
              <a:rPr lang="tr-TR" sz="4800" b="1" dirty="0" smtClean="0">
                <a:solidFill>
                  <a:schemeClr val="tx1"/>
                </a:solidFill>
                <a:latin typeface="Times New Roman" pitchFamily="18" charset="0"/>
                <a:ea typeface="ＭＳ Ｐゴシック" pitchFamily="34" charset="-128"/>
                <a:cs typeface="Times New Roman" pitchFamily="18" charset="0"/>
              </a:rPr>
            </a:br>
            <a:r>
              <a:rPr lang="tr-TR" sz="4800" b="1" dirty="0" smtClean="0">
                <a:solidFill>
                  <a:schemeClr val="tx1"/>
                </a:solidFill>
                <a:latin typeface="Times New Roman" pitchFamily="18" charset="0"/>
                <a:ea typeface="ＭＳ Ｐゴシック" pitchFamily="34" charset="-128"/>
                <a:cs typeface="Times New Roman" pitchFamily="18" charset="0"/>
              </a:rPr>
              <a:t>&amp;</a:t>
            </a:r>
            <a:br>
              <a:rPr lang="tr-TR" sz="4800" b="1" dirty="0" smtClean="0">
                <a:solidFill>
                  <a:schemeClr val="tx1"/>
                </a:solidFill>
                <a:latin typeface="Times New Roman" pitchFamily="18" charset="0"/>
                <a:ea typeface="ＭＳ Ｐゴシック" pitchFamily="34" charset="-128"/>
                <a:cs typeface="Times New Roman" pitchFamily="18" charset="0"/>
              </a:rPr>
            </a:br>
            <a:r>
              <a:rPr lang="tr-TR" sz="4800" b="1" dirty="0" err="1" smtClean="0">
                <a:solidFill>
                  <a:schemeClr val="tx1"/>
                </a:solidFill>
                <a:latin typeface="Times New Roman" pitchFamily="18" charset="0"/>
                <a:ea typeface="ＭＳ Ｐゴシック" pitchFamily="34" charset="-128"/>
                <a:cs typeface="Times New Roman" pitchFamily="18" charset="0"/>
              </a:rPr>
              <a:t>Mycotoxicosis</a:t>
            </a:r>
            <a:endParaRPr lang="tr-TR" sz="4000" b="1" dirty="0" smtClean="0">
              <a:solidFill>
                <a:schemeClr val="tx1"/>
              </a:solidFill>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424936" cy="6264696"/>
          </a:xfrm>
        </p:spPr>
        <p:txBody>
          <a:bodyPr/>
          <a:lstStyle/>
          <a:p>
            <a:pPr algn="just">
              <a:buNone/>
            </a:pPr>
            <a:r>
              <a:rPr lang="tr-TR" sz="2400" dirty="0" smtClean="0">
                <a:latin typeface="Times New Roman" pitchFamily="18" charset="0"/>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Mycotoxin</a:t>
            </a:r>
            <a:r>
              <a:rPr lang="tr-TR" sz="2400" dirty="0" smtClean="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are toxic substances or metabolites that are synthesized by various pathogenic fungi species and cause intoxications of latent, acute or chronic character when taken by humans and animals</a:t>
            </a:r>
            <a:r>
              <a:rPr lang="tr-TR" sz="2400" dirty="0" smtClean="0">
                <a:latin typeface="Times New Roman" pitchFamily="18" charset="0"/>
                <a:cs typeface="Times New Roman" pitchFamily="18" charset="0"/>
              </a:rPr>
              <a:t>.</a:t>
            </a:r>
          </a:p>
          <a:p>
            <a:pPr algn="just">
              <a:buNone/>
            </a:pPr>
            <a:endParaRPr lang="tr-TR" sz="2400" dirty="0" smtClean="0">
              <a:latin typeface="Times New Roman" pitchFamily="18" charset="0"/>
              <a:cs typeface="Times New Roman" pitchFamily="18" charset="0"/>
            </a:endParaRPr>
          </a:p>
          <a:p>
            <a:pPr>
              <a:buNone/>
            </a:pPr>
            <a:r>
              <a:rPr lang="tr-TR" sz="2400" dirty="0" smtClean="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 Mycotoxins taken several times and in large quantities, usually cause </a:t>
            </a:r>
            <a:r>
              <a:rPr lang="en-US" sz="2400" dirty="0">
                <a:solidFill>
                  <a:srgbClr val="00B0F0"/>
                </a:solidFill>
                <a:latin typeface="Times New Roman" panose="02020603050405020304" pitchFamily="18" charset="0"/>
                <a:cs typeface="Times New Roman" panose="02020603050405020304" pitchFamily="18" charset="0"/>
              </a:rPr>
              <a:t>acute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tr-TR" sz="2400" dirty="0" smtClean="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In some cases there may be no clinical signs and </a:t>
            </a:r>
            <a:r>
              <a:rPr lang="en-US" sz="2400" dirty="0">
                <a:solidFill>
                  <a:srgbClr val="00B0F0"/>
                </a:solidFill>
                <a:latin typeface="Times New Roman" panose="02020603050405020304" pitchFamily="18" charset="0"/>
                <a:cs typeface="Times New Roman" panose="02020603050405020304" pitchFamily="18" charset="0"/>
              </a:rPr>
              <a:t>latent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en-US" sz="2400" dirty="0">
                <a:solidFill>
                  <a:srgbClr val="00B0F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may occur</a:t>
            </a:r>
            <a:r>
              <a:rPr lang="tr-TR" sz="2400" dirty="0" smtClean="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However, most cases of </a:t>
            </a:r>
            <a:r>
              <a:rPr lang="en-US" sz="2400" dirty="0" err="1">
                <a:latin typeface="Times New Roman" panose="02020603050405020304" pitchFamily="18" charset="0"/>
                <a:cs typeface="Times New Roman" panose="02020603050405020304" pitchFamily="18" charset="0"/>
              </a:rPr>
              <a:t>mycotoxicosis</a:t>
            </a:r>
            <a:r>
              <a:rPr lang="en-US" sz="2400" dirty="0">
                <a:latin typeface="Times New Roman" panose="02020603050405020304" pitchFamily="18" charset="0"/>
                <a:cs typeface="Times New Roman" panose="02020603050405020304" pitchFamily="18" charset="0"/>
              </a:rPr>
              <a:t> occur as </a:t>
            </a:r>
            <a:r>
              <a:rPr lang="en-US" sz="2400" dirty="0">
                <a:solidFill>
                  <a:srgbClr val="00B0F0"/>
                </a:solidFill>
                <a:latin typeface="Times New Roman" panose="02020603050405020304" pitchFamily="18" charset="0"/>
                <a:cs typeface="Times New Roman" panose="02020603050405020304" pitchFamily="18" charset="0"/>
              </a:rPr>
              <a:t>chronic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tr-TR" sz="2400" dirty="0" smtClean="0">
                <a:latin typeface="Times New Roman" pitchFamily="18" charset="0"/>
                <a:cs typeface="Times New Roman" pitchFamily="18" charset="0"/>
              </a:rPr>
              <a:t>. </a:t>
            </a:r>
          </a:p>
          <a:p>
            <a:pPr>
              <a:buNone/>
            </a:pPr>
            <a:r>
              <a:rPr lang="tr-TR" sz="2400" dirty="0" smtClean="0">
                <a:latin typeface="Times New Roman" pitchFamily="18" charset="0"/>
                <a:cs typeface="Times New Roman" pitchFamily="18" charset="0"/>
              </a:rPr>
              <a:t>	</a:t>
            </a:r>
          </a:p>
          <a:p>
            <a:pPr>
              <a:buNone/>
            </a:pPr>
            <a:r>
              <a:rPr lang="tr-TR" sz="2400" dirty="0" smtClean="0">
                <a:latin typeface="Times New Roman" pitchFamily="18" charset="0"/>
                <a:cs typeface="Times New Roman" pitchFamily="18" charset="0"/>
              </a:rPr>
              <a:t>	</a:t>
            </a: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order for pathogenic fungi to synthesize toxin, it is necessary to bear this feature in genetic character. In addition, toxin synthesis may not be observed when there are no optimal conditions for reproduction</a:t>
            </a:r>
            <a:r>
              <a:rPr lang="en-US" sz="2400" dirty="0" smtClean="0">
                <a:latin typeface="Times New Roman" panose="02020603050405020304" pitchFamily="18" charset="0"/>
                <a:cs typeface="Times New Roman" panose="02020603050405020304" pitchFamily="18" charset="0"/>
              </a:rPr>
              <a:t>.</a:t>
            </a:r>
            <a:r>
              <a:rPr lang="en-US" sz="2400" cap="all" dirty="0">
                <a:latin typeface="Times New Roman" panose="02020603050405020304" pitchFamily="18" charset="0"/>
                <a:cs typeface="Times New Roman" panose="02020603050405020304" pitchFamily="18" charset="0"/>
              </a:rPr>
              <a:t/>
            </a:r>
            <a:br>
              <a:rPr lang="en-US" sz="2400" cap="all" dirty="0">
                <a:latin typeface="Times New Roman" panose="02020603050405020304" pitchFamily="18" charset="0"/>
                <a:cs typeface="Times New Roman" panose="02020603050405020304" pitchFamily="18" charset="0"/>
              </a:rPr>
            </a:br>
            <a:endParaRPr lang="tr-TR" sz="2400" dirty="0">
              <a:latin typeface="Times New Roman" pitchFamily="18" charset="0"/>
              <a:cs typeface="Times New Roman" pitchFamily="18"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Rectangle 3"/>
          <p:cNvSpPr>
            <a:spLocks noGrp="1" noChangeArrowheads="1"/>
          </p:cNvSpPr>
          <p:nvPr>
            <p:ph type="body" idx="1"/>
          </p:nvPr>
        </p:nvSpPr>
        <p:spPr>
          <a:xfrm>
            <a:off x="107950" y="188640"/>
            <a:ext cx="8928100" cy="6480448"/>
          </a:xfrm>
        </p:spPr>
        <p:txBody>
          <a:bodyPr/>
          <a:lstStyle/>
          <a:p>
            <a:pPr algn="ctr" eaLnBrk="1" hangingPunct="1">
              <a:lnSpc>
                <a:spcPct val="80000"/>
              </a:lnSpc>
              <a:buFont typeface="Wingdings" pitchFamily="2" charset="2"/>
              <a:buNone/>
            </a:pPr>
            <a:r>
              <a:rPr lang="tr-TR" sz="1800" b="1" dirty="0">
                <a:solidFill>
                  <a:srgbClr val="00B0F0"/>
                </a:solidFill>
                <a:latin typeface="Times New Roman" panose="02020603050405020304" pitchFamily="18" charset="0"/>
                <a:cs typeface="Times New Roman" panose="02020603050405020304" pitchFamily="18" charset="0"/>
              </a:rPr>
              <a:t>General </a:t>
            </a:r>
            <a:r>
              <a:rPr lang="tr-TR" sz="1800" b="1" dirty="0" err="1">
                <a:solidFill>
                  <a:srgbClr val="00B0F0"/>
                </a:solidFill>
                <a:latin typeface="Times New Roman" panose="02020603050405020304" pitchFamily="18" charset="0"/>
                <a:cs typeface="Times New Roman" panose="02020603050405020304" pitchFamily="18" charset="0"/>
              </a:rPr>
              <a:t>Properties</a:t>
            </a:r>
            <a:r>
              <a:rPr lang="tr-TR" sz="1800" b="1" dirty="0">
                <a:solidFill>
                  <a:srgbClr val="00B0F0"/>
                </a:solidFill>
                <a:latin typeface="Times New Roman" panose="02020603050405020304" pitchFamily="18" charset="0"/>
                <a:cs typeface="Times New Roman" panose="02020603050405020304" pitchFamily="18" charset="0"/>
              </a:rPr>
              <a:t> of </a:t>
            </a:r>
            <a:r>
              <a:rPr lang="tr-TR" sz="1800" b="1" dirty="0" err="1">
                <a:solidFill>
                  <a:srgbClr val="00B0F0"/>
                </a:solidFill>
                <a:latin typeface="Times New Roman" panose="02020603050405020304" pitchFamily="18" charset="0"/>
                <a:cs typeface="Times New Roman" panose="02020603050405020304" pitchFamily="18" charset="0"/>
              </a:rPr>
              <a:t>Mycotoxins</a:t>
            </a:r>
            <a:endParaRPr lang="tr-TR" sz="1800" b="1" dirty="0" smtClean="0">
              <a:solidFill>
                <a:srgbClr val="00B0F0"/>
              </a:solidFill>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They are secondary </a:t>
            </a:r>
            <a:r>
              <a:rPr lang="tr-TR" sz="1800" dirty="0" err="1" smtClean="0">
                <a:latin typeface="Times New Roman" panose="02020603050405020304" pitchFamily="18" charset="0"/>
                <a:cs typeface="Times New Roman" panose="02020603050405020304" pitchFamily="18" charset="0"/>
              </a:rPr>
              <a:t>fungi</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metabolites, produced by different types of mushrooms, that bring about a wide variety of toxic effects</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They do not have antigenic properties, they do not gain immunity</a:t>
            </a:r>
            <a:r>
              <a:rPr lang="tr-TR" sz="1800" dirty="0" smtClean="0">
                <a:latin typeface="Times New Roman" pitchFamily="18" charset="0"/>
                <a:ea typeface="ＭＳ Ｐゴシック" pitchFamily="34" charset="-128"/>
                <a:cs typeface="Times New Roman" pitchFamily="18" charset="0"/>
              </a:rPr>
              <a:t>. </a:t>
            </a:r>
          </a:p>
          <a:p>
            <a:pPr algn="just" eaLnBrk="1" hangingPunct="1">
              <a:lnSpc>
                <a:spcPct val="80000"/>
              </a:lnSpc>
              <a:buNone/>
            </a:pP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It is heat resistant and is active even at low concentrations</a:t>
            </a:r>
            <a:r>
              <a:rPr lang="tr-TR" sz="18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Carcinogenic, mutagenic, teratogenic and immunosuppressive</a:t>
            </a:r>
            <a:r>
              <a:rPr lang="tr-TR" sz="18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 events are mostly seasonal and sporadic, and are associated with certain feedstuffs </a:t>
            </a:r>
            <a:r>
              <a:rPr lang="tr-TR" sz="1800" dirty="0" err="1" smtClean="0">
                <a:latin typeface="Times New Roman" panose="02020603050405020304" pitchFamily="18" charset="0"/>
                <a:cs typeface="Times New Roman" panose="02020603050405020304" pitchFamily="18" charset="0"/>
              </a:rPr>
              <a:t>or</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meralands</a:t>
            </a:r>
            <a:r>
              <a:rPr lang="en-US" sz="1800" dirty="0">
                <a:latin typeface="Times New Roman" panose="02020603050405020304" pitchFamily="18" charset="0"/>
                <a:cs typeface="Times New Roman" panose="02020603050405020304" pitchFamily="18" charset="0"/>
              </a:rPr>
              <a:t>.</a:t>
            </a: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smtClean="0">
                <a:latin typeface="Times New Roman" panose="02020603050405020304" pitchFamily="18" charset="0"/>
                <a:cs typeface="Times New Roman" panose="02020603050405020304" pitchFamily="18" charset="0"/>
              </a:rPr>
              <a:t>Inter-individual </a:t>
            </a:r>
            <a:r>
              <a:rPr lang="en-US" sz="1800" dirty="0">
                <a:latin typeface="Times New Roman" panose="02020603050405020304" pitchFamily="18" charset="0"/>
                <a:cs typeface="Times New Roman" panose="02020603050405020304" pitchFamily="18" charset="0"/>
              </a:rPr>
              <a:t>transmission is not the issue</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tr-TR" sz="1800" dirty="0" err="1" smtClean="0">
                <a:latin typeface="Times New Roman" panose="02020603050405020304" pitchFamily="18" charset="0"/>
                <a:cs typeface="Times New Roman" panose="02020603050405020304" pitchFamily="18" charset="0"/>
              </a:rPr>
              <a:t>Antibiotic</a:t>
            </a:r>
            <a:r>
              <a:rPr lang="tr-TR" sz="1800" dirty="0" smtClean="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treatment</a:t>
            </a:r>
            <a:r>
              <a:rPr lang="tr-TR" sz="1800" dirty="0">
                <a:latin typeface="Times New Roman" panose="02020603050405020304" pitchFamily="18" charset="0"/>
                <a:cs typeface="Times New Roman" panose="02020603050405020304" pitchFamily="18" charset="0"/>
              </a:rPr>
              <a:t> is </a:t>
            </a:r>
            <a:r>
              <a:rPr lang="tr-TR" sz="1800" dirty="0" err="1">
                <a:latin typeface="Times New Roman" panose="02020603050405020304" pitchFamily="18" charset="0"/>
                <a:cs typeface="Times New Roman" panose="02020603050405020304" pitchFamily="18" charset="0"/>
              </a:rPr>
              <a:t>ineffective</a:t>
            </a:r>
            <a:r>
              <a:rPr lang="tr-TR" sz="1800" dirty="0">
                <a:latin typeface="Times New Roman" panose="02020603050405020304" pitchFamily="18" charset="0"/>
                <a:cs typeface="Times New Roman" panose="02020603050405020304" pitchFamily="18" charset="0"/>
              </a:rPr>
              <a:t>.</a:t>
            </a: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smtClean="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healing process varies depending on the type and amount of mycotoxin taken and the duration of consumption of the contaminant.</a:t>
            </a: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smtClean="0">
                <a:latin typeface="Times New Roman" panose="02020603050405020304" pitchFamily="18" charset="0"/>
                <a:cs typeface="Times New Roman" panose="02020603050405020304" pitchFamily="18" charset="0"/>
              </a:rPr>
              <a:t>Diagnosis </a:t>
            </a:r>
            <a:r>
              <a:rPr lang="en-US" sz="1800" dirty="0">
                <a:latin typeface="Times New Roman" panose="02020603050405020304" pitchFamily="18" charset="0"/>
                <a:cs typeface="Times New Roman" panose="02020603050405020304" pitchFamily="18" charset="0"/>
              </a:rPr>
              <a:t>is made only by showing the presence of toxin in the suspected bait or in the </a:t>
            </a:r>
            <a:r>
              <a:rPr lang="en-US" sz="1800" dirty="0" smtClean="0">
                <a:latin typeface="Times New Roman" panose="02020603050405020304" pitchFamily="18" charset="0"/>
                <a:cs typeface="Times New Roman" panose="02020603050405020304" pitchFamily="18" charset="0"/>
              </a:rPr>
              <a:t>tissues</a:t>
            </a:r>
            <a:r>
              <a:rPr lang="en-US" sz="1800" dirty="0">
                <a:latin typeface="Times New Roman" panose="02020603050405020304" pitchFamily="18" charset="0"/>
                <a:cs typeface="Times New Roman" panose="02020603050405020304" pitchFamily="18" charset="0"/>
              </a:rPr>
              <a:t>, secretions and excretions of the sick animal.</a:t>
            </a:r>
            <a:endParaRPr lang="tr-TR" sz="18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smtClean="0">
                <a:latin typeface="Times New Roman" panose="02020603050405020304" pitchFamily="18" charset="0"/>
                <a:cs typeface="Times New Roman" panose="02020603050405020304" pitchFamily="18" charset="0"/>
              </a:rPr>
              <a:t>Most </a:t>
            </a:r>
            <a:r>
              <a:rPr lang="en-US" sz="1800" dirty="0">
                <a:latin typeface="Times New Roman" panose="02020603050405020304" pitchFamily="18" charset="0"/>
                <a:cs typeface="Times New Roman" panose="02020603050405020304" pitchFamily="18" charset="0"/>
              </a:rPr>
              <a:t>have a specific target organ or tissue</a:t>
            </a:r>
            <a:r>
              <a:rPr lang="en-US" sz="1800" dirty="0" smtClean="0">
                <a:latin typeface="Times New Roman" panose="02020603050405020304" pitchFamily="18" charset="0"/>
                <a:cs typeface="Times New Roman" panose="02020603050405020304" pitchFamily="18" charset="0"/>
              </a:rPr>
              <a:t>.</a:t>
            </a:r>
            <a:endParaRPr lang="tr-TR" sz="1800" dirty="0" smtClean="0">
              <a:latin typeface="Times New Roman" panose="02020603050405020304" pitchFamily="18" charset="0"/>
              <a:cs typeface="Times New Roman" panose="02020603050405020304" pitchFamily="18" charset="0"/>
            </a:endParaRPr>
          </a:p>
          <a:p>
            <a:pPr algn="just" eaLnBrk="1" hangingPunct="1">
              <a:lnSpc>
                <a:spcPct val="80000"/>
              </a:lnSpc>
            </a:pPr>
            <a:endParaRPr lang="tr-TR" sz="1800" dirty="0" smtClean="0">
              <a:latin typeface="Times New Roman" panose="02020603050405020304" pitchFamily="18" charset="0"/>
              <a:cs typeface="Times New Roman" panose="02020603050405020304" pitchFamily="18" charset="0"/>
            </a:endParaRPr>
          </a:p>
          <a:p>
            <a:pPr marL="0" indent="0" algn="just" eaLnBrk="1" hangingPunct="1">
              <a:lnSpc>
                <a:spcPct val="80000"/>
              </a:lnSpc>
              <a:buNone/>
            </a:pPr>
            <a:r>
              <a:rPr lang="en-US" sz="1800" dirty="0" smtClean="0">
                <a:latin typeface="Times New Roman" panose="02020603050405020304" pitchFamily="18" charset="0"/>
                <a:cs typeface="Times New Roman" panose="02020603050405020304" pitchFamily="18" charset="0"/>
              </a:rPr>
              <a:t>Target </a:t>
            </a:r>
            <a:r>
              <a:rPr lang="en-US" sz="1800" dirty="0">
                <a:latin typeface="Times New Roman" panose="02020603050405020304" pitchFamily="18" charset="0"/>
                <a:cs typeface="Times New Roman" panose="02020603050405020304" pitchFamily="18" charset="0"/>
              </a:rPr>
              <a:t>organs help to diagnose the typical lesions</a:t>
            </a:r>
            <a:r>
              <a:rPr lang="tr-TR" sz="1800" dirty="0" smtClean="0">
                <a:latin typeface="Times New Roman" pitchFamily="18" charset="0"/>
                <a:ea typeface="ＭＳ Ｐゴシック" pitchFamily="34" charset="-128"/>
                <a:cs typeface="Times New Roman" pitchFamily="18" charset="0"/>
              </a:rPr>
              <a:t>.</a:t>
            </a:r>
          </a:p>
          <a:p>
            <a:pPr eaLnBrk="1" hangingPunct="1">
              <a:lnSpc>
                <a:spcPct val="80000"/>
              </a:lnSpc>
              <a:buFont typeface="Wingdings" pitchFamily="2" charset="2"/>
              <a:buNone/>
            </a:pPr>
            <a:endParaRPr lang="tr-TR" sz="1800" dirty="0" smtClean="0">
              <a:latin typeface="Times New Roman" pitchFamily="18" charset="0"/>
              <a:ea typeface="ＭＳ Ｐゴシック" pitchFamily="34" charset="-128"/>
              <a:cs typeface="Times New Roman" pitchFamily="18"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88640"/>
            <a:ext cx="8496944" cy="6336704"/>
          </a:xfrm>
        </p:spPr>
        <p:txBody>
          <a:bodyPr/>
          <a:lstStyle/>
          <a:p>
            <a:pPr algn="ctr">
              <a:buNone/>
            </a:pPr>
            <a:r>
              <a:rPr lang="en-US" sz="2400" b="1" dirty="0">
                <a:solidFill>
                  <a:srgbClr val="0070C0"/>
                </a:solidFill>
                <a:effectLst>
                  <a:glow rad="228600">
                    <a:schemeClr val="accent1">
                      <a:satMod val="175000"/>
                      <a:alpha val="40000"/>
                    </a:schemeClr>
                  </a:glow>
                </a:effectLst>
                <a:latin typeface="Times New Roman" pitchFamily="18" charset="0"/>
                <a:cs typeface="Times New Roman" pitchFamily="18" charset="0"/>
              </a:rPr>
              <a:t>According to Tissue and Organs</a:t>
            </a:r>
          </a:p>
          <a:p>
            <a:pPr algn="ctr">
              <a:buNone/>
            </a:pPr>
            <a:r>
              <a:rPr lang="en-US" sz="24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Mycotoxin</a:t>
            </a:r>
            <a:endParaRPr lang="tr-TR" sz="2400" b="1"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FontTx/>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Hepatotoxin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FontTx/>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Nephrotoxin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Neurotoxin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Myototoxin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Dermatotoxin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Genitotoxin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Alimenter</a:t>
            </a:r>
            <a:r>
              <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toxin</a:t>
            </a:r>
            <a:endParaRPr lang="tr-TR" sz="24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None/>
            </a:pPr>
            <a:r>
              <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	</a:t>
            </a:r>
          </a:p>
          <a:p>
            <a:pPr marL="857250" lvl="1" indent="-457200" algn="just">
              <a:buNone/>
            </a:pPr>
            <a:r>
              <a:rPr lang="en-US" sz="2200" dirty="0">
                <a:solidFill>
                  <a:srgbClr val="0070C0"/>
                </a:solidFill>
                <a:effectLst>
                  <a:glow rad="228600">
                    <a:schemeClr val="accent1">
                      <a:satMod val="175000"/>
                      <a:alpha val="40000"/>
                    </a:schemeClr>
                  </a:glow>
                </a:effectLst>
                <a:latin typeface="Times New Roman" pitchFamily="18" charset="0"/>
                <a:cs typeface="Times New Roman" pitchFamily="18" charset="0"/>
              </a:rPr>
              <a:t>In addition, other important effects of mycotoxins are</a:t>
            </a:r>
            <a:r>
              <a:rPr lang="tr-TR" sz="2200" dirty="0" smtClean="0">
                <a:solidFill>
                  <a:srgbClr val="0070C0"/>
                </a:solidFill>
                <a:effectLst>
                  <a:glow rad="228600">
                    <a:schemeClr val="accent1">
                      <a:satMod val="175000"/>
                      <a:alpha val="40000"/>
                    </a:schemeClr>
                  </a:glow>
                </a:effectLst>
                <a:latin typeface="Times New Roman" pitchFamily="18" charset="0"/>
                <a:cs typeface="Times New Roman" pitchFamily="18" charset="0"/>
              </a:rPr>
              <a:t>,</a:t>
            </a: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Carcinogenic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Mutagenic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Teratogenic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smtClean="0">
                <a:solidFill>
                  <a:srgbClr val="0070C0"/>
                </a:solidFill>
                <a:effectLst>
                  <a:glow rad="228600">
                    <a:schemeClr val="accent1">
                      <a:satMod val="175000"/>
                      <a:alpha val="40000"/>
                    </a:schemeClr>
                  </a:glow>
                </a:effectLst>
                <a:latin typeface="Times New Roman" pitchFamily="18" charset="0"/>
                <a:cs typeface="Times New Roman" pitchFamily="18" charset="0"/>
              </a:rPr>
              <a:t>Immunosuppression</a:t>
            </a:r>
            <a:endParaRPr lang="tr-TR" sz="2000" dirty="0" smtClean="0">
              <a:solidFill>
                <a:srgbClr val="0070C0"/>
              </a:solidFill>
              <a:effectLst>
                <a:glow rad="228600">
                  <a:schemeClr val="accent1">
                    <a:satMod val="175000"/>
                    <a:alpha val="40000"/>
                  </a:schemeClr>
                </a:glo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3"/>
          <p:cNvSpPr>
            <a:spLocks noGrp="1" noChangeArrowheads="1"/>
          </p:cNvSpPr>
          <p:nvPr>
            <p:ph type="body" idx="1"/>
          </p:nvPr>
        </p:nvSpPr>
        <p:spPr>
          <a:xfrm>
            <a:off x="179512" y="260648"/>
            <a:ext cx="8856984" cy="6336704"/>
          </a:xfrm>
        </p:spPr>
        <p:txBody>
          <a:bodyPr>
            <a:normAutofit fontScale="92500" lnSpcReduction="10000"/>
          </a:bodyPr>
          <a:lstStyle/>
          <a:p>
            <a:pPr algn="just" eaLnBrk="1" hangingPunct="1">
              <a:lnSpc>
                <a:spcPct val="150000"/>
              </a:lnSpc>
            </a:pPr>
            <a:r>
              <a:rPr lang="tr-TR" sz="2000" b="1" dirty="0" err="1" smtClean="0">
                <a:latin typeface="Times New Roman" pitchFamily="18" charset="0"/>
                <a:ea typeface="ＭＳ Ｐゴシック" pitchFamily="34" charset="-128"/>
                <a:cs typeface="Times New Roman" pitchFamily="18" charset="0"/>
              </a:rPr>
              <a:t>Flucanozole</a:t>
            </a:r>
            <a:r>
              <a:rPr lang="tr-TR" sz="2000" dirty="0" smtClean="0">
                <a:latin typeface="Times New Roman" pitchFamily="18" charset="0"/>
                <a:ea typeface="ＭＳ Ｐゴシック" pitchFamily="34" charset="-128"/>
                <a:cs typeface="Times New Roman" pitchFamily="18" charset="0"/>
              </a:rPr>
              <a:t> is </a:t>
            </a:r>
            <a:r>
              <a:rPr lang="tr-TR" sz="2000" dirty="0" err="1" smtClean="0">
                <a:latin typeface="Times New Roman" pitchFamily="18" charset="0"/>
                <a:ea typeface="ＭＳ Ｐゴシック" pitchFamily="34" charset="-128"/>
                <a:cs typeface="Times New Roman" pitchFamily="18" charset="0"/>
              </a:rPr>
              <a:t>used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for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AIDS </a:t>
            </a:r>
            <a:r>
              <a:rPr lang="tr-TR" sz="2000" dirty="0" err="1" smtClean="0">
                <a:latin typeface="Times New Roman" pitchFamily="18" charset="0"/>
                <a:ea typeface="ＭＳ Ｐゴシック" pitchFamily="34" charset="-128"/>
                <a:cs typeface="Times New Roman" pitchFamily="18" charset="0"/>
              </a:rPr>
              <a:t>patients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treat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cryptococcosis</a:t>
            </a:r>
            <a:r>
              <a:rPr lang="tr-TR" sz="2000" dirty="0" smtClean="0">
                <a:latin typeface="Times New Roman" pitchFamily="18" charset="0"/>
                <a:ea typeface="ＭＳ Ｐゴシック" pitchFamily="34" charset="-128"/>
                <a:cs typeface="Times New Roman" pitchFamily="18" charset="0"/>
              </a:rPr>
              <a:t>.</a:t>
            </a:r>
          </a:p>
          <a:p>
            <a:pPr marL="449263" lvl="2" indent="-87313" algn="just" eaLnBrk="1" hangingPunct="1">
              <a:lnSpc>
                <a:spcPct val="150000"/>
              </a:lnSpc>
            </a:pPr>
            <a:r>
              <a:rPr lang="tr-TR" sz="1200" dirty="0" err="1" smtClean="0">
                <a:solidFill>
                  <a:srgbClr val="FF0000"/>
                </a:solidFill>
                <a:latin typeface="Times New Roman" pitchFamily="18" charset="0"/>
                <a:ea typeface="ＭＳ Ｐゴシック" pitchFamily="34" charset="-128"/>
                <a:cs typeface="Times New Roman" pitchFamily="18" charset="0"/>
              </a:rPr>
              <a:t>Flukanazol</a:t>
            </a:r>
            <a:r>
              <a:rPr lang="tr-TR" sz="1200" dirty="0" smtClean="0">
                <a:solidFill>
                  <a:srgbClr val="FF0000"/>
                </a:solidFill>
                <a:latin typeface="Times New Roman" pitchFamily="18" charset="0"/>
                <a:ea typeface="ＭＳ Ｐゴシック" pitchFamily="34" charset="-128"/>
                <a:cs typeface="Times New Roman" pitchFamily="18" charset="0"/>
              </a:rPr>
              <a:t> bugün </a:t>
            </a:r>
            <a:r>
              <a:rPr lang="tr-TR" sz="1200" dirty="0" err="1" smtClean="0">
                <a:solidFill>
                  <a:srgbClr val="FF0000"/>
                </a:solidFill>
                <a:latin typeface="Times New Roman" pitchFamily="18" charset="0"/>
                <a:ea typeface="ＭＳ Ｐゴシック" pitchFamily="34" charset="-128"/>
                <a:cs typeface="Times New Roman" pitchFamily="18" charset="0"/>
              </a:rPr>
              <a:t>cryptococcosis</a:t>
            </a:r>
            <a:r>
              <a:rPr lang="ja-JP" altLang="tr-TR" sz="1200" dirty="0" smtClean="0">
                <a:solidFill>
                  <a:srgbClr val="FF0000"/>
                </a:solidFill>
                <a:latin typeface="Times New Roman" pitchFamily="18" charset="0"/>
                <a:ea typeface="ＭＳ Ｐゴシック" pitchFamily="34" charset="-128"/>
                <a:cs typeface="Times New Roman" pitchFamily="18" charset="0"/>
              </a:rPr>
              <a:t>’</a:t>
            </a:r>
            <a:r>
              <a:rPr lang="tr-TR" altLang="ja-JP" sz="1200" dirty="0" err="1" smtClean="0">
                <a:solidFill>
                  <a:srgbClr val="FF0000"/>
                </a:solidFill>
                <a:latin typeface="Times New Roman" pitchFamily="18" charset="0"/>
                <a:ea typeface="ＭＳ Ｐゴシック" pitchFamily="34" charset="-128"/>
                <a:cs typeface="Times New Roman" pitchFamily="18" charset="0"/>
              </a:rPr>
              <a:t>li</a:t>
            </a:r>
            <a:r>
              <a:rPr lang="tr-TR" altLang="ja-JP" sz="1200" dirty="0" smtClean="0">
                <a:solidFill>
                  <a:srgbClr val="FF0000"/>
                </a:solidFill>
                <a:latin typeface="Times New Roman" pitchFamily="18" charset="0"/>
                <a:ea typeface="ＭＳ Ｐゴシック" pitchFamily="34" charset="-128"/>
                <a:cs typeface="Times New Roman" pitchFamily="18" charset="0"/>
              </a:rPr>
              <a:t> AIDS hastalarının tedavisinde tercih edilen ilaçtır. </a:t>
            </a:r>
            <a:r>
              <a:rPr lang="tr-TR" altLang="ja-JP" sz="1200" dirty="0" err="1" smtClean="0">
                <a:solidFill>
                  <a:srgbClr val="FF0000"/>
                </a:solidFill>
                <a:latin typeface="Times New Roman" pitchFamily="18" charset="0"/>
                <a:ea typeface="ＭＳ Ｐゴシック" pitchFamily="34" charset="-128"/>
                <a:cs typeface="Times New Roman" pitchFamily="18" charset="0"/>
              </a:rPr>
              <a:t>Spinal</a:t>
            </a:r>
            <a:r>
              <a:rPr lang="tr-TR" altLang="ja-JP" sz="1200" dirty="0" smtClean="0">
                <a:solidFill>
                  <a:srgbClr val="FF0000"/>
                </a:solidFill>
                <a:latin typeface="Times New Roman" pitchFamily="18" charset="0"/>
                <a:ea typeface="ＭＳ Ｐゴシック" pitchFamily="34" charset="-128"/>
                <a:cs typeface="Times New Roman" pitchFamily="18" charset="0"/>
              </a:rPr>
              <a:t> sıvıyı (BOS) </a:t>
            </a:r>
            <a:r>
              <a:rPr lang="tr-TR" altLang="ja-JP" sz="1200" dirty="0" err="1" smtClean="0">
                <a:solidFill>
                  <a:srgbClr val="FF0000"/>
                </a:solidFill>
                <a:latin typeface="Times New Roman" pitchFamily="18" charset="0"/>
                <a:ea typeface="ＭＳ Ｐゴシック" pitchFamily="34" charset="-128"/>
                <a:cs typeface="Times New Roman" pitchFamily="18" charset="0"/>
              </a:rPr>
              <a:t>penetre</a:t>
            </a:r>
            <a:r>
              <a:rPr lang="tr-TR" altLang="ja-JP" sz="1200" dirty="0" smtClean="0">
                <a:solidFill>
                  <a:srgbClr val="FF0000"/>
                </a:solidFill>
                <a:latin typeface="Times New Roman" pitchFamily="18" charset="0"/>
                <a:ea typeface="ＭＳ Ｐゴシック" pitchFamily="34" charset="-128"/>
                <a:cs typeface="Times New Roman" pitchFamily="18" charset="0"/>
              </a:rPr>
              <a:t> ettiği için idealdir. </a:t>
            </a:r>
          </a:p>
          <a:p>
            <a:pPr algn="just" eaLnBrk="1" hangingPunct="1">
              <a:lnSpc>
                <a:spcPct val="150000"/>
              </a:lnSpc>
            </a:pPr>
            <a:r>
              <a:rPr lang="tr-TR" altLang="ja-JP" sz="2000" b="1" dirty="0" err="1" smtClean="0">
                <a:latin typeface="Times New Roman" pitchFamily="18" charset="0"/>
                <a:ea typeface="ＭＳ Ｐゴシック" pitchFamily="34" charset="-128"/>
                <a:cs typeface="Times New Roman" pitchFamily="18" charset="0"/>
              </a:rPr>
              <a:t>Azolles</a:t>
            </a:r>
            <a:r>
              <a:rPr lang="tr-TR" altLang="ja-JP" sz="2000" dirty="0" smtClean="0">
                <a:latin typeface="Times New Roman" pitchFamily="18" charset="0"/>
                <a:ea typeface="ＭＳ Ｐゴシック" pitchFamily="34" charset="-128"/>
                <a:cs typeface="Times New Roman" pitchFamily="18" charset="0"/>
              </a:rPr>
              <a:t> </a:t>
            </a:r>
            <a:r>
              <a:rPr lang="tr-TR" altLang="ja-JP" sz="2000" dirty="0" err="1" smtClean="0">
                <a:latin typeface="Times New Roman" pitchFamily="18" charset="0"/>
                <a:ea typeface="ＭＳ Ｐゴシック" pitchFamily="34" charset="-128"/>
                <a:cs typeface="Times New Roman" pitchFamily="18" charset="0"/>
              </a:rPr>
              <a:t>leads</a:t>
            </a:r>
            <a:r>
              <a:rPr lang="tr-TR" altLang="ja-JP" sz="2000" dirty="0" smtClean="0">
                <a:latin typeface="Times New Roman" pitchFamily="18" charset="0"/>
                <a:ea typeface="ＭＳ Ｐゴシック" pitchFamily="34" charset="-128"/>
                <a:cs typeface="Times New Roman" pitchFamily="18" charset="0"/>
              </a:rPr>
              <a:t> </a:t>
            </a:r>
            <a:r>
              <a:rPr lang="tr-TR" altLang="ja-JP" sz="2000" dirty="0" err="1" smtClean="0">
                <a:latin typeface="Times New Roman" pitchFamily="18" charset="0"/>
                <a:ea typeface="ＭＳ Ｐゴシック" pitchFamily="34" charset="-128"/>
                <a:cs typeface="Times New Roman" pitchFamily="18" charset="0"/>
              </a:rPr>
              <a:t>to</a:t>
            </a:r>
            <a:r>
              <a:rPr lang="tr-TR" altLang="ja-JP" sz="2000" dirty="0" smtClean="0">
                <a:latin typeface="Times New Roman" pitchFamily="18" charset="0"/>
                <a:ea typeface="ＭＳ Ｐゴシック" pitchFamily="34" charset="-128"/>
                <a:cs typeface="Times New Roman" pitchFamily="18" charset="0"/>
              </a:rPr>
              <a:t> </a:t>
            </a:r>
            <a:r>
              <a:rPr lang="tr-TR" altLang="ja-JP" sz="2000" dirty="0" err="1" smtClean="0">
                <a:latin typeface="Times New Roman" pitchFamily="18" charset="0"/>
                <a:ea typeface="ＭＳ Ｐゴシック" pitchFamily="34" charset="-128"/>
                <a:cs typeface="Times New Roman" pitchFamily="18" charset="0"/>
              </a:rPr>
              <a:t>the</a:t>
            </a:r>
            <a:r>
              <a:rPr lang="tr-TR" altLang="ja-JP" sz="2000" dirty="0" smtClean="0">
                <a:latin typeface="Times New Roman" pitchFamily="18" charset="0"/>
                <a:ea typeface="ＭＳ Ｐゴシック" pitchFamily="34" charset="-128"/>
                <a:cs typeface="Times New Roman" pitchFamily="18" charset="0"/>
              </a:rPr>
              <a:t> </a:t>
            </a:r>
            <a:r>
              <a:rPr lang="tr-TR" altLang="ja-JP" sz="2000" dirty="0" err="1" smtClean="0">
                <a:latin typeface="Times New Roman" pitchFamily="18" charset="0"/>
                <a:ea typeface="ＭＳ Ｐゴシック" pitchFamily="34" charset="-128"/>
                <a:cs typeface="Times New Roman" pitchFamily="18" charset="0"/>
              </a:rPr>
              <a:t>inhibition</a:t>
            </a:r>
            <a:r>
              <a:rPr lang="tr-TR" altLang="ja-JP" sz="2000" dirty="0" smtClean="0">
                <a:latin typeface="Times New Roman" pitchFamily="18" charset="0"/>
                <a:ea typeface="ＭＳ Ｐゴシック" pitchFamily="34" charset="-128"/>
                <a:cs typeface="Times New Roman" pitchFamily="18" charset="0"/>
              </a:rPr>
              <a:t> of </a:t>
            </a:r>
            <a:r>
              <a:rPr lang="tr-TR" altLang="ja-JP" sz="2000" dirty="0" err="1" smtClean="0">
                <a:latin typeface="Times New Roman" pitchFamily="18" charset="0"/>
                <a:ea typeface="ＭＳ Ｐゴシック" pitchFamily="34" charset="-128"/>
                <a:cs typeface="Times New Roman" pitchFamily="18" charset="0"/>
              </a:rPr>
              <a:t>ergesterol</a:t>
            </a:r>
            <a:r>
              <a:rPr lang="tr-TR" altLang="ja-JP" sz="2000" dirty="0" smtClean="0">
                <a:latin typeface="Times New Roman" pitchFamily="18" charset="0"/>
                <a:ea typeface="ＭＳ Ｐゴシック" pitchFamily="34" charset="-128"/>
                <a:cs typeface="Times New Roman" pitchFamily="18" charset="0"/>
              </a:rPr>
              <a:t> </a:t>
            </a:r>
            <a:r>
              <a:rPr lang="tr-TR" altLang="ja-JP" sz="2000" dirty="0" err="1" smtClean="0">
                <a:latin typeface="Times New Roman" pitchFamily="18" charset="0"/>
                <a:ea typeface="ＭＳ Ｐゴシック" pitchFamily="34" charset="-128"/>
                <a:cs typeface="Times New Roman" pitchFamily="18" charset="0"/>
              </a:rPr>
              <a:t>synthesis</a:t>
            </a:r>
            <a:r>
              <a:rPr lang="tr-TR" altLang="ja-JP" sz="2000" dirty="0" smtClean="0">
                <a:latin typeface="Times New Roman" pitchFamily="18" charset="0"/>
                <a:ea typeface="ＭＳ Ｐゴシック" pitchFamily="34" charset="-128"/>
                <a:cs typeface="Times New Roman" pitchFamily="18" charset="0"/>
              </a:rPr>
              <a:t>.</a:t>
            </a:r>
          </a:p>
          <a:p>
            <a:pPr marL="449263" lvl="2" indent="-87313"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Azollerin genel etki mekanizması hücre duvarı sentezini etkileyen </a:t>
            </a:r>
            <a:r>
              <a:rPr lang="tr-TR" sz="1200" dirty="0" err="1" smtClean="0">
                <a:solidFill>
                  <a:srgbClr val="FF0000"/>
                </a:solidFill>
                <a:latin typeface="Times New Roman" pitchFamily="18" charset="0"/>
                <a:ea typeface="ＭＳ Ｐゴシック" pitchFamily="34" charset="-128"/>
                <a:cs typeface="Times New Roman" pitchFamily="18" charset="0"/>
              </a:rPr>
              <a:t>ergesterol</a:t>
            </a:r>
            <a:r>
              <a:rPr lang="tr-TR" sz="1200" dirty="0" smtClean="0">
                <a:solidFill>
                  <a:srgbClr val="FF0000"/>
                </a:solidFill>
                <a:latin typeface="Times New Roman" pitchFamily="18" charset="0"/>
                <a:ea typeface="ＭＳ Ｐゴシック" pitchFamily="34" charset="-128"/>
                <a:cs typeface="Times New Roman" pitchFamily="18" charset="0"/>
              </a:rPr>
              <a:t> sentezinin </a:t>
            </a:r>
            <a:r>
              <a:rPr lang="tr-TR" sz="1200" dirty="0" err="1" smtClean="0">
                <a:solidFill>
                  <a:srgbClr val="FF0000"/>
                </a:solidFill>
                <a:latin typeface="Times New Roman" pitchFamily="18" charset="0"/>
                <a:ea typeface="ＭＳ Ｐゴシック" pitchFamily="34" charset="-128"/>
                <a:cs typeface="Times New Roman" pitchFamily="18" charset="0"/>
              </a:rPr>
              <a:t>inhibisyonudur</a:t>
            </a:r>
            <a:r>
              <a:rPr lang="tr-TR" sz="1200" dirty="0" smtClean="0">
                <a:solidFill>
                  <a:srgbClr val="FF0000"/>
                </a:solidFill>
                <a:latin typeface="Times New Roman" pitchFamily="18" charset="0"/>
                <a:ea typeface="ＭＳ Ｐゴシック" pitchFamily="34" charset="-128"/>
                <a:cs typeface="Times New Roman" pitchFamily="18" charset="0"/>
              </a:rPr>
              <a:t>. Oral uygulama, düşük </a:t>
            </a:r>
            <a:r>
              <a:rPr lang="tr-TR" sz="1200" dirty="0" err="1" smtClean="0">
                <a:solidFill>
                  <a:srgbClr val="FF0000"/>
                </a:solidFill>
                <a:latin typeface="Times New Roman" pitchFamily="18" charset="0"/>
                <a:ea typeface="ＭＳ Ｐゴシック" pitchFamily="34" charset="-128"/>
                <a:cs typeface="Times New Roman" pitchFamily="18" charset="0"/>
              </a:rPr>
              <a:t>toksisite</a:t>
            </a:r>
            <a:r>
              <a:rPr lang="tr-TR" sz="1200" dirty="0" smtClean="0">
                <a:solidFill>
                  <a:srgbClr val="FF0000"/>
                </a:solidFill>
                <a:latin typeface="Times New Roman" pitchFamily="18" charset="0"/>
                <a:ea typeface="ＭＳ Ｐゴシック" pitchFamily="34" charset="-128"/>
                <a:cs typeface="Times New Roman" pitchFamily="18" charset="0"/>
              </a:rPr>
              <a:t> önemli dezavantajlarıdır.</a:t>
            </a:r>
          </a:p>
          <a:p>
            <a:pPr algn="just" eaLnBrk="1" hangingPunct="1">
              <a:lnSpc>
                <a:spcPct val="150000"/>
              </a:lnSpc>
            </a:pPr>
            <a:r>
              <a:rPr lang="tr-TR" sz="2000" dirty="0" err="1" smtClean="0">
                <a:latin typeface="Times New Roman" pitchFamily="18" charset="0"/>
                <a:ea typeface="ＭＳ Ｐゴシック" pitchFamily="34" charset="-128"/>
                <a:cs typeface="Times New Roman" pitchFamily="18" charset="0"/>
              </a:rPr>
              <a:t>Ketoconazole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Fluconazole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Itraconazole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Voriconazole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Posaconazole</a:t>
            </a:r>
            <a:endParaRPr lang="tr-TR" sz="2000" dirty="0" smtClean="0">
              <a:latin typeface="Times New Roman" pitchFamily="18" charset="0"/>
              <a:ea typeface="ＭＳ Ｐゴシック" pitchFamily="34" charset="-128"/>
              <a:cs typeface="Times New Roman" pitchFamily="18" charset="0"/>
            </a:endParaRPr>
          </a:p>
          <a:p>
            <a:pPr algn="just" eaLnBrk="1" hangingPunct="1">
              <a:lnSpc>
                <a:spcPct val="150000"/>
              </a:lnSpc>
            </a:pPr>
            <a:endParaRPr lang="tr-TR" sz="2000" dirty="0" smtClean="0">
              <a:latin typeface="Times New Roman" pitchFamily="18" charset="0"/>
              <a:ea typeface="ＭＳ Ｐゴシック" pitchFamily="34" charset="-128"/>
              <a:cs typeface="Times New Roman" pitchFamily="18" charset="0"/>
            </a:endParaRPr>
          </a:p>
          <a:p>
            <a:pPr algn="just" eaLnBrk="1" hangingPunct="1">
              <a:lnSpc>
                <a:spcPct val="150000"/>
              </a:lnSpc>
            </a:pPr>
            <a:r>
              <a:rPr lang="tr-TR" sz="2000" b="1" dirty="0" err="1" smtClean="0">
                <a:latin typeface="Times New Roman" pitchFamily="18" charset="0"/>
                <a:ea typeface="ＭＳ Ｐゴシック" pitchFamily="34" charset="-128"/>
                <a:cs typeface="Times New Roman" pitchFamily="18" charset="0"/>
              </a:rPr>
              <a:t>Griseofulvin</a:t>
            </a:r>
            <a:r>
              <a:rPr lang="tr-TR" sz="2000" b="1" dirty="0" smtClean="0">
                <a:latin typeface="Times New Roman" pitchFamily="18" charset="0"/>
                <a:ea typeface="ＭＳ Ｐゴシック" pitchFamily="34" charset="-128"/>
                <a:cs typeface="Times New Roman" pitchFamily="18" charset="0"/>
              </a:rPr>
              <a:t>, </a:t>
            </a:r>
            <a:r>
              <a:rPr lang="tr-TR" sz="2000" dirty="0" smtClean="0">
                <a:latin typeface="Times New Roman" pitchFamily="18" charset="0"/>
                <a:ea typeface="ＭＳ Ｐゴシック" pitchFamily="34" charset="-128"/>
                <a:cs typeface="Times New Roman" pitchFamily="18" charset="0"/>
              </a:rPr>
              <a:t>is </a:t>
            </a:r>
            <a:r>
              <a:rPr lang="tr-TR" sz="2000" dirty="0" err="1" smtClean="0">
                <a:latin typeface="Times New Roman" pitchFamily="18" charset="0"/>
                <a:ea typeface="ＭＳ Ｐゴシック" pitchFamily="34" charset="-128"/>
                <a:cs typeface="Times New Roman" pitchFamily="18" charset="0"/>
              </a:rPr>
              <a:t>used</a:t>
            </a:r>
            <a:r>
              <a:rPr lang="tr-TR" sz="2000" dirty="0" smtClean="0">
                <a:latin typeface="Times New Roman" pitchFamily="18" charset="0"/>
                <a:ea typeface="ＭＳ Ｐゴシック" pitchFamily="34" charset="-128"/>
                <a:cs typeface="Times New Roman" pitchFamily="18" charset="0"/>
              </a:rPr>
              <a:t> in severe skin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nail </a:t>
            </a:r>
            <a:r>
              <a:rPr lang="tr-TR" sz="2000" dirty="0" err="1" smtClean="0">
                <a:latin typeface="Times New Roman" pitchFamily="18" charset="0"/>
                <a:ea typeface="ＭＳ Ｐゴシック" pitchFamily="34" charset="-128"/>
                <a:cs typeface="Times New Roman" pitchFamily="18" charset="0"/>
              </a:rPr>
              <a:t>infections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It</a:t>
            </a:r>
            <a:r>
              <a:rPr lang="tr-TR" sz="2000" dirty="0" smtClean="0">
                <a:latin typeface="Times New Roman" pitchFamily="18" charset="0"/>
                <a:ea typeface="ＭＳ Ｐゴシック" pitchFamily="34" charset="-128"/>
                <a:cs typeface="Times New Roman" pitchFamily="18" charset="0"/>
              </a:rPr>
              <a:t> has a </a:t>
            </a:r>
            <a:r>
              <a:rPr lang="tr-TR" sz="2000" dirty="0" err="1" smtClean="0">
                <a:latin typeface="Times New Roman" pitchFamily="18" charset="0"/>
                <a:ea typeface="ＭＳ Ｐゴシック" pitchFamily="34" charset="-128"/>
                <a:cs typeface="Times New Roman" pitchFamily="18" charset="0"/>
              </a:rPr>
              <a:t>very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slow</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effect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Orally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routed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mechanism</a:t>
            </a:r>
            <a:r>
              <a:rPr lang="tr-TR" sz="2000" dirty="0" smtClean="0">
                <a:latin typeface="Times New Roman" pitchFamily="18" charset="0"/>
                <a:ea typeface="ＭＳ Ｐゴシック" pitchFamily="34" charset="-128"/>
                <a:cs typeface="Times New Roman" pitchFamily="18" charset="0"/>
              </a:rPr>
              <a:t> of </a:t>
            </a:r>
            <a:r>
              <a:rPr lang="tr-TR" sz="2000" dirty="0" err="1" smtClean="0">
                <a:latin typeface="Times New Roman" pitchFamily="18" charset="0"/>
                <a:ea typeface="ＭＳ Ｐゴシック" pitchFamily="34" charset="-128"/>
                <a:cs typeface="Times New Roman" pitchFamily="18" charset="0"/>
              </a:rPr>
              <a:t>its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effect</a:t>
            </a:r>
            <a:r>
              <a:rPr lang="tr-TR" sz="2000" dirty="0" smtClean="0">
                <a:latin typeface="Times New Roman" pitchFamily="18" charset="0"/>
                <a:ea typeface="ＭＳ Ｐゴシック" pitchFamily="34" charset="-128"/>
                <a:cs typeface="Times New Roman" pitchFamily="18" charset="0"/>
              </a:rPr>
              <a:t> is </a:t>
            </a:r>
            <a:r>
              <a:rPr lang="tr-TR" sz="2000" dirty="0" err="1" smtClean="0">
                <a:latin typeface="Times New Roman" pitchFamily="18" charset="0"/>
                <a:ea typeface="ＭＳ Ｐゴシック" pitchFamily="34" charset="-128"/>
                <a:cs typeface="Times New Roman" pitchFamily="18" charset="0"/>
              </a:rPr>
              <a:t>due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accumalation</a:t>
            </a:r>
            <a:r>
              <a:rPr lang="tr-TR" sz="2000" dirty="0" smtClean="0">
                <a:latin typeface="Times New Roman" pitchFamily="18" charset="0"/>
                <a:ea typeface="ＭＳ Ｐゴシック" pitchFamily="34" charset="-128"/>
                <a:cs typeface="Times New Roman" pitchFamily="18" charset="0"/>
              </a:rPr>
              <a:t> on </a:t>
            </a:r>
            <a:r>
              <a:rPr lang="tr-TR" sz="2000" dirty="0" err="1" smtClean="0">
                <a:latin typeface="Times New Roman" pitchFamily="18" charset="0"/>
                <a:ea typeface="ＭＳ Ｐゴシック" pitchFamily="34" charset="-128"/>
                <a:cs typeface="Times New Roman" pitchFamily="18" charset="0"/>
              </a:rPr>
              <a:t>stratum</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corneum</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layer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and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penetrate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tissue</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order</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to</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prevent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fungal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invasian</a:t>
            </a:r>
            <a:r>
              <a:rPr lang="tr-TR" sz="2000" dirty="0" smtClean="0">
                <a:latin typeface="Times New Roman" pitchFamily="18" charset="0"/>
                <a:ea typeface="ＭＳ Ｐゴシック" pitchFamily="34" charset="-128"/>
                <a:cs typeface="Times New Roman" pitchFamily="18" charset="0"/>
              </a:rPr>
              <a:t>.</a:t>
            </a:r>
            <a:endParaRPr lang="tr-TR" sz="2000" b="1" dirty="0">
              <a:latin typeface="Times New Roman" pitchFamily="18" charset="0"/>
              <a:ea typeface="ＭＳ Ｐゴシック" pitchFamily="34" charset="-128"/>
              <a:cs typeface="Times New Roman" pitchFamily="18" charset="0"/>
            </a:endParaRPr>
          </a:p>
          <a:p>
            <a:pPr marL="449263" lvl="2" indent="-87313" algn="just" eaLnBrk="1" hangingPunct="1">
              <a:lnSpc>
                <a:spcPct val="150000"/>
              </a:lnSpc>
            </a:pPr>
            <a:r>
              <a:rPr lang="tr-TR" sz="1200" dirty="0" smtClean="0">
                <a:solidFill>
                  <a:srgbClr val="FF0000"/>
                </a:solidFill>
                <a:latin typeface="Times New Roman" pitchFamily="18" charset="0"/>
                <a:ea typeface="ＭＳ Ｐゴシック" pitchFamily="34" charset="-128"/>
                <a:cs typeface="Times New Roman" pitchFamily="18" charset="0"/>
              </a:rPr>
              <a:t>Şiddetli deri ve tırnak </a:t>
            </a:r>
            <a:r>
              <a:rPr lang="tr-TR" sz="1200" dirty="0" err="1" smtClean="0">
                <a:solidFill>
                  <a:srgbClr val="FF0000"/>
                </a:solidFill>
                <a:latin typeface="Times New Roman" pitchFamily="18" charset="0"/>
                <a:ea typeface="ＭＳ Ｐゴシック" pitchFamily="34" charset="-128"/>
                <a:cs typeface="Times New Roman" pitchFamily="18" charset="0"/>
              </a:rPr>
              <a:t>infeksiyonlarında</a:t>
            </a:r>
            <a:r>
              <a:rPr lang="tr-TR" sz="1200" dirty="0" smtClean="0">
                <a:solidFill>
                  <a:srgbClr val="FF0000"/>
                </a:solidFill>
                <a:latin typeface="Times New Roman" pitchFamily="18" charset="0"/>
                <a:ea typeface="ＭＳ Ｐゴシック" pitchFamily="34" charset="-128"/>
                <a:cs typeface="Times New Roman" pitchFamily="18" charset="0"/>
              </a:rPr>
              <a:t> kullanılan, oldukça yavaş etkili bir ilaçtır. Oral yolla uygulanır. Etkisi, </a:t>
            </a:r>
            <a:r>
              <a:rPr lang="tr-TR" sz="1200" dirty="0" err="1" smtClean="0">
                <a:solidFill>
                  <a:srgbClr val="FF0000"/>
                </a:solidFill>
                <a:latin typeface="Times New Roman" pitchFamily="18" charset="0"/>
                <a:ea typeface="ＭＳ Ｐゴシック" pitchFamily="34" charset="-128"/>
                <a:cs typeface="Times New Roman" pitchFamily="18" charset="0"/>
              </a:rPr>
              <a:t>stratum</a:t>
            </a:r>
            <a:r>
              <a:rPr lang="tr-TR" sz="1200" dirty="0" smtClean="0">
                <a:solidFill>
                  <a:srgbClr val="FF0000"/>
                </a:solidFill>
                <a:latin typeface="Times New Roman" pitchFamily="18" charset="0"/>
                <a:ea typeface="ＭＳ Ｐゴシック" pitchFamily="34" charset="-128"/>
                <a:cs typeface="Times New Roman" pitchFamily="18" charset="0"/>
              </a:rPr>
              <a:t> </a:t>
            </a:r>
            <a:r>
              <a:rPr lang="tr-TR" sz="1200" dirty="0" err="1" smtClean="0">
                <a:solidFill>
                  <a:srgbClr val="FF0000"/>
                </a:solidFill>
                <a:latin typeface="Times New Roman" pitchFamily="18" charset="0"/>
                <a:ea typeface="ＭＳ Ｐゴシック" pitchFamily="34" charset="-128"/>
                <a:cs typeface="Times New Roman" pitchFamily="18" charset="0"/>
              </a:rPr>
              <a:t>corneum</a:t>
            </a:r>
            <a:r>
              <a:rPr lang="tr-TR" sz="1200" dirty="0" smtClean="0">
                <a:solidFill>
                  <a:srgbClr val="FF0000"/>
                </a:solidFill>
                <a:latin typeface="Times New Roman" pitchFamily="18" charset="0"/>
                <a:ea typeface="ＭＳ Ｐゴシック" pitchFamily="34" charset="-128"/>
                <a:cs typeface="Times New Roman" pitchFamily="18" charset="0"/>
              </a:rPr>
              <a:t> tabakasında birikmesi ve buradan da dokuya geçerek daha ileri </a:t>
            </a:r>
            <a:r>
              <a:rPr lang="tr-TR" sz="1200" dirty="0" err="1" smtClean="0">
                <a:solidFill>
                  <a:srgbClr val="FF0000"/>
                </a:solidFill>
                <a:latin typeface="Times New Roman" pitchFamily="18" charset="0"/>
                <a:ea typeface="ＭＳ Ｐゴシック" pitchFamily="34" charset="-128"/>
                <a:cs typeface="Times New Roman" pitchFamily="18" charset="0"/>
              </a:rPr>
              <a:t>fungal</a:t>
            </a:r>
            <a:r>
              <a:rPr lang="tr-TR" sz="1200" dirty="0" smtClean="0">
                <a:solidFill>
                  <a:srgbClr val="FF0000"/>
                </a:solidFill>
                <a:latin typeface="Times New Roman" pitchFamily="18" charset="0"/>
                <a:ea typeface="ＭＳ Ｐゴシック" pitchFamily="34" charset="-128"/>
                <a:cs typeface="Times New Roman" pitchFamily="18" charset="0"/>
              </a:rPr>
              <a:t> </a:t>
            </a:r>
            <a:r>
              <a:rPr lang="tr-TR" sz="1200" dirty="0" err="1" smtClean="0">
                <a:solidFill>
                  <a:srgbClr val="FF0000"/>
                </a:solidFill>
                <a:latin typeface="Times New Roman" pitchFamily="18" charset="0"/>
                <a:ea typeface="ＭＳ Ｐゴシック" pitchFamily="34" charset="-128"/>
                <a:cs typeface="Times New Roman" pitchFamily="18" charset="0"/>
              </a:rPr>
              <a:t>penetrasyonu</a:t>
            </a:r>
            <a:r>
              <a:rPr lang="tr-TR" sz="1200" dirty="0" smtClean="0">
                <a:solidFill>
                  <a:srgbClr val="FF0000"/>
                </a:solidFill>
                <a:latin typeface="Times New Roman" pitchFamily="18" charset="0"/>
                <a:ea typeface="ＭＳ Ｐゴシック" pitchFamily="34" charset="-128"/>
                <a:cs typeface="Times New Roman" pitchFamily="18" charset="0"/>
              </a:rPr>
              <a:t> ve üremeyiş engelleyecek şekilde bariyer oluşturması prensibine dayanır.</a:t>
            </a:r>
          </a:p>
          <a:p>
            <a:pPr algn="just" eaLnBrk="1" hangingPunct="1">
              <a:lnSpc>
                <a:spcPct val="150000"/>
              </a:lnSpc>
            </a:pPr>
            <a:r>
              <a:rPr lang="tr-TR" sz="2000" b="1" dirty="0" smtClean="0">
                <a:latin typeface="Times New Roman" pitchFamily="18" charset="0"/>
                <a:ea typeface="ＭＳ Ｐゴシック" pitchFamily="34" charset="-128"/>
                <a:cs typeface="Times New Roman" pitchFamily="18" charset="0"/>
              </a:rPr>
              <a:t>5-fluorosytosine, </a:t>
            </a:r>
            <a:r>
              <a:rPr lang="tr-TR" sz="2000" dirty="0" err="1" smtClean="0">
                <a:latin typeface="Times New Roman" pitchFamily="18" charset="0"/>
                <a:ea typeface="ＭＳ Ｐゴシック" pitchFamily="34" charset="-128"/>
                <a:cs typeface="Times New Roman" pitchFamily="18" charset="0"/>
              </a:rPr>
              <a:t>inhibits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the</a:t>
            </a:r>
            <a:r>
              <a:rPr lang="tr-TR" sz="2000" dirty="0" smtClean="0">
                <a:latin typeface="Times New Roman" pitchFamily="18" charset="0"/>
                <a:ea typeface="ＭＳ Ｐゴシック" pitchFamily="34" charset="-128"/>
                <a:cs typeface="Times New Roman" pitchFamily="18" charset="0"/>
              </a:rPr>
              <a:t> RNA </a:t>
            </a:r>
            <a:r>
              <a:rPr lang="tr-TR" sz="2000" dirty="0" err="1" smtClean="0">
                <a:latin typeface="Times New Roman" pitchFamily="18" charset="0"/>
                <a:ea typeface="ＭＳ Ｐゴシック" pitchFamily="34" charset="-128"/>
                <a:cs typeface="Times New Roman" pitchFamily="18" charset="0"/>
              </a:rPr>
              <a:t>synthesis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mostly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used</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criptococcosis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treatment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Orally</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routed</a:t>
            </a:r>
            <a:r>
              <a:rPr lang="tr-TR" sz="2000" dirty="0" smtClean="0">
                <a:latin typeface="Times New Roman" pitchFamily="18" charset="0"/>
                <a:ea typeface="ＭＳ Ｐゴシック" pitchFamily="34" charset="-128"/>
                <a:cs typeface="Times New Roman" pitchFamily="18" charset="0"/>
              </a:rPr>
              <a:t>.</a:t>
            </a:r>
          </a:p>
          <a:p>
            <a:pPr algn="just" eaLnBrk="1" hangingPunct="1">
              <a:lnSpc>
                <a:spcPct val="150000"/>
              </a:lnSpc>
            </a:pPr>
            <a:r>
              <a:rPr lang="tr-TR" sz="2000" b="1" dirty="0" err="1" smtClean="0">
                <a:latin typeface="Times New Roman" pitchFamily="18" charset="0"/>
                <a:ea typeface="ＭＳ Ｐゴシック" pitchFamily="34" charset="-128"/>
                <a:cs typeface="Times New Roman" pitchFamily="18" charset="0"/>
              </a:rPr>
              <a:t>Alilamines</a:t>
            </a:r>
            <a:r>
              <a:rPr lang="tr-TR" sz="2000" b="1" dirty="0" smtClean="0">
                <a:latin typeface="Times New Roman" pitchFamily="18" charset="0"/>
                <a:ea typeface="ＭＳ Ｐゴシック" pitchFamily="34" charset="-128"/>
                <a:cs typeface="Times New Roman" pitchFamily="18" charset="0"/>
              </a:rPr>
              <a: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Terbinafine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lamisil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Used</a:t>
            </a:r>
            <a:r>
              <a:rPr lang="tr-TR" sz="2000" dirty="0" smtClean="0">
                <a:latin typeface="Times New Roman" pitchFamily="18" charset="0"/>
                <a:ea typeface="ＭＳ Ｐゴシック" pitchFamily="34" charset="-128"/>
                <a:cs typeface="Times New Roman" pitchFamily="18" charset="0"/>
              </a:rPr>
              <a:t> in </a:t>
            </a:r>
            <a:r>
              <a:rPr lang="tr-TR" sz="2000" dirty="0" err="1" smtClean="0">
                <a:latin typeface="Times New Roman" pitchFamily="18" charset="0"/>
                <a:ea typeface="ＭＳ Ｐゴシック" pitchFamily="34" charset="-128"/>
                <a:cs typeface="Times New Roman" pitchFamily="18" charset="0"/>
              </a:rPr>
              <a:t>dermathophyte</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infections</a:t>
            </a:r>
            <a:r>
              <a:rPr lang="tr-TR" sz="2000" dirty="0" smtClean="0">
                <a:latin typeface="Times New Roman" pitchFamily="18" charset="0"/>
                <a:ea typeface="ＭＳ Ｐゴシック" pitchFamily="34" charset="-128"/>
                <a:cs typeface="Times New Roman" pitchFamily="18" charset="0"/>
              </a:rPr>
              <a:t>.</a:t>
            </a:r>
          </a:p>
          <a:p>
            <a:pPr algn="just" eaLnBrk="1" hangingPunct="1">
              <a:lnSpc>
                <a:spcPct val="150000"/>
              </a:lnSpc>
            </a:pPr>
            <a:r>
              <a:rPr lang="tr-TR" sz="2000" b="1" dirty="0" err="1" smtClean="0">
                <a:latin typeface="Times New Roman" pitchFamily="18" charset="0"/>
                <a:ea typeface="ＭＳ Ｐゴシック" pitchFamily="34" charset="-128"/>
                <a:cs typeface="Times New Roman" pitchFamily="18" charset="0"/>
              </a:rPr>
              <a:t>Echinocandins</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caspofungin</a:t>
            </a:r>
            <a:r>
              <a:rPr lang="tr-TR" sz="2000" dirty="0" smtClean="0">
                <a:latin typeface="Times New Roman" pitchFamily="18" charset="0"/>
                <a:ea typeface="ＭＳ Ｐゴシック" pitchFamily="34" charset="-128"/>
                <a:cs typeface="Times New Roman" pitchFamily="18" charset="0"/>
              </a:rPr>
              <a:t>): New </a:t>
            </a:r>
            <a:r>
              <a:rPr lang="tr-TR" sz="2000" dirty="0" err="1" smtClean="0">
                <a:latin typeface="Times New Roman" pitchFamily="18" charset="0"/>
                <a:ea typeface="ＭＳ Ｐゴシック" pitchFamily="34" charset="-128"/>
                <a:cs typeface="Times New Roman" pitchFamily="18" charset="0"/>
              </a:rPr>
              <a:t>antifungal</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agent</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approved</a:t>
            </a:r>
            <a:r>
              <a:rPr lang="tr-TR" sz="2000" dirty="0" smtClean="0">
                <a:latin typeface="Times New Roman" pitchFamily="18" charset="0"/>
                <a:ea typeface="ＭＳ Ｐゴシック" pitchFamily="34" charset="-128"/>
                <a:cs typeface="Times New Roman" pitchFamily="18" charset="0"/>
              </a:rPr>
              <a:t> </a:t>
            </a:r>
            <a:r>
              <a:rPr lang="tr-TR" sz="2000" dirty="0" err="1" smtClean="0">
                <a:latin typeface="Times New Roman" pitchFamily="18" charset="0"/>
                <a:ea typeface="ＭＳ Ｐゴシック" pitchFamily="34" charset="-128"/>
                <a:cs typeface="Times New Roman" pitchFamily="18" charset="0"/>
              </a:rPr>
              <a:t>by</a:t>
            </a:r>
            <a:r>
              <a:rPr lang="tr-TR" sz="2000" dirty="0" smtClean="0">
                <a:latin typeface="Times New Roman" pitchFamily="18" charset="0"/>
                <a:ea typeface="ＭＳ Ｐゴシック" pitchFamily="34" charset="-128"/>
                <a:cs typeface="Times New Roman" pitchFamily="18" charset="0"/>
              </a:rPr>
              <a:t> FDA.</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3"/>
          <p:cNvSpPr>
            <a:spLocks noGrp="1" noChangeArrowheads="1"/>
          </p:cNvSpPr>
          <p:nvPr>
            <p:ph type="body" idx="1"/>
          </p:nvPr>
        </p:nvSpPr>
        <p:spPr>
          <a:xfrm>
            <a:off x="395536" y="260648"/>
            <a:ext cx="8352928" cy="6408440"/>
          </a:xfrm>
        </p:spPr>
        <p:txBody>
          <a:bodyPr/>
          <a:lstStyle/>
          <a:p>
            <a:pPr algn="just"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Aflatoxicosis</a:t>
            </a:r>
            <a:endParaRPr lang="tr-TR" sz="10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449263" indent="-449263" algn="just" eaLnBrk="1" hangingPunct="1">
              <a:lnSpc>
                <a:spcPct val="80000"/>
              </a:lnSpc>
            </a:pPr>
            <a:r>
              <a:rPr lang="en-US" sz="2200" dirty="0">
                <a:latin typeface="Times New Roman" pitchFamily="18" charset="0"/>
                <a:ea typeface="ＭＳ Ｐゴシック" pitchFamily="34" charset="-128"/>
                <a:cs typeface="Times New Roman" pitchFamily="18" charset="0"/>
              </a:rPr>
              <a:t>In humans and animals, an acute or chronic </a:t>
            </a:r>
            <a:r>
              <a:rPr lang="en-US" sz="2200" dirty="0" err="1">
                <a:latin typeface="Times New Roman" pitchFamily="18" charset="0"/>
                <a:ea typeface="ＭＳ Ｐゴシック" pitchFamily="34" charset="-128"/>
                <a:cs typeface="Times New Roman" pitchFamily="18" charset="0"/>
              </a:rPr>
              <a:t>mycotoxicosis</a:t>
            </a:r>
            <a:r>
              <a:rPr lang="en-US" sz="2200" dirty="0">
                <a:latin typeface="Times New Roman" pitchFamily="18" charset="0"/>
                <a:ea typeface="ＭＳ Ｐゴシック" pitchFamily="34" charset="-128"/>
                <a:cs typeface="Times New Roman" pitchFamily="18" charset="0"/>
              </a:rPr>
              <a:t> caused by Aflatoxins</a:t>
            </a:r>
            <a:r>
              <a:rPr lang="tr-TR" sz="2200" dirty="0" smtClean="0">
                <a:latin typeface="Times New Roman" pitchFamily="18" charset="0"/>
                <a:ea typeface="ＭＳ Ｐゴシック" pitchFamily="34" charset="-128"/>
                <a:cs typeface="Times New Roman" pitchFamily="18" charset="0"/>
              </a:rPr>
              <a:t>.</a:t>
            </a:r>
          </a:p>
          <a:p>
            <a:pPr marL="449263" indent="-449263"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The aflatoxin word originates from Aspergillus </a:t>
            </a:r>
            <a:r>
              <a:rPr lang="en-US" sz="2200" dirty="0" err="1" smtClean="0">
                <a:latin typeface="Times New Roman" pitchFamily="18" charset="0"/>
                <a:ea typeface="ＭＳ Ｐゴシック" pitchFamily="34" charset="-128"/>
                <a:cs typeface="Times New Roman" pitchFamily="18" charset="0"/>
              </a:rPr>
              <a:t>flavus</a:t>
            </a:r>
            <a:r>
              <a:rPr lang="en-US" sz="2200" dirty="0" smtClean="0">
                <a:latin typeface="Times New Roman" pitchFamily="18" charset="0"/>
                <a:ea typeface="ＭＳ Ｐゴシック" pitchFamily="34" charset="-128"/>
                <a:cs typeface="Times New Roman" pitchFamily="18" charset="0"/>
              </a:rPr>
              <a:t>.</a:t>
            </a:r>
            <a:r>
              <a:rPr lang="tr-TR" sz="2200" dirty="0" smtClean="0">
                <a:latin typeface="Times New Roman" pitchFamily="18" charset="0"/>
                <a:ea typeface="ＭＳ Ｐゴシック" pitchFamily="34" charset="-128"/>
                <a:cs typeface="Times New Roman" pitchFamily="18" charset="0"/>
              </a:rPr>
              <a:t> </a:t>
            </a:r>
            <a:r>
              <a:rPr lang="en-US" sz="2200" dirty="0" smtClean="0">
                <a:latin typeface="Times New Roman" pitchFamily="18" charset="0"/>
                <a:ea typeface="ＭＳ Ｐゴシック" pitchFamily="34" charset="-128"/>
                <a:cs typeface="Times New Roman" pitchFamily="18" charset="0"/>
              </a:rPr>
              <a:t>However</a:t>
            </a:r>
            <a:r>
              <a:rPr lang="en-US" sz="2200" dirty="0">
                <a:latin typeface="Times New Roman" pitchFamily="18" charset="0"/>
                <a:ea typeface="ＭＳ Ｐゴシック" pitchFamily="34" charset="-128"/>
                <a:cs typeface="Times New Roman" pitchFamily="18" charset="0"/>
              </a:rPr>
              <a:t>, Aflatoxins are also synthesized by some species of Aspergillus and </a:t>
            </a:r>
            <a:r>
              <a:rPr lang="en-US" sz="2200" dirty="0" err="1">
                <a:latin typeface="Times New Roman" pitchFamily="18" charset="0"/>
                <a:ea typeface="ＭＳ Ｐゴシック" pitchFamily="34" charset="-128"/>
                <a:cs typeface="Times New Roman" pitchFamily="18" charset="0"/>
              </a:rPr>
              <a:t>Penicillium</a:t>
            </a:r>
            <a:r>
              <a:rPr lang="en-US" sz="2200" dirty="0">
                <a:latin typeface="Times New Roman" pitchFamily="18" charset="0"/>
                <a:ea typeface="ＭＳ Ｐゴシック" pitchFamily="34" charset="-128"/>
                <a:cs typeface="Times New Roman" pitchFamily="18" charset="0"/>
              </a:rPr>
              <a:t> fungi</a:t>
            </a:r>
            <a:r>
              <a:rPr lang="tr-TR" sz="22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anose="02020603050405020304" pitchFamily="18" charset="0"/>
                <a:cs typeface="Times New Roman" panose="02020603050405020304" pitchFamily="18" charset="0"/>
              </a:rPr>
              <a:t>The aflatoxins are </a:t>
            </a:r>
            <a:r>
              <a:rPr lang="en-US" sz="2400" dirty="0" smtClean="0">
                <a:latin typeface="Times New Roman" panose="02020603050405020304" pitchFamily="18" charset="0"/>
                <a:cs typeface="Times New Roman" panose="02020603050405020304" pitchFamily="18" charset="0"/>
              </a:rPr>
              <a:t>called</a:t>
            </a:r>
            <a:r>
              <a:rPr lang="tr-TR" sz="2400" dirty="0" smtClean="0">
                <a:latin typeface="Times New Roman" panose="02020603050405020304" pitchFamily="18" charset="0"/>
                <a:cs typeface="Times New Roman" panose="02020603050405020304" pitchFamily="18" charset="0"/>
              </a:rPr>
              <a:t> </a:t>
            </a:r>
            <a:r>
              <a:rPr lang="tr-TR" sz="2200" b="1" dirty="0" smtClean="0">
                <a:solidFill>
                  <a:srgbClr val="0070C0"/>
                </a:solidFill>
                <a:latin typeface="Times New Roman" pitchFamily="18" charset="0"/>
                <a:ea typeface="ＭＳ Ｐゴシック" pitchFamily="34" charset="-128"/>
                <a:cs typeface="Times New Roman" pitchFamily="18" charset="0"/>
              </a:rPr>
              <a:t>B</a:t>
            </a:r>
            <a:r>
              <a:rPr lang="tr-TR" sz="2200" b="1" baseline="-25000" dirty="0" smtClean="0">
                <a:solidFill>
                  <a:srgbClr val="0070C0"/>
                </a:solidFill>
                <a:latin typeface="Times New Roman" pitchFamily="18" charset="0"/>
                <a:ea typeface="ＭＳ Ｐゴシック" pitchFamily="34" charset="-128"/>
                <a:cs typeface="Times New Roman" pitchFamily="18" charset="0"/>
              </a:rPr>
              <a:t>1</a:t>
            </a:r>
            <a:r>
              <a:rPr lang="tr-TR" sz="2200" b="1" dirty="0" smtClean="0">
                <a:solidFill>
                  <a:srgbClr val="0070C0"/>
                </a:solidFill>
                <a:latin typeface="Times New Roman" pitchFamily="18" charset="0"/>
                <a:ea typeface="ＭＳ Ｐゴシック" pitchFamily="34" charset="-128"/>
                <a:cs typeface="Times New Roman" pitchFamily="18" charset="0"/>
              </a:rPr>
              <a:t>, B</a:t>
            </a:r>
            <a:r>
              <a:rPr lang="tr-TR" sz="2200" b="1" baseline="-25000" dirty="0" smtClean="0">
                <a:solidFill>
                  <a:srgbClr val="0070C0"/>
                </a:solidFill>
                <a:latin typeface="Times New Roman" pitchFamily="18" charset="0"/>
                <a:ea typeface="ＭＳ Ｐゴシック" pitchFamily="34" charset="-128"/>
                <a:cs typeface="Times New Roman" pitchFamily="18" charset="0"/>
              </a:rPr>
              <a:t>2</a:t>
            </a:r>
            <a:r>
              <a:rPr lang="tr-TR" sz="2200" dirty="0" smtClean="0">
                <a:latin typeface="Times New Roman" pitchFamily="18" charset="0"/>
                <a:ea typeface="ＭＳ Ｐゴシック" pitchFamily="34" charset="-128"/>
                <a:cs typeface="Times New Roman" pitchFamily="18" charset="0"/>
              </a:rPr>
              <a:t>, </a:t>
            </a:r>
            <a:r>
              <a:rPr lang="tr-TR" sz="2200" b="1" dirty="0" smtClean="0">
                <a:solidFill>
                  <a:srgbClr val="00B050"/>
                </a:solidFill>
                <a:latin typeface="Times New Roman" pitchFamily="18" charset="0"/>
                <a:ea typeface="ＭＳ Ｐゴシック" pitchFamily="34" charset="-128"/>
                <a:cs typeface="Times New Roman" pitchFamily="18" charset="0"/>
              </a:rPr>
              <a:t>G</a:t>
            </a:r>
            <a:r>
              <a:rPr lang="tr-TR" sz="2200" b="1" baseline="-25000" dirty="0" smtClean="0">
                <a:solidFill>
                  <a:srgbClr val="00B050"/>
                </a:solidFill>
                <a:latin typeface="Times New Roman" pitchFamily="18" charset="0"/>
                <a:ea typeface="ＭＳ Ｐゴシック" pitchFamily="34" charset="-128"/>
                <a:cs typeface="Times New Roman" pitchFamily="18" charset="0"/>
              </a:rPr>
              <a:t>1</a:t>
            </a:r>
            <a:r>
              <a:rPr lang="tr-TR" sz="2200" b="1" dirty="0" smtClean="0">
                <a:solidFill>
                  <a:srgbClr val="00B050"/>
                </a:solidFill>
                <a:latin typeface="Times New Roman" pitchFamily="18" charset="0"/>
                <a:ea typeface="ＭＳ Ｐゴシック" pitchFamily="34" charset="-128"/>
                <a:cs typeface="Times New Roman" pitchFamily="18" charset="0"/>
              </a:rPr>
              <a:t>, G</a:t>
            </a:r>
            <a:r>
              <a:rPr lang="tr-TR" sz="2200" b="1" baseline="-25000" dirty="0" smtClean="0">
                <a:solidFill>
                  <a:srgbClr val="00B050"/>
                </a:solidFill>
                <a:latin typeface="Times New Roman" pitchFamily="18" charset="0"/>
                <a:ea typeface="ＭＳ Ｐゴシック" pitchFamily="34" charset="-128"/>
                <a:cs typeface="Times New Roman" pitchFamily="18" charset="0"/>
              </a:rPr>
              <a:t>2</a:t>
            </a:r>
            <a:r>
              <a:rPr lang="tr-TR" sz="2200" dirty="0" smtClean="0">
                <a:latin typeface="Times New Roman" pitchFamily="18" charset="0"/>
                <a:ea typeface="ＭＳ Ｐゴシック" pitchFamily="34" charset="-128"/>
                <a:cs typeface="Times New Roman" pitchFamily="18" charset="0"/>
              </a:rPr>
              <a:t>, </a:t>
            </a:r>
            <a:r>
              <a:rPr lang="tr-TR" sz="2200" b="1" dirty="0" smtClean="0">
                <a:solidFill>
                  <a:srgbClr val="FFC000"/>
                </a:solidFill>
                <a:latin typeface="Times New Roman" pitchFamily="18" charset="0"/>
                <a:ea typeface="ＭＳ Ｐゴシック" pitchFamily="34" charset="-128"/>
                <a:cs typeface="Times New Roman" pitchFamily="18" charset="0"/>
              </a:rPr>
              <a:t>M</a:t>
            </a:r>
            <a:r>
              <a:rPr lang="tr-TR" sz="2200" b="1" baseline="-25000" dirty="0" smtClean="0">
                <a:solidFill>
                  <a:srgbClr val="FFC000"/>
                </a:solidFill>
                <a:latin typeface="Times New Roman" pitchFamily="18" charset="0"/>
                <a:ea typeface="ＭＳ Ｐゴシック" pitchFamily="34" charset="-128"/>
                <a:cs typeface="Times New Roman" pitchFamily="18" charset="0"/>
              </a:rPr>
              <a:t>1</a:t>
            </a:r>
            <a:r>
              <a:rPr lang="tr-TR" sz="2200" b="1" dirty="0" smtClean="0">
                <a:solidFill>
                  <a:srgbClr val="FFC000"/>
                </a:solidFill>
                <a:latin typeface="Times New Roman" pitchFamily="18" charset="0"/>
                <a:ea typeface="ＭＳ Ｐゴシック" pitchFamily="34" charset="-128"/>
                <a:cs typeface="Times New Roman" pitchFamily="18" charset="0"/>
              </a:rPr>
              <a:t>, M</a:t>
            </a:r>
            <a:r>
              <a:rPr lang="tr-TR" sz="2200" b="1" baseline="-25000" dirty="0" smtClean="0">
                <a:solidFill>
                  <a:srgbClr val="FFC000"/>
                </a:solidFill>
                <a:latin typeface="Times New Roman" pitchFamily="18" charset="0"/>
                <a:ea typeface="ＭＳ Ｐゴシック" pitchFamily="34" charset="-128"/>
                <a:cs typeface="Times New Roman" pitchFamily="18" charset="0"/>
              </a:rPr>
              <a:t>2</a:t>
            </a:r>
            <a:endParaRPr lang="tr-TR" sz="2200" dirty="0" smtClean="0">
              <a:latin typeface="Times New Roman" pitchFamily="18" charset="0"/>
              <a:ea typeface="ＭＳ Ｐゴシック" pitchFamily="34" charset="-128"/>
              <a:cs typeface="Times New Roman" pitchFamily="18" charset="0"/>
            </a:endParaRPr>
          </a:p>
          <a:p>
            <a:pPr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Hepatotoxic, Teratogenic, Mutagenic and Carcinogenic</a:t>
            </a:r>
            <a:r>
              <a:rPr lang="tr-TR" sz="22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In animals, according to breeding direction, loss of yields</a:t>
            </a:r>
            <a:r>
              <a:rPr lang="tr-TR" sz="22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Immunosuppression and nervous system disorders in young people occur </a:t>
            </a:r>
            <a:r>
              <a:rPr lang="en-US" sz="2200" dirty="0" smtClean="0">
                <a:latin typeface="Times New Roman" pitchFamily="18" charset="0"/>
                <a:ea typeface="ＭＳ Ｐゴシック" pitchFamily="34" charset="-128"/>
                <a:cs typeface="Times New Roman" pitchFamily="18" charset="0"/>
              </a:rPr>
              <a:t>clinically</a:t>
            </a:r>
            <a:r>
              <a:rPr lang="tr-TR" sz="2200" dirty="0" smtClean="0">
                <a:latin typeface="Times New Roman" pitchFamily="18" charset="0"/>
                <a:ea typeface="ＭＳ Ｐゴシック" pitchFamily="34" charset="-128"/>
                <a:cs typeface="Times New Roman" pitchFamily="18" charset="0"/>
              </a:rPr>
              <a:t>,</a:t>
            </a: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Stored grain is frequently isolated in feed, vegetables and fruits</a:t>
            </a:r>
            <a:r>
              <a:rPr lang="tr-TR" sz="22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There are many cases of </a:t>
            </a:r>
            <a:r>
              <a:rPr lang="en-US" sz="2200" dirty="0" err="1">
                <a:latin typeface="Times New Roman" pitchFamily="18" charset="0"/>
                <a:ea typeface="ＭＳ Ｐゴシック" pitchFamily="34" charset="-128"/>
                <a:cs typeface="Times New Roman" pitchFamily="18" charset="0"/>
              </a:rPr>
              <a:t>aflatoxicosis</a:t>
            </a:r>
            <a:r>
              <a:rPr lang="en-US" sz="2200" dirty="0">
                <a:latin typeface="Times New Roman" pitchFamily="18" charset="0"/>
                <a:ea typeface="ＭＳ Ｐゴシック" pitchFamily="34" charset="-128"/>
                <a:cs typeface="Times New Roman" pitchFamily="18" charset="0"/>
              </a:rPr>
              <a:t> in cattle, pigs, horses, poultry, dogs, rats and fish</a:t>
            </a:r>
            <a:r>
              <a:rPr lang="tr-TR" sz="2200" dirty="0" smtClean="0">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eaLnBrk="1" hangingPunct="1">
              <a:lnSpc>
                <a:spcPct val="80000"/>
              </a:lnSpc>
              <a:buFont typeface="Wingdings" pitchFamily="2" charset="2"/>
              <a:buNone/>
            </a:pPr>
            <a:endParaRPr lang="tr-TR" sz="24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3474" name="Rectangle 3"/>
          <p:cNvSpPr>
            <a:spLocks noGrp="1" noChangeArrowheads="1"/>
          </p:cNvSpPr>
          <p:nvPr>
            <p:ph type="body" idx="1"/>
          </p:nvPr>
        </p:nvSpPr>
        <p:spPr>
          <a:xfrm>
            <a:off x="107950" y="188640"/>
            <a:ext cx="8928100" cy="6480448"/>
          </a:xfrm>
        </p:spPr>
        <p:txBody>
          <a:bodyPr/>
          <a:lstStyle/>
          <a:p>
            <a:pPr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Ergotism</a:t>
            </a:r>
            <a:endParaRPr lang="tr-TR" sz="1000" dirty="0" smtClean="0">
              <a:latin typeface="Times New Roman" pitchFamily="18" charset="0"/>
              <a:ea typeface="ＭＳ Ｐゴシック" pitchFamily="34" charset="-128"/>
              <a:cs typeface="Times New Roman" pitchFamily="18" charset="0"/>
            </a:endParaRPr>
          </a:p>
          <a:p>
            <a:pPr algn="just" eaLnBrk="1" hangingPunct="1">
              <a:lnSpc>
                <a:spcPct val="80000"/>
              </a:lnSpc>
              <a:buFont typeface="Wingdings" pitchFamily="2" charset="2"/>
              <a:buNone/>
            </a:pPr>
            <a:r>
              <a:rPr lang="tr-TR" sz="2400" dirty="0" smtClean="0">
                <a:latin typeface="Times New Roman" pitchFamily="18" charset="0"/>
                <a:ea typeface="ＭＳ Ｐゴシック" pitchFamily="34" charset="-128"/>
                <a:cs typeface="Times New Roman" pitchFamily="18" charset="0"/>
              </a:rPr>
              <a:t>	</a:t>
            </a:r>
            <a:r>
              <a:rPr lang="tr-TR" sz="2400" b="1" i="1" dirty="0" err="1" smtClean="0">
                <a:solidFill>
                  <a:srgbClr val="0070C0"/>
                </a:solidFill>
                <a:latin typeface="Times New Roman" pitchFamily="18" charset="0"/>
                <a:ea typeface="ＭＳ Ｐゴシック" pitchFamily="34" charset="-128"/>
                <a:cs typeface="Times New Roman" pitchFamily="18" charset="0"/>
              </a:rPr>
              <a:t>Ergotism</a:t>
            </a:r>
            <a:r>
              <a:rPr lang="tr-TR" sz="2400" dirty="0" smtClean="0">
                <a:latin typeface="Times New Roman" pitchFamily="18" charset="0"/>
                <a:ea typeface="ＭＳ Ｐゴシック" pitchFamily="34" charset="-128"/>
                <a:cs typeface="Times New Roman" pitchFamily="18" charset="0"/>
              </a:rPr>
              <a:t>, </a:t>
            </a:r>
            <a:r>
              <a:rPr lang="en-US" sz="2400" dirty="0">
                <a:latin typeface="Times New Roman" pitchFamily="18" charset="0"/>
                <a:ea typeface="ＭＳ Ｐゴシック" pitchFamily="34" charset="-128"/>
                <a:cs typeface="Times New Roman" pitchFamily="18" charset="0"/>
              </a:rPr>
              <a:t>is an intoxication caused by the alkaloids of </a:t>
            </a:r>
            <a:r>
              <a:rPr lang="en-US" sz="2400" dirty="0" err="1">
                <a:latin typeface="Times New Roman" pitchFamily="18" charset="0"/>
                <a:ea typeface="ＭＳ Ｐゴシック" pitchFamily="34" charset="-128"/>
                <a:cs typeface="Times New Roman" pitchFamily="18" charset="0"/>
              </a:rPr>
              <a:t>Sclerotium</a:t>
            </a:r>
            <a:r>
              <a:rPr lang="en-US" sz="2400" dirty="0">
                <a:latin typeface="Times New Roman" pitchFamily="18" charset="0"/>
                <a:ea typeface="ＭＳ Ｐゴシック" pitchFamily="34" charset="-128"/>
                <a:cs typeface="Times New Roman" pitchFamily="18" charset="0"/>
              </a:rPr>
              <a:t>, a resistant form of </a:t>
            </a:r>
            <a:r>
              <a:rPr lang="en-US" sz="2400" i="1" dirty="0" err="1">
                <a:solidFill>
                  <a:srgbClr val="00B0F0"/>
                </a:solidFill>
                <a:latin typeface="Times New Roman" pitchFamily="18" charset="0"/>
                <a:ea typeface="ＭＳ Ｐゴシック" pitchFamily="34" charset="-128"/>
                <a:cs typeface="Times New Roman" pitchFamily="18" charset="0"/>
              </a:rPr>
              <a:t>Claviceps</a:t>
            </a:r>
            <a:r>
              <a:rPr lang="en-US" sz="2400" i="1" dirty="0">
                <a:solidFill>
                  <a:srgbClr val="00B0F0"/>
                </a:solidFill>
                <a:latin typeface="Times New Roman" pitchFamily="18" charset="0"/>
                <a:ea typeface="ＭＳ Ｐゴシック" pitchFamily="34" charset="-128"/>
                <a:cs typeface="Times New Roman" pitchFamily="18" charset="0"/>
              </a:rPr>
              <a:t> purpura</a:t>
            </a:r>
            <a:r>
              <a:rPr lang="en-US" sz="2400" dirty="0">
                <a:latin typeface="Times New Roman" pitchFamily="18" charset="0"/>
                <a:ea typeface="ＭＳ Ｐゴシック" pitchFamily="34" charset="-128"/>
                <a:cs typeface="Times New Roman" pitchFamily="18" charset="0"/>
              </a:rPr>
              <a:t>, a fungus of the class Ascomycetes</a:t>
            </a:r>
            <a:r>
              <a:rPr lang="tr-TR" sz="2400" dirty="0" smtClean="0">
                <a:latin typeface="Times New Roman" pitchFamily="18" charset="0"/>
                <a:ea typeface="ＭＳ Ｐゴシック" pitchFamily="34" charset="-128"/>
                <a:cs typeface="Times New Roman" pitchFamily="18" charset="0"/>
              </a:rPr>
              <a:t>.</a:t>
            </a:r>
          </a:p>
          <a:p>
            <a:pPr algn="just" eaLnBrk="1" hangingPunct="1">
              <a:lnSpc>
                <a:spcPct val="80000"/>
              </a:lnSpc>
              <a:buFont typeface="Wingdings" pitchFamily="2" charset="2"/>
              <a:buNone/>
            </a:pPr>
            <a:endParaRPr lang="tr-TR" sz="10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The agent lives as parasites on wheat, barley, rye. The mushroom effect that develops and matures here passes to the durable form towards the winter, namely </a:t>
            </a:r>
            <a:r>
              <a:rPr lang="en-US" sz="2400" i="1" dirty="0" err="1" smtClean="0">
                <a:latin typeface="Times New Roman" pitchFamily="18" charset="0"/>
                <a:ea typeface="ＭＳ Ｐゴシック" pitchFamily="34" charset="-128"/>
                <a:cs typeface="Times New Roman" pitchFamily="18" charset="0"/>
              </a:rPr>
              <a:t>Sclerotium</a:t>
            </a:r>
            <a:r>
              <a:rPr lang="tr-TR" sz="2400" i="1" dirty="0" smtClean="0">
                <a:latin typeface="Times New Roman" pitchFamily="18" charset="0"/>
                <a:ea typeface="ＭＳ Ｐゴシック" pitchFamily="34" charset="-128"/>
                <a:cs typeface="Times New Roman" pitchFamily="18" charset="0"/>
              </a:rPr>
              <a:t>.</a:t>
            </a: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0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The result of getting ridiculous or overdose is acute or chronic </a:t>
            </a:r>
            <a:r>
              <a:rPr lang="en-US" sz="2400" dirty="0" err="1">
                <a:latin typeface="Times New Roman" pitchFamily="18" charset="0"/>
                <a:ea typeface="ＭＳ Ｐゴシック" pitchFamily="34" charset="-128"/>
                <a:cs typeface="Times New Roman" pitchFamily="18" charset="0"/>
              </a:rPr>
              <a:t>ergotism</a:t>
            </a:r>
            <a:r>
              <a:rPr lang="tr-TR" sz="2400" dirty="0" smtClean="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0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Acute form occurs with nervous findings. In chronic form, gangrenous findings are seen</a:t>
            </a:r>
            <a:r>
              <a:rPr lang="tr-TR" sz="2400" dirty="0" smtClean="0">
                <a:latin typeface="Times New Roman" pitchFamily="18" charset="0"/>
                <a:ea typeface="ＭＳ Ｐゴシック" pitchFamily="34" charset="-128"/>
                <a:cs typeface="Times New Roman" pitchFamily="18" charset="0"/>
              </a:rPr>
              <a:t>.</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Rectangle 3"/>
          <p:cNvSpPr>
            <a:spLocks noGrp="1" noChangeArrowheads="1"/>
          </p:cNvSpPr>
          <p:nvPr>
            <p:ph type="body" idx="1"/>
          </p:nvPr>
        </p:nvSpPr>
        <p:spPr>
          <a:xfrm>
            <a:off x="395536" y="260648"/>
            <a:ext cx="8640514" cy="6408440"/>
          </a:xfrm>
        </p:spPr>
        <p:txBody>
          <a:bodyPr/>
          <a:lstStyle/>
          <a:p>
            <a:pPr algn="just" eaLnBrk="1" hangingPunct="1">
              <a:lnSpc>
                <a:spcPct val="80000"/>
              </a:lnSpc>
              <a:buNone/>
            </a:pPr>
            <a:r>
              <a:rPr lang="tr-TR" sz="2000" dirty="0" smtClean="0">
                <a:latin typeface="Times New Roman" pitchFamily="18" charset="0"/>
                <a:ea typeface="ＭＳ Ｐゴシック" pitchFamily="34" charset="-128"/>
                <a:cs typeface="Times New Roman" pitchFamily="18" charset="0"/>
              </a:rPr>
              <a:t>	</a:t>
            </a:r>
          </a:p>
          <a:p>
            <a:pPr algn="just" eaLnBrk="1" hangingPunct="1">
              <a:lnSpc>
                <a:spcPct val="80000"/>
              </a:lnSpc>
              <a:buNone/>
            </a:pPr>
            <a:r>
              <a:rPr lang="tr-TR" sz="2200"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Mycotoxicosis</a:t>
            </a:r>
            <a:r>
              <a:rPr lang="tr-TR" sz="2200"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200"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of </a:t>
            </a:r>
            <a:r>
              <a:rPr lang="tr-TR" sz="2200"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Fusarium</a:t>
            </a:r>
            <a:endParaRPr lang="tr-TR" sz="20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000" i="1"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tr-TR" sz="2000" i="1" dirty="0" err="1" smtClean="0">
                <a:latin typeface="Times New Roman" pitchFamily="18" charset="0"/>
                <a:ea typeface="ＭＳ Ｐゴシック" pitchFamily="34" charset="-128"/>
                <a:cs typeface="Times New Roman" pitchFamily="18" charset="0"/>
              </a:rPr>
              <a:t>Fusarium</a:t>
            </a:r>
            <a:r>
              <a:rPr lang="tr-TR" sz="2000" i="1" dirty="0" smtClean="0">
                <a:latin typeface="Times New Roman" pitchFamily="18" charset="0"/>
                <a:ea typeface="ＭＳ Ｐゴシック" pitchFamily="34" charset="-128"/>
                <a:cs typeface="Times New Roman" pitchFamily="18" charset="0"/>
              </a:rPr>
              <a:t> </a:t>
            </a:r>
            <a:r>
              <a:rPr lang="tr-TR" sz="2000" i="1" dirty="0" err="1" smtClean="0">
                <a:latin typeface="Times New Roman" pitchFamily="18" charset="0"/>
                <a:ea typeface="ＭＳ Ｐゴシック" pitchFamily="34" charset="-128"/>
                <a:cs typeface="Times New Roman" pitchFamily="18" charset="0"/>
              </a:rPr>
              <a:t>graminearum</a:t>
            </a:r>
            <a:endParaRPr lang="tr-TR" sz="2000" i="1" dirty="0" smtClean="0">
              <a:latin typeface="Times New Roman" pitchFamily="18" charset="0"/>
              <a:ea typeface="ＭＳ Ｐゴシック" pitchFamily="34" charset="-128"/>
              <a:cs typeface="Times New Roman" pitchFamily="18" charset="0"/>
            </a:endParaRPr>
          </a:p>
          <a:p>
            <a:pPr algn="just" eaLnBrk="1" hangingPunct="1">
              <a:lnSpc>
                <a:spcPct val="80000"/>
              </a:lnSpc>
              <a:buNone/>
            </a:pPr>
            <a:endParaRPr lang="tr-TR" sz="1000" i="1"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000" dirty="0">
                <a:latin typeface="Times New Roman" pitchFamily="18" charset="0"/>
                <a:ea typeface="ＭＳ Ｐゴシック" pitchFamily="34" charset="-128"/>
                <a:cs typeface="Times New Roman" pitchFamily="18" charset="0"/>
              </a:rPr>
              <a:t>Plant and soil are common. Many species are saprophytes but some produce mycotoxins</a:t>
            </a:r>
            <a:r>
              <a:rPr lang="en-US" sz="2000" dirty="0" smtClean="0">
                <a:latin typeface="Times New Roman" pitchFamily="18" charset="0"/>
                <a:ea typeface="ＭＳ Ｐゴシック" pitchFamily="34" charset="-128"/>
                <a:cs typeface="Times New Roman" pitchFamily="18" charset="0"/>
              </a:rPr>
              <a:t>.</a:t>
            </a:r>
            <a:endParaRPr lang="tr-TR" sz="20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000" dirty="0">
              <a:latin typeface="Times New Roman" pitchFamily="18" charset="0"/>
              <a:ea typeface="ＭＳ Ｐゴシック" pitchFamily="34" charset="-128"/>
              <a:cs typeface="Times New Roman" pitchFamily="18" charset="0"/>
            </a:endParaRPr>
          </a:p>
          <a:p>
            <a:pPr algn="just" eaLnBrk="1" hangingPunct="1">
              <a:lnSpc>
                <a:spcPct val="80000"/>
              </a:lnSpc>
            </a:pPr>
            <a:r>
              <a:rPr lang="tr-TR" sz="2000" dirty="0" err="1" smtClean="0">
                <a:latin typeface="Times New Roman" pitchFamily="18" charset="0"/>
                <a:ea typeface="ＭＳ Ｐゴシック" pitchFamily="34" charset="-128"/>
                <a:cs typeface="Times New Roman" pitchFamily="18" charset="0"/>
              </a:rPr>
              <a:t>Zearalenone</a:t>
            </a:r>
            <a:r>
              <a:rPr lang="tr-TR" sz="2000" dirty="0" smtClean="0">
                <a:latin typeface="Times New Roman" pitchFamily="18" charset="0"/>
                <a:ea typeface="ＭＳ Ｐゴシック" pitchFamily="34" charset="-128"/>
                <a:cs typeface="Times New Roman" pitchFamily="18" charset="0"/>
              </a:rPr>
              <a:t> </a:t>
            </a:r>
          </a:p>
          <a:p>
            <a:pPr algn="just" eaLnBrk="1" hangingPunct="1">
              <a:lnSpc>
                <a:spcPct val="80000"/>
              </a:lnSpc>
              <a:buNone/>
            </a:pPr>
            <a:endParaRPr lang="tr-TR" sz="1000" baseline="-250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000" dirty="0" err="1">
                <a:latin typeface="Times New Roman" pitchFamily="18" charset="0"/>
                <a:ea typeface="ＭＳ Ｐゴシック" pitchFamily="34" charset="-128"/>
                <a:cs typeface="Times New Roman" pitchFamily="18" charset="0"/>
              </a:rPr>
              <a:t>Oestrogenic</a:t>
            </a:r>
            <a:r>
              <a:rPr lang="en-US" sz="2000" dirty="0">
                <a:latin typeface="Times New Roman" pitchFamily="18" charset="0"/>
                <a:ea typeface="ＭＳ Ｐゴシック" pitchFamily="34" charset="-128"/>
                <a:cs typeface="Times New Roman" pitchFamily="18" charset="0"/>
              </a:rPr>
              <a:t> effect frequently in farm animals, </a:t>
            </a:r>
            <a:r>
              <a:rPr lang="en-US" sz="2000" dirty="0" err="1">
                <a:latin typeface="Times New Roman" pitchFamily="18" charset="0"/>
                <a:ea typeface="ＭＳ Ｐゴシック" pitchFamily="34" charset="-128"/>
                <a:cs typeface="Times New Roman" pitchFamily="18" charset="0"/>
              </a:rPr>
              <a:t>hyperaemia</a:t>
            </a:r>
            <a:r>
              <a:rPr lang="en-US" sz="2000" dirty="0">
                <a:latin typeface="Times New Roman" pitchFamily="18" charset="0"/>
                <a:ea typeface="ＭＳ Ｐゴシック" pitchFamily="34" charset="-128"/>
                <a:cs typeface="Times New Roman" pitchFamily="18" charset="0"/>
              </a:rPr>
              <a:t> and edema in vulva, swelling in breast glands and </a:t>
            </a:r>
            <a:r>
              <a:rPr lang="en-US" sz="2000" dirty="0" smtClean="0">
                <a:latin typeface="Times New Roman" pitchFamily="18" charset="0"/>
                <a:ea typeface="ＭＳ Ｐゴシック" pitchFamily="34" charset="-128"/>
                <a:cs typeface="Times New Roman" pitchFamily="18" charset="0"/>
              </a:rPr>
              <a:t>infertility</a:t>
            </a:r>
            <a:r>
              <a:rPr lang="tr-TR" sz="2000" dirty="0" smtClean="0">
                <a:latin typeface="Times New Roman" pitchFamily="18" charset="0"/>
                <a:ea typeface="ＭＳ Ｐゴシック" pitchFamily="34" charset="-128"/>
                <a:cs typeface="Times New Roman" pitchFamily="18" charset="0"/>
              </a:rPr>
              <a:t> </a:t>
            </a:r>
            <a:r>
              <a:rPr lang="en-US" sz="2000" dirty="0" smtClean="0">
                <a:latin typeface="Times New Roman" pitchFamily="18" charset="0"/>
                <a:ea typeface="ＭＳ Ｐゴシック" pitchFamily="34" charset="-128"/>
                <a:cs typeface="Times New Roman" pitchFamily="18" charset="0"/>
              </a:rPr>
              <a:t>stands </a:t>
            </a:r>
            <a:r>
              <a:rPr lang="en-US" sz="2000" dirty="0">
                <a:latin typeface="Times New Roman" pitchFamily="18" charset="0"/>
                <a:ea typeface="ＭＳ Ｐゴシック" pitchFamily="34" charset="-128"/>
                <a:cs typeface="Times New Roman" pitchFamily="18" charset="0"/>
              </a:rPr>
              <a:t>out.</a:t>
            </a:r>
            <a:endParaRPr lang="tr-TR" sz="24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6546" name="Rectangle 3"/>
          <p:cNvSpPr>
            <a:spLocks noGrp="1" noChangeArrowheads="1"/>
          </p:cNvSpPr>
          <p:nvPr>
            <p:ph type="body" idx="1"/>
          </p:nvPr>
        </p:nvSpPr>
        <p:spPr>
          <a:xfrm>
            <a:off x="107950" y="260648"/>
            <a:ext cx="8928100" cy="6408440"/>
          </a:xfrm>
        </p:spPr>
        <p:txBody>
          <a:bodyPr/>
          <a:lstStyle/>
          <a:p>
            <a:pPr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Okratoksikozis</a:t>
            </a:r>
            <a:endPar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algn="just"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en-US" sz="2400" dirty="0" err="1">
                <a:solidFill>
                  <a:srgbClr val="00B0F0"/>
                </a:solidFill>
                <a:latin typeface="Times New Roman" pitchFamily="18" charset="0"/>
                <a:ea typeface="ＭＳ Ｐゴシック" pitchFamily="34" charset="-128"/>
                <a:cs typeface="Times New Roman" pitchFamily="18" charset="0"/>
              </a:rPr>
              <a:t>Octratoxin</a:t>
            </a:r>
            <a:r>
              <a:rPr lang="en-US" sz="2400" dirty="0">
                <a:latin typeface="Times New Roman" pitchFamily="18" charset="0"/>
                <a:ea typeface="ＭＳ Ｐゴシック" pitchFamily="34" charset="-128"/>
                <a:cs typeface="Times New Roman" pitchFamily="18" charset="0"/>
              </a:rPr>
              <a:t>, which is synthesized by some Aspergillus and </a:t>
            </a:r>
            <a:r>
              <a:rPr lang="en-US" sz="2400" dirty="0" err="1">
                <a:latin typeface="Times New Roman" pitchFamily="18" charset="0"/>
                <a:ea typeface="ＭＳ Ｐゴシック" pitchFamily="34" charset="-128"/>
                <a:cs typeface="Times New Roman" pitchFamily="18" charset="0"/>
              </a:rPr>
              <a:t>Penicillium</a:t>
            </a:r>
            <a:r>
              <a:rPr lang="en-US" sz="2400" dirty="0">
                <a:latin typeface="Times New Roman" pitchFamily="18" charset="0"/>
                <a:ea typeface="ＭＳ Ｐゴシック" pitchFamily="34" charset="-128"/>
                <a:cs typeface="Times New Roman" pitchFamily="18" charset="0"/>
              </a:rPr>
              <a:t> species, is a </a:t>
            </a:r>
            <a:r>
              <a:rPr lang="en-US" sz="2400" dirty="0" err="1">
                <a:latin typeface="Times New Roman" pitchFamily="18" charset="0"/>
                <a:ea typeface="ＭＳ Ｐゴシック" pitchFamily="34" charset="-128"/>
                <a:cs typeface="Times New Roman" pitchFamily="18" charset="0"/>
              </a:rPr>
              <a:t>mycotoxicozis</a:t>
            </a:r>
            <a:r>
              <a:rPr lang="tr-TR" sz="2400" dirty="0" smtClean="0">
                <a:effectLst/>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algn="just" eaLnBrk="1" hangingPunct="1">
              <a:lnSpc>
                <a:spcPct val="80000"/>
              </a:lnSpc>
            </a:pP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Aspergillus</a:t>
            </a:r>
            <a:r>
              <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ochraceus</a:t>
            </a:r>
            <a:r>
              <a:rPr lang="tr-TR" sz="2400" i="1" dirty="0" smtClean="0">
                <a:latin typeface="Times New Roman" pitchFamily="18" charset="0"/>
                <a:ea typeface="ＭＳ Ｐゴシック" pitchFamily="34" charset="-128"/>
                <a:cs typeface="Times New Roman" pitchFamily="18" charset="0"/>
              </a:rPr>
              <a:t> </a:t>
            </a:r>
            <a:r>
              <a:rPr lang="tr-TR" sz="2400" dirty="0" err="1" smtClean="0">
                <a:latin typeface="Times New Roman" pitchFamily="18" charset="0"/>
                <a:ea typeface="ＭＳ Ｐゴシック" pitchFamily="34" charset="-128"/>
                <a:cs typeface="Times New Roman" pitchFamily="18" charset="0"/>
              </a:rPr>
              <a:t>and</a:t>
            </a:r>
            <a:r>
              <a:rPr lang="tr-TR" sz="2400" dirty="0" smtClean="0">
                <a:latin typeface="Times New Roman" pitchFamily="18" charset="0"/>
                <a:ea typeface="ＭＳ Ｐゴシック" pitchFamily="34" charset="-128"/>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Penicillium</a:t>
            </a:r>
            <a:r>
              <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viridicatum</a:t>
            </a:r>
            <a:r>
              <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en-US" sz="2200" i="1" dirty="0">
                <a:latin typeface="Times New Roman" pitchFamily="18" charset="0"/>
                <a:ea typeface="ＭＳ Ｐゴシック" pitchFamily="34" charset="-128"/>
                <a:cs typeface="Times New Roman" pitchFamily="18" charset="0"/>
              </a:rPr>
              <a:t>are the two most important species</a:t>
            </a:r>
            <a:r>
              <a:rPr lang="en-US" sz="2200" i="1" dirty="0" smtClean="0">
                <a:latin typeface="Times New Roman" pitchFamily="18" charset="0"/>
                <a:ea typeface="ＭＳ Ｐゴシック" pitchFamily="34" charset="-128"/>
                <a:cs typeface="Times New Roman" pitchFamily="18" charset="0"/>
              </a:rPr>
              <a:t>.</a:t>
            </a:r>
            <a:endParaRPr lang="tr-TR" sz="2200" i="1"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smtClean="0">
                <a:latin typeface="Times New Roman" pitchFamily="18" charset="0"/>
                <a:ea typeface="ＭＳ Ｐゴシック" pitchFamily="34" charset="-128"/>
                <a:cs typeface="Times New Roman" pitchFamily="18" charset="0"/>
              </a:rPr>
              <a:t>There </a:t>
            </a:r>
            <a:r>
              <a:rPr lang="en-US" sz="2400" dirty="0">
                <a:latin typeface="Times New Roman" pitchFamily="18" charset="0"/>
                <a:ea typeface="ＭＳ Ｐゴシック" pitchFamily="34" charset="-128"/>
                <a:cs typeface="Times New Roman" pitchFamily="18" charset="0"/>
              </a:rPr>
              <a:t>are 3 different types of </a:t>
            </a:r>
            <a:r>
              <a:rPr lang="en-US" sz="2400" dirty="0" err="1">
                <a:latin typeface="Times New Roman" pitchFamily="18" charset="0"/>
                <a:ea typeface="ＭＳ Ｐゴシック" pitchFamily="34" charset="-128"/>
                <a:cs typeface="Times New Roman" pitchFamily="18" charset="0"/>
              </a:rPr>
              <a:t>ocratoxin</a:t>
            </a:r>
            <a:r>
              <a:rPr lang="en-US" sz="2400" dirty="0">
                <a:latin typeface="Times New Roman" pitchFamily="18" charset="0"/>
                <a:ea typeface="ＭＳ Ｐゴシック" pitchFamily="34" charset="-128"/>
                <a:cs typeface="Times New Roman" pitchFamily="18" charset="0"/>
              </a:rPr>
              <a:t> (A, B, C). The most effective of these is </a:t>
            </a:r>
            <a:r>
              <a:rPr lang="en-US" sz="2400" dirty="0" err="1">
                <a:latin typeface="Times New Roman" pitchFamily="18" charset="0"/>
                <a:ea typeface="ＭＳ Ｐゴシック" pitchFamily="34" charset="-128"/>
                <a:cs typeface="Times New Roman" pitchFamily="18" charset="0"/>
              </a:rPr>
              <a:t>ocratoxin</a:t>
            </a:r>
            <a:r>
              <a:rPr lang="en-US" sz="2400" dirty="0">
                <a:latin typeface="Times New Roman" pitchFamily="18" charset="0"/>
                <a:ea typeface="ＭＳ Ｐゴシック" pitchFamily="34" charset="-128"/>
                <a:cs typeface="Times New Roman" pitchFamily="18" charset="0"/>
              </a:rPr>
              <a:t>-A</a:t>
            </a:r>
            <a:r>
              <a:rPr lang="en-US" sz="2400" dirty="0" smtClean="0">
                <a:latin typeface="Times New Roman" pitchFamily="18" charset="0"/>
                <a:ea typeface="ＭＳ Ｐゴシック" pitchFamily="34" charset="-128"/>
                <a:cs typeface="Times New Roman" pitchFamily="18" charset="0"/>
              </a:rPr>
              <a:t>.</a:t>
            </a: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smtClean="0">
                <a:latin typeface="Times New Roman" pitchFamily="18" charset="0"/>
                <a:ea typeface="ＭＳ Ｐゴシック" pitchFamily="34" charset="-128"/>
                <a:cs typeface="Times New Roman" pitchFamily="18" charset="0"/>
              </a:rPr>
              <a:t>Pathological </a:t>
            </a:r>
            <a:r>
              <a:rPr lang="en-US" sz="2400" dirty="0">
                <a:latin typeface="Times New Roman" pitchFamily="18" charset="0"/>
                <a:ea typeface="ＭＳ Ｐゴシック" pitchFamily="34" charset="-128"/>
                <a:cs typeface="Times New Roman" pitchFamily="18" charset="0"/>
              </a:rPr>
              <a:t>disorders are usually found in farm animals</a:t>
            </a:r>
            <a:r>
              <a:rPr lang="en-US" sz="2400" dirty="0" smtClean="0">
                <a:latin typeface="Times New Roman" pitchFamily="18" charset="0"/>
                <a:ea typeface="ＭＳ Ｐゴシック" pitchFamily="34" charset="-128"/>
                <a:cs typeface="Times New Roman" pitchFamily="18" charset="0"/>
              </a:rPr>
              <a:t>.</a:t>
            </a: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tr-TR" sz="2400" dirty="0" err="1" smtClean="0">
                <a:latin typeface="Times New Roman" pitchFamily="18" charset="0"/>
                <a:ea typeface="ＭＳ Ｐゴシック" pitchFamily="34" charset="-128"/>
                <a:cs typeface="Times New Roman" pitchFamily="18" charset="0"/>
              </a:rPr>
              <a:t>Nephrotoxic</a:t>
            </a:r>
            <a:r>
              <a:rPr lang="tr-TR" sz="2400" dirty="0" smtClean="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and</a:t>
            </a:r>
            <a:r>
              <a:rPr lang="tr-TR" sz="2400" dirty="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Hepatotoxic</a:t>
            </a:r>
            <a:r>
              <a:rPr lang="tr-TR" sz="2400" dirty="0" smtClean="0">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smtClean="0">
                <a:latin typeface="Times New Roman" pitchFamily="18" charset="0"/>
                <a:ea typeface="ＭＳ Ｐゴシック" pitchFamily="34" charset="-128"/>
                <a:cs typeface="Times New Roman" pitchFamily="18" charset="0"/>
              </a:rPr>
              <a:t>Asymptomatic </a:t>
            </a:r>
            <a:r>
              <a:rPr lang="en-US" sz="2400" dirty="0">
                <a:latin typeface="Times New Roman" pitchFamily="18" charset="0"/>
                <a:ea typeface="ＭＳ Ｐゴシック" pitchFamily="34" charset="-128"/>
                <a:cs typeface="Times New Roman" pitchFamily="18" charset="0"/>
              </a:rPr>
              <a:t>clinical manifestations such as degenerative renal disorders, weight loss, polydipsia and polyuria are encountered.</a:t>
            </a:r>
            <a:endParaRPr lang="tr-TR" sz="24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3"/>
          <p:cNvSpPr>
            <a:spLocks noGrp="1" noChangeArrowheads="1"/>
          </p:cNvSpPr>
          <p:nvPr>
            <p:ph type="body" idx="1"/>
          </p:nvPr>
        </p:nvSpPr>
        <p:spPr>
          <a:xfrm>
            <a:off x="107950" y="260648"/>
            <a:ext cx="8928100" cy="6336432"/>
          </a:xfrm>
        </p:spPr>
        <p:txBody>
          <a:bodyPr/>
          <a:lstStyle/>
          <a:p>
            <a:pPr eaLnBrk="1" hangingPunct="1">
              <a:lnSpc>
                <a:spcPct val="80000"/>
              </a:lnSpc>
              <a:buFont typeface="Wingdings" pitchFamily="2" charset="2"/>
              <a:buNone/>
            </a:pP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eaLnBrk="1" hangingPunct="1">
              <a:lnSpc>
                <a:spcPct val="80000"/>
              </a:lnSpc>
              <a:buFont typeface="Wingdings" pitchFamily="2" charset="2"/>
              <a:buNone/>
            </a:pP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Facial</a:t>
            </a: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Eczema</a:t>
            </a:r>
            <a:r>
              <a:rPr lang="tr-TR" sz="2400" b="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eaLnBrk="1" hangingPunct="1">
              <a:lnSpc>
                <a:spcPct val="80000"/>
              </a:lnSpc>
              <a:buFont typeface="Wingdings" pitchFamily="2" charset="2"/>
              <a:buNone/>
            </a:pPr>
            <a:endParaRPr lang="tr-TR" sz="2400" dirty="0" smtClean="0">
              <a:ea typeface="ＭＳ Ｐゴシック" pitchFamily="34" charset="-128"/>
            </a:endParaRPr>
          </a:p>
          <a:p>
            <a:pPr eaLnBrk="1" hangingPunct="1">
              <a:lnSpc>
                <a:spcPct val="80000"/>
              </a:lnSpc>
            </a:pP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Pithomyces</a:t>
            </a:r>
            <a:r>
              <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chartarum</a:t>
            </a:r>
            <a:endParaRPr lang="tr-TR" sz="2400" i="1" dirty="0" smtClean="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eaLnBrk="1" hangingPunct="1">
              <a:lnSpc>
                <a:spcPct val="80000"/>
              </a:lnSpc>
              <a:buNone/>
            </a:pPr>
            <a:endParaRPr lang="tr-TR" sz="1000" i="1" dirty="0" smtClean="0">
              <a:solidFill>
                <a:srgbClr val="0070C0"/>
              </a:solidFill>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smtClean="0">
                <a:latin typeface="Times New Roman" pitchFamily="18" charset="0"/>
                <a:ea typeface="ＭＳ Ｐゴシック" pitchFamily="34" charset="-128"/>
                <a:cs typeface="Times New Roman" pitchFamily="18" charset="0"/>
              </a:rPr>
              <a:t>The</a:t>
            </a:r>
            <a:r>
              <a:rPr lang="tr-TR" sz="2400" dirty="0" smtClean="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Sporidesm</a:t>
            </a:r>
            <a:r>
              <a:rPr lang="tr-TR" sz="2400" dirty="0">
                <a:latin typeface="Times New Roman" pitchFamily="18" charset="0"/>
                <a:ea typeface="ＭＳ Ｐゴシック" pitchFamily="34" charset="-128"/>
                <a:cs typeface="Times New Roman" pitchFamily="18" charset="0"/>
              </a:rPr>
              <a:t> </a:t>
            </a:r>
            <a:r>
              <a:rPr lang="tr-TR" sz="2400" dirty="0" smtClean="0">
                <a:latin typeface="Times New Roman" pitchFamily="18" charset="0"/>
                <a:ea typeface="ＭＳ Ｐゴシック" pitchFamily="34" charset="-128"/>
                <a:cs typeface="Times New Roman" pitchFamily="18" charset="0"/>
              </a:rPr>
              <a:t>!</a:t>
            </a:r>
          </a:p>
          <a:p>
            <a:pPr eaLnBrk="1" hangingPunct="1">
              <a:lnSpc>
                <a:spcPct val="80000"/>
              </a:lnSpc>
              <a:buNone/>
            </a:pPr>
            <a:endParaRPr lang="tr-TR" sz="1000" baseline="-25000" dirty="0" smtClean="0">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smtClean="0">
                <a:latin typeface="Times New Roman" pitchFamily="18" charset="0"/>
                <a:ea typeface="ＭＳ Ｐゴシック" pitchFamily="34" charset="-128"/>
                <a:cs typeface="Times New Roman" pitchFamily="18" charset="0"/>
              </a:rPr>
              <a:t>Hepatotoksikozis</a:t>
            </a:r>
            <a:endParaRPr lang="tr-TR" sz="1000" dirty="0" smtClean="0">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smtClean="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smtClean="0">
                <a:latin typeface="Times New Roman" pitchFamily="18" charset="0"/>
                <a:ea typeface="ＭＳ Ｐゴシック" pitchFamily="34" charset="-128"/>
                <a:cs typeface="Times New Roman" pitchFamily="18" charset="0"/>
              </a:rPr>
              <a:t>Photosensitisation</a:t>
            </a:r>
            <a:endParaRPr lang="tr-TR" sz="2400" dirty="0" smtClean="0">
              <a:ea typeface="ＭＳ Ｐゴシック"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7858</TotalTime>
  <Words>4047</Words>
  <Application>Microsoft Office PowerPoint</Application>
  <PresentationFormat>Ekran Gösterisi (4:3)</PresentationFormat>
  <Paragraphs>728</Paragraphs>
  <Slides>94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94</vt:i4>
      </vt:variant>
    </vt:vector>
  </HeadingPairs>
  <TitlesOfParts>
    <vt:vector size="100" baseType="lpstr">
      <vt:lpstr>ＭＳ Ｐゴシック</vt:lpstr>
      <vt:lpstr>Arial</vt:lpstr>
      <vt:lpstr>Calibri</vt:lpstr>
      <vt:lpstr>Times New Roman</vt:lpstr>
      <vt:lpstr>Wingdings</vt:lpstr>
      <vt:lpstr>Varsayılan Tasarım</vt:lpstr>
      <vt:lpstr>Inoculation to Medium</vt:lpstr>
      <vt:lpstr>Subculture of Fungi</vt:lpstr>
      <vt:lpstr>Subculture of Fungi</vt:lpstr>
      <vt:lpstr>Microscopic Examination of Fungal Colonies</vt:lpstr>
      <vt:lpstr>c-) Identification of Fungi</vt:lpstr>
      <vt:lpstr>Safety Conditions for Mycology</vt:lpstr>
      <vt:lpstr>Treatment and Prevention</vt:lpstr>
      <vt:lpstr>PowerPoint Sunusu</vt:lpstr>
      <vt:lpstr>PowerPoint Sunusu</vt:lpstr>
      <vt:lpstr>General Characteristics of Fungal Infections</vt:lpstr>
      <vt:lpstr>PowerPoint Sunusu</vt:lpstr>
      <vt:lpstr>PowerPoint Sunusu</vt:lpstr>
      <vt:lpstr>PowerPoint Sunusu</vt:lpstr>
      <vt:lpstr>Dermathophytes</vt:lpstr>
      <vt:lpstr>PowerPoint Sunusu</vt:lpstr>
      <vt:lpstr>PowerPoint Sunusu</vt:lpstr>
      <vt:lpstr>PowerPoint Sunusu</vt:lpstr>
      <vt:lpstr>PowerPoint Sunusu</vt:lpstr>
      <vt:lpstr>PowerPoint Sunusu</vt:lpstr>
      <vt:lpstr>Trichophytones can be classied in two types according to the hair invasion</vt:lpstr>
      <vt:lpstr>PowerPoint Sunusu</vt:lpstr>
      <vt:lpstr>PowerPoint Sunusu</vt:lpstr>
      <vt:lpstr>Identificaiton</vt:lpstr>
      <vt:lpstr>PowerPoint Sunusu</vt:lpstr>
      <vt:lpstr>Hair Perforation Test</vt:lpstr>
      <vt:lpstr>PowerPoint Sunusu</vt:lpstr>
      <vt:lpstr>Microsporum Genus</vt:lpstr>
      <vt:lpstr>PowerPoint Sunusu</vt:lpstr>
      <vt:lpstr>PowerPoint Sunusu</vt:lpstr>
      <vt:lpstr>PowerPoint Sunusu</vt:lpstr>
      <vt:lpstr>Identification</vt:lpstr>
      <vt:lpstr>PowerPoint Sunusu</vt:lpstr>
      <vt:lpstr>PowerPoint Sunusu</vt:lpstr>
      <vt:lpstr>Epidermophyton Genus</vt:lpstr>
      <vt:lpstr>PowerPoint Sunusu</vt:lpstr>
      <vt:lpstr>PowerPoint Sunusu</vt:lpstr>
      <vt:lpstr>PowerPoint Sunusu</vt:lpstr>
      <vt:lpstr>Dermatophilosis Genus</vt:lpstr>
      <vt:lpstr>PowerPoint Sunusu</vt:lpstr>
      <vt:lpstr>PowerPoint Sunusu</vt:lpstr>
      <vt:lpstr>PowerPoint Sunusu</vt:lpstr>
      <vt:lpstr>PowerPoint Sunusu</vt:lpstr>
      <vt:lpstr>Aspergillosis</vt:lpstr>
      <vt:lpstr>PowerPoint Sunusu</vt:lpstr>
      <vt:lpstr>PowerPoint Sunusu</vt:lpstr>
      <vt:lpstr>PowerPoint Sunusu</vt:lpstr>
      <vt:lpstr>PowerPoint Sunusu</vt:lpstr>
      <vt:lpstr>Dimorphic Fungi</vt:lpstr>
      <vt:lpstr>PowerPoint Sunusu</vt:lpstr>
      <vt:lpstr>Diseases that are caused by dimorphic fungi</vt:lpstr>
      <vt:lpstr>Sporotrichosis</vt:lpstr>
      <vt:lpstr>PowerPoint Sunusu</vt:lpstr>
      <vt:lpstr>PowerPoint Sunusu</vt:lpstr>
      <vt:lpstr>PowerPoint Sunusu</vt:lpstr>
      <vt:lpstr>Blastomycosis</vt:lpstr>
      <vt:lpstr>PowerPoint Sunusu</vt:lpstr>
      <vt:lpstr>PowerPoint Sunusu</vt:lpstr>
      <vt:lpstr>PowerPoint Sunusu</vt:lpstr>
      <vt:lpstr>PowerPoint Sunusu</vt:lpstr>
      <vt:lpstr>Histoplasmosis</vt:lpstr>
      <vt:lpstr>PowerPoint Sunusu</vt:lpstr>
      <vt:lpstr>PowerPoint Sunusu</vt:lpstr>
      <vt:lpstr>PowerPoint Sunusu</vt:lpstr>
      <vt:lpstr>Coccidioidomycosis</vt:lpstr>
      <vt:lpstr>PowerPoint Sunusu</vt:lpstr>
      <vt:lpstr>PowerPoint Sunusu</vt:lpstr>
      <vt:lpstr>PowerPoint Sunusu</vt:lpstr>
      <vt:lpstr>PowerPoint Sunusu</vt:lpstr>
      <vt:lpstr>Patogenic Yeast</vt:lpstr>
      <vt:lpstr>PowerPoint Sunusu</vt:lpstr>
      <vt:lpstr>Candidiasis</vt:lpstr>
      <vt:lpstr>PowerPoint Sunusu</vt:lpstr>
      <vt:lpstr>PowerPoint Sunusu</vt:lpstr>
      <vt:lpstr>PowerPoint Sunusu</vt:lpstr>
      <vt:lpstr>PowerPoint Sunusu</vt:lpstr>
      <vt:lpstr>PowerPoint Sunusu</vt:lpstr>
      <vt:lpstr>PowerPoint Sunusu</vt:lpstr>
      <vt:lpstr>Cryptococcosis</vt:lpstr>
      <vt:lpstr>PowerPoint Sunusu</vt:lpstr>
      <vt:lpstr>PowerPoint Sunusu</vt:lpstr>
      <vt:lpstr>PowerPoint Sunusu</vt:lpstr>
      <vt:lpstr>PowerPoint Sunusu</vt:lpstr>
      <vt:lpstr>PowerPoint Sunusu</vt:lpstr>
      <vt:lpstr>PowerPoint Sunusu</vt:lpstr>
      <vt:lpstr>PowerPoint Sunusu</vt:lpstr>
      <vt:lpstr>Mycotoxins  &amp; Mycotoxicosis</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ANKARA ÜNİVERSİTESİ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Flamentöz Mantarlarn Mikroskopik Morfolojileri</dc:title>
  <dc:creator>ANKARA</dc:creator>
  <cp:lastModifiedBy>Inci Basak Kaya</cp:lastModifiedBy>
  <cp:revision>2778</cp:revision>
  <dcterms:created xsi:type="dcterms:W3CDTF">2009-11-24T08:22:46Z</dcterms:created>
  <dcterms:modified xsi:type="dcterms:W3CDTF">2017-12-28T08:51:45Z</dcterms:modified>
</cp:coreProperties>
</file>