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599"/>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A51639-B2D6-4652-B8C3-1B4C224A7BAF}" type="datetimeFigureOut">
              <a:rPr lang="en-US" smtClean="0"/>
              <a:t>5/30/18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65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BC48EC7-AF6A-48D3-8284-14BACBEBDD84}" type="datetimeFigureOut">
              <a:rPr lang="en-US" smtClean="0"/>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25143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3743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69706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9686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99668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BC48EC7-AF6A-48D3-8284-14BACBEBDD84}"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9659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14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02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423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44961B7-6B89-48AB-966F-622E2788EECC}" type="datetimeFigureOut">
              <a:rPr lang="en-US" smtClean="0"/>
              <a:t>5/30/18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953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745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5/30/18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10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5/30/18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33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5/30/18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415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F131DD-A141-4471-BCF9-C6073EDD7E20}" type="datetimeFigureOut">
              <a:rPr lang="en-US" smtClean="0"/>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92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B334A90-EB03-42F3-8859-2C2B2724C058}" type="datetimeFigureOut">
              <a:rPr lang="en-US" smtClean="0"/>
              <a:t>5/30/18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698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48EC7-AF6A-48D3-8284-14BACBEBDD84}" type="datetimeFigureOut">
              <a:rPr lang="en-US" smtClean="0"/>
              <a:t>5/30/18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9784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7B2F1F2-774A-D94A-86EB-521FF928AD26}"/>
              </a:ext>
            </a:extLst>
          </p:cNvPr>
          <p:cNvSpPr>
            <a:spLocks noGrp="1"/>
          </p:cNvSpPr>
          <p:nvPr>
            <p:ph idx="1"/>
          </p:nvPr>
        </p:nvSpPr>
        <p:spPr/>
        <p:txBody>
          <a:bodyPr>
            <a:normAutofit fontScale="92500" lnSpcReduction="20000"/>
          </a:bodyPr>
          <a:lstStyle/>
          <a:p>
            <a:pPr algn="just"/>
            <a:r>
              <a:rPr lang="tr-TR" dirty="0"/>
              <a:t>Aslan’a (2014) göre, yazınsal çocuk kitaplarında da yetişkin edebiyatında olduğu gibi yazarın öncelikli kaygısı, çocuğa/gence görelik ilkesine uygun sanatsal değeri olan bir ürün ortaya çıkarmak olmalıdır; çocuklara belli ahlaki değerleri ya da düşünce anlayışını belletmek değil. Başka bir deyişle; ideolojisini çocuğu belli bir politik anlayışa güdümlemeye çalışacak, onda eyleme dönük duygular oluşturacak, çocuğa bir dünya görüşünü politik bir söylemle dayatacak biçimde ortaya koymamalıdır. Kitap, çocuğu belli bir ideolojiye yöneltme amacını gütmeden, yazarının anlayışına uygun biçimlendirmeye çalışmadan evrensel bir değerin, insani bir duyarlığın peşinde olmalıdır. Çocuğa nasıl davranması gerektiğini öğreten, ahlaksal öğütler veren kitaplar çocuğun/gencin bireyleşme sürecine; başka bir deyişle, bağımsız kişiliğe varan gelişme sürecine ket vurur.</a:t>
            </a:r>
          </a:p>
          <a:p>
            <a:endParaRPr lang="tr-TR" dirty="0"/>
          </a:p>
        </p:txBody>
      </p:sp>
    </p:spTree>
    <p:extLst>
      <p:ext uri="{BB962C8B-B14F-4D97-AF65-F5344CB8AC3E}">
        <p14:creationId xmlns:p14="http://schemas.microsoft.com/office/powerpoint/2010/main" val="401384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5C0AB6-5A56-8241-8492-4EB393040D53}"/>
              </a:ext>
            </a:extLst>
          </p:cNvPr>
          <p:cNvSpPr>
            <a:spLocks noGrp="1"/>
          </p:cNvSpPr>
          <p:nvPr>
            <p:ph idx="1"/>
          </p:nvPr>
        </p:nvSpPr>
        <p:spPr/>
        <p:txBody>
          <a:bodyPr>
            <a:normAutofit fontScale="77500" lnSpcReduction="20000"/>
          </a:bodyPr>
          <a:lstStyle/>
          <a:p>
            <a:pPr algn="just"/>
            <a:r>
              <a:rPr lang="tr-TR" dirty="0" err="1"/>
              <a:t>Dilidüzgün</a:t>
            </a:r>
            <a:r>
              <a:rPr lang="tr-TR" dirty="0"/>
              <a:t> vd. (2002: 9)’ne göre çocuk edebiyatı, bir edebiyat türüdür ve çocuk gerçekliği ya da “çocuğa </a:t>
            </a:r>
            <a:r>
              <a:rPr lang="tr-TR" dirty="0" err="1"/>
              <a:t>göre”lik</a:t>
            </a:r>
            <a:r>
              <a:rPr lang="tr-TR" dirty="0"/>
              <a:t> ilkesi göz önüne alınarak yapılmalıdır. Çocuğa görelik, çocuğun düşlem gücüne seslenen, onun rahatça ve tat alarak okuyup anlayabileceği dili ve anlatımı içinde barındıran, ilgi duyabileceği konuları işleyen, onu duygu ve düşünce yönünden besleyen, kurgusu ve olay örgüsü karmaşık olmayıp onun kavrayabileceği bir düzeyde olan, dikkat dağıtıcı ayrıntılardan arındırılmış olan demektir (Yurttaş, 1995: 3). Çocuğa görelik ilkesinin temel alt değişkeni “çocuk </a:t>
            </a:r>
            <a:r>
              <a:rPr lang="tr-TR" dirty="0" err="1"/>
              <a:t>gerçekliği”ni</a:t>
            </a:r>
            <a:r>
              <a:rPr lang="tr-TR" dirty="0"/>
              <a:t> gözetmektir. Çocuk gerçekliği kavramı ise çocuğun yaş düzeyine ilişkin gelişimsel alanları ve özellikleri işaret eder. Çocuğun gelişimsel özellikleri, bize o yaş düzeyindeki çocuğun öğrenme gereksinimleri hakkında ipuçları sunar. Bu öğrenme gereksinimlerini bilmek; hangi gereksinimin nasıl yanıtlanması gerektiğine ilişkin eğitim – öğretim ortamlarını, araç gereçlerini ve içeriğini doğru bir biçimde bilimsel ve sanatsal uyaranlarla nasıl düzenlenebileceğine ilişkin veriler sağlar (Canlı, 2014: 133-134; Canlı, 2015:107).</a:t>
            </a:r>
          </a:p>
          <a:p>
            <a:endParaRPr lang="tr-TR" dirty="0"/>
          </a:p>
        </p:txBody>
      </p:sp>
    </p:spTree>
    <p:extLst>
      <p:ext uri="{BB962C8B-B14F-4D97-AF65-F5344CB8AC3E}">
        <p14:creationId xmlns:p14="http://schemas.microsoft.com/office/powerpoint/2010/main" val="16660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3E9F4C-4F4B-AD41-9322-71899901ADA8}"/>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4819034F-B8D7-A243-B59A-06A7442BE0F7}"/>
              </a:ext>
            </a:extLst>
          </p:cNvPr>
          <p:cNvSpPr>
            <a:spLocks noGrp="1"/>
          </p:cNvSpPr>
          <p:nvPr>
            <p:ph idx="1"/>
          </p:nvPr>
        </p:nvSpPr>
        <p:spPr>
          <a:xfrm>
            <a:off x="1066800" y="1515979"/>
            <a:ext cx="10058400" cy="5017168"/>
          </a:xfrm>
        </p:spPr>
        <p:txBody>
          <a:bodyPr>
            <a:normAutofit fontScale="77500" lnSpcReduction="20000"/>
          </a:bodyPr>
          <a:lstStyle/>
          <a:p>
            <a:endParaRPr lang="tr-TR" dirty="0"/>
          </a:p>
          <a:p>
            <a:endParaRPr lang="tr-TR" dirty="0"/>
          </a:p>
          <a:p>
            <a:endParaRPr lang="tr-TR" dirty="0"/>
          </a:p>
          <a:p>
            <a:r>
              <a:rPr lang="tr-TR" dirty="0" err="1"/>
              <a:t>Anderson</a:t>
            </a:r>
            <a:r>
              <a:rPr lang="tr-TR" dirty="0"/>
              <a:t>, N. A. (2013). </a:t>
            </a:r>
            <a:r>
              <a:rPr lang="tr-TR" i="1" dirty="0" err="1"/>
              <a:t>Elementary</a:t>
            </a:r>
            <a:r>
              <a:rPr lang="tr-TR" i="1" dirty="0"/>
              <a:t> </a:t>
            </a:r>
            <a:r>
              <a:rPr lang="tr-TR" i="1" dirty="0" err="1"/>
              <a:t>Children’s</a:t>
            </a:r>
            <a:r>
              <a:rPr lang="tr-TR" i="1" dirty="0"/>
              <a:t> </a:t>
            </a:r>
            <a:r>
              <a:rPr lang="tr-TR" i="1" dirty="0" err="1"/>
              <a:t>Literature-Infancy</a:t>
            </a:r>
            <a:r>
              <a:rPr lang="tr-TR" i="1" dirty="0"/>
              <a:t> Through Age 13</a:t>
            </a:r>
            <a:r>
              <a:rPr lang="tr-TR" dirty="0"/>
              <a:t>-. USA: </a:t>
            </a:r>
            <a:r>
              <a:rPr lang="tr-TR" dirty="0" err="1"/>
              <a:t>Pearson</a:t>
            </a:r>
            <a:r>
              <a:rPr lang="tr-TR" dirty="0"/>
              <a:t>.</a:t>
            </a:r>
          </a:p>
          <a:p>
            <a:r>
              <a:rPr lang="tr-TR" dirty="0"/>
              <a:t>Aslan, C. (2006). </a:t>
            </a:r>
            <a:r>
              <a:rPr lang="tr-TR" i="1" dirty="0"/>
              <a:t>Yazınsal Nitelikli Çocuk Kitaplarının Çocuğun Okuduğunu Anlama ve Yazılı Anlatım Becerilerine Etkisi</a:t>
            </a:r>
            <a:r>
              <a:rPr lang="tr-TR" dirty="0"/>
              <a:t>. Yayımlanmamış Doktora Tezi. Ankara Üniversitesi Sosyal Bilimler Enstitüsü.</a:t>
            </a:r>
          </a:p>
          <a:p>
            <a:r>
              <a:rPr lang="tr-TR" dirty="0"/>
              <a:t>Aslan, C. (2006) “Türk Çocuk Yazınında Çocuk-Yetişkin Çatışmasının Yer Aldığı Kimi Yapıtların İncelenmesi”. </a:t>
            </a:r>
            <a:r>
              <a:rPr lang="tr-TR" i="1" dirty="0"/>
              <a:t>Ankara Üniversitesi Eğitim Bilimleri Fakültesi Dergisi, (39)</a:t>
            </a:r>
            <a:r>
              <a:rPr lang="tr-TR" dirty="0"/>
              <a:t>2, 193-216.</a:t>
            </a:r>
          </a:p>
          <a:p>
            <a:r>
              <a:rPr lang="tr-TR" dirty="0"/>
              <a:t>Aslan, C. (2008). “Yaşam Gerçekliğinin Çocuklara İletilmesi Bakımından ‘100 Temel Eser’deki Öyküler Üzerine Bir Çözümleme”. </a:t>
            </a:r>
            <a:r>
              <a:rPr lang="tr-TR" i="1" dirty="0"/>
              <a:t>4. Uluslararası Çocuk ve İletişim Kongresi &amp; 4. Uluslararası Çocuk Filmleri Festivali ve Kongresi “Risk Altındaki Çocuklar </a:t>
            </a:r>
            <a:r>
              <a:rPr lang="tr-TR" dirty="0"/>
              <a:t>(Ed.: N. </a:t>
            </a:r>
            <a:r>
              <a:rPr lang="tr-TR" dirty="0" err="1"/>
              <a:t>Pembecioğlu</a:t>
            </a:r>
            <a:r>
              <a:rPr lang="tr-TR" dirty="0"/>
              <a:t> </a:t>
            </a:r>
            <a:r>
              <a:rPr lang="tr-TR" dirty="0" err="1"/>
              <a:t>Öcel</a:t>
            </a:r>
            <a:r>
              <a:rPr lang="tr-TR" dirty="0"/>
              <a:t>)</a:t>
            </a:r>
            <a:r>
              <a:rPr lang="tr-TR" i="1" dirty="0"/>
              <a:t>”. </a:t>
            </a:r>
            <a:r>
              <a:rPr lang="tr-TR" dirty="0"/>
              <a:t>İstanbul Üniversitesi İletişim Fakültesi, (I), 85-98.</a:t>
            </a:r>
          </a:p>
          <a:p>
            <a:r>
              <a:rPr lang="tr-TR" dirty="0"/>
              <a:t>Aslan, C. (2010). “Düşünme Becerilerini Geliştirici Dil ve Edebiyat Öğretimi Ortamları-Bir Eğitim Durumu Örneği-“ Balıkesir Üniversitesi Sosyal Bilimler Enstitüsü Dergisi, (13)24,127-152.</a:t>
            </a:r>
          </a:p>
          <a:p>
            <a:r>
              <a:rPr lang="tr-TR" dirty="0"/>
              <a:t>Aslan, C. (2013) “Çocuk ve Gençlik Edebiyatı Yapıtları Yoluyla Düşünme”. </a:t>
            </a:r>
            <a:r>
              <a:rPr lang="tr-TR" i="1" dirty="0"/>
              <a:t>Kum Edebiyat Dergisi, 72-73, </a:t>
            </a:r>
            <a:r>
              <a:rPr lang="tr-TR" dirty="0"/>
              <a:t>11- 18.</a:t>
            </a:r>
          </a:p>
          <a:p>
            <a:endParaRPr lang="tr-TR" dirty="0"/>
          </a:p>
        </p:txBody>
      </p:sp>
    </p:spTree>
    <p:extLst>
      <p:ext uri="{BB962C8B-B14F-4D97-AF65-F5344CB8AC3E}">
        <p14:creationId xmlns:p14="http://schemas.microsoft.com/office/powerpoint/2010/main" val="285930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55000" lnSpcReduction="20000"/>
          </a:bodyPr>
          <a:lstStyle/>
          <a:p>
            <a:endParaRPr lang="tr-TR" dirty="0"/>
          </a:p>
          <a:p>
            <a:r>
              <a:rPr lang="tr-TR" dirty="0"/>
              <a:t>Aslan, C. (2014). Türkiye’de Çocuk ve Gençlik Edebiyatında Duyarlı Konuların (</a:t>
            </a:r>
            <a:r>
              <a:rPr lang="tr-TR" dirty="0" err="1"/>
              <a:t>Sensitive</a:t>
            </a:r>
            <a:r>
              <a:rPr lang="tr-TR" dirty="0"/>
              <a:t> </a:t>
            </a:r>
            <a:r>
              <a:rPr lang="tr-TR" dirty="0" err="1"/>
              <a:t>Issues</a:t>
            </a:r>
            <a:r>
              <a:rPr lang="tr-TR" dirty="0"/>
              <a:t>) Ele Alınışı Üzerine Eleştirel Bir Yaklaşım. </a:t>
            </a:r>
            <a:r>
              <a:rPr lang="tr-TR" i="1" dirty="0"/>
              <a:t>Eleştirel Pedagoji, (6)</a:t>
            </a:r>
            <a:r>
              <a:rPr lang="tr-TR" dirty="0"/>
              <a:t>, 32.</a:t>
            </a:r>
          </a:p>
          <a:p>
            <a:r>
              <a:rPr lang="tr-TR" dirty="0"/>
              <a:t>Aslan, C. (2016) Özerk </a:t>
            </a:r>
            <a:r>
              <a:rPr lang="tr-TR" dirty="0" err="1"/>
              <a:t>Benlikli</a:t>
            </a:r>
            <a:r>
              <a:rPr lang="tr-TR" dirty="0"/>
              <a:t> Birey Yetiştirme Sürecinde Çağdaş Dil ve Edebiyat Öğretimi Ortamlarının (Türkçe/Türk Dili ve Edebiyatı) Önemi (</a:t>
            </a:r>
            <a:r>
              <a:rPr lang="tr-TR" dirty="0" err="1"/>
              <a:t>The</a:t>
            </a:r>
            <a:r>
              <a:rPr lang="tr-TR" dirty="0"/>
              <a:t> </a:t>
            </a:r>
            <a:r>
              <a:rPr lang="tr-TR" dirty="0" err="1"/>
              <a:t>Importance</a:t>
            </a:r>
            <a:r>
              <a:rPr lang="tr-TR" dirty="0"/>
              <a:t> of Modern Language </a:t>
            </a:r>
            <a:r>
              <a:rPr lang="tr-TR" dirty="0" err="1"/>
              <a:t>and</a:t>
            </a:r>
            <a:r>
              <a:rPr lang="tr-TR" dirty="0"/>
              <a:t> </a:t>
            </a:r>
            <a:r>
              <a:rPr lang="tr-TR" dirty="0" err="1"/>
              <a:t>Literature</a:t>
            </a:r>
            <a:r>
              <a:rPr lang="tr-TR" dirty="0"/>
              <a:t> (</a:t>
            </a:r>
            <a:r>
              <a:rPr lang="tr-TR" dirty="0" err="1"/>
              <a:t>Turkish</a:t>
            </a:r>
            <a:r>
              <a:rPr lang="tr-TR" dirty="0"/>
              <a:t> Language/ </a:t>
            </a:r>
            <a:r>
              <a:rPr lang="tr-TR" dirty="0" err="1"/>
              <a:t>Turkish</a:t>
            </a:r>
            <a:r>
              <a:rPr lang="tr-TR" dirty="0"/>
              <a:t> Language </a:t>
            </a:r>
            <a:r>
              <a:rPr lang="tr-TR" dirty="0" err="1"/>
              <a:t>and</a:t>
            </a:r>
            <a:r>
              <a:rPr lang="tr-TR" dirty="0"/>
              <a:t> </a:t>
            </a:r>
            <a:r>
              <a:rPr lang="tr-TR" dirty="0" err="1"/>
              <a:t>Literature</a:t>
            </a:r>
            <a:r>
              <a:rPr lang="tr-TR" dirty="0"/>
              <a:t> </a:t>
            </a:r>
            <a:r>
              <a:rPr lang="tr-TR" dirty="0" err="1"/>
              <a:t>Teaching</a:t>
            </a:r>
            <a:r>
              <a:rPr lang="tr-TR" dirty="0"/>
              <a:t> </a:t>
            </a:r>
            <a:r>
              <a:rPr lang="tr-TR" dirty="0" err="1"/>
              <a:t>Environments</a:t>
            </a:r>
            <a:r>
              <a:rPr lang="tr-TR" dirty="0"/>
              <a:t> in </a:t>
            </a:r>
            <a:r>
              <a:rPr lang="tr-TR" dirty="0" err="1"/>
              <a:t>the</a:t>
            </a:r>
            <a:r>
              <a:rPr lang="tr-TR" dirty="0"/>
              <a:t> </a:t>
            </a:r>
            <a:r>
              <a:rPr lang="tr-TR" dirty="0" err="1"/>
              <a:t>Process</a:t>
            </a:r>
            <a:r>
              <a:rPr lang="tr-TR" dirty="0"/>
              <a:t> of </a:t>
            </a:r>
            <a:r>
              <a:rPr lang="tr-TR" dirty="0" err="1"/>
              <a:t>Developing</a:t>
            </a:r>
            <a:r>
              <a:rPr lang="tr-TR" dirty="0"/>
              <a:t> </a:t>
            </a:r>
            <a:r>
              <a:rPr lang="tr-TR" dirty="0" err="1"/>
              <a:t>Autonomous</a:t>
            </a:r>
            <a:r>
              <a:rPr lang="tr-TR" dirty="0"/>
              <a:t> Self in </a:t>
            </a:r>
            <a:r>
              <a:rPr lang="tr-TR" dirty="0" err="1"/>
              <a:t>Individuals</a:t>
            </a:r>
            <a:r>
              <a:rPr lang="tr-TR" dirty="0"/>
              <a:t>). </a:t>
            </a:r>
            <a:r>
              <a:rPr lang="tr-TR" i="1" dirty="0"/>
              <a:t>İlköğretim Online, 15</a:t>
            </a:r>
            <a:r>
              <a:rPr lang="tr-TR" dirty="0"/>
              <a:t>(3), 723-741.</a:t>
            </a:r>
          </a:p>
          <a:p>
            <a:r>
              <a:rPr lang="tr-TR" dirty="0" err="1"/>
              <a:t>Bee</a:t>
            </a:r>
            <a:r>
              <a:rPr lang="tr-TR" dirty="0"/>
              <a:t>, H. &amp; D. </a:t>
            </a:r>
            <a:r>
              <a:rPr lang="tr-TR" dirty="0" err="1"/>
              <a:t>Boyd</a:t>
            </a:r>
            <a:r>
              <a:rPr lang="tr-TR" dirty="0"/>
              <a:t> (2009). </a:t>
            </a:r>
            <a:r>
              <a:rPr lang="tr-TR" i="1" dirty="0"/>
              <a:t>Çocuk Gelişim Psikolojisi</a:t>
            </a:r>
            <a:r>
              <a:rPr lang="tr-TR" dirty="0"/>
              <a:t>. (Çev.: </a:t>
            </a:r>
            <a:r>
              <a:rPr lang="tr-TR" dirty="0" err="1"/>
              <a:t>Okhan</a:t>
            </a:r>
            <a:r>
              <a:rPr lang="tr-TR" dirty="0"/>
              <a:t> Gündüz) İstanbul: </a:t>
            </a:r>
            <a:r>
              <a:rPr lang="tr-TR" dirty="0" err="1"/>
              <a:t>Kaknüs</a:t>
            </a:r>
            <a:r>
              <a:rPr lang="tr-TR" dirty="0"/>
              <a:t> Yayınları. Berk, L. E. (2006). </a:t>
            </a:r>
            <a:r>
              <a:rPr lang="tr-TR" i="1" dirty="0"/>
              <a:t>Child Development</a:t>
            </a:r>
            <a:r>
              <a:rPr lang="tr-TR" dirty="0"/>
              <a:t>. Boston: </a:t>
            </a:r>
            <a:r>
              <a:rPr lang="tr-TR" dirty="0" err="1"/>
              <a:t>Pearson</a:t>
            </a:r>
            <a:r>
              <a:rPr lang="tr-TR" dirty="0"/>
              <a:t> </a:t>
            </a:r>
            <a:r>
              <a:rPr lang="tr-TR" dirty="0" err="1"/>
              <a:t>Education</a:t>
            </a:r>
            <a:r>
              <a:rPr lang="tr-TR" dirty="0"/>
              <a:t>.</a:t>
            </a:r>
          </a:p>
          <a:p>
            <a:r>
              <a:rPr lang="tr-TR" dirty="0"/>
              <a:t>Canlı, S. (2014). </a:t>
            </a:r>
            <a:r>
              <a:rPr lang="tr-TR" i="1" dirty="0"/>
              <a:t>Türkçe Ders Kitaplarına Seçilecek Metinlerin Niteliği Üzerine Bir Araştırma</a:t>
            </a:r>
            <a:r>
              <a:rPr lang="tr-TR" dirty="0"/>
              <a:t>. Yayımlanmamış Doktora Tezi, Ankara Üniversitesi Eğitim Bilimleri Enstitüsü, Ankara.</a:t>
            </a:r>
          </a:p>
          <a:p>
            <a:r>
              <a:rPr lang="tr-TR" dirty="0"/>
              <a:t>Canlı, S. (2015). Türkçe Ders Kitaplarına Seçilecek Metinlerin Belirlenmesinde Çocuğa Görelik İlkesi. </a:t>
            </a:r>
            <a:r>
              <a:rPr lang="tr-TR" i="1" dirty="0"/>
              <a:t>Dil Eğitimi ve Araştırmaları Dergisi</a:t>
            </a:r>
            <a:r>
              <a:rPr lang="tr-TR" dirty="0"/>
              <a:t>, 1 (1), </a:t>
            </a:r>
            <a:r>
              <a:rPr lang="tr-TR"/>
              <a:t>98-123.</a:t>
            </a:r>
            <a:endParaRPr lang="tr-TR" dirty="0"/>
          </a:p>
          <a:p>
            <a:r>
              <a:rPr lang="tr-TR" dirty="0" err="1"/>
              <a:t>Ciravoğlu</a:t>
            </a:r>
            <a:r>
              <a:rPr lang="tr-TR" dirty="0"/>
              <a:t>, Ö. (2000). </a:t>
            </a:r>
            <a:r>
              <a:rPr lang="tr-TR" i="1" dirty="0"/>
              <a:t>Çocuk Edebiyatı</a:t>
            </a:r>
            <a:r>
              <a:rPr lang="tr-TR" dirty="0"/>
              <a:t>. İstanbul: Esin Yayınevi.</a:t>
            </a:r>
          </a:p>
        </p:txBody>
      </p:sp>
    </p:spTree>
    <p:extLst>
      <p:ext uri="{BB962C8B-B14F-4D97-AF65-F5344CB8AC3E}">
        <p14:creationId xmlns:p14="http://schemas.microsoft.com/office/powerpoint/2010/main" val="365533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dirty="0" err="1"/>
              <a:t>Dilidüzgün</a:t>
            </a:r>
            <a:r>
              <a:rPr lang="tr-TR" dirty="0"/>
              <a:t>, S. ve S. Sever, A. Öztürk, Ö. Adıgüzel (2002). </a:t>
            </a:r>
            <a:r>
              <a:rPr lang="tr-TR" i="1" dirty="0"/>
              <a:t>Çocuk Edebiyatı. </a:t>
            </a:r>
            <a:r>
              <a:rPr lang="tr-TR" dirty="0"/>
              <a:t>Eskişehir: Anadolu Üniversitesi Yayını.</a:t>
            </a:r>
          </a:p>
          <a:p>
            <a:r>
              <a:rPr lang="tr-TR" dirty="0" err="1"/>
              <a:t>Galda</a:t>
            </a:r>
            <a:r>
              <a:rPr lang="tr-TR" dirty="0"/>
              <a:t>, L. ve </a:t>
            </a:r>
            <a:r>
              <a:rPr lang="tr-TR" dirty="0" err="1"/>
              <a:t>Cullinan</a:t>
            </a:r>
            <a:r>
              <a:rPr lang="tr-TR" dirty="0"/>
              <a:t>, B. E. (2006) </a:t>
            </a:r>
            <a:r>
              <a:rPr lang="tr-TR" i="1" dirty="0" err="1"/>
              <a:t>Literature</a:t>
            </a:r>
            <a:r>
              <a:rPr lang="tr-TR" i="1" dirty="0"/>
              <a:t> </a:t>
            </a:r>
            <a:r>
              <a:rPr lang="tr-TR" i="1" dirty="0" err="1"/>
              <a:t>and</a:t>
            </a:r>
            <a:r>
              <a:rPr lang="tr-TR" i="1" dirty="0"/>
              <a:t> </a:t>
            </a:r>
            <a:r>
              <a:rPr lang="tr-TR" i="1" dirty="0" err="1"/>
              <a:t>The</a:t>
            </a:r>
            <a:r>
              <a:rPr lang="tr-TR" i="1" dirty="0"/>
              <a:t> Child</a:t>
            </a:r>
            <a:r>
              <a:rPr lang="tr-TR" dirty="0"/>
              <a:t>. (</a:t>
            </a:r>
            <a:r>
              <a:rPr lang="tr-TR" dirty="0" err="1"/>
              <a:t>Sixth</a:t>
            </a:r>
            <a:r>
              <a:rPr lang="tr-TR" dirty="0"/>
              <a:t> Edition). </a:t>
            </a:r>
            <a:r>
              <a:rPr lang="tr-TR" dirty="0" err="1"/>
              <a:t>Wadsworth</a:t>
            </a:r>
            <a:r>
              <a:rPr lang="tr-TR" dirty="0"/>
              <a:t> </a:t>
            </a:r>
            <a:r>
              <a:rPr lang="tr-TR" dirty="0" err="1"/>
              <a:t>Thomson</a:t>
            </a:r>
            <a:r>
              <a:rPr lang="tr-TR" dirty="0"/>
              <a:t> Learning: USA.</a:t>
            </a:r>
          </a:p>
          <a:p>
            <a:r>
              <a:rPr lang="tr-TR" dirty="0" err="1"/>
              <a:t>Glazer</a:t>
            </a:r>
            <a:r>
              <a:rPr lang="tr-TR" dirty="0"/>
              <a:t>, J. I. (2000). </a:t>
            </a:r>
            <a:r>
              <a:rPr lang="tr-TR" i="1" dirty="0" err="1"/>
              <a:t>Literature</a:t>
            </a:r>
            <a:r>
              <a:rPr lang="tr-TR" i="1" dirty="0"/>
              <a:t> </a:t>
            </a:r>
            <a:r>
              <a:rPr lang="tr-TR" i="1" dirty="0" err="1"/>
              <a:t>For</a:t>
            </a:r>
            <a:r>
              <a:rPr lang="tr-TR" i="1" dirty="0"/>
              <a:t> </a:t>
            </a:r>
            <a:r>
              <a:rPr lang="tr-TR" i="1" dirty="0" err="1"/>
              <a:t>Young</a:t>
            </a:r>
            <a:r>
              <a:rPr lang="tr-TR" i="1" dirty="0"/>
              <a:t> </a:t>
            </a:r>
            <a:r>
              <a:rPr lang="tr-TR" i="1" dirty="0" err="1"/>
              <a:t>Children</a:t>
            </a:r>
            <a:r>
              <a:rPr lang="tr-TR" dirty="0"/>
              <a:t>. Ohio: Merrill-</a:t>
            </a:r>
            <a:r>
              <a:rPr lang="tr-TR" dirty="0" err="1"/>
              <a:t>Perntice</a:t>
            </a:r>
            <a:r>
              <a:rPr lang="tr-TR" dirty="0"/>
              <a:t> </a:t>
            </a:r>
            <a:r>
              <a:rPr lang="tr-TR" dirty="0" err="1"/>
              <a:t>Hall</a:t>
            </a:r>
            <a:r>
              <a:rPr lang="tr-TR" dirty="0"/>
              <a:t>, </a:t>
            </a:r>
            <a:r>
              <a:rPr lang="tr-TR" dirty="0" err="1"/>
              <a:t>Inc</a:t>
            </a:r>
            <a:r>
              <a:rPr lang="tr-TR" dirty="0"/>
              <a:t>.</a:t>
            </a:r>
          </a:p>
          <a:p>
            <a:r>
              <a:rPr lang="tr-TR" dirty="0" err="1"/>
              <a:t>Hearne</a:t>
            </a:r>
            <a:r>
              <a:rPr lang="tr-TR" dirty="0"/>
              <a:t>, B. &amp; D. </a:t>
            </a:r>
            <a:r>
              <a:rPr lang="tr-TR" dirty="0" err="1"/>
              <a:t>Stevenson</a:t>
            </a:r>
            <a:r>
              <a:rPr lang="tr-TR" dirty="0"/>
              <a:t> (1999). </a:t>
            </a:r>
            <a:r>
              <a:rPr lang="tr-TR" i="1" dirty="0" err="1"/>
              <a:t>Choosing</a:t>
            </a:r>
            <a:r>
              <a:rPr lang="tr-TR" i="1" dirty="0"/>
              <a:t> </a:t>
            </a:r>
            <a:r>
              <a:rPr lang="tr-TR" i="1" dirty="0" err="1"/>
              <a:t>Books</a:t>
            </a:r>
            <a:r>
              <a:rPr lang="tr-TR" i="1" dirty="0"/>
              <a:t> </a:t>
            </a:r>
            <a:r>
              <a:rPr lang="tr-TR" i="1" dirty="0" err="1"/>
              <a:t>for</a:t>
            </a:r>
            <a:r>
              <a:rPr lang="tr-TR" i="1" dirty="0"/>
              <a:t> </a:t>
            </a:r>
            <a:r>
              <a:rPr lang="tr-TR" i="1" dirty="0" err="1"/>
              <a:t>Children</a:t>
            </a:r>
            <a:r>
              <a:rPr lang="tr-TR" dirty="0"/>
              <a:t>. USA: </a:t>
            </a:r>
            <a:r>
              <a:rPr lang="tr-TR" dirty="0" err="1"/>
              <a:t>University</a:t>
            </a:r>
            <a:r>
              <a:rPr lang="tr-TR" dirty="0"/>
              <a:t> of Illinois </a:t>
            </a:r>
            <a:r>
              <a:rPr lang="tr-TR" dirty="0" err="1"/>
              <a:t>Press</a:t>
            </a:r>
            <a:r>
              <a:rPr lang="tr-TR" dirty="0"/>
              <a:t>.</a:t>
            </a:r>
          </a:p>
          <a:p>
            <a:r>
              <a:rPr lang="tr-TR" dirty="0"/>
              <a:t>Karakaya, Z. (2006) “Günümüz Çocuk Edebiyatından Seçilmiş Çocuk Felsefesi Örnekleri” </a:t>
            </a:r>
            <a:r>
              <a:rPr lang="tr-TR" i="1" dirty="0" err="1"/>
              <a:t>Turkish</a:t>
            </a:r>
            <a:r>
              <a:rPr lang="tr-TR" i="1" dirty="0"/>
              <a:t> </a:t>
            </a:r>
            <a:r>
              <a:rPr lang="tr-TR" i="1" dirty="0" err="1"/>
              <a:t>Studies</a:t>
            </a:r>
            <a:r>
              <a:rPr lang="tr-TR" i="1" dirty="0"/>
              <a:t> International </a:t>
            </a:r>
            <a:r>
              <a:rPr lang="tr-TR" i="1" dirty="0" err="1"/>
              <a:t>Periodical</a:t>
            </a:r>
            <a:r>
              <a:rPr lang="tr-TR" i="1" dirty="0"/>
              <a:t> </a:t>
            </a:r>
            <a:r>
              <a:rPr lang="tr-TR" i="1" dirty="0" err="1"/>
              <a:t>For</a:t>
            </a:r>
            <a:r>
              <a:rPr lang="tr-TR" i="1" dirty="0"/>
              <a:t> </a:t>
            </a:r>
            <a:r>
              <a:rPr lang="tr-TR" i="1" dirty="0" err="1"/>
              <a:t>the</a:t>
            </a:r>
            <a:r>
              <a:rPr lang="tr-TR" i="1" dirty="0"/>
              <a:t> </a:t>
            </a:r>
            <a:r>
              <a:rPr lang="tr-TR" i="1" dirty="0" err="1"/>
              <a:t>Languages</a:t>
            </a:r>
            <a:r>
              <a:rPr lang="tr-TR" i="1" dirty="0"/>
              <a:t>, </a:t>
            </a:r>
            <a:r>
              <a:rPr lang="tr-TR" i="1" dirty="0" err="1"/>
              <a:t>Literature</a:t>
            </a:r>
            <a:r>
              <a:rPr lang="tr-TR" i="1" dirty="0"/>
              <a:t> </a:t>
            </a:r>
            <a:r>
              <a:rPr lang="tr-TR" i="1" dirty="0" err="1"/>
              <a:t>and</a:t>
            </a:r>
            <a:r>
              <a:rPr lang="tr-TR" i="1" dirty="0"/>
              <a:t> </a:t>
            </a:r>
            <a:r>
              <a:rPr lang="tr-TR" i="1" dirty="0" err="1"/>
              <a:t>History</a:t>
            </a:r>
            <a:r>
              <a:rPr lang="tr-TR" i="1" dirty="0"/>
              <a:t> of </a:t>
            </a:r>
            <a:r>
              <a:rPr lang="tr-TR" i="1" dirty="0" err="1"/>
              <a:t>Turkish</a:t>
            </a:r>
            <a:r>
              <a:rPr lang="tr-TR" i="1" dirty="0"/>
              <a:t> </a:t>
            </a:r>
            <a:r>
              <a:rPr lang="tr-TR" i="1" dirty="0" err="1"/>
              <a:t>or</a:t>
            </a:r>
            <a:r>
              <a:rPr lang="tr-TR" i="1" dirty="0"/>
              <a:t> </a:t>
            </a:r>
            <a:r>
              <a:rPr lang="tr-TR" i="1" dirty="0" err="1"/>
              <a:t>Turkic</a:t>
            </a:r>
            <a:r>
              <a:rPr lang="tr-TR" dirty="0"/>
              <a:t>, Volume 1/2.</a:t>
            </a:r>
          </a:p>
          <a:p>
            <a:r>
              <a:rPr lang="tr-TR" dirty="0" err="1"/>
              <a:t>Kardaş</a:t>
            </a:r>
            <a:r>
              <a:rPr lang="tr-TR" dirty="0"/>
              <a:t>, C. ve D. Alp (2013). </a:t>
            </a:r>
            <a:r>
              <a:rPr lang="tr-TR" i="1" dirty="0"/>
              <a:t>Çocuk Edebiyatı ve Medya</a:t>
            </a:r>
            <a:r>
              <a:rPr lang="tr-TR" dirty="0"/>
              <a:t>, Ankara: Eğiten Kitap.</a:t>
            </a:r>
          </a:p>
          <a:p>
            <a:endParaRPr lang="tr-TR" dirty="0"/>
          </a:p>
          <a:p>
            <a:endParaRPr lang="tr-TR" dirty="0"/>
          </a:p>
        </p:txBody>
      </p:sp>
    </p:spTree>
    <p:extLst>
      <p:ext uri="{BB962C8B-B14F-4D97-AF65-F5344CB8AC3E}">
        <p14:creationId xmlns:p14="http://schemas.microsoft.com/office/powerpoint/2010/main" val="292265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err="1"/>
              <a:t>Kiefer</a:t>
            </a:r>
            <a:r>
              <a:rPr lang="tr-TR" dirty="0"/>
              <a:t>, B. &amp; C. </a:t>
            </a:r>
            <a:r>
              <a:rPr lang="tr-TR" dirty="0" err="1"/>
              <a:t>Tyson</a:t>
            </a:r>
            <a:r>
              <a:rPr lang="tr-TR" dirty="0"/>
              <a:t> (2009). </a:t>
            </a:r>
            <a:r>
              <a:rPr lang="tr-TR" i="1" dirty="0" err="1"/>
              <a:t>Charlotte</a:t>
            </a:r>
            <a:r>
              <a:rPr lang="tr-TR" i="1" dirty="0"/>
              <a:t> </a:t>
            </a:r>
            <a:r>
              <a:rPr lang="tr-TR" i="1" dirty="0" err="1"/>
              <a:t>Huck’s</a:t>
            </a:r>
            <a:r>
              <a:rPr lang="tr-TR" i="1" dirty="0"/>
              <a:t> </a:t>
            </a:r>
            <a:r>
              <a:rPr lang="tr-TR" i="1" dirty="0" err="1"/>
              <a:t>Children’s</a:t>
            </a:r>
            <a:r>
              <a:rPr lang="tr-TR" i="1" dirty="0"/>
              <a:t> </a:t>
            </a:r>
            <a:r>
              <a:rPr lang="tr-TR" i="1" dirty="0" err="1"/>
              <a:t>Literature</a:t>
            </a:r>
            <a:r>
              <a:rPr lang="tr-TR" i="1" dirty="0"/>
              <a:t>: A </a:t>
            </a:r>
            <a:r>
              <a:rPr lang="tr-TR" i="1" dirty="0" err="1"/>
              <a:t>Brief</a:t>
            </a:r>
            <a:r>
              <a:rPr lang="tr-TR" i="1" dirty="0"/>
              <a:t> Guide</a:t>
            </a:r>
            <a:r>
              <a:rPr lang="tr-TR" dirty="0"/>
              <a:t>. New York: </a:t>
            </a:r>
            <a:r>
              <a:rPr lang="tr-TR" dirty="0" err="1"/>
              <a:t>McGraw-Hill</a:t>
            </a:r>
            <a:r>
              <a:rPr lang="tr-TR" dirty="0"/>
              <a:t>. Körkuyu, S. A. ve Tok, Ö. (2012) “Çetin Öner’in Çocuk Edebiyatı Yapıtlarında Toplumsal Duyarlık</a:t>
            </a:r>
            <a:r>
              <a:rPr lang="tr-TR" i="1" dirty="0"/>
              <a:t>”. III. Ulusal</a:t>
            </a:r>
            <a:endParaRPr lang="tr-TR" dirty="0"/>
          </a:p>
          <a:p>
            <a:r>
              <a:rPr lang="tr-TR" i="1" dirty="0"/>
              <a:t>Çocuk ve Gençlik Edebiyatı Sempozyumu. </a:t>
            </a:r>
            <a:r>
              <a:rPr lang="tr-TR" dirty="0"/>
              <a:t>Ankara Üniversitesi Çocuk ve Gençlik Edebiyatı Uygulama ve Araştırma Merkezi, Yayın No: 4, 423-430.</a:t>
            </a:r>
          </a:p>
          <a:p>
            <a:r>
              <a:rPr lang="tr-TR" dirty="0"/>
              <a:t>Nas, R. (2002). </a:t>
            </a:r>
            <a:r>
              <a:rPr lang="tr-TR" i="1" dirty="0"/>
              <a:t>Örneklerle Çocuk Edebiyatı</a:t>
            </a:r>
            <a:r>
              <a:rPr lang="tr-TR" dirty="0"/>
              <a:t>. Bursa: Ezgi Kitabevi Yayınları.</a:t>
            </a:r>
            <a:br>
              <a:rPr lang="tr-TR" dirty="0"/>
            </a:br>
            <a:r>
              <a:rPr lang="tr-TR" dirty="0"/>
              <a:t>Norton, D. E. &amp; S. E. Norton (2007). </a:t>
            </a:r>
            <a:r>
              <a:rPr lang="tr-TR" i="1" dirty="0"/>
              <a:t>Through </a:t>
            </a:r>
            <a:r>
              <a:rPr lang="tr-TR" i="1" dirty="0" err="1"/>
              <a:t>The</a:t>
            </a:r>
            <a:r>
              <a:rPr lang="tr-TR" i="1" dirty="0"/>
              <a:t> </a:t>
            </a:r>
            <a:r>
              <a:rPr lang="tr-TR" i="1" dirty="0" err="1"/>
              <a:t>Eyes</a:t>
            </a:r>
            <a:r>
              <a:rPr lang="tr-TR" i="1" dirty="0"/>
              <a:t> of A </a:t>
            </a:r>
            <a:r>
              <a:rPr lang="tr-TR" i="1" dirty="0" err="1"/>
              <a:t>child</a:t>
            </a:r>
            <a:r>
              <a:rPr lang="tr-TR" i="1" dirty="0"/>
              <a:t>-An </a:t>
            </a:r>
            <a:r>
              <a:rPr lang="tr-TR" i="1" dirty="0" err="1"/>
              <a:t>Introduction</a:t>
            </a:r>
            <a:r>
              <a:rPr lang="tr-TR" i="1" dirty="0"/>
              <a:t> </a:t>
            </a:r>
            <a:r>
              <a:rPr lang="tr-TR" i="1" dirty="0" err="1"/>
              <a:t>to</a:t>
            </a:r>
            <a:r>
              <a:rPr lang="tr-TR" i="1" dirty="0"/>
              <a:t> </a:t>
            </a:r>
            <a:r>
              <a:rPr lang="tr-TR" i="1" dirty="0" err="1"/>
              <a:t>Children’s</a:t>
            </a:r>
            <a:r>
              <a:rPr lang="tr-TR" i="1" dirty="0"/>
              <a:t> </a:t>
            </a:r>
            <a:r>
              <a:rPr lang="tr-TR" i="1" dirty="0" err="1"/>
              <a:t>Literature</a:t>
            </a:r>
            <a:r>
              <a:rPr lang="tr-TR" dirty="0"/>
              <a:t>-.</a:t>
            </a:r>
          </a:p>
          <a:p>
            <a:r>
              <a:rPr lang="tr-TR" dirty="0"/>
              <a:t>New Jersey: </a:t>
            </a:r>
            <a:r>
              <a:rPr lang="tr-TR" dirty="0" err="1"/>
              <a:t>Pearson</a:t>
            </a:r>
            <a:r>
              <a:rPr lang="tr-TR" dirty="0"/>
              <a:t> Merrill </a:t>
            </a:r>
            <a:r>
              <a:rPr lang="tr-TR" dirty="0" err="1"/>
              <a:t>Prentice</a:t>
            </a:r>
            <a:r>
              <a:rPr lang="tr-TR" dirty="0"/>
              <a:t> </a:t>
            </a:r>
            <a:r>
              <a:rPr lang="tr-TR" dirty="0" err="1"/>
              <a:t>Hall</a:t>
            </a:r>
            <a:r>
              <a:rPr lang="tr-TR" dirty="0"/>
              <a:t>.</a:t>
            </a:r>
          </a:p>
          <a:p>
            <a:r>
              <a:rPr lang="tr-TR" dirty="0"/>
              <a:t>Öner, Ç. (2012). </a:t>
            </a:r>
            <a:r>
              <a:rPr lang="tr-TR" i="1" dirty="0" err="1"/>
              <a:t>Gülibik</a:t>
            </a:r>
            <a:r>
              <a:rPr lang="tr-TR" dirty="0"/>
              <a:t>. İstanbul: Can Sanat (Can Çocuk) Yayınları.</a:t>
            </a:r>
          </a:p>
          <a:p>
            <a:endParaRPr lang="tr-TR" dirty="0"/>
          </a:p>
        </p:txBody>
      </p:sp>
    </p:spTree>
    <p:extLst>
      <p:ext uri="{BB962C8B-B14F-4D97-AF65-F5344CB8AC3E}">
        <p14:creationId xmlns:p14="http://schemas.microsoft.com/office/powerpoint/2010/main" val="86144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4D9EF1-1E68-674D-B63F-D210E242C5D6}"/>
              </a:ext>
            </a:extLst>
          </p:cNvPr>
          <p:cNvSpPr>
            <a:spLocks noGrp="1"/>
          </p:cNvSpPr>
          <p:nvPr>
            <p:ph idx="1"/>
          </p:nvPr>
        </p:nvSpPr>
        <p:spPr/>
        <p:txBody>
          <a:bodyPr>
            <a:normAutofit lnSpcReduction="10000"/>
          </a:bodyPr>
          <a:lstStyle/>
          <a:p>
            <a:pPr algn="just"/>
            <a:r>
              <a:rPr lang="tr-TR" dirty="0"/>
              <a:t>Sever, S. (1995). “Çocuk Kitaplarında Bulunması Gereken Yapısal ve Eğitsel Özellikler”. </a:t>
            </a:r>
            <a:r>
              <a:rPr lang="tr-TR" i="1" dirty="0"/>
              <a:t>Abece Eğitim ve Ekin ve Sanat Dergisi</a:t>
            </a:r>
            <a:r>
              <a:rPr lang="tr-TR" dirty="0"/>
              <a:t>, 107, 14-15.</a:t>
            </a:r>
          </a:p>
          <a:p>
            <a:pPr algn="just"/>
            <a:r>
              <a:rPr lang="tr-TR" dirty="0"/>
              <a:t>Sever, S. ve S. </a:t>
            </a:r>
            <a:r>
              <a:rPr lang="tr-TR" dirty="0" err="1"/>
              <a:t>Dilidüzgün</a:t>
            </a:r>
            <a:r>
              <a:rPr lang="tr-TR" dirty="0"/>
              <a:t>, N. Neydim, C. Aslan, Z. Güneş (Ed.) (2009). </a:t>
            </a:r>
            <a:r>
              <a:rPr lang="tr-TR" i="1" dirty="0"/>
              <a:t>İlköğretimde Çocuk Edebiyatı</a:t>
            </a:r>
            <a:r>
              <a:rPr lang="tr-TR" dirty="0"/>
              <a:t>. (2. Baskı), Eskişehir: T.C. Anadolu Üniversitesi Yayınları(No: 1764), </a:t>
            </a:r>
            <a:r>
              <a:rPr lang="tr-TR" dirty="0" err="1"/>
              <a:t>Açıköğretim</a:t>
            </a:r>
            <a:r>
              <a:rPr lang="tr-TR" dirty="0"/>
              <a:t> Fakültesi Yayını (No:914).</a:t>
            </a:r>
          </a:p>
          <a:p>
            <a:pPr algn="just"/>
            <a:r>
              <a:rPr lang="tr-TR" dirty="0"/>
              <a:t>Sever, S. (2010). </a:t>
            </a:r>
            <a:r>
              <a:rPr lang="tr-TR" i="1" dirty="0"/>
              <a:t>Çocuk ve Edebiyat</a:t>
            </a:r>
            <a:r>
              <a:rPr lang="tr-TR" dirty="0"/>
              <a:t>. İzmir: </a:t>
            </a:r>
            <a:r>
              <a:rPr lang="tr-TR" dirty="0" err="1"/>
              <a:t>Tudem</a:t>
            </a:r>
            <a:r>
              <a:rPr lang="tr-TR" dirty="0"/>
              <a:t> Yayınları.</a:t>
            </a:r>
          </a:p>
          <a:p>
            <a:pPr algn="just"/>
            <a:r>
              <a:rPr lang="tr-TR" dirty="0"/>
              <a:t>Yurttaş, H. (1995). “Çocuk ve Kitap”. </a:t>
            </a:r>
            <a:r>
              <a:rPr lang="tr-TR" i="1" dirty="0"/>
              <a:t>Varlık - Aylık Edebiyat ve Kültür Dergisi (Dosya: Çocuk ve Kitap), </a:t>
            </a:r>
            <a:r>
              <a:rPr lang="tr-TR" dirty="0"/>
              <a:t>Kasım, Sayı: 1058, Yıl: 63, 2-6.</a:t>
            </a:r>
          </a:p>
          <a:p>
            <a:endParaRPr lang="tr-TR" dirty="0"/>
          </a:p>
        </p:txBody>
      </p:sp>
    </p:spTree>
    <p:extLst>
      <p:ext uri="{BB962C8B-B14F-4D97-AF65-F5344CB8AC3E}">
        <p14:creationId xmlns:p14="http://schemas.microsoft.com/office/powerpoint/2010/main" val="23814430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otalTime>2</TotalTime>
  <Words>1101</Words>
  <Application>Microsoft Macintosh PowerPoint</Application>
  <PresentationFormat>Geniş ekran</PresentationFormat>
  <Paragraphs>34</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Garamond</vt:lpstr>
      <vt:lpstr>Organik</vt:lpstr>
      <vt:lpstr>PowerPoint Sunusu</vt:lpstr>
      <vt:lpstr>PowerPoint Sunusu</vt:lpstr>
      <vt:lpstr>Kaynaklar</vt:lpstr>
      <vt:lpstr>PowerPoint Sunusu</vt:lpstr>
      <vt:lpstr>PowerPoint Sunusu</vt:lpstr>
      <vt:lpstr>PowerPoint Sunusu</vt:lpstr>
      <vt:lpstr>PowerPoint Sunusu</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Özlem Soysal</dc:creator>
  <cp:lastModifiedBy>Özlem Soysal</cp:lastModifiedBy>
  <cp:revision>4</cp:revision>
  <dcterms:created xsi:type="dcterms:W3CDTF">2018-05-18T07:24:32Z</dcterms:created>
  <dcterms:modified xsi:type="dcterms:W3CDTF">2018-05-30T09:23:21Z</dcterms:modified>
</cp:coreProperties>
</file>