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7" r:id="rId4"/>
    <p:sldId id="268" r:id="rId5"/>
    <p:sldId id="269" r:id="rId6"/>
    <p:sldId id="270" r:id="rId7"/>
    <p:sldId id="271" r:id="rId8"/>
    <p:sldId id="272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Урок </a:t>
            </a:r>
            <a:r>
              <a:rPr lang="ru-RU" dirty="0"/>
              <a:t>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20237-FE3E-474A-96B0-E1C90883A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ru-RU" dirty="0"/>
              <a:t>ИК 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D42E0-A503-4A0D-B561-D8B4545F2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5217"/>
            <a:ext cx="9601200" cy="5261113"/>
          </a:xfrm>
        </p:spPr>
        <p:txBody>
          <a:bodyPr>
            <a:normAutofit/>
          </a:bodyPr>
          <a:lstStyle/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r>
              <a:rPr lang="ru-RU" dirty="0" err="1"/>
              <a:t>Предцентровая</a:t>
            </a:r>
            <a:r>
              <a:rPr lang="ru-RU" dirty="0"/>
              <a:t> часть ― ровный средний тон</a:t>
            </a:r>
          </a:p>
          <a:p>
            <a:pPr algn="just"/>
            <a:r>
              <a:rPr lang="ru-RU" dirty="0"/>
              <a:t>Центр ― ровный средний тон, который в конце резко понижается</a:t>
            </a:r>
          </a:p>
          <a:p>
            <a:pPr algn="just"/>
            <a:r>
              <a:rPr lang="ru-RU" dirty="0" err="1"/>
              <a:t>Постцентровая</a:t>
            </a:r>
            <a:r>
              <a:rPr lang="ru-RU" dirty="0"/>
              <a:t> часть ― ровный низкий тон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algn="just"/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3933B63-E8A9-4DEF-B340-02226C34469B}"/>
              </a:ext>
            </a:extLst>
          </p:cNvPr>
          <p:cNvCxnSpPr/>
          <p:nvPr/>
        </p:nvCxnSpPr>
        <p:spPr>
          <a:xfrm>
            <a:off x="1908313" y="1964634"/>
            <a:ext cx="2080591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6711614-114F-4D31-BD88-E123CBD6D183}"/>
              </a:ext>
            </a:extLst>
          </p:cNvPr>
          <p:cNvCxnSpPr/>
          <p:nvPr/>
        </p:nvCxnSpPr>
        <p:spPr>
          <a:xfrm>
            <a:off x="4267200" y="1964634"/>
            <a:ext cx="278296" cy="10833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B4169B2-1F28-49B8-9AC3-4481A73C1A3D}"/>
              </a:ext>
            </a:extLst>
          </p:cNvPr>
          <p:cNvCxnSpPr/>
          <p:nvPr/>
        </p:nvCxnSpPr>
        <p:spPr>
          <a:xfrm>
            <a:off x="4717774" y="3048000"/>
            <a:ext cx="204083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3452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AA16B-5A25-43F2-B137-FF7701259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50573"/>
            <a:ext cx="9601200" cy="6162261"/>
          </a:xfrm>
        </p:spPr>
        <p:txBody>
          <a:bodyPr/>
          <a:lstStyle/>
          <a:p>
            <a:r>
              <a:rPr lang="ru-RU" dirty="0"/>
              <a:t>ИК-2 употребляется в предложениях с вопросительными словами (специальный вопрос): </a:t>
            </a:r>
            <a:r>
              <a:rPr lang="ru-RU" i="1" dirty="0"/>
              <a:t>что, кто, где, куда, откуда, когда, какой, почему, отчего, зачем, сколько </a:t>
            </a:r>
          </a:p>
          <a:p>
            <a:pPr marL="0" indent="0">
              <a:buNone/>
            </a:pPr>
            <a:r>
              <a:rPr lang="ru-RU" i="1" dirty="0"/>
              <a:t>Пример:</a:t>
            </a:r>
          </a:p>
          <a:p>
            <a:pPr marL="0" indent="0">
              <a:buNone/>
            </a:pPr>
            <a:r>
              <a:rPr lang="ru-RU" b="1" i="1" dirty="0"/>
              <a:t>	</a:t>
            </a:r>
            <a:r>
              <a:rPr lang="ru-RU" b="1" i="1" dirty="0" err="1"/>
              <a:t>Чт</a:t>
            </a:r>
            <a:r>
              <a:rPr lang="en-US" b="1" i="1" dirty="0"/>
              <a:t>ó </a:t>
            </a:r>
            <a:r>
              <a:rPr lang="ru-RU" i="1" dirty="0"/>
              <a:t>это? </a:t>
            </a:r>
            <a:endParaRPr lang="ru-RU" dirty="0"/>
          </a:p>
          <a:p>
            <a:pPr marL="0" indent="0">
              <a:buNone/>
            </a:pPr>
            <a:r>
              <a:rPr lang="ru-RU" b="1" i="1" dirty="0"/>
              <a:t>	</a:t>
            </a:r>
            <a:r>
              <a:rPr lang="ru-RU" b="1" i="1" dirty="0" err="1"/>
              <a:t>Кт</a:t>
            </a:r>
            <a:r>
              <a:rPr lang="en-US" b="1" i="1" dirty="0"/>
              <a:t>ó </a:t>
            </a:r>
            <a:r>
              <a:rPr lang="ru-RU" i="1" dirty="0"/>
              <a:t>он? </a:t>
            </a:r>
            <a:endParaRPr lang="ru-RU" dirty="0"/>
          </a:p>
          <a:p>
            <a:pPr marL="0" indent="0">
              <a:buNone/>
            </a:pPr>
            <a:r>
              <a:rPr lang="ru-RU" b="1" i="1" dirty="0"/>
              <a:t>	</a:t>
            </a:r>
            <a:r>
              <a:rPr lang="ru-RU" b="1" i="1" dirty="0" err="1"/>
              <a:t>Гд</a:t>
            </a:r>
            <a:r>
              <a:rPr lang="en-US" b="1" i="1" dirty="0"/>
              <a:t>é </a:t>
            </a:r>
            <a:r>
              <a:rPr lang="ru-RU" i="1" dirty="0"/>
              <a:t>она была? </a:t>
            </a:r>
            <a:endParaRPr lang="ru-RU" dirty="0"/>
          </a:p>
          <a:p>
            <a:pPr marL="0" indent="0">
              <a:buNone/>
            </a:pPr>
            <a:r>
              <a:rPr lang="ru-RU" b="1" i="1" dirty="0"/>
              <a:t>	</a:t>
            </a:r>
            <a:r>
              <a:rPr lang="ru-RU" b="1" i="1" dirty="0" err="1"/>
              <a:t>Отк</a:t>
            </a:r>
            <a:r>
              <a:rPr lang="en-US" b="1" i="1" dirty="0"/>
              <a:t>ý</a:t>
            </a:r>
            <a:r>
              <a:rPr lang="ru-RU" b="1" i="1" dirty="0"/>
              <a:t>да </a:t>
            </a:r>
            <a:r>
              <a:rPr lang="ru-RU" i="1" dirty="0"/>
              <a:t>Вы приехали? </a:t>
            </a:r>
            <a:endParaRPr lang="ru-RU" dirty="0"/>
          </a:p>
          <a:p>
            <a:pPr marL="0" indent="0">
              <a:buNone/>
            </a:pPr>
            <a:r>
              <a:rPr lang="ru-RU" b="1" i="1" dirty="0"/>
              <a:t>	</a:t>
            </a:r>
            <a:r>
              <a:rPr lang="ru-RU" b="1" i="1" dirty="0" err="1"/>
              <a:t>Когд</a:t>
            </a:r>
            <a:r>
              <a:rPr lang="en-US" b="1" i="1" dirty="0"/>
              <a:t>á </a:t>
            </a:r>
            <a:r>
              <a:rPr lang="ru-RU" i="1" dirty="0"/>
              <a:t>это случилось</a:t>
            </a:r>
            <a:r>
              <a:rPr lang="en-US" i="1" dirty="0"/>
              <a:t>? </a:t>
            </a:r>
            <a:endParaRPr lang="en-US" dirty="0"/>
          </a:p>
          <a:p>
            <a:pPr marL="0" indent="0">
              <a:buNone/>
            </a:pPr>
            <a:r>
              <a:rPr lang="ru-RU" b="1" i="1" dirty="0"/>
              <a:t>	Как</a:t>
            </a:r>
            <a:r>
              <a:rPr lang="en-US" b="1" i="1" dirty="0"/>
              <a:t>ó</a:t>
            </a:r>
            <a:r>
              <a:rPr lang="ru-RU" b="1" i="1" dirty="0"/>
              <a:t>й </a:t>
            </a:r>
            <a:r>
              <a:rPr lang="ru-RU" i="1" dirty="0"/>
              <a:t>это праздник</a:t>
            </a:r>
          </a:p>
          <a:p>
            <a:r>
              <a:rPr lang="ru-RU" i="1" dirty="0"/>
              <a:t> Центр ИК-2 может находиться или на вопросительном слове, или на любом другом слове, в зависимости от цели высказывания.</a:t>
            </a:r>
          </a:p>
          <a:p>
            <a:pPr marL="0" indent="0">
              <a:buNone/>
            </a:pPr>
            <a:r>
              <a:rPr lang="ru-RU" i="1" dirty="0"/>
              <a:t>Пример:</a:t>
            </a:r>
          </a:p>
          <a:p>
            <a:pPr marL="0" indent="0">
              <a:buNone/>
            </a:pPr>
            <a:r>
              <a:rPr lang="ru-RU" i="1" dirty="0"/>
              <a:t>	-</a:t>
            </a:r>
            <a:r>
              <a:rPr lang="ru-RU" b="1" i="1" dirty="0"/>
              <a:t>Куда</a:t>
            </a:r>
            <a:r>
              <a:rPr lang="ru-RU" i="1" dirty="0"/>
              <a:t> поехал директор?</a:t>
            </a:r>
          </a:p>
          <a:p>
            <a:pPr marL="0" indent="0">
              <a:buNone/>
            </a:pPr>
            <a:r>
              <a:rPr lang="ru-RU" i="1" dirty="0"/>
              <a:t>	-Куда поехал </a:t>
            </a:r>
            <a:r>
              <a:rPr lang="ru-RU" b="1" i="1" dirty="0"/>
              <a:t>директор</a:t>
            </a:r>
            <a:r>
              <a:rPr lang="ru-RU" i="1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761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19094-FFAF-4584-BA1D-5FE667DEA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30087"/>
            <a:ext cx="9601200" cy="5337313"/>
          </a:xfrm>
        </p:spPr>
        <p:txBody>
          <a:bodyPr/>
          <a:lstStyle/>
          <a:p>
            <a:r>
              <a:rPr lang="ru-RU" dirty="0"/>
              <a:t>ИК 2 употребляется при смысловом выделении слов.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dirty="0"/>
              <a:t>	- Уже </a:t>
            </a:r>
            <a:r>
              <a:rPr lang="ru-RU" b="1" dirty="0"/>
              <a:t>по</a:t>
            </a:r>
            <a:r>
              <a:rPr lang="ru-RU" dirty="0"/>
              <a:t>здно что-то менять. Решение </a:t>
            </a:r>
            <a:r>
              <a:rPr lang="ru-RU" b="1" dirty="0"/>
              <a:t>при</a:t>
            </a:r>
            <a:r>
              <a:rPr lang="ru-RU" dirty="0"/>
              <a:t>нято.</a:t>
            </a:r>
          </a:p>
          <a:p>
            <a:r>
              <a:rPr lang="ru-RU" dirty="0"/>
              <a:t>ИК 2 употребляется при обращении.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dirty="0"/>
              <a:t>	- Дорогой Владимир Ва</a:t>
            </a:r>
            <a:r>
              <a:rPr lang="ru-RU" b="1" dirty="0"/>
              <a:t>си</a:t>
            </a:r>
            <a:r>
              <a:rPr lang="ru-RU" dirty="0"/>
              <a:t>льевич!</a:t>
            </a:r>
          </a:p>
          <a:p>
            <a:r>
              <a:rPr lang="ru-RU" dirty="0"/>
              <a:t>ИК 2 употребляется в приветствия и прощаниях.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dirty="0"/>
              <a:t>	- </a:t>
            </a:r>
            <a:r>
              <a:rPr lang="ru-RU" b="1" dirty="0"/>
              <a:t>Здра</a:t>
            </a:r>
            <a:r>
              <a:rPr lang="ru-RU" dirty="0"/>
              <a:t>вствуйте, Сергей Леонидович!</a:t>
            </a:r>
          </a:p>
          <a:p>
            <a:pPr marL="0" indent="0">
              <a:buNone/>
            </a:pPr>
            <a:r>
              <a:rPr lang="ru-RU" dirty="0"/>
              <a:t>	-До сви</a:t>
            </a:r>
            <a:r>
              <a:rPr lang="ru-RU" b="1" dirty="0"/>
              <a:t>да</a:t>
            </a:r>
            <a:r>
              <a:rPr lang="ru-RU" dirty="0"/>
              <a:t>ния, Анна Михайловна!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790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B110E-720A-496C-A343-09C814CE8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09599"/>
            <a:ext cx="9601200" cy="5844209"/>
          </a:xfrm>
        </p:spPr>
        <p:txBody>
          <a:bodyPr/>
          <a:lstStyle/>
          <a:p>
            <a:r>
              <a:rPr lang="ru-RU" dirty="0"/>
              <a:t>ИК 2 употребляется при выражении форм вежливости.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dirty="0"/>
              <a:t>	- Изви</a:t>
            </a:r>
            <a:r>
              <a:rPr lang="ru-RU" b="1" dirty="0"/>
              <a:t>ни</a:t>
            </a:r>
            <a:r>
              <a:rPr lang="ru-RU" dirty="0"/>
              <a:t>те, Вы не подскажите… .</a:t>
            </a:r>
          </a:p>
          <a:p>
            <a:r>
              <a:rPr lang="ru-RU" dirty="0"/>
              <a:t>ИК 2 употребляется в предложениях с указательной частицей </a:t>
            </a:r>
            <a:r>
              <a:rPr lang="ru-RU" b="1" dirty="0"/>
              <a:t>вот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dirty="0"/>
              <a:t>	- </a:t>
            </a:r>
            <a:r>
              <a:rPr lang="ru-RU" b="1" dirty="0"/>
              <a:t>Вот</a:t>
            </a:r>
            <a:r>
              <a:rPr lang="ru-RU" dirty="0"/>
              <a:t> газеты.</a:t>
            </a:r>
          </a:p>
          <a:p>
            <a:r>
              <a:rPr lang="ru-RU" dirty="0"/>
              <a:t>ИК 2 употребляется во второй части альтернативного вопроса.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dirty="0"/>
              <a:t>	- Концерт состоится в пятницу или чет</a:t>
            </a:r>
            <a:r>
              <a:rPr lang="ru-RU" b="1" dirty="0"/>
              <a:t>верг</a:t>
            </a:r>
            <a:r>
              <a:rPr lang="ru-RU" dirty="0"/>
              <a:t>.</a:t>
            </a:r>
          </a:p>
          <a:p>
            <a:r>
              <a:rPr lang="ru-RU" dirty="0"/>
              <a:t>ИК 2 употребляется в вопросах-уточнениях.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dirty="0"/>
              <a:t>	- Вы пойдете с нами? В те</a:t>
            </a:r>
            <a:r>
              <a:rPr lang="ru-RU" b="1" dirty="0"/>
              <a:t>атр</a:t>
            </a:r>
            <a:r>
              <a:rPr lang="ru-RU" dirty="0"/>
              <a:t>?</a:t>
            </a:r>
          </a:p>
          <a:p>
            <a:pPr marL="0" indent="0">
              <a:buNone/>
            </a:pP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939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C71ED-6E47-4016-B1E8-E5B4CF1B5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02365"/>
            <a:ext cx="9601200" cy="5261113"/>
          </a:xfrm>
        </p:spPr>
        <p:txBody>
          <a:bodyPr>
            <a:normAutofit/>
          </a:bodyPr>
          <a:lstStyle/>
          <a:p>
            <a:r>
              <a:rPr lang="ru-RU" dirty="0"/>
              <a:t>ИК-2 употребляется в восклицательных предложениях при выражении волеизъявления со значением побуждения или приказа, например: </a:t>
            </a:r>
          </a:p>
          <a:p>
            <a:pPr marL="0" indent="0">
              <a:buNone/>
            </a:pPr>
            <a:r>
              <a:rPr lang="ru-RU" dirty="0"/>
              <a:t>- С императивом: 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dirty="0"/>
              <a:t>	Са</a:t>
            </a:r>
            <a:r>
              <a:rPr lang="ru-RU" b="1" dirty="0"/>
              <a:t>ди</a:t>
            </a:r>
            <a:r>
              <a:rPr lang="ru-RU" dirty="0"/>
              <a:t>тесь!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-С инфинитивом: </a:t>
            </a:r>
          </a:p>
          <a:p>
            <a:pPr marL="0" indent="0">
              <a:buNone/>
            </a:pPr>
            <a:r>
              <a:rPr lang="ru-RU" dirty="0"/>
              <a:t>Пример: </a:t>
            </a:r>
          </a:p>
          <a:p>
            <a:pPr marL="0" indent="0">
              <a:buNone/>
            </a:pPr>
            <a:r>
              <a:rPr lang="ru-RU" dirty="0"/>
              <a:t>	Ле</a:t>
            </a:r>
            <a:r>
              <a:rPr lang="ru-RU" b="1" dirty="0"/>
              <a:t>жать</a:t>
            </a:r>
            <a:r>
              <a:rPr lang="ru-RU" dirty="0"/>
              <a:t>!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-С родительным падежом имён существительных, обозначающих количество: 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b="1" dirty="0"/>
              <a:t>Со</a:t>
            </a:r>
            <a:r>
              <a:rPr lang="ru-RU" dirty="0"/>
              <a:t>ли!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943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CB1571-D489-436D-A92B-0411A24EF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83095"/>
            <a:ext cx="9601200" cy="60297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-С винительным падежом имён существительных, имеющих локальное значение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dirty="0"/>
              <a:t>	В класс!</a:t>
            </a:r>
          </a:p>
          <a:p>
            <a:pPr marL="0" indent="0">
              <a:buNone/>
            </a:pPr>
            <a:r>
              <a:rPr lang="ru-RU" dirty="0"/>
              <a:t>-С междометиями марш, прочь, </a:t>
            </a:r>
            <a:r>
              <a:rPr lang="ru-RU" dirty="0" err="1"/>
              <a:t>айдá</a:t>
            </a:r>
            <a:r>
              <a:rPr lang="ru-RU" dirty="0"/>
              <a:t>, брысь, стоп, ну и другие: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dirty="0"/>
              <a:t>	Брысь отсюда!</a:t>
            </a:r>
          </a:p>
          <a:p>
            <a:r>
              <a:rPr lang="ru-RU" dirty="0"/>
              <a:t>Если в повествовательном предложении необходимо логически выделить какое-либо слово или противопоставить его другому, то это слово произносится с некоторым повышением тона и с усилением словесного ударения, то есть с ИК-2.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i="1" dirty="0"/>
              <a:t>	</a:t>
            </a:r>
            <a:r>
              <a:rPr lang="ru-RU" i="1" dirty="0" err="1"/>
              <a:t>М</a:t>
            </a:r>
            <a:r>
              <a:rPr lang="ru-RU" b="1" i="1" dirty="0" err="1"/>
              <a:t>нé</a:t>
            </a:r>
            <a:r>
              <a:rPr lang="ru-RU" b="1" i="1" dirty="0"/>
              <a:t> </a:t>
            </a:r>
            <a:r>
              <a:rPr lang="ru-RU" i="1" dirty="0"/>
              <a:t>прислали письмо. (а не к </a:t>
            </a:r>
            <a:r>
              <a:rPr lang="ru-RU" i="1" dirty="0" err="1"/>
              <a:t>комý</a:t>
            </a:r>
            <a:r>
              <a:rPr lang="ru-RU" i="1" dirty="0"/>
              <a:t>-то);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</a:t>
            </a:r>
            <a:r>
              <a:rPr lang="ru-RU" i="1" dirty="0" err="1"/>
              <a:t>Мнé</a:t>
            </a:r>
            <a:r>
              <a:rPr lang="ru-RU" i="1" dirty="0"/>
              <a:t> прис</a:t>
            </a:r>
            <a:r>
              <a:rPr lang="ru-RU" b="1" i="1" dirty="0"/>
              <a:t>ла</a:t>
            </a:r>
            <a:r>
              <a:rPr lang="ru-RU" i="1" dirty="0"/>
              <a:t>ли письмо</a:t>
            </a:r>
            <a:r>
              <a:rPr lang="ru-RU" b="1" i="1" dirty="0"/>
              <a:t>.</a:t>
            </a:r>
            <a:r>
              <a:rPr lang="ru-RU" i="1" dirty="0"/>
              <a:t> (а не принесли);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</a:t>
            </a:r>
            <a:r>
              <a:rPr lang="ru-RU" i="1" dirty="0" err="1"/>
              <a:t>Мнé</a:t>
            </a:r>
            <a:r>
              <a:rPr lang="ru-RU" i="1" dirty="0"/>
              <a:t> прислали пись</a:t>
            </a:r>
            <a:r>
              <a:rPr lang="ru-RU" b="1" i="1" dirty="0"/>
              <a:t>мо</a:t>
            </a:r>
            <a:r>
              <a:rPr lang="ru-RU" i="1" dirty="0"/>
              <a:t>.</a:t>
            </a:r>
            <a:r>
              <a:rPr lang="ru-RU" b="1" i="1" dirty="0"/>
              <a:t> </a:t>
            </a:r>
            <a:r>
              <a:rPr lang="ru-RU" i="1" dirty="0"/>
              <a:t>(а не цветы);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668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E8F13-3C93-4DCC-B65C-E9B0E9394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331304"/>
            <a:ext cx="9601200" cy="5536096"/>
          </a:xfrm>
        </p:spPr>
        <p:txBody>
          <a:bodyPr/>
          <a:lstStyle/>
          <a:p>
            <a:r>
              <a:rPr lang="ru-RU" dirty="0"/>
              <a:t>ИК-2 употребляется при выражении вопроса-удивления со словом </a:t>
            </a:r>
            <a:r>
              <a:rPr lang="ru-RU" i="1" dirty="0"/>
              <a:t>неужели </a:t>
            </a:r>
            <a:r>
              <a:rPr lang="ru-RU" dirty="0"/>
              <a:t>или вопроса-требования, уточнения, объяснения с частицей </a:t>
            </a:r>
            <a:r>
              <a:rPr lang="ru-RU" i="1" dirty="0"/>
              <a:t>что за.</a:t>
            </a:r>
          </a:p>
          <a:p>
            <a:pPr marL="0" indent="0">
              <a:buNone/>
            </a:pPr>
            <a:r>
              <a:rPr lang="ru-RU" i="1" dirty="0"/>
              <a:t>Пример: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i="1" dirty="0"/>
              <a:t>	</a:t>
            </a:r>
            <a:r>
              <a:rPr lang="ru-RU" i="1" dirty="0" err="1"/>
              <a:t>Неу</a:t>
            </a:r>
            <a:r>
              <a:rPr lang="ru-RU" b="1" i="1" dirty="0" err="1"/>
              <a:t>ж</a:t>
            </a:r>
            <a:r>
              <a:rPr lang="en-US" b="1" i="1" dirty="0"/>
              <a:t>é</a:t>
            </a:r>
            <a:r>
              <a:rPr lang="ru-RU" i="1" dirty="0"/>
              <a:t>ли это </a:t>
            </a:r>
            <a:r>
              <a:rPr lang="ru-RU" b="1" i="1" dirty="0"/>
              <a:t>он</a:t>
            </a:r>
            <a:r>
              <a:rPr lang="ru-RU" i="1" dirty="0"/>
              <a:t>?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</a:t>
            </a:r>
            <a:r>
              <a:rPr lang="ru-RU" b="1" i="1" dirty="0" err="1"/>
              <a:t>Чт</a:t>
            </a:r>
            <a:r>
              <a:rPr lang="en-US" b="1" i="1" dirty="0"/>
              <a:t>ó</a:t>
            </a:r>
            <a:r>
              <a:rPr lang="en-US" i="1" dirty="0"/>
              <a:t> </a:t>
            </a:r>
            <a:r>
              <a:rPr lang="ru-RU" i="1" dirty="0"/>
              <a:t>он за </a:t>
            </a:r>
            <a:r>
              <a:rPr lang="ru-RU" i="1" dirty="0" err="1"/>
              <a:t>чело</a:t>
            </a:r>
            <a:r>
              <a:rPr lang="ru-RU" b="1" i="1" dirty="0" err="1"/>
              <a:t>в</a:t>
            </a:r>
            <a:r>
              <a:rPr lang="en-US" b="1" i="1" dirty="0"/>
              <a:t>é</a:t>
            </a:r>
            <a:r>
              <a:rPr lang="ru-RU" b="1" i="1" dirty="0"/>
              <a:t>к</a:t>
            </a:r>
            <a:r>
              <a:rPr lang="ru-RU" i="1" dirty="0"/>
              <a:t>? </a:t>
            </a:r>
          </a:p>
          <a:p>
            <a:r>
              <a:rPr lang="ru-RU" dirty="0"/>
              <a:t>ИК-2 употребляется при выражении оценки с рядом синтаксических конструкций.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</a:p>
          <a:p>
            <a:pPr marL="0" indent="0">
              <a:buNone/>
            </a:pPr>
            <a:r>
              <a:rPr lang="ru-RU" dirty="0"/>
              <a:t>	-Андрей забо</a:t>
            </a:r>
            <a:r>
              <a:rPr lang="ru-RU" b="1" dirty="0"/>
              <a:t>лел</a:t>
            </a:r>
            <a:r>
              <a:rPr lang="ru-RU" dirty="0"/>
              <a:t>!</a:t>
            </a:r>
          </a:p>
          <a:p>
            <a:pPr marL="0" indent="0">
              <a:buNone/>
            </a:pPr>
            <a:r>
              <a:rPr lang="ru-RU" dirty="0"/>
              <a:t>	-У</a:t>
            </a:r>
            <a:r>
              <a:rPr lang="ru-RU" b="1" dirty="0"/>
              <a:t>жа</a:t>
            </a:r>
            <a:r>
              <a:rPr lang="ru-RU" dirty="0"/>
              <a:t>сно! Как это у</a:t>
            </a:r>
            <a:r>
              <a:rPr lang="ru-RU" b="1" dirty="0"/>
              <a:t>жа</a:t>
            </a:r>
            <a:r>
              <a:rPr lang="ru-RU" dirty="0"/>
              <a:t>сно!</a:t>
            </a:r>
          </a:p>
        </p:txBody>
      </p:sp>
    </p:spTree>
    <p:extLst>
      <p:ext uri="{BB962C8B-B14F-4D97-AF65-F5344CB8AC3E}">
        <p14:creationId xmlns:p14="http://schemas.microsoft.com/office/powerpoint/2010/main" val="317201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05948"/>
            <a:ext cx="9601200" cy="4661452"/>
          </a:xfrm>
        </p:spPr>
        <p:txBody>
          <a:bodyPr>
            <a:normAutofit/>
          </a:bodyPr>
          <a:lstStyle/>
          <a:p>
            <a:r>
              <a:rPr lang="ru-RU" dirty="0"/>
              <a:t>Садыкова, И.А., Русская интонация. Казань: Издательства Казанского университета, 2015.</a:t>
            </a:r>
          </a:p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/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/>
              <a:t>Кедрова Г. Е., Потапов В. В., Егоров А. М., Омельянова Е. Б. Фонетика русского языка. </a:t>
            </a:r>
            <a:r>
              <a:rPr lang="tr-TR" dirty="0"/>
              <a:t>Web</a:t>
            </a:r>
            <a:r>
              <a:rPr lang="ru-RU" dirty="0"/>
              <a:t>:. http://www.philol.msu.ru/~fonetica/index1.htm .</a:t>
            </a: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577</TotalTime>
  <Words>654</Words>
  <Application>Microsoft Office PowerPoint</Application>
  <PresentationFormat>Widescreen</PresentationFormat>
  <Paragraphs>85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Franklin Gothic Book</vt:lpstr>
      <vt:lpstr>Crop</vt:lpstr>
      <vt:lpstr>Фонетика II</vt:lpstr>
      <vt:lpstr>ИК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75</cp:revision>
  <dcterms:created xsi:type="dcterms:W3CDTF">2020-03-24T12:01:02Z</dcterms:created>
  <dcterms:modified xsi:type="dcterms:W3CDTF">2020-05-04T16:44:17Z</dcterms:modified>
</cp:coreProperties>
</file>