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F868BA3-9171-46D5-984C-AC52462F2308}"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2813611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868BA3-9171-46D5-984C-AC52462F2308}"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1669341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868BA3-9171-46D5-984C-AC52462F2308}"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2933090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868BA3-9171-46D5-984C-AC52462F2308}"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2174424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F868BA3-9171-46D5-984C-AC52462F2308}"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3939920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F868BA3-9171-46D5-984C-AC52462F2308}"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1508174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F868BA3-9171-46D5-984C-AC52462F2308}" type="datetimeFigureOut">
              <a:rPr lang="tr-TR" smtClean="0"/>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3008272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F868BA3-9171-46D5-984C-AC52462F2308}" type="datetimeFigureOut">
              <a:rPr lang="tr-TR" smtClean="0"/>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2001888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F868BA3-9171-46D5-984C-AC52462F2308}" type="datetimeFigureOut">
              <a:rPr lang="tr-TR" smtClean="0"/>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570537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F868BA3-9171-46D5-984C-AC52462F2308}"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35184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F868BA3-9171-46D5-984C-AC52462F2308}"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5A1325-2140-4C9B-AAF3-9163E86707F4}" type="slidenum">
              <a:rPr lang="tr-TR" smtClean="0"/>
              <a:t>‹#›</a:t>
            </a:fld>
            <a:endParaRPr lang="tr-TR"/>
          </a:p>
        </p:txBody>
      </p:sp>
    </p:spTree>
    <p:extLst>
      <p:ext uri="{BB962C8B-B14F-4D97-AF65-F5344CB8AC3E}">
        <p14:creationId xmlns:p14="http://schemas.microsoft.com/office/powerpoint/2010/main" val="3941792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68BA3-9171-46D5-984C-AC52462F2308}" type="datetimeFigureOut">
              <a:rPr lang="tr-TR" smtClean="0"/>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5A1325-2140-4C9B-AAF3-9163E86707F4}" type="slidenum">
              <a:rPr lang="tr-TR" smtClean="0"/>
              <a:t>‹#›</a:t>
            </a:fld>
            <a:endParaRPr lang="tr-TR"/>
          </a:p>
        </p:txBody>
      </p:sp>
    </p:spTree>
    <p:extLst>
      <p:ext uri="{BB962C8B-B14F-4D97-AF65-F5344CB8AC3E}">
        <p14:creationId xmlns:p14="http://schemas.microsoft.com/office/powerpoint/2010/main" val="1113857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68782"/>
          </a:xfrm>
        </p:spPr>
        <p:txBody>
          <a:bodyPr>
            <a:normAutofit fontScale="90000"/>
          </a:bodyPr>
          <a:lstStyle/>
          <a:p>
            <a:r>
              <a:rPr lang="tr-TR" dirty="0" smtClean="0"/>
              <a:t>Vergide adalet prensibi</a:t>
            </a:r>
            <a:endParaRPr lang="tr-TR" dirty="0"/>
          </a:p>
        </p:txBody>
      </p:sp>
      <p:sp>
        <p:nvSpPr>
          <p:cNvPr id="3" name="Alt Başlık 2"/>
          <p:cNvSpPr>
            <a:spLocks noGrp="1"/>
          </p:cNvSpPr>
          <p:nvPr>
            <p:ph type="subTitle" idx="1"/>
          </p:nvPr>
        </p:nvSpPr>
        <p:spPr>
          <a:xfrm>
            <a:off x="1524000" y="1891145"/>
            <a:ext cx="9144000" cy="4738255"/>
          </a:xfrm>
        </p:spPr>
        <p:txBody>
          <a:bodyPr/>
          <a:lstStyle/>
          <a:p>
            <a:pPr algn="just"/>
            <a:endParaRPr lang="tr-TR" dirty="0" smtClean="0"/>
          </a:p>
          <a:p>
            <a:pPr algn="just"/>
            <a:r>
              <a:rPr lang="tr-TR" dirty="0" smtClean="0"/>
              <a:t>Vergi adaleti, vergide genellik ve vergide eşitlik prensiplerinde ortaya çıkar:</a:t>
            </a:r>
          </a:p>
          <a:p>
            <a:pPr algn="just"/>
            <a:r>
              <a:rPr lang="tr-TR" dirty="0" smtClean="0"/>
              <a:t>Vergide genellik prensibi, bir ülkede bütün vatandaşların ve yabancıların vergi vermeleridir. </a:t>
            </a:r>
            <a:r>
              <a:rPr lang="tr-TR" smtClean="0"/>
              <a:t>Anayasamızın </a:t>
            </a:r>
            <a:r>
              <a:rPr lang="tr-TR" dirty="0" smtClean="0"/>
              <a:t>73. maddesinde de ifade edildiği gibi, herkes vergi ödemekle yükümlüdür esası mevcuttur.</a:t>
            </a:r>
          </a:p>
          <a:p>
            <a:pPr algn="just"/>
            <a:r>
              <a:rPr lang="tr-TR" dirty="0" smtClean="0"/>
              <a:t>Vergide eşitlik prensibi, mükelleflerin, toplam vergi yüküne, kendi ödeme güçleri içinde katılmaları şeklindedir.</a:t>
            </a:r>
          </a:p>
          <a:p>
            <a:pPr algn="just"/>
            <a:endParaRPr lang="tr-TR" dirty="0"/>
          </a:p>
        </p:txBody>
      </p:sp>
    </p:spTree>
    <p:extLst>
      <p:ext uri="{BB962C8B-B14F-4D97-AF65-F5344CB8AC3E}">
        <p14:creationId xmlns:p14="http://schemas.microsoft.com/office/powerpoint/2010/main" val="2506692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22658"/>
          </a:xfrm>
        </p:spPr>
        <p:txBody>
          <a:bodyPr>
            <a:noAutofit/>
          </a:bodyPr>
          <a:lstStyle/>
          <a:p>
            <a:pPr algn="l"/>
            <a:r>
              <a:rPr lang="tr-TR" sz="3200" dirty="0"/>
              <a:t>Vergide </a:t>
            </a:r>
            <a:r>
              <a:rPr lang="tr-TR" sz="3200" dirty="0" smtClean="0"/>
              <a:t>genellik </a:t>
            </a:r>
            <a:r>
              <a:rPr lang="tr-TR" sz="3200" dirty="0"/>
              <a:t>prensibi</a:t>
            </a:r>
          </a:p>
        </p:txBody>
      </p:sp>
      <p:sp>
        <p:nvSpPr>
          <p:cNvPr id="3" name="Alt Başlık 2"/>
          <p:cNvSpPr>
            <a:spLocks noGrp="1"/>
          </p:cNvSpPr>
          <p:nvPr>
            <p:ph type="subTitle" idx="1"/>
          </p:nvPr>
        </p:nvSpPr>
        <p:spPr>
          <a:xfrm>
            <a:off x="1524000" y="1618593"/>
            <a:ext cx="9144000" cy="3639207"/>
          </a:xfrm>
        </p:spPr>
        <p:txBody>
          <a:bodyPr/>
          <a:lstStyle/>
          <a:p>
            <a:pPr algn="l" fontAlgn="base"/>
            <a:r>
              <a:rPr lang="tr-TR" dirty="0"/>
              <a:t>Anayasamızın 73. maddesine göre, </a:t>
            </a:r>
          </a:p>
          <a:p>
            <a:pPr algn="l" fontAlgn="base"/>
            <a:r>
              <a:rPr lang="tr-TR" dirty="0"/>
              <a:t>Herkes, kamu giderlerini karşılamak üzere, mali gücüne göre, vergi ödemekle yükümlüdür. Vergi yükünün adaletli ve dengeli dağılımı, maliye politikasının sosyal amacıdır.</a:t>
            </a:r>
          </a:p>
          <a:p>
            <a:pPr algn="just"/>
            <a:r>
              <a:rPr lang="tr-TR" dirty="0" smtClean="0"/>
              <a:t>Buna göre, vergide genellik prensibi veya vergide umumiyet kaidesi, bir ülkede bulunan vatandaş ve yabancı olsun herkes belirli sınırlar içinde vergisini öder. Bu durumda, gerçek ve tüzel kişiler bu esaslara göre vergi mükellefi olur.</a:t>
            </a:r>
          </a:p>
          <a:p>
            <a:pPr algn="just"/>
            <a:endParaRPr lang="tr-TR" dirty="0"/>
          </a:p>
        </p:txBody>
      </p:sp>
    </p:spTree>
    <p:extLst>
      <p:ext uri="{BB962C8B-B14F-4D97-AF65-F5344CB8AC3E}">
        <p14:creationId xmlns:p14="http://schemas.microsoft.com/office/powerpoint/2010/main" val="2840767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98619"/>
          </a:xfrm>
        </p:spPr>
        <p:txBody>
          <a:bodyPr>
            <a:normAutofit fontScale="90000"/>
          </a:bodyPr>
          <a:lstStyle/>
          <a:p>
            <a:r>
              <a:rPr lang="tr-TR" dirty="0" smtClean="0"/>
              <a:t>Vergide muafiyet ve istisnalar</a:t>
            </a:r>
            <a:endParaRPr lang="tr-TR" dirty="0"/>
          </a:p>
        </p:txBody>
      </p:sp>
      <p:sp>
        <p:nvSpPr>
          <p:cNvPr id="3" name="Alt Başlık 2"/>
          <p:cNvSpPr>
            <a:spLocks noGrp="1"/>
          </p:cNvSpPr>
          <p:nvPr>
            <p:ph type="subTitle" idx="1"/>
          </p:nvPr>
        </p:nvSpPr>
        <p:spPr>
          <a:xfrm>
            <a:off x="1524000" y="1963882"/>
            <a:ext cx="9144000" cy="3293918"/>
          </a:xfrm>
        </p:spPr>
        <p:txBody>
          <a:bodyPr/>
          <a:lstStyle/>
          <a:p>
            <a:pPr algn="just"/>
            <a:r>
              <a:rPr lang="tr-TR" dirty="0" smtClean="0"/>
              <a:t>Muafiyet kavramı, mükellefler için vergi borcunu doğuran olay mevcut bulunmakla beraber, bazı kanunlar çerçevesinde belirli kişiler veya grupların açık bir şekilde vergi mükellefiyeti dışında bırakılmasıdır.</a:t>
            </a:r>
          </a:p>
          <a:p>
            <a:pPr algn="just"/>
            <a:endParaRPr lang="tr-TR" dirty="0"/>
          </a:p>
          <a:p>
            <a:pPr algn="just"/>
            <a:r>
              <a:rPr lang="tr-TR" dirty="0" smtClean="0"/>
              <a:t>İstisna, vergi kanunun hükümleri çerçevesinde esasen vergilendirilmesi icap eden belirli bir kısım vergi konularının aynı kanun hükümlerine göre vergi dışı bırakılmasıdır.</a:t>
            </a:r>
          </a:p>
          <a:p>
            <a:pPr algn="just"/>
            <a:endParaRPr lang="tr-TR" dirty="0"/>
          </a:p>
          <a:p>
            <a:pPr algn="just"/>
            <a:endParaRPr lang="tr-TR" dirty="0"/>
          </a:p>
        </p:txBody>
      </p:sp>
    </p:spTree>
    <p:extLst>
      <p:ext uri="{BB962C8B-B14F-4D97-AF65-F5344CB8AC3E}">
        <p14:creationId xmlns:p14="http://schemas.microsoft.com/office/powerpoint/2010/main" val="1892627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79173"/>
          </a:xfrm>
        </p:spPr>
        <p:txBody>
          <a:bodyPr>
            <a:normAutofit fontScale="90000"/>
          </a:bodyPr>
          <a:lstStyle/>
          <a:p>
            <a:r>
              <a:rPr lang="tr-TR" dirty="0" smtClean="0"/>
              <a:t>Vergide eşitlik prensibi</a:t>
            </a:r>
            <a:endParaRPr lang="tr-TR" dirty="0"/>
          </a:p>
        </p:txBody>
      </p:sp>
      <p:sp>
        <p:nvSpPr>
          <p:cNvPr id="3" name="Alt Başlık 2"/>
          <p:cNvSpPr>
            <a:spLocks noGrp="1"/>
          </p:cNvSpPr>
          <p:nvPr>
            <p:ph type="subTitle" idx="1"/>
          </p:nvPr>
        </p:nvSpPr>
        <p:spPr>
          <a:xfrm>
            <a:off x="1524000" y="1901536"/>
            <a:ext cx="9144000" cy="4426528"/>
          </a:xfrm>
        </p:spPr>
        <p:txBody>
          <a:bodyPr>
            <a:normAutofit/>
          </a:bodyPr>
          <a:lstStyle/>
          <a:p>
            <a:pPr algn="just"/>
            <a:r>
              <a:rPr lang="tr-TR" dirty="0" smtClean="0"/>
              <a:t>Vergi kanunu ile belirtilen bir durumda olan bütün mükellefler, aynı vergi kanununa dahil edilmelidir.</a:t>
            </a:r>
          </a:p>
          <a:p>
            <a:pPr algn="just"/>
            <a:r>
              <a:rPr lang="tr-TR" dirty="0" smtClean="0"/>
              <a:t>Yani, bir vergi memuru veya sorumlusu, kanuna bağlı olarak aynı durumda olan mükelleflere aynı ölçüleri uygulamakla yükümlüdür.</a:t>
            </a:r>
            <a:endParaRPr lang="tr-TR" dirty="0"/>
          </a:p>
          <a:p>
            <a:pPr algn="just"/>
            <a:r>
              <a:rPr lang="tr-TR" dirty="0" smtClean="0"/>
              <a:t>Fedakarlıkta eşitlik prensibi hakkında görüşler üç yaklaşımda toplanabilir:</a:t>
            </a:r>
          </a:p>
          <a:p>
            <a:pPr marL="457200" indent="-457200" algn="just">
              <a:buAutoNum type="arabicPeriod"/>
            </a:pPr>
            <a:r>
              <a:rPr lang="tr-TR" dirty="0" smtClean="0"/>
              <a:t>Eşit fedakarlık</a:t>
            </a:r>
          </a:p>
          <a:p>
            <a:pPr marL="457200" indent="-457200" algn="just">
              <a:buAutoNum type="arabicPeriod"/>
            </a:pPr>
            <a:r>
              <a:rPr lang="tr-TR" dirty="0" smtClean="0"/>
              <a:t>Eşit oranlı fedakarlık</a:t>
            </a:r>
          </a:p>
          <a:p>
            <a:pPr marL="457200" indent="-457200" algn="just">
              <a:buAutoNum type="arabicPeriod"/>
            </a:pPr>
            <a:r>
              <a:rPr lang="tr-TR" dirty="0" smtClean="0"/>
              <a:t>En az toplam fedakarlık</a:t>
            </a:r>
            <a:endParaRPr lang="tr-TR" dirty="0"/>
          </a:p>
        </p:txBody>
      </p:sp>
    </p:spTree>
    <p:extLst>
      <p:ext uri="{BB962C8B-B14F-4D97-AF65-F5344CB8AC3E}">
        <p14:creationId xmlns:p14="http://schemas.microsoft.com/office/powerpoint/2010/main" val="870348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685655"/>
          </a:xfrm>
        </p:spPr>
        <p:txBody>
          <a:bodyPr>
            <a:normAutofit fontScale="90000"/>
          </a:bodyPr>
          <a:lstStyle/>
          <a:p>
            <a:r>
              <a:rPr lang="tr-TR" dirty="0" smtClean="0"/>
              <a:t>Vergi ödeme gücü</a:t>
            </a:r>
            <a:endParaRPr lang="tr-TR" dirty="0"/>
          </a:p>
        </p:txBody>
      </p:sp>
      <p:sp>
        <p:nvSpPr>
          <p:cNvPr id="3" name="Alt Başlık 2"/>
          <p:cNvSpPr>
            <a:spLocks noGrp="1"/>
          </p:cNvSpPr>
          <p:nvPr>
            <p:ph type="subTitle" idx="1"/>
          </p:nvPr>
        </p:nvSpPr>
        <p:spPr>
          <a:xfrm>
            <a:off x="1524000" y="2057399"/>
            <a:ext cx="9144000" cy="4052455"/>
          </a:xfrm>
        </p:spPr>
        <p:txBody>
          <a:bodyPr>
            <a:normAutofit/>
          </a:bodyPr>
          <a:lstStyle/>
          <a:p>
            <a:pPr algn="l"/>
            <a:r>
              <a:rPr lang="tr-TR" dirty="0" smtClean="0"/>
              <a:t>Bir ferdin kendi gelir veya serveti ile orantılı bir şekilde vergi ödemesidir. </a:t>
            </a:r>
          </a:p>
          <a:p>
            <a:pPr algn="l"/>
            <a:r>
              <a:rPr lang="tr-TR" dirty="0" smtClean="0"/>
              <a:t>Gelir veya servete göre ödeme gücünün ölçüleri; </a:t>
            </a:r>
          </a:p>
          <a:p>
            <a:pPr algn="l"/>
            <a:r>
              <a:rPr lang="tr-TR" dirty="0"/>
              <a:t>-</a:t>
            </a:r>
            <a:r>
              <a:rPr lang="tr-TR" dirty="0" smtClean="0"/>
              <a:t>gelir, bir ferdin yaşamak veya üretimini gerçekleştirmek için onun ihtiyaç duyduğu en az miktardır . </a:t>
            </a:r>
          </a:p>
          <a:p>
            <a:pPr algn="l"/>
            <a:r>
              <a:rPr lang="tr-TR" dirty="0" smtClean="0"/>
              <a:t>-gelirin elde edilmesinde keyfiyet bakımından ayırım yaparak iş, sermaye ve servet gelirini birbirinden ayırmak ve vergilemek ödem gücü kavramına dahil edilir.</a:t>
            </a:r>
          </a:p>
          <a:p>
            <a:pPr algn="l"/>
            <a:r>
              <a:rPr lang="tr-TR" dirty="0" smtClean="0"/>
              <a:t>-Gelir ve servet arttıkça bu değerlerden daha fazla oranda vergi almanın da ödeme gücünün başka bir objektif unsurudur.</a:t>
            </a:r>
            <a:endParaRPr lang="tr-TR" dirty="0"/>
          </a:p>
          <a:p>
            <a:endParaRPr lang="tr-TR" dirty="0"/>
          </a:p>
        </p:txBody>
      </p:sp>
    </p:spTree>
    <p:extLst>
      <p:ext uri="{BB962C8B-B14F-4D97-AF65-F5344CB8AC3E}">
        <p14:creationId xmlns:p14="http://schemas.microsoft.com/office/powerpoint/2010/main" val="2416763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519401"/>
          </a:xfrm>
        </p:spPr>
        <p:txBody>
          <a:bodyPr>
            <a:normAutofit fontScale="90000"/>
          </a:bodyPr>
          <a:lstStyle/>
          <a:p>
            <a:r>
              <a:rPr lang="tr-TR" dirty="0" smtClean="0"/>
              <a:t>Geçim indirimi</a:t>
            </a:r>
            <a:endParaRPr lang="tr-TR" dirty="0"/>
          </a:p>
        </p:txBody>
      </p:sp>
      <p:sp>
        <p:nvSpPr>
          <p:cNvPr id="3" name="Alt Başlık 2"/>
          <p:cNvSpPr>
            <a:spLocks noGrp="1"/>
          </p:cNvSpPr>
          <p:nvPr>
            <p:ph type="subTitle" idx="1"/>
          </p:nvPr>
        </p:nvSpPr>
        <p:spPr>
          <a:xfrm>
            <a:off x="1524000" y="1641764"/>
            <a:ext cx="9144000" cy="4665518"/>
          </a:xfrm>
        </p:spPr>
        <p:txBody>
          <a:bodyPr/>
          <a:lstStyle/>
          <a:p>
            <a:pPr algn="l"/>
            <a:endParaRPr lang="tr-TR" dirty="0" smtClean="0"/>
          </a:p>
          <a:p>
            <a:pPr algn="l"/>
            <a:r>
              <a:rPr lang="tr-TR" dirty="0" smtClean="0"/>
              <a:t>Mükelleflerin kendilerini geçindirebilecek miktardaki gelirlerinin vergi dışı bırakılması hem mantık hem de ahlaki bir esas olarak değerlendirilir.</a:t>
            </a:r>
          </a:p>
          <a:p>
            <a:pPr algn="l"/>
            <a:endParaRPr lang="tr-TR" dirty="0" smtClean="0"/>
          </a:p>
          <a:p>
            <a:pPr algn="l"/>
            <a:r>
              <a:rPr lang="tr-TR" dirty="0" smtClean="0"/>
              <a:t>Bu  durum, aynı ülkede ve hatta ülkeden ülkeye zamandan zamana değişen durumlar ortaya çıkarır</a:t>
            </a:r>
            <a:r>
              <a:rPr lang="tr-TR" smtClean="0"/>
              <a:t>. </a:t>
            </a:r>
          </a:p>
          <a:p>
            <a:pPr algn="l"/>
            <a:endParaRPr lang="tr-TR" dirty="0" smtClean="0"/>
          </a:p>
          <a:p>
            <a:pPr algn="l"/>
            <a:r>
              <a:rPr lang="tr-TR" dirty="0" smtClean="0"/>
              <a:t>Geliri, geçim miktarından az veya ona eşit olanlardan hiç vergi alınmazken, geliri bu indirimi aşan mükelleflerin ise sadece bu aşan miktar gelirleri vergiye tabii tutulur.</a:t>
            </a:r>
            <a:endParaRPr lang="tr-TR" dirty="0"/>
          </a:p>
        </p:txBody>
      </p:sp>
    </p:spTree>
    <p:extLst>
      <p:ext uri="{BB962C8B-B14F-4D97-AF65-F5344CB8AC3E}">
        <p14:creationId xmlns:p14="http://schemas.microsoft.com/office/powerpoint/2010/main" val="1755523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59908"/>
            <a:ext cx="9144000" cy="475209"/>
          </a:xfrm>
        </p:spPr>
        <p:txBody>
          <a:bodyPr>
            <a:noAutofit/>
          </a:bodyPr>
          <a:lstStyle/>
          <a:p>
            <a:pPr algn="l"/>
            <a:r>
              <a:rPr lang="tr-TR" sz="3200" dirty="0" smtClean="0"/>
              <a:t>Asgari geçim indirimi</a:t>
            </a:r>
            <a:endParaRPr lang="tr-TR" sz="3200" dirty="0"/>
          </a:p>
        </p:txBody>
      </p:sp>
      <p:sp>
        <p:nvSpPr>
          <p:cNvPr id="3" name="Alt Başlık 2"/>
          <p:cNvSpPr>
            <a:spLocks noGrp="1"/>
          </p:cNvSpPr>
          <p:nvPr>
            <p:ph type="subTitle" idx="1"/>
          </p:nvPr>
        </p:nvSpPr>
        <p:spPr>
          <a:xfrm>
            <a:off x="1524000" y="1135117"/>
            <a:ext cx="9144000" cy="5286704"/>
          </a:xfrm>
        </p:spPr>
        <p:txBody>
          <a:bodyPr>
            <a:normAutofit fontScale="70000" lnSpcReduction="20000"/>
          </a:bodyPr>
          <a:lstStyle/>
          <a:p>
            <a:pPr algn="just"/>
            <a:r>
              <a:rPr lang="tr-TR" dirty="0"/>
              <a:t>GELİR VERGİSİ KANUNU (G.V.K.) Kanun Numarası : 193 Kabul Tarihi : 31/12/1960 Yayımlandığı Resmî Gazete : Tarih : 6/1/1961 Sayı : 10700 Yayımlandığı Düstur : Tertip : 4 Cilt : 1 Sayfa : 850</a:t>
            </a:r>
          </a:p>
          <a:p>
            <a:pPr algn="just"/>
            <a:r>
              <a:rPr lang="tr-TR" dirty="0" smtClean="0"/>
              <a:t>Asgarî </a:t>
            </a:r>
            <a:r>
              <a:rPr lang="tr-TR" dirty="0"/>
              <a:t>geçim indirimi </a:t>
            </a:r>
            <a:endParaRPr lang="tr-TR" dirty="0" smtClean="0"/>
          </a:p>
          <a:p>
            <a:pPr algn="just"/>
            <a:r>
              <a:rPr lang="tr-TR" dirty="0" smtClean="0"/>
              <a:t>Madde </a:t>
            </a:r>
            <a:r>
              <a:rPr lang="tr-TR" dirty="0"/>
              <a:t>32 – (Mülga: 4/12/1985-3239/138 </a:t>
            </a:r>
            <a:r>
              <a:rPr lang="tr-TR" dirty="0" err="1"/>
              <a:t>md.</a:t>
            </a:r>
            <a:r>
              <a:rPr lang="tr-TR" dirty="0"/>
              <a:t>; Yeniden düzenleme: 28/3/2007-5615/2 </a:t>
            </a:r>
            <a:r>
              <a:rPr lang="tr-TR" dirty="0" err="1"/>
              <a:t>md.</a:t>
            </a:r>
            <a:r>
              <a:rPr lang="tr-TR" dirty="0"/>
              <a:t>) </a:t>
            </a:r>
            <a:endParaRPr lang="tr-TR" dirty="0" smtClean="0"/>
          </a:p>
          <a:p>
            <a:pPr algn="just"/>
            <a:r>
              <a:rPr lang="tr-TR" dirty="0" smtClean="0"/>
              <a:t>Ücretin </a:t>
            </a:r>
            <a:r>
              <a:rPr lang="tr-TR" dirty="0"/>
              <a:t>gerçek </a:t>
            </a:r>
            <a:r>
              <a:rPr lang="tr-TR" dirty="0" err="1"/>
              <a:t>usûlde</a:t>
            </a:r>
            <a:r>
              <a:rPr lang="tr-TR" dirty="0"/>
              <a:t> vergilendirilmesinde asgarî geçim indirimi uygulanır. Asgarî geçim indirimi; ücretin elde edildiği takvim yılı başında geçerli olan ve sanayi kesiminde çalışan 16 yaşından büyük işçiler için uygulanan asgarî ücretin yıllık brüt tutarının; mükellefin kendisi için % 50’si, çalışmayan ve herhangi bir geliri olmayan eşi için % 10’u, çocukların her biri için ayrı ayrı olmak üzere; ilk iki çocuk için % 7,5, üçüncü çocuk için %10, diğer çocuklar için % 5’idir. Gelirin kısmî döneme ait olması halinde, ay kesirleri tam ay sayılmak suretiyle bu süreye isabet eden indirim tutarları esas alınır. Asgarî geçim indirimi, bu fıkraya göre belirlenen tutar ile 103 üncü maddedeki gelir vergisi tarifesinin birinci gelir dilimine uygulanan oranın çarpılmasıyla bulunan tutarın, hesaplanan vergiden mahsup edilmesi suretiyle uygulanır. Mahsup edilecek kısmın fazla olması halinde </a:t>
            </a:r>
            <a:r>
              <a:rPr lang="tr-TR"/>
              <a:t>iade </a:t>
            </a:r>
            <a:r>
              <a:rPr lang="tr-TR" smtClean="0"/>
              <a:t>yapılmaz (5).</a:t>
            </a:r>
            <a:endParaRPr lang="tr-TR" dirty="0" smtClean="0"/>
          </a:p>
          <a:p>
            <a:pPr algn="just"/>
            <a:r>
              <a:rPr lang="tr-TR" dirty="0"/>
              <a:t>İndirimin uygulamasında "çocuk" tabiri, mükellefle birlikte oturan veya mükellef tarafından bakılan (nafaka verilenler, evlat edinilenler ile ana veya babasını kaybetmiş torunlardan mükellefle birlikte oturanlar dâhil) 18 yaşını veya tahsilde olup 25 yaşını doldurmamış çocukları, "eş" tabiri ise, aralarında yasal evlilik bağı bulunan kişileri ifade eder. İndirim tutarının tespitinde mükellefin, gelirin elde edildiği tarihteki medenî hali ve aile durumu esas alınır. İndirim, yukarıdaki oranlara göre hesaplanan tutarları aşmamak kaydıyla, ücret geliri elde eden aile fertlerinden her biri için ayrı ayrı, çocuklar için eşlerden yalnızca birisinin gelirine uygulanır. Boşananlar için indirim tutarının hesabında, nafakasını sağladıkları çocuk sayısı dikkate alınır. </a:t>
            </a:r>
            <a:endParaRPr lang="tr-TR" dirty="0" smtClean="0"/>
          </a:p>
          <a:p>
            <a:pPr algn="just"/>
            <a:r>
              <a:rPr lang="tr-TR" dirty="0" smtClean="0"/>
              <a:t>(</a:t>
            </a:r>
            <a:r>
              <a:rPr lang="tr-TR" dirty="0"/>
              <a:t>5) </a:t>
            </a:r>
            <a:r>
              <a:rPr lang="tr-TR" dirty="0" smtClean="0"/>
              <a:t>4/4/2015 </a:t>
            </a:r>
            <a:r>
              <a:rPr lang="tr-TR" dirty="0"/>
              <a:t>tarihli ve 6645 sayılı Kanunun 8 inci maddesiyle, bu fıkrada yer alan “ilk iki çocuk için %7,5” ibaresinden sonra gelmek üzere “, üçüncü çocuk için %10,” ibaresi eklenmiştir. </a:t>
            </a:r>
          </a:p>
        </p:txBody>
      </p:sp>
    </p:spTree>
    <p:extLst>
      <p:ext uri="{BB962C8B-B14F-4D97-AF65-F5344CB8AC3E}">
        <p14:creationId xmlns:p14="http://schemas.microsoft.com/office/powerpoint/2010/main" val="3659402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43678"/>
          </a:xfrm>
        </p:spPr>
        <p:txBody>
          <a:bodyPr>
            <a:noAutofit/>
          </a:bodyPr>
          <a:lstStyle/>
          <a:p>
            <a:pPr algn="r"/>
            <a:r>
              <a:rPr lang="tr-TR" sz="3200" dirty="0" smtClean="0"/>
              <a:t>(Devam)</a:t>
            </a:r>
            <a:endParaRPr lang="tr-TR" sz="3200" dirty="0"/>
          </a:p>
        </p:txBody>
      </p:sp>
      <p:sp>
        <p:nvSpPr>
          <p:cNvPr id="3" name="Alt Başlık 2"/>
          <p:cNvSpPr>
            <a:spLocks noGrp="1"/>
          </p:cNvSpPr>
          <p:nvPr>
            <p:ph type="subTitle" idx="1"/>
          </p:nvPr>
        </p:nvSpPr>
        <p:spPr>
          <a:xfrm>
            <a:off x="1524000" y="1786759"/>
            <a:ext cx="9144000" cy="3471041"/>
          </a:xfrm>
        </p:spPr>
        <p:txBody>
          <a:bodyPr>
            <a:normAutofit fontScale="70000" lnSpcReduction="20000"/>
          </a:bodyPr>
          <a:lstStyle/>
          <a:p>
            <a:pPr algn="just"/>
            <a:r>
              <a:rPr lang="tr-TR" dirty="0"/>
              <a:t>GELİR VERGİSİ KANUNU (G.V.K.) Kanun Numarası : 193 Kabul Tarihi : 31/12/1960 Yayımlandığı Resmî Gazete : Tarih : 6/1/1961 Sayı : 10700 Yayımlandığı Düstur : Tertip : 4 Cilt : 1 Sayfa : </a:t>
            </a:r>
            <a:r>
              <a:rPr lang="tr-TR" dirty="0" smtClean="0"/>
              <a:t>850</a:t>
            </a:r>
          </a:p>
          <a:p>
            <a:pPr algn="just"/>
            <a:r>
              <a:rPr lang="tr-TR" dirty="0" smtClean="0"/>
              <a:t>(</a:t>
            </a:r>
            <a:r>
              <a:rPr lang="tr-TR" dirty="0"/>
              <a:t>Ek fıkra: 21/3/2018-7103/6 </a:t>
            </a:r>
            <a:r>
              <a:rPr lang="tr-TR" dirty="0" err="1"/>
              <a:t>md.</a:t>
            </a:r>
            <a:r>
              <a:rPr lang="tr-TR" dirty="0"/>
              <a:t>) Net ücretleri, bu Kanunun 103 üncü maddesinde yazılı tarife nedeniyle bu maddedeki esaslara göre sadece kendisi için asgarî geçim indirimi hesaplanan asgarî ücretlilere, içinde bulunulan yılın Ocak ayına ilişkin ödenen net ücretin (ilgili yılda geçerli asgarî ücretin dönemsel olarak farklı tutarlarda belirlenmiş olması halinde, yeni asgarî ücretin geçerli olduğu aylar için artışın uygulandığı ilk aydaki ücret üzerinden Kanunun 103 üncü maddesinde yer alan tarifenin ilk dilimindeki oran baz alınarak hesaplanan net ücretin) altında kalanlara, bu tutar ile bu tutarın altında kalındığı aylara ilişkin olarak aylık hesaplanan net ücreti arasındaki fark tutar, ücretlinin asgarî geçim indirimine ayrıca ilave edilir. Bu fıkrada geçen net ücret, yasal kesintiler sonrası ücret tutarına asgarî geçim indiriminin ilavesi sonucu oluşan ücreti ifade eder. </a:t>
            </a:r>
            <a:endParaRPr lang="tr-TR" dirty="0" smtClean="0"/>
          </a:p>
          <a:p>
            <a:pPr algn="just"/>
            <a:r>
              <a:rPr lang="tr-TR" dirty="0"/>
              <a:t>(Ek fıkra: 16/6/2009-5904/2 </a:t>
            </a:r>
            <a:r>
              <a:rPr lang="tr-TR" dirty="0" err="1"/>
              <a:t>md.</a:t>
            </a:r>
            <a:r>
              <a:rPr lang="tr-TR" dirty="0"/>
              <a:t>) Ücretlerin vergilendirilmesinde asgari geçim indirimi uygulandıktan sonra, varsa teşvik amaçlı diğer indirim ve istisnalar dikkate alınır. Cumhurbaşkanı, indirim konusu yapılacak toplam tutarın asgarî ücretin yıllık brüt tutarını aşmaması şartıyla ikinci fıkrada belirtilen asgarî geçim indirimi oranlarını artırmaya veya kanunî oranına kadar indirmeye yetkilidir. (1) Asgarî geçim indiriminin uygulama dönemleri ve mahsup şekli ile diğer hususlara ilişkin </a:t>
            </a:r>
            <a:r>
              <a:rPr lang="tr-TR" dirty="0" err="1"/>
              <a:t>usûl</a:t>
            </a:r>
            <a:r>
              <a:rPr lang="tr-TR" dirty="0"/>
              <a:t> ve esaslar Maliye Bakanlığınca belirlenir.</a:t>
            </a:r>
          </a:p>
        </p:txBody>
      </p:sp>
    </p:spTree>
    <p:extLst>
      <p:ext uri="{BB962C8B-B14F-4D97-AF65-F5344CB8AC3E}">
        <p14:creationId xmlns:p14="http://schemas.microsoft.com/office/powerpoint/2010/main" val="26030120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1005</Words>
  <Application>Microsoft Office PowerPoint</Application>
  <PresentationFormat>Geniş ekran</PresentationFormat>
  <Paragraphs>44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Vergide adalet prensibi</vt:lpstr>
      <vt:lpstr>Vergide genellik prensibi</vt:lpstr>
      <vt:lpstr>Vergide muafiyet ve istisnalar</vt:lpstr>
      <vt:lpstr>Vergide eşitlik prensibi</vt:lpstr>
      <vt:lpstr>Vergi ödeme gücü</vt:lpstr>
      <vt:lpstr>Geçim indirimi</vt:lpstr>
      <vt:lpstr>Asgari geçim indirimi</vt:lpstr>
      <vt:lpstr>(Devam)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mas</dc:creator>
  <cp:lastModifiedBy>arif şahin</cp:lastModifiedBy>
  <cp:revision>12</cp:revision>
  <dcterms:created xsi:type="dcterms:W3CDTF">2018-01-08T12:53:53Z</dcterms:created>
  <dcterms:modified xsi:type="dcterms:W3CDTF">2019-11-20T07:45:34Z</dcterms:modified>
</cp:coreProperties>
</file>