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2"/>
    <p:restoredTop sz="94590"/>
  </p:normalViewPr>
  <p:slideViewPr>
    <p:cSldViewPr snapToGrid="0" snapToObjects="1">
      <p:cViewPr varScale="1">
        <p:scale>
          <a:sx n="98" d="100"/>
          <a:sy n="98" d="100"/>
        </p:scale>
        <p:origin x="5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notesMaster" Target="notesMasters/notesMaster1.xml"/><Relationship Id="rId51" Type="http://schemas.openxmlformats.org/officeDocument/2006/relationships/presProps" Target="presProps.xml"/><Relationship Id="rId52" Type="http://schemas.openxmlformats.org/officeDocument/2006/relationships/viewProps" Target="viewProps.xml"/><Relationship Id="rId53" Type="http://schemas.openxmlformats.org/officeDocument/2006/relationships/theme" Target="theme/theme1.xml"/><Relationship Id="rId54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281370-E075-B446-83A4-4423D8357E25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465A7F-6453-9D43-94C9-02DCC652FD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5486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972EFF14-78C2-C44F-BE61-1B73403F2841}" type="slidenum">
              <a:rPr lang="tr-TR" altLang="tr-TR"/>
              <a:pPr/>
              <a:t>1</a:t>
            </a:fld>
            <a:endParaRPr lang="tr-TR" altLang="tr-TR"/>
          </a:p>
        </p:txBody>
      </p:sp>
      <p:sp>
        <p:nvSpPr>
          <p:cNvPr id="1341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0086181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0930146E-5499-B94B-84CA-C39EF0B1A6E3}" type="slidenum">
              <a:rPr lang="tr-TR" altLang="tr-TR"/>
              <a:pPr/>
              <a:t>10</a:t>
            </a:fld>
            <a:endParaRPr lang="tr-TR" altLang="tr-TR"/>
          </a:p>
        </p:txBody>
      </p:sp>
      <p:sp>
        <p:nvSpPr>
          <p:cNvPr id="2068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6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730933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E31D6598-DE23-DC48-8830-6E9D0964001C}" type="slidenum">
              <a:rPr lang="tr-TR" altLang="tr-TR"/>
              <a:pPr/>
              <a:t>11</a:t>
            </a:fld>
            <a:endParaRPr lang="tr-TR" altLang="tr-TR"/>
          </a:p>
        </p:txBody>
      </p:sp>
      <p:sp>
        <p:nvSpPr>
          <p:cNvPr id="2078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7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5935143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2F637144-DDB3-014C-91F3-39C06AA9411E}" type="slidenum">
              <a:rPr lang="tr-TR" altLang="tr-TR"/>
              <a:pPr/>
              <a:t>12</a:t>
            </a:fld>
            <a:endParaRPr lang="tr-TR" altLang="tr-TR"/>
          </a:p>
        </p:txBody>
      </p:sp>
      <p:sp>
        <p:nvSpPr>
          <p:cNvPr id="2088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8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0358706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15047B02-66B2-7C4C-9908-1CB8D11452C8}" type="slidenum">
              <a:rPr lang="tr-TR" altLang="tr-TR"/>
              <a:pPr/>
              <a:t>13</a:t>
            </a:fld>
            <a:endParaRPr lang="tr-TR" altLang="tr-TR"/>
          </a:p>
        </p:txBody>
      </p:sp>
      <p:sp>
        <p:nvSpPr>
          <p:cNvPr id="2099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9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64522543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819E5EFC-AB26-2445-BC5A-2DC7C3497F56}" type="slidenum">
              <a:rPr lang="tr-TR" altLang="tr-TR"/>
              <a:pPr/>
              <a:t>14</a:t>
            </a:fld>
            <a:endParaRPr lang="tr-TR" altLang="tr-TR"/>
          </a:p>
        </p:txBody>
      </p:sp>
      <p:sp>
        <p:nvSpPr>
          <p:cNvPr id="2109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0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94934774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8CA06A73-879A-FB4A-AB3E-674291186E1F}" type="slidenum">
              <a:rPr lang="tr-TR" altLang="tr-TR"/>
              <a:pPr/>
              <a:t>15</a:t>
            </a:fld>
            <a:endParaRPr lang="tr-TR" altLang="tr-TR"/>
          </a:p>
        </p:txBody>
      </p:sp>
      <p:sp>
        <p:nvSpPr>
          <p:cNvPr id="2119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1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9115312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D4A1BD32-2180-1E41-A713-89571ED646D1}" type="slidenum">
              <a:rPr lang="tr-TR" altLang="tr-TR"/>
              <a:pPr/>
              <a:t>16</a:t>
            </a:fld>
            <a:endParaRPr lang="tr-TR" altLang="tr-TR"/>
          </a:p>
        </p:txBody>
      </p:sp>
      <p:sp>
        <p:nvSpPr>
          <p:cNvPr id="2129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2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5761475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6B2F8967-4909-5246-9D28-E471AE36E480}" type="slidenum">
              <a:rPr lang="tr-TR" altLang="tr-TR"/>
              <a:pPr/>
              <a:t>17</a:t>
            </a:fld>
            <a:endParaRPr lang="tr-TR" altLang="tr-TR"/>
          </a:p>
        </p:txBody>
      </p:sp>
      <p:sp>
        <p:nvSpPr>
          <p:cNvPr id="2140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4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22116274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CDDAD025-88D2-814B-806C-EC5BD1C20D79}" type="slidenum">
              <a:rPr lang="tr-TR" altLang="tr-TR"/>
              <a:pPr/>
              <a:t>18</a:t>
            </a:fld>
            <a:endParaRPr lang="tr-TR" altLang="tr-TR"/>
          </a:p>
        </p:txBody>
      </p:sp>
      <p:sp>
        <p:nvSpPr>
          <p:cNvPr id="2150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94518774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B10ED1D9-E281-B24B-AD20-5D953F7B7FB8}" type="slidenum">
              <a:rPr lang="tr-TR" altLang="tr-TR"/>
              <a:pPr/>
              <a:t>19</a:t>
            </a:fld>
            <a:endParaRPr lang="tr-TR" altLang="tr-TR"/>
          </a:p>
        </p:txBody>
      </p:sp>
      <p:sp>
        <p:nvSpPr>
          <p:cNvPr id="2160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6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024034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C9FFB6B1-B477-BA4F-9133-0E66D13B63CF}" type="slidenum">
              <a:rPr lang="tr-TR" altLang="tr-TR"/>
              <a:pPr/>
              <a:t>2</a:t>
            </a:fld>
            <a:endParaRPr lang="tr-TR" altLang="tr-TR"/>
          </a:p>
        </p:txBody>
      </p:sp>
      <p:sp>
        <p:nvSpPr>
          <p:cNvPr id="1986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8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41082492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2671FE09-0D0A-EF4F-A8FB-EAC5F5447517}" type="slidenum">
              <a:rPr lang="tr-TR" altLang="tr-TR"/>
              <a:pPr/>
              <a:t>20</a:t>
            </a:fld>
            <a:endParaRPr lang="tr-TR" altLang="tr-TR"/>
          </a:p>
        </p:txBody>
      </p:sp>
      <p:sp>
        <p:nvSpPr>
          <p:cNvPr id="2170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7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4161239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BAE4C931-FAFC-684A-8D59-ABC93D11B3DD}" type="slidenum">
              <a:rPr lang="tr-TR" altLang="tr-TR"/>
              <a:pPr/>
              <a:t>21</a:t>
            </a:fld>
            <a:endParaRPr lang="tr-TR" altLang="tr-TR"/>
          </a:p>
        </p:txBody>
      </p:sp>
      <p:sp>
        <p:nvSpPr>
          <p:cNvPr id="2181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8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8897436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A520CF8E-A633-9144-8E01-DA08523471A2}" type="slidenum">
              <a:rPr lang="tr-TR" altLang="tr-TR"/>
              <a:pPr/>
              <a:t>22</a:t>
            </a:fld>
            <a:endParaRPr lang="tr-TR" altLang="tr-TR"/>
          </a:p>
        </p:txBody>
      </p:sp>
      <p:sp>
        <p:nvSpPr>
          <p:cNvPr id="2191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9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15770933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46332090-C29E-D340-AF62-5BABE5CC8635}" type="slidenum">
              <a:rPr lang="tr-TR" altLang="tr-TR"/>
              <a:pPr/>
              <a:t>23</a:t>
            </a:fld>
            <a:endParaRPr lang="tr-TR" altLang="tr-TR"/>
          </a:p>
        </p:txBody>
      </p:sp>
      <p:sp>
        <p:nvSpPr>
          <p:cNvPr id="2201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0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5299633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B1A90C43-51E2-6A47-8D79-C4EF4C820068}" type="slidenum">
              <a:rPr lang="tr-TR" altLang="tr-TR"/>
              <a:pPr/>
              <a:t>24</a:t>
            </a:fld>
            <a:endParaRPr lang="tr-TR" altLang="tr-TR"/>
          </a:p>
        </p:txBody>
      </p:sp>
      <p:sp>
        <p:nvSpPr>
          <p:cNvPr id="2211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1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84215335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E7C5D4EB-9A74-274C-9BA6-E1515A8A018B}" type="slidenum">
              <a:rPr lang="tr-TR" altLang="tr-TR"/>
              <a:pPr/>
              <a:t>25</a:t>
            </a:fld>
            <a:endParaRPr lang="tr-TR" altLang="tr-TR"/>
          </a:p>
        </p:txBody>
      </p:sp>
      <p:sp>
        <p:nvSpPr>
          <p:cNvPr id="2222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2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5812286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375CCEFA-210A-6843-891D-C2296B9F8A7D}" type="slidenum">
              <a:rPr lang="tr-TR" altLang="tr-TR"/>
              <a:pPr/>
              <a:t>26</a:t>
            </a:fld>
            <a:endParaRPr lang="tr-TR" altLang="tr-TR"/>
          </a:p>
        </p:txBody>
      </p:sp>
      <p:sp>
        <p:nvSpPr>
          <p:cNvPr id="2232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3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44050461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1FD173AA-60E2-FC4B-80E8-844F506DFFE0}" type="slidenum">
              <a:rPr lang="tr-TR" altLang="tr-TR"/>
              <a:pPr/>
              <a:t>27</a:t>
            </a:fld>
            <a:endParaRPr lang="tr-TR" altLang="tr-TR"/>
          </a:p>
        </p:txBody>
      </p:sp>
      <p:sp>
        <p:nvSpPr>
          <p:cNvPr id="2242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53710319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CBE00D55-D618-B244-93D5-99282E230E04}" type="slidenum">
              <a:rPr lang="tr-TR" altLang="tr-TR"/>
              <a:pPr/>
              <a:t>28</a:t>
            </a:fld>
            <a:endParaRPr lang="tr-TR" altLang="tr-TR"/>
          </a:p>
        </p:txBody>
      </p:sp>
      <p:sp>
        <p:nvSpPr>
          <p:cNvPr id="2252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32551015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1B27539E-85E2-D84A-9322-F577E7BFD13A}" type="slidenum">
              <a:rPr lang="tr-TR" altLang="tr-TR"/>
              <a:pPr/>
              <a:t>29</a:t>
            </a:fld>
            <a:endParaRPr lang="tr-TR" altLang="tr-TR"/>
          </a:p>
        </p:txBody>
      </p:sp>
      <p:sp>
        <p:nvSpPr>
          <p:cNvPr id="2263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6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0401211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389FBB98-46A0-904E-8DAB-4F18B0178850}" type="slidenum">
              <a:rPr lang="tr-TR" altLang="tr-TR"/>
              <a:pPr/>
              <a:t>3</a:t>
            </a:fld>
            <a:endParaRPr lang="tr-TR" altLang="tr-TR"/>
          </a:p>
        </p:txBody>
      </p:sp>
      <p:sp>
        <p:nvSpPr>
          <p:cNvPr id="1996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90716368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1DAEDF77-19A1-7B4D-B558-08C1CF244E34}" type="slidenum">
              <a:rPr lang="tr-TR" altLang="tr-TR"/>
              <a:pPr/>
              <a:t>30</a:t>
            </a:fld>
            <a:endParaRPr lang="tr-TR" altLang="tr-TR"/>
          </a:p>
        </p:txBody>
      </p:sp>
      <p:sp>
        <p:nvSpPr>
          <p:cNvPr id="2273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98058766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137EC781-3192-3942-B367-436134AC281E}" type="slidenum">
              <a:rPr lang="tr-TR" altLang="tr-TR"/>
              <a:pPr/>
              <a:t>31</a:t>
            </a:fld>
            <a:endParaRPr lang="tr-TR" altLang="tr-TR"/>
          </a:p>
        </p:txBody>
      </p:sp>
      <p:sp>
        <p:nvSpPr>
          <p:cNvPr id="2283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808378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8AA27E9A-F381-424D-8E63-3C643125A027}" type="slidenum">
              <a:rPr lang="tr-TR" altLang="tr-TR"/>
              <a:pPr/>
              <a:t>32</a:t>
            </a:fld>
            <a:endParaRPr lang="tr-TR" altLang="tr-TR"/>
          </a:p>
        </p:txBody>
      </p:sp>
      <p:sp>
        <p:nvSpPr>
          <p:cNvPr id="2293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9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7213491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F49C6A6F-E904-2140-817A-0B0ABF96AB2A}" type="slidenum">
              <a:rPr lang="tr-TR" altLang="tr-TR"/>
              <a:pPr/>
              <a:t>33</a:t>
            </a:fld>
            <a:endParaRPr lang="tr-TR" altLang="tr-TR"/>
          </a:p>
        </p:txBody>
      </p:sp>
      <p:sp>
        <p:nvSpPr>
          <p:cNvPr id="2304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80729342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1E07C7C5-054C-D244-AD22-16AD4DC67997}" type="slidenum">
              <a:rPr lang="tr-TR" altLang="tr-TR"/>
              <a:pPr/>
              <a:t>34</a:t>
            </a:fld>
            <a:endParaRPr lang="tr-TR" altLang="tr-TR"/>
          </a:p>
        </p:txBody>
      </p:sp>
      <p:sp>
        <p:nvSpPr>
          <p:cNvPr id="2314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1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82392685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5EB485F3-2877-6D40-8445-396883121D66}" type="slidenum">
              <a:rPr lang="tr-TR" altLang="tr-TR"/>
              <a:pPr/>
              <a:t>35</a:t>
            </a:fld>
            <a:endParaRPr lang="tr-TR" altLang="tr-TR"/>
          </a:p>
        </p:txBody>
      </p:sp>
      <p:sp>
        <p:nvSpPr>
          <p:cNvPr id="2324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2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25398560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2E1AB18D-2312-0F4A-8C1D-E19FCE6C1477}" type="slidenum">
              <a:rPr lang="tr-TR" altLang="tr-TR"/>
              <a:pPr/>
              <a:t>36</a:t>
            </a:fld>
            <a:endParaRPr lang="tr-TR" altLang="tr-TR"/>
          </a:p>
        </p:txBody>
      </p:sp>
      <p:sp>
        <p:nvSpPr>
          <p:cNvPr id="2334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34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79719167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266D798C-9C5E-7740-A8C5-F4378407B736}" type="slidenum">
              <a:rPr lang="tr-TR" altLang="tr-TR"/>
              <a:pPr/>
              <a:t>37</a:t>
            </a:fld>
            <a:endParaRPr lang="tr-TR" altLang="tr-TR"/>
          </a:p>
        </p:txBody>
      </p:sp>
      <p:sp>
        <p:nvSpPr>
          <p:cNvPr id="2344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4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14309611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06D2228C-054C-064D-834A-DE2E92D12DE6}" type="slidenum">
              <a:rPr lang="tr-TR" altLang="tr-TR"/>
              <a:pPr/>
              <a:t>38</a:t>
            </a:fld>
            <a:endParaRPr lang="tr-TR" altLang="tr-TR"/>
          </a:p>
        </p:txBody>
      </p:sp>
      <p:sp>
        <p:nvSpPr>
          <p:cNvPr id="2355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31807145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E1B517AD-48B0-B646-A281-6E31B1769B56}" type="slidenum">
              <a:rPr lang="tr-TR" altLang="tr-TR"/>
              <a:pPr/>
              <a:t>39</a:t>
            </a:fld>
            <a:endParaRPr lang="tr-TR" altLang="tr-TR"/>
          </a:p>
        </p:txBody>
      </p:sp>
      <p:sp>
        <p:nvSpPr>
          <p:cNvPr id="2365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8820392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537C597F-7E57-814B-AA5A-420817A59FDD}" type="slidenum">
              <a:rPr lang="tr-TR" altLang="tr-TR"/>
              <a:pPr/>
              <a:t>4</a:t>
            </a:fld>
            <a:endParaRPr lang="tr-TR" altLang="tr-TR"/>
          </a:p>
        </p:txBody>
      </p:sp>
      <p:sp>
        <p:nvSpPr>
          <p:cNvPr id="2007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0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4597561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2AF9806C-A871-A644-9091-96401B6EF745}" type="slidenum">
              <a:rPr lang="tr-TR" altLang="tr-TR"/>
              <a:pPr/>
              <a:t>5</a:t>
            </a:fld>
            <a:endParaRPr lang="tr-TR" altLang="tr-TR"/>
          </a:p>
        </p:txBody>
      </p:sp>
      <p:sp>
        <p:nvSpPr>
          <p:cNvPr id="2017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1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9136726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894B26FC-7C75-0048-AEC8-4F36CD2E5612}" type="slidenum">
              <a:rPr lang="tr-TR" altLang="tr-TR"/>
              <a:pPr/>
              <a:t>6</a:t>
            </a:fld>
            <a:endParaRPr lang="tr-TR" altLang="tr-TR"/>
          </a:p>
        </p:txBody>
      </p:sp>
      <p:sp>
        <p:nvSpPr>
          <p:cNvPr id="2027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2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4540923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8B8EDC95-AE28-8343-9734-897A7223E291}" type="slidenum">
              <a:rPr lang="tr-TR" altLang="tr-TR"/>
              <a:pPr/>
              <a:t>7</a:t>
            </a:fld>
            <a:endParaRPr lang="tr-TR" altLang="tr-TR"/>
          </a:p>
        </p:txBody>
      </p:sp>
      <p:sp>
        <p:nvSpPr>
          <p:cNvPr id="2037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3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880886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9AA22BAA-3CEE-B04E-9F63-8A1CAA9D2419}" type="slidenum">
              <a:rPr lang="tr-TR" altLang="tr-TR"/>
              <a:pPr/>
              <a:t>8</a:t>
            </a:fld>
            <a:endParaRPr lang="tr-TR" altLang="tr-TR"/>
          </a:p>
        </p:txBody>
      </p:sp>
      <p:sp>
        <p:nvSpPr>
          <p:cNvPr id="2048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449340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3817E240-521D-F84A-9D2B-E5DC257DF95E}" type="slidenum">
              <a:rPr lang="tr-TR" altLang="tr-TR"/>
              <a:pPr/>
              <a:t>9</a:t>
            </a:fld>
            <a:endParaRPr lang="tr-TR" altLang="tr-TR"/>
          </a:p>
        </p:txBody>
      </p:sp>
      <p:sp>
        <p:nvSpPr>
          <p:cNvPr id="2058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5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237482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C13C7-A4AD-E045-A611-F9600B136B67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9DCA7-F778-124F-A5EC-11B3CB1493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1343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C13C7-A4AD-E045-A611-F9600B136B67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9DCA7-F778-124F-A5EC-11B3CB1493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0135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C13C7-A4AD-E045-A611-F9600B136B67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9DCA7-F778-124F-A5EC-11B3CB1493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6230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C13C7-A4AD-E045-A611-F9600B136B67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9DCA7-F778-124F-A5EC-11B3CB1493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657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C13C7-A4AD-E045-A611-F9600B136B67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9DCA7-F778-124F-A5EC-11B3CB1493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9657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C13C7-A4AD-E045-A611-F9600B136B67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9DCA7-F778-124F-A5EC-11B3CB1493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1012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C13C7-A4AD-E045-A611-F9600B136B67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9DCA7-F778-124F-A5EC-11B3CB1493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3440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C13C7-A4AD-E045-A611-F9600B136B67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9DCA7-F778-124F-A5EC-11B3CB1493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8678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C13C7-A4AD-E045-A611-F9600B136B67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9DCA7-F778-124F-A5EC-11B3CB1493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675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C13C7-A4AD-E045-A611-F9600B136B67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9DCA7-F778-124F-A5EC-11B3CB1493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3283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C13C7-A4AD-E045-A611-F9600B136B67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9DCA7-F778-124F-A5EC-11B3CB1493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2430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FC13C7-A4AD-E045-A611-F9600B136B67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9DCA7-F778-124F-A5EC-11B3CB1493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3543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9326574F-9A0C-F74D-AEA9-FBF0F2333807}" type="slidenum">
              <a:rPr lang="tr-TR" altLang="tr-TR">
                <a:solidFill>
                  <a:srgbClr val="898989"/>
                </a:solidFill>
              </a:rPr>
              <a:pPr/>
              <a:t>1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6147" name="Rectangle 11"/>
          <p:cNvSpPr>
            <a:spLocks noGrp="1" noChangeArrowheads="1"/>
          </p:cNvSpPr>
          <p:nvPr>
            <p:ph type="ctrTitle" idx="4294967295"/>
          </p:nvPr>
        </p:nvSpPr>
        <p:spPr>
          <a:xfrm>
            <a:off x="1524001" y="1511300"/>
            <a:ext cx="8786813" cy="2273300"/>
          </a:xfrm>
        </p:spPr>
        <p:txBody>
          <a:bodyPr/>
          <a:lstStyle/>
          <a:p>
            <a:r>
              <a:rPr lang="tr-TR" altLang="tr-TR">
                <a:solidFill>
                  <a:schemeClr val="tx2"/>
                </a:solidFill>
              </a:rPr>
              <a:t>HORMONLAR ve </a:t>
            </a:r>
            <a:r>
              <a:rPr lang="tr-TR" altLang="tr-TR">
                <a:solidFill>
                  <a:schemeClr val="tx2"/>
                </a:solidFill>
              </a:rPr>
              <a:t>TEDAVİ </a:t>
            </a:r>
            <a:r>
              <a:rPr lang="tr-TR" altLang="tr-TR" smtClean="0">
                <a:solidFill>
                  <a:schemeClr val="tx2"/>
                </a:solidFill>
              </a:rPr>
              <a:t>İLKELERİ-3</a:t>
            </a:r>
            <a:endParaRPr lang="tr-TR" altLang="tr-TR">
              <a:solidFill>
                <a:schemeClr val="tx2"/>
              </a:solidFill>
            </a:endParaRPr>
          </a:p>
        </p:txBody>
      </p:sp>
      <p:sp>
        <p:nvSpPr>
          <p:cNvPr id="6148" name="Rectangle 13"/>
          <p:cNvSpPr>
            <a:spLocks noGrp="1" noChangeArrowheads="1"/>
          </p:cNvSpPr>
          <p:nvPr>
            <p:ph type="subTitle" idx="4294967295"/>
          </p:nvPr>
        </p:nvSpPr>
        <p:spPr>
          <a:xfrm>
            <a:off x="1524000" y="4051300"/>
            <a:ext cx="6032500" cy="1003300"/>
          </a:xfrm>
        </p:spPr>
        <p:txBody>
          <a:bodyPr/>
          <a:lstStyle/>
          <a:p>
            <a:r>
              <a:rPr lang="tr-TR" altLang="tr-TR" dirty="0" smtClean="0"/>
              <a:t>Prof. Dr. Mustafa Kaymaz</a:t>
            </a: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17804513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BFCDD966-F044-B048-B13A-02BB5D5B1BD0}" type="slidenum">
              <a:rPr lang="tr-TR" altLang="tr-TR">
                <a:solidFill>
                  <a:srgbClr val="898989"/>
                </a:solidFill>
              </a:rPr>
              <a:pPr/>
              <a:t>10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16486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431801"/>
            <a:ext cx="9144000" cy="333375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endParaRPr lang="tr-TR" sz="2400" dirty="0">
              <a:solidFill>
                <a:schemeClr val="tx2"/>
              </a:solidFill>
            </a:endParaRPr>
          </a:p>
        </p:txBody>
      </p:sp>
      <p:sp>
        <p:nvSpPr>
          <p:cNvPr id="9114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24126" y="981075"/>
            <a:ext cx="7229475" cy="5075238"/>
          </a:xfrm>
        </p:spPr>
        <p:txBody>
          <a:bodyPr/>
          <a:lstStyle/>
          <a:p>
            <a:endParaRPr lang="tr-TR" altLang="tr-TR" sz="2400"/>
          </a:p>
          <a:p>
            <a:endParaRPr lang="tr-TR" altLang="tr-TR" sz="2400"/>
          </a:p>
          <a:p>
            <a:r>
              <a:rPr lang="tr-TR" altLang="tr-TR" sz="2400"/>
              <a:t>Progestagenler; progesteron molekülünde modifikasyon yapılarak oluşturulmuş, progesteron benzeri etki yapan yapılardır.</a:t>
            </a:r>
          </a:p>
          <a:p>
            <a:r>
              <a:rPr lang="tr-TR" altLang="tr-TR" sz="2400"/>
              <a:t>Ana kaynağı Cl’ dur.</a:t>
            </a:r>
          </a:p>
          <a:p>
            <a:r>
              <a:rPr lang="tr-TR" altLang="tr-TR" sz="2400"/>
              <a:t>Bazı hayvanlarda plasenta ve adrenal bezlerden de salınır.</a:t>
            </a:r>
          </a:p>
          <a:p>
            <a:r>
              <a:rPr lang="tr-TR" altLang="tr-TR" sz="2400"/>
              <a:t>Hedef dokulardaki etkisi ancak doku östrojen uyarımı aldıktan sonra şekillenir.</a:t>
            </a:r>
          </a:p>
          <a:p>
            <a:r>
              <a:rPr lang="tr-TR" altLang="tr-TR" sz="2400"/>
              <a:t>Uterustaki myometriyal aktiviteyi azaltır.</a:t>
            </a:r>
          </a:p>
        </p:txBody>
      </p:sp>
    </p:spTree>
    <p:extLst>
      <p:ext uri="{BB962C8B-B14F-4D97-AF65-F5344CB8AC3E}">
        <p14:creationId xmlns:p14="http://schemas.microsoft.com/office/powerpoint/2010/main" val="21339499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AD04B1DA-E034-DA40-AE0C-DC71C7F4381D}" type="slidenum">
              <a:rPr lang="tr-TR" altLang="tr-TR">
                <a:solidFill>
                  <a:srgbClr val="898989"/>
                </a:solidFill>
              </a:rPr>
              <a:pPr/>
              <a:t>11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309813" y="1412875"/>
            <a:ext cx="7643812" cy="4643438"/>
          </a:xfrm>
        </p:spPr>
        <p:txBody>
          <a:bodyPr/>
          <a:lstStyle/>
          <a:p>
            <a:r>
              <a:rPr lang="tr-TR" altLang="tr-TR" sz="2400"/>
              <a:t>Endometriyal bezlerden uterus sütünü salgılatır.</a:t>
            </a:r>
          </a:p>
          <a:p>
            <a:r>
              <a:rPr lang="tr-TR" altLang="tr-TR" sz="2400"/>
              <a:t>Doku reddine neden olan T lenfositleri bloke eder.</a:t>
            </a:r>
          </a:p>
          <a:p>
            <a:r>
              <a:rPr lang="tr-TR" altLang="tr-TR" sz="2400"/>
              <a:t>Siklik dozları adenohipofizden gonadotropin salınımını inhibe eder.</a:t>
            </a:r>
          </a:p>
          <a:p>
            <a:r>
              <a:rPr lang="tr-TR" altLang="tr-TR" sz="2400"/>
              <a:t>Diöstrus süresini ayarlar.</a:t>
            </a:r>
          </a:p>
          <a:p>
            <a:r>
              <a:rPr lang="tr-TR" altLang="tr-TR" sz="2400"/>
              <a:t>Pisişik etki olarak annelik davranışlarının belirginleşmesini sağlar.</a:t>
            </a:r>
          </a:p>
          <a:p>
            <a:r>
              <a:rPr lang="tr-TR" altLang="tr-TR" sz="2400"/>
              <a:t>Yarılanma ömrü 22-26 dakikadır. Bu nedenle pulsatil olarak salınımı gerekmektedir.</a:t>
            </a:r>
          </a:p>
        </p:txBody>
      </p:sp>
    </p:spTree>
    <p:extLst>
      <p:ext uri="{BB962C8B-B14F-4D97-AF65-F5344CB8AC3E}">
        <p14:creationId xmlns:p14="http://schemas.microsoft.com/office/powerpoint/2010/main" val="14876300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4F962B18-EF19-AA40-94B9-65A1657C1FA8}" type="slidenum">
              <a:rPr lang="tr-TR" altLang="tr-TR">
                <a:solidFill>
                  <a:srgbClr val="898989"/>
                </a:solidFill>
              </a:rPr>
              <a:pPr/>
              <a:t>12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024064" y="1052513"/>
            <a:ext cx="7729537" cy="5003800"/>
          </a:xfrm>
        </p:spPr>
        <p:txBody>
          <a:bodyPr/>
          <a:lstStyle/>
          <a:p>
            <a:r>
              <a:rPr lang="tr-TR" altLang="tr-TR" sz="2400"/>
              <a:t>Başlıca progestagenler:</a:t>
            </a:r>
          </a:p>
          <a:p>
            <a:endParaRPr lang="tr-TR" altLang="tr-TR" sz="2400"/>
          </a:p>
          <a:p>
            <a:pPr lvl="1"/>
            <a:r>
              <a:rPr lang="tr-TR" altLang="tr-TR"/>
              <a:t>Medroksiprogesteron acetate (MAP) </a:t>
            </a:r>
          </a:p>
          <a:p>
            <a:pPr lvl="1"/>
            <a:r>
              <a:rPr lang="tr-TR" altLang="tr-TR"/>
              <a:t>Fluorogestone acetate (FGA)</a:t>
            </a:r>
          </a:p>
          <a:p>
            <a:pPr lvl="1"/>
            <a:r>
              <a:rPr lang="tr-TR" altLang="tr-TR"/>
              <a:t>Megestrole acetate (MA)</a:t>
            </a:r>
          </a:p>
          <a:p>
            <a:pPr lvl="1"/>
            <a:r>
              <a:rPr lang="tr-TR" altLang="tr-TR"/>
              <a:t>Melengestrole acetate (MGA)</a:t>
            </a:r>
          </a:p>
          <a:p>
            <a:pPr lvl="1"/>
            <a:r>
              <a:rPr lang="tr-TR" altLang="tr-TR"/>
              <a:t>Chlormadinone acetate (CAP)</a:t>
            </a:r>
          </a:p>
          <a:p>
            <a:pPr lvl="1"/>
            <a:r>
              <a:rPr lang="tr-TR" altLang="tr-TR"/>
              <a:t>Norethandrolene (NEA)</a:t>
            </a:r>
          </a:p>
          <a:p>
            <a:pPr lvl="1"/>
            <a:r>
              <a:rPr lang="tr-TR" altLang="tr-TR"/>
              <a:t>Norethisterone acetate (NET)</a:t>
            </a:r>
          </a:p>
          <a:p>
            <a:pPr lvl="1"/>
            <a:r>
              <a:rPr lang="tr-TR" altLang="tr-TR"/>
              <a:t>Proligestone</a:t>
            </a:r>
          </a:p>
        </p:txBody>
      </p:sp>
    </p:spTree>
    <p:extLst>
      <p:ext uri="{BB962C8B-B14F-4D97-AF65-F5344CB8AC3E}">
        <p14:creationId xmlns:p14="http://schemas.microsoft.com/office/powerpoint/2010/main" val="9267321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3C57A2E4-019B-5641-8815-67491BA57FE7}" type="slidenum">
              <a:rPr lang="tr-TR" altLang="tr-TR">
                <a:solidFill>
                  <a:srgbClr val="898989"/>
                </a:solidFill>
              </a:rPr>
              <a:pPr/>
              <a:t>13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9421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431800"/>
            <a:ext cx="9144000" cy="965200"/>
          </a:xfrm>
        </p:spPr>
        <p:txBody>
          <a:bodyPr/>
          <a:lstStyle/>
          <a:p>
            <a:r>
              <a:rPr lang="tr-TR" altLang="tr-TR" sz="3200" b="1" u="sng">
                <a:solidFill>
                  <a:schemeClr val="tx2"/>
                </a:solidFill>
              </a:rPr>
              <a:t>Klinik Kullanımı</a:t>
            </a:r>
          </a:p>
        </p:txBody>
      </p:sp>
      <p:sp>
        <p:nvSpPr>
          <p:cNvPr id="16794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309814" y="1412875"/>
            <a:ext cx="7443787" cy="4643438"/>
          </a:xfrm>
        </p:spPr>
        <p:txBody>
          <a:bodyPr rtlCol="0">
            <a:normAutofit/>
          </a:bodyPr>
          <a:lstStyle/>
          <a:p>
            <a:pPr>
              <a:buFont typeface="Arial" pitchFamily="34" charset="0"/>
              <a:buChar char="•"/>
              <a:defRPr/>
            </a:pPr>
            <a:endParaRPr lang="tr-TR" sz="2400" b="1" i="1" u="sng" dirty="0"/>
          </a:p>
          <a:p>
            <a:pPr>
              <a:buFont typeface="Arial" pitchFamily="34" charset="0"/>
              <a:buChar char="•"/>
              <a:defRPr/>
            </a:pPr>
            <a:r>
              <a:rPr lang="tr-TR" sz="2400" b="1" i="1" u="sng" dirty="0"/>
              <a:t>Ruminantlarda</a:t>
            </a:r>
            <a:endParaRPr lang="tr-TR" sz="2400" dirty="0"/>
          </a:p>
          <a:p>
            <a:pPr>
              <a:buNone/>
              <a:defRPr/>
            </a:pPr>
            <a:r>
              <a:rPr lang="tr-TR" sz="2400" dirty="0"/>
              <a:t>1- Üremenin denetlenmesi </a:t>
            </a:r>
          </a:p>
          <a:p>
            <a:pPr marL="609600" indent="-609600">
              <a:buNone/>
              <a:defRPr/>
            </a:pPr>
            <a:r>
              <a:rPr lang="tr-TR" sz="2400" dirty="0"/>
              <a:t>2-Hormonal kökenli abortlardan korunmak amacıyla</a:t>
            </a:r>
          </a:p>
          <a:p>
            <a:pPr marL="609600" indent="-609600">
              <a:buNone/>
              <a:defRPr/>
            </a:pPr>
            <a:r>
              <a:rPr lang="tr-TR" sz="2400" dirty="0"/>
              <a:t>3-Hakiki anöstrus olgularında</a:t>
            </a:r>
          </a:p>
          <a:p>
            <a:pPr marL="609600" indent="-609600">
              <a:buNone/>
              <a:defRPr/>
            </a:pPr>
            <a:r>
              <a:rPr lang="tr-TR" sz="2400" dirty="0"/>
              <a:t>4-Kistik ovaryumlarda (GnRH ve HCG ‘nin yetersiz kaldığı olgularda)</a:t>
            </a:r>
          </a:p>
          <a:p>
            <a:pPr marL="609600" indent="-609600">
              <a:buNone/>
              <a:defRPr/>
            </a:pPr>
            <a:r>
              <a:rPr lang="tr-TR" sz="2400" dirty="0"/>
              <a:t>5-Fizyolojik meme ödemlerinde</a:t>
            </a:r>
          </a:p>
          <a:p>
            <a:pPr>
              <a:buNone/>
              <a:defRPr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0205626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3B86046C-73F4-4C42-9F94-9679774D65F1}" type="slidenum">
              <a:rPr lang="tr-TR" altLang="tr-TR">
                <a:solidFill>
                  <a:srgbClr val="898989"/>
                </a:solidFill>
              </a:rPr>
              <a:pPr/>
              <a:t>14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024064" y="500063"/>
            <a:ext cx="7729537" cy="5556250"/>
          </a:xfrm>
        </p:spPr>
        <p:txBody>
          <a:bodyPr/>
          <a:lstStyle/>
          <a:p>
            <a:r>
              <a:rPr lang="tr-TR" altLang="tr-TR" sz="2400" b="1" u="sng"/>
              <a:t>köpeklerde </a:t>
            </a:r>
            <a:endParaRPr lang="tr-TR" altLang="tr-TR" sz="2400"/>
          </a:p>
          <a:p>
            <a:pPr>
              <a:buFont typeface="Arial" charset="-94"/>
              <a:buNone/>
            </a:pPr>
            <a:r>
              <a:rPr lang="tr-TR" altLang="tr-TR" sz="2400"/>
              <a:t>1-Üremenin denetlenmesi</a:t>
            </a:r>
          </a:p>
          <a:p>
            <a:pPr>
              <a:buFont typeface="Arial" charset="-94"/>
              <a:buNone/>
            </a:pPr>
            <a:r>
              <a:rPr lang="tr-TR" altLang="tr-TR" sz="2400" b="1"/>
              <a:t>		1.1</a:t>
            </a:r>
            <a:r>
              <a:rPr lang="tr-TR" altLang="tr-TR" sz="2400"/>
              <a:t>.Östrusların önlenmesi</a:t>
            </a:r>
          </a:p>
          <a:p>
            <a:pPr>
              <a:buFont typeface="Arial" charset="-94"/>
              <a:buNone/>
            </a:pPr>
            <a:r>
              <a:rPr lang="tr-TR" altLang="tr-TR" sz="2400" b="1"/>
              <a:t>		1.2. </a:t>
            </a:r>
            <a:r>
              <a:rPr lang="tr-TR" altLang="tr-TR" sz="2400"/>
              <a:t>Başlamış östrusların baskılanması</a:t>
            </a:r>
          </a:p>
          <a:p>
            <a:pPr>
              <a:buFont typeface="Arial" charset="-94"/>
              <a:buNone/>
            </a:pPr>
            <a:r>
              <a:rPr lang="tr-TR" altLang="tr-TR" sz="2400" b="1"/>
              <a:t>		1.3. </a:t>
            </a:r>
            <a:r>
              <a:rPr lang="tr-TR" altLang="tr-TR" sz="2400"/>
              <a:t>Köpeklerde implantasyonun engellenmesi</a:t>
            </a:r>
          </a:p>
          <a:p>
            <a:pPr>
              <a:buFont typeface="Arial" charset="-94"/>
              <a:buNone/>
            </a:pPr>
            <a:r>
              <a:rPr lang="tr-TR" altLang="tr-TR" sz="2400" b="1"/>
              <a:t>2</a:t>
            </a:r>
            <a:r>
              <a:rPr lang="tr-TR" altLang="tr-TR" sz="2400"/>
              <a:t>. Yalancı gebeliğin tedavisi</a:t>
            </a:r>
          </a:p>
          <a:p>
            <a:pPr>
              <a:buFont typeface="Arial" charset="-94"/>
              <a:buNone/>
            </a:pPr>
            <a:r>
              <a:rPr lang="tr-TR" altLang="tr-TR" sz="2400"/>
              <a:t>	prolaktin salınımını engelleyerek 3 gün içinde semptomların ortadan kalkmasını sağlar</a:t>
            </a:r>
          </a:p>
          <a:p>
            <a:pPr>
              <a:buFont typeface="Arial" charset="-94"/>
              <a:buNone/>
            </a:pPr>
            <a:r>
              <a:rPr lang="tr-TR" altLang="tr-TR" sz="2400" b="1"/>
              <a:t>3</a:t>
            </a:r>
            <a:r>
              <a:rPr lang="tr-TR" altLang="tr-TR" sz="2400"/>
              <a:t>. Bazı meme neoplazmlarının tedavisinde</a:t>
            </a:r>
          </a:p>
          <a:p>
            <a:pPr>
              <a:buFont typeface="Arial" charset="-94"/>
              <a:buNone/>
            </a:pPr>
            <a:r>
              <a:rPr lang="tr-TR" altLang="tr-TR" sz="2400"/>
              <a:t>	10-15 gün tedavi ile tümörlerde iyileşme görülebilir.</a:t>
            </a:r>
          </a:p>
          <a:p>
            <a:pPr>
              <a:buFont typeface="Arial" charset="-94"/>
              <a:buNone/>
            </a:pPr>
            <a:r>
              <a:rPr lang="tr-TR" altLang="tr-TR" sz="2400" b="1"/>
              <a:t>4</a:t>
            </a:r>
            <a:r>
              <a:rPr lang="tr-TR" altLang="tr-TR" sz="2400"/>
              <a:t>. Siklik düzensizliklerde</a:t>
            </a:r>
          </a:p>
          <a:p>
            <a:pPr>
              <a:buFont typeface="Arial" charset="-94"/>
              <a:buNone/>
            </a:pPr>
            <a:endParaRPr lang="tr-TR" altLang="tr-TR" sz="2400"/>
          </a:p>
          <a:p>
            <a:pPr>
              <a:buFont typeface="Arial" charset="-94"/>
              <a:buNone/>
            </a:pPr>
            <a:endParaRPr lang="tr-TR" altLang="tr-TR" sz="2400"/>
          </a:p>
        </p:txBody>
      </p:sp>
    </p:spTree>
    <p:extLst>
      <p:ext uri="{BB962C8B-B14F-4D97-AF65-F5344CB8AC3E}">
        <p14:creationId xmlns:p14="http://schemas.microsoft.com/office/powerpoint/2010/main" val="16589355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9FD623F3-0AC1-5541-BAC9-52A17E8E5D9A}" type="slidenum">
              <a:rPr lang="tr-TR" altLang="tr-TR">
                <a:solidFill>
                  <a:srgbClr val="898989"/>
                </a:solidFill>
              </a:rPr>
              <a:pPr/>
              <a:t>15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17715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38376" y="1412875"/>
            <a:ext cx="7515225" cy="4643438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tr-TR" altLang="tr-TR" sz="2400" b="1" u="sng"/>
              <a:t>kedilerde </a:t>
            </a:r>
            <a:endParaRPr lang="tr-TR" altLang="tr-TR" sz="2400" b="1"/>
          </a:p>
          <a:p>
            <a:pPr>
              <a:buFontTx/>
              <a:buAutoNum type="arabicPeriod"/>
            </a:pPr>
            <a:r>
              <a:rPr lang="tr-TR" altLang="tr-TR" sz="2400"/>
              <a:t>Üremenin denetlenmesi</a:t>
            </a:r>
          </a:p>
          <a:p>
            <a:pPr>
              <a:buFont typeface="Arial" charset="-94"/>
              <a:buNone/>
            </a:pPr>
            <a:r>
              <a:rPr lang="tr-TR" altLang="tr-TR" sz="2400"/>
              <a:t>	1.1.Östrusların önlenmesi</a:t>
            </a:r>
          </a:p>
          <a:p>
            <a:pPr>
              <a:buFont typeface="Arial" charset="-94"/>
              <a:buNone/>
            </a:pPr>
            <a:r>
              <a:rPr lang="tr-TR" altLang="tr-TR" sz="2400"/>
              <a:t>	1.2. Başlamış östrusların baskılanması </a:t>
            </a:r>
          </a:p>
          <a:p>
            <a:pPr>
              <a:buFont typeface="Arial" charset="-94"/>
              <a:buNone/>
            </a:pPr>
            <a:r>
              <a:rPr lang="tr-TR" altLang="tr-TR" sz="2400"/>
              <a:t>	1.3. İmplantasyonun engellenmesi</a:t>
            </a:r>
          </a:p>
          <a:p>
            <a:pPr>
              <a:buFont typeface="Arial" charset="-94"/>
              <a:buNone/>
            </a:pPr>
            <a:endParaRPr lang="tr-TR" altLang="tr-TR" sz="2400"/>
          </a:p>
          <a:p>
            <a:pPr>
              <a:buFont typeface="Arial" charset="-94"/>
              <a:buNone/>
            </a:pPr>
            <a:endParaRPr lang="tr-TR" altLang="tr-TR" sz="2400"/>
          </a:p>
        </p:txBody>
      </p:sp>
    </p:spTree>
    <p:extLst>
      <p:ext uri="{BB962C8B-B14F-4D97-AF65-F5344CB8AC3E}">
        <p14:creationId xmlns:p14="http://schemas.microsoft.com/office/powerpoint/2010/main" val="20315198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BB8B1E39-7546-BB46-9216-C1B502AC7D1D}" type="slidenum">
              <a:rPr lang="tr-TR" altLang="tr-TR">
                <a:solidFill>
                  <a:srgbClr val="898989"/>
                </a:solidFill>
              </a:rPr>
              <a:pPr/>
              <a:t>16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972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431800"/>
            <a:ext cx="8929688" cy="476250"/>
          </a:xfrm>
        </p:spPr>
        <p:txBody>
          <a:bodyPr/>
          <a:lstStyle/>
          <a:p>
            <a:r>
              <a:rPr lang="tr-TR" altLang="tr-TR" sz="2400" b="1" u="sng">
                <a:solidFill>
                  <a:schemeClr val="tx2"/>
                </a:solidFill>
              </a:rPr>
              <a:t>Androgenler</a:t>
            </a:r>
          </a:p>
        </p:txBody>
      </p:sp>
      <p:sp>
        <p:nvSpPr>
          <p:cNvPr id="9728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667000" y="1412875"/>
            <a:ext cx="7086600" cy="4643438"/>
          </a:xfrm>
        </p:spPr>
        <p:txBody>
          <a:bodyPr/>
          <a:lstStyle/>
          <a:p>
            <a:pPr algn="just"/>
            <a:r>
              <a:rPr lang="tr-TR" altLang="tr-TR" sz="2400" i="1"/>
              <a:t>Androgenler</a:t>
            </a:r>
            <a:r>
              <a:rPr lang="tr-TR" altLang="tr-TR" sz="2400"/>
              <a:t>e verilebilecek en iyi örnek testosteron’dur </a:t>
            </a:r>
          </a:p>
          <a:p>
            <a:pPr algn="just"/>
            <a:endParaRPr lang="tr-TR" altLang="tr-TR" sz="2400"/>
          </a:p>
          <a:p>
            <a:pPr algn="just"/>
            <a:r>
              <a:rPr lang="tr-TR" altLang="tr-TR" sz="2400"/>
              <a:t>Bu erkeklerde dolaşımda bulunan en önemli reprodüktif  steroit. </a:t>
            </a:r>
          </a:p>
          <a:p>
            <a:pPr algn="just"/>
            <a:endParaRPr lang="tr-TR" altLang="tr-TR" sz="2400"/>
          </a:p>
          <a:p>
            <a:pPr algn="just"/>
            <a:r>
              <a:rPr lang="tr-TR" altLang="tr-TR" sz="2400"/>
              <a:t>Testislerdeki Leydig veya intersitisyel hücreler temel kaynaktır. </a:t>
            </a:r>
          </a:p>
          <a:p>
            <a:pPr algn="just"/>
            <a:endParaRPr lang="tr-TR" altLang="tr-TR" sz="2400"/>
          </a:p>
          <a:p>
            <a:pPr algn="just"/>
            <a:r>
              <a:rPr lang="tr-TR" altLang="tr-TR" sz="2400"/>
              <a:t>Evcil hayvanlarda reprodüktif amaçlı androgen kullanımı oldukça düşük seviyededir. </a:t>
            </a:r>
          </a:p>
        </p:txBody>
      </p:sp>
    </p:spTree>
    <p:extLst>
      <p:ext uri="{BB962C8B-B14F-4D97-AF65-F5344CB8AC3E}">
        <p14:creationId xmlns:p14="http://schemas.microsoft.com/office/powerpoint/2010/main" val="21050663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2EA4E066-CD02-DF4E-BA3C-1C0A9502A96F}" type="slidenum">
              <a:rPr lang="tr-TR" altLang="tr-TR">
                <a:solidFill>
                  <a:srgbClr val="898989"/>
                </a:solidFill>
              </a:rPr>
              <a:pPr/>
              <a:t>17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381250" y="1412875"/>
            <a:ext cx="7372350" cy="4643438"/>
          </a:xfrm>
        </p:spPr>
        <p:txBody>
          <a:bodyPr/>
          <a:lstStyle/>
          <a:p>
            <a:pPr algn="just"/>
            <a:r>
              <a:rPr lang="tr-TR" altLang="tr-TR" sz="2400"/>
              <a:t>Libidosu düşük erkek hayvanlarda seksüel davranışları artırmak ve </a:t>
            </a:r>
          </a:p>
          <a:p>
            <a:pPr algn="just"/>
            <a:r>
              <a:rPr lang="tr-TR" altLang="tr-TR" sz="2400"/>
              <a:t>Suni tohumlama programlarında düvelerde östrusları saptamak amacıyla kullanılır.</a:t>
            </a:r>
          </a:p>
          <a:p>
            <a:pPr algn="just"/>
            <a:r>
              <a:rPr lang="tr-TR" altLang="tr-TR" sz="2400"/>
              <a:t>Yarış taylarında performans artırıcı olarak anabolik steroid tedavisi tayların maskulinizasyonuna neden olur. </a:t>
            </a:r>
          </a:p>
          <a:p>
            <a:pPr algn="just"/>
            <a:r>
              <a:rPr lang="tr-TR" altLang="tr-TR" sz="2400"/>
              <a:t>Uzun süreli kullanımlarında her iki cinsiyette de hipotalamus-hipofiz aksisi üzerine yapacağı negatif feedback etkisi ile gonadotropin sekresyonu gerilemekte ve gonadlarda atrofi şekillenmektedir. </a:t>
            </a:r>
          </a:p>
          <a:p>
            <a:pPr algn="just"/>
            <a:endParaRPr lang="tr-TR" altLang="tr-TR" sz="2400"/>
          </a:p>
        </p:txBody>
      </p:sp>
    </p:spTree>
    <p:extLst>
      <p:ext uri="{BB962C8B-B14F-4D97-AF65-F5344CB8AC3E}">
        <p14:creationId xmlns:p14="http://schemas.microsoft.com/office/powerpoint/2010/main" val="19635629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8D0FA4B4-8730-204D-A379-ED725C9853BB}" type="slidenum">
              <a:rPr lang="tr-TR" altLang="tr-TR">
                <a:solidFill>
                  <a:srgbClr val="898989"/>
                </a:solidFill>
              </a:rPr>
              <a:pPr/>
              <a:t>18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66938" y="714375"/>
            <a:ext cx="7586662" cy="5341938"/>
          </a:xfrm>
        </p:spPr>
        <p:txBody>
          <a:bodyPr/>
          <a:lstStyle/>
          <a:p>
            <a:endParaRPr lang="tr-TR" altLang="tr-TR" sz="2400"/>
          </a:p>
          <a:p>
            <a:r>
              <a:rPr lang="tr-TR" altLang="tr-TR" sz="2400"/>
              <a:t>Spermatogenezisin devamlılığından,</a:t>
            </a:r>
          </a:p>
          <a:p>
            <a:r>
              <a:rPr lang="tr-TR" altLang="tr-TR" sz="2400"/>
              <a:t>Aksesor sex bezlerinin fonksiyonlarından,</a:t>
            </a:r>
          </a:p>
          <a:p>
            <a:r>
              <a:rPr lang="tr-TR" altLang="tr-TR" sz="2400"/>
              <a:t>Sekonder sex karakterlerinden sorumludurlar.</a:t>
            </a:r>
          </a:p>
          <a:p>
            <a:r>
              <a:rPr lang="tr-TR" altLang="tr-TR" sz="2400" i="1"/>
              <a:t>Androgenler</a:t>
            </a:r>
            <a:r>
              <a:rPr lang="tr-TR" altLang="tr-TR" sz="2400"/>
              <a:t> her iki türde de östrogen üretiminin ön maddesidir. </a:t>
            </a:r>
          </a:p>
          <a:p>
            <a:pPr algn="just"/>
            <a:r>
              <a:rPr lang="tr-TR" altLang="tr-TR" sz="2400"/>
              <a:t>Dişilerde androgen seviyesinin azaltılmasıyla  reprodüktif fonksiyonda aksamalar meydana gelmektedir. </a:t>
            </a:r>
          </a:p>
          <a:p>
            <a:pPr algn="just"/>
            <a:r>
              <a:rPr lang="tr-TR" altLang="tr-TR" sz="2400"/>
              <a:t>Erkeklerde androgenlerin hedef dokuda etki gösterebilmeleri için dolaşımdaki formlarının (testosteron) dönüşüme uğraması gerekmektedir. </a:t>
            </a:r>
          </a:p>
          <a:p>
            <a:endParaRPr lang="tr-TR" altLang="tr-TR" sz="2400"/>
          </a:p>
          <a:p>
            <a:endParaRPr lang="tr-TR" altLang="tr-TR" sz="2400"/>
          </a:p>
        </p:txBody>
      </p:sp>
    </p:spTree>
    <p:extLst>
      <p:ext uri="{BB962C8B-B14F-4D97-AF65-F5344CB8AC3E}">
        <p14:creationId xmlns:p14="http://schemas.microsoft.com/office/powerpoint/2010/main" val="5810408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8263D29C-5F41-1846-A504-23725FB4E668}" type="slidenum">
              <a:rPr lang="tr-TR" altLang="tr-TR">
                <a:solidFill>
                  <a:srgbClr val="898989"/>
                </a:solidFill>
              </a:rPr>
              <a:pPr/>
              <a:t>19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10035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1" y="431800"/>
            <a:ext cx="8786813" cy="965200"/>
          </a:xfrm>
        </p:spPr>
        <p:txBody>
          <a:bodyPr/>
          <a:lstStyle/>
          <a:p>
            <a:r>
              <a:rPr lang="tr-TR" altLang="tr-TR" sz="3200" b="1" u="sng">
                <a:solidFill>
                  <a:schemeClr val="tx2"/>
                </a:solidFill>
              </a:rPr>
              <a:t>Östrogenler</a:t>
            </a:r>
          </a:p>
        </p:txBody>
      </p:sp>
      <p:sp>
        <p:nvSpPr>
          <p:cNvPr id="10035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095500" y="1412875"/>
            <a:ext cx="7658100" cy="4643438"/>
          </a:xfrm>
        </p:spPr>
        <p:txBody>
          <a:bodyPr/>
          <a:lstStyle/>
          <a:p>
            <a:endParaRPr lang="tr-TR" altLang="tr-TR" sz="2400" i="1"/>
          </a:p>
          <a:p>
            <a:r>
              <a:rPr lang="tr-TR" altLang="tr-TR" sz="2400" i="1"/>
              <a:t>Östrogenler, </a:t>
            </a:r>
            <a:r>
              <a:rPr lang="tr-TR" altLang="tr-TR" sz="2400"/>
              <a:t>dişi hayvanlara ve kısırlaştırılmış dişilere parenteral olarak uygulandıklarında östrus oluşturma yeteneğine sahip steroid hormonlardır. </a:t>
            </a:r>
            <a:endParaRPr lang="tr-TR" altLang="tr-TR" sz="2400" i="1"/>
          </a:p>
          <a:p>
            <a:endParaRPr lang="tr-TR" altLang="tr-TR" sz="2400" i="1"/>
          </a:p>
          <a:p>
            <a:r>
              <a:rPr lang="tr-TR" altLang="tr-TR" sz="2400" i="1"/>
              <a:t>Estradiol </a:t>
            </a:r>
            <a:r>
              <a:rPr lang="tr-TR" altLang="tr-TR" sz="2400"/>
              <a:t>ve </a:t>
            </a:r>
            <a:r>
              <a:rPr lang="tr-TR" altLang="tr-TR" sz="2400" i="1"/>
              <a:t>estrone, </a:t>
            </a:r>
            <a:r>
              <a:rPr lang="tr-TR" altLang="tr-TR" sz="2400"/>
              <a:t>graaf follikülünün teka interna hücrelerinde ve plasentada üretilen doğal, biyolojik östrogenlerdir. </a:t>
            </a:r>
          </a:p>
        </p:txBody>
      </p:sp>
    </p:spTree>
    <p:extLst>
      <p:ext uri="{BB962C8B-B14F-4D97-AF65-F5344CB8AC3E}">
        <p14:creationId xmlns:p14="http://schemas.microsoft.com/office/powerpoint/2010/main" val="8338597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84F5058C-D127-D34C-932B-1B170FAEB144}" type="slidenum">
              <a:rPr lang="tr-TR" altLang="tr-TR">
                <a:solidFill>
                  <a:srgbClr val="898989"/>
                </a:solidFill>
              </a:rPr>
              <a:pPr/>
              <a:t>2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13209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431800"/>
            <a:ext cx="9144000" cy="47625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tr-TR" sz="3200" b="1" dirty="0">
                <a:solidFill>
                  <a:schemeClr val="tx2"/>
                </a:solidFill>
              </a:rPr>
              <a:t>OVARYUM HORMONLARI</a:t>
            </a:r>
          </a:p>
        </p:txBody>
      </p:sp>
      <p:sp>
        <p:nvSpPr>
          <p:cNvPr id="7270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38376" y="1052513"/>
            <a:ext cx="7515225" cy="5003800"/>
          </a:xfrm>
        </p:spPr>
        <p:txBody>
          <a:bodyPr/>
          <a:lstStyle/>
          <a:p>
            <a:pPr algn="just"/>
            <a:endParaRPr lang="tr-TR" altLang="tr-TR" sz="2400"/>
          </a:p>
          <a:p>
            <a:pPr algn="just"/>
            <a:r>
              <a:rPr lang="tr-TR" altLang="tr-TR" sz="2400"/>
              <a:t>Ovaryumda üretilen hormonlar; </a:t>
            </a:r>
          </a:p>
          <a:p>
            <a:pPr lvl="1" algn="just"/>
            <a:r>
              <a:rPr lang="tr-TR" altLang="tr-TR"/>
              <a:t>östrogenler, </a:t>
            </a:r>
          </a:p>
          <a:p>
            <a:pPr lvl="1" algn="just"/>
            <a:r>
              <a:rPr lang="tr-TR" altLang="tr-TR"/>
              <a:t>progestagenler, </a:t>
            </a:r>
          </a:p>
          <a:p>
            <a:pPr lvl="1" algn="just"/>
            <a:r>
              <a:rPr lang="tr-TR" altLang="tr-TR"/>
              <a:t>androgenler ve </a:t>
            </a:r>
          </a:p>
          <a:p>
            <a:pPr lvl="1" algn="just"/>
            <a:r>
              <a:rPr lang="tr-TR" altLang="tr-TR"/>
              <a:t>non steroid yapıdaki relaxin’dir. </a:t>
            </a:r>
          </a:p>
          <a:p>
            <a:pPr lvl="1" algn="just"/>
            <a:endParaRPr lang="tr-TR" altLang="tr-TR"/>
          </a:p>
          <a:p>
            <a:pPr algn="just"/>
            <a:r>
              <a:rPr lang="tr-TR" altLang="tr-TR" sz="2400"/>
              <a:t>İlk 3 steroid hormon testis, adrenal cortex ve plasentada da üretilmektedir. </a:t>
            </a:r>
          </a:p>
          <a:p>
            <a:pPr algn="just"/>
            <a:endParaRPr lang="tr-TR" altLang="tr-TR" sz="2400"/>
          </a:p>
          <a:p>
            <a:pPr lvl="1" algn="just"/>
            <a:endParaRPr lang="tr-TR" altLang="tr-TR" sz="2000"/>
          </a:p>
          <a:p>
            <a:pPr lvl="1" algn="just"/>
            <a:endParaRPr lang="tr-TR" altLang="tr-TR" sz="2000"/>
          </a:p>
        </p:txBody>
      </p:sp>
    </p:spTree>
    <p:extLst>
      <p:ext uri="{BB962C8B-B14F-4D97-AF65-F5344CB8AC3E}">
        <p14:creationId xmlns:p14="http://schemas.microsoft.com/office/powerpoint/2010/main" val="17562666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2BD8932F-9CC8-494B-88D4-8E655131F88D}" type="slidenum">
              <a:rPr lang="tr-TR" altLang="tr-TR">
                <a:solidFill>
                  <a:srgbClr val="898989"/>
                </a:solidFill>
              </a:rPr>
              <a:pPr/>
              <a:t>20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21094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431800"/>
            <a:ext cx="8929688" cy="47625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endParaRPr lang="tr-TR" sz="3200" b="1" u="sng" dirty="0">
              <a:solidFill>
                <a:schemeClr val="tx2"/>
              </a:solidFill>
            </a:endParaRPr>
          </a:p>
        </p:txBody>
      </p:sp>
      <p:sp>
        <p:nvSpPr>
          <p:cNvPr id="10138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952626" y="1285875"/>
            <a:ext cx="8143875" cy="4770438"/>
          </a:xfrm>
        </p:spPr>
        <p:txBody>
          <a:bodyPr/>
          <a:lstStyle/>
          <a:p>
            <a:r>
              <a:rPr lang="tr-TR" altLang="tr-TR" sz="2400"/>
              <a:t>Yapıları steroittir.</a:t>
            </a:r>
          </a:p>
          <a:p>
            <a:r>
              <a:rPr lang="tr-TR" altLang="tr-TR" sz="2400"/>
              <a:t>Ovaryum, plasenta, adrenal cortex ve kısmen testislerden salınırlar.</a:t>
            </a:r>
          </a:p>
          <a:p>
            <a:r>
              <a:rPr lang="tr-TR" altLang="tr-TR" sz="2400"/>
              <a:t>Östrus sırasındaki fiziki ve psikolojik belirtilerin ortaya çıkmasını sağlar.</a:t>
            </a:r>
          </a:p>
          <a:p>
            <a:r>
              <a:rPr lang="tr-TR" altLang="tr-TR" sz="2400"/>
              <a:t>Memelerin gelişmesinde etkileri vardır.</a:t>
            </a:r>
          </a:p>
          <a:p>
            <a:r>
              <a:rPr lang="tr-TR" altLang="tr-TR" sz="2400"/>
              <a:t>Gebe hayvanlara ekzojen uygulamada laktasyon başlamakta ancak gebe olmayan hayvanlara uygulandığında laktasyonu durdurmaktadır.</a:t>
            </a:r>
          </a:p>
          <a:p>
            <a:pPr algn="just"/>
            <a:endParaRPr lang="tr-TR" altLang="tr-TR" sz="2400"/>
          </a:p>
        </p:txBody>
      </p:sp>
    </p:spTree>
    <p:extLst>
      <p:ext uri="{BB962C8B-B14F-4D97-AF65-F5344CB8AC3E}">
        <p14:creationId xmlns:p14="http://schemas.microsoft.com/office/powerpoint/2010/main" val="1810570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A19EE188-C144-1F4F-A508-8BED4A203297}" type="slidenum">
              <a:rPr lang="tr-TR" altLang="tr-TR">
                <a:solidFill>
                  <a:srgbClr val="898989"/>
                </a:solidFill>
              </a:rPr>
              <a:pPr/>
              <a:t>21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66938" y="1412875"/>
            <a:ext cx="7586662" cy="4643438"/>
          </a:xfrm>
        </p:spPr>
        <p:txBody>
          <a:bodyPr/>
          <a:lstStyle/>
          <a:p>
            <a:r>
              <a:rPr lang="tr-TR" altLang="tr-TR" sz="2400"/>
              <a:t>Doğal östrojenler östradiol, östriol ve östron’dur. </a:t>
            </a:r>
          </a:p>
          <a:p>
            <a:endParaRPr lang="tr-TR" altLang="tr-TR" sz="2400"/>
          </a:p>
          <a:p>
            <a:r>
              <a:rPr lang="tr-TR" altLang="tr-TR" sz="2400"/>
              <a:t>Sentetik östrojenler;</a:t>
            </a:r>
          </a:p>
          <a:p>
            <a:pPr lvl="1"/>
            <a:r>
              <a:rPr lang="tr-TR" altLang="tr-TR" sz="2000"/>
              <a:t>östradiol cypionat, </a:t>
            </a:r>
          </a:p>
          <a:p>
            <a:pPr lvl="1"/>
            <a:r>
              <a:rPr lang="tr-TR" altLang="tr-TR" sz="2000"/>
              <a:t>östradiol valerat, </a:t>
            </a:r>
          </a:p>
          <a:p>
            <a:pPr lvl="1"/>
            <a:r>
              <a:rPr lang="tr-TR" altLang="tr-TR" sz="2000"/>
              <a:t>östradiol propionat, </a:t>
            </a:r>
          </a:p>
          <a:p>
            <a:pPr lvl="1"/>
            <a:r>
              <a:rPr lang="tr-TR" altLang="tr-TR" sz="2000"/>
              <a:t>dietilstilbesterol ve </a:t>
            </a:r>
          </a:p>
          <a:p>
            <a:pPr lvl="1"/>
            <a:r>
              <a:rPr lang="tr-TR" altLang="tr-TR" sz="2000"/>
              <a:t>mestranoldür.</a:t>
            </a:r>
          </a:p>
          <a:p>
            <a:pPr algn="just"/>
            <a:endParaRPr lang="tr-TR" altLang="tr-TR" sz="2000"/>
          </a:p>
        </p:txBody>
      </p:sp>
    </p:spTree>
    <p:extLst>
      <p:ext uri="{BB962C8B-B14F-4D97-AF65-F5344CB8AC3E}">
        <p14:creationId xmlns:p14="http://schemas.microsoft.com/office/powerpoint/2010/main" val="14473038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7B5DBA8B-E9A8-354E-A5B0-267F33F08403}" type="slidenum">
              <a:rPr lang="tr-TR" altLang="tr-TR">
                <a:solidFill>
                  <a:srgbClr val="898989"/>
                </a:solidFill>
              </a:rPr>
              <a:pPr/>
              <a:t>22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21299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431800"/>
            <a:ext cx="9144000" cy="476250"/>
          </a:xfrm>
        </p:spPr>
        <p:txBody>
          <a:bodyPr>
            <a:normAutofit fontScale="90000"/>
          </a:bodyPr>
          <a:lstStyle/>
          <a:p>
            <a:r>
              <a:rPr lang="tr-TR" altLang="tr-TR" sz="2900" b="1" i="1" u="sng">
                <a:solidFill>
                  <a:schemeClr val="tx2"/>
                </a:solidFill>
              </a:rPr>
              <a:t>Klinik Kullanımı</a:t>
            </a:r>
          </a:p>
        </p:txBody>
      </p:sp>
      <p:sp>
        <p:nvSpPr>
          <p:cNvPr id="21299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66938" y="1357313"/>
            <a:ext cx="7586662" cy="4699000"/>
          </a:xfrm>
        </p:spPr>
        <p:txBody>
          <a:bodyPr>
            <a:normAutofit lnSpcReduction="10000"/>
          </a:bodyPr>
          <a:lstStyle/>
          <a:p>
            <a:pPr marL="609600" indent="-609600" algn="just"/>
            <a:r>
              <a:rPr lang="tr-TR" altLang="tr-TR" sz="2200" b="1"/>
              <a:t>Ruminantlarda</a:t>
            </a:r>
          </a:p>
          <a:p>
            <a:pPr marL="609600" indent="-609600">
              <a:buNone/>
            </a:pPr>
            <a:endParaRPr lang="tr-TR" altLang="tr-TR" sz="2200"/>
          </a:p>
          <a:p>
            <a:pPr marL="609600" indent="-609600">
              <a:buNone/>
            </a:pPr>
            <a:r>
              <a:rPr lang="tr-TR" altLang="tr-TR" sz="2200" b="1"/>
              <a:t>1</a:t>
            </a:r>
            <a:r>
              <a:rPr lang="tr-TR" altLang="tr-TR" sz="2200"/>
              <a:t>-Uterusun boşaltılması</a:t>
            </a:r>
          </a:p>
          <a:p>
            <a:pPr marL="609600" indent="-609600">
              <a:buNone/>
            </a:pPr>
            <a:endParaRPr lang="tr-TR" altLang="tr-TR" sz="2200"/>
          </a:p>
          <a:p>
            <a:pPr marL="609600" indent="-609600">
              <a:buNone/>
            </a:pPr>
            <a:r>
              <a:rPr lang="tr-TR" altLang="tr-TR" sz="2200" b="1"/>
              <a:t>2</a:t>
            </a:r>
            <a:r>
              <a:rPr lang="tr-TR" altLang="tr-TR" sz="2200"/>
              <a:t>-Ret.sec. ve metritis olgularında </a:t>
            </a:r>
          </a:p>
          <a:p>
            <a:pPr marL="990600" lvl="1" indent="-533400"/>
            <a:r>
              <a:rPr lang="tr-TR" altLang="tr-TR" sz="2200"/>
              <a:t>tonus artışı, kan akım hızının ve miktarının artması, oksitosine duyarlılığı artırma ve uterus pH sının değişmesi</a:t>
            </a:r>
          </a:p>
          <a:p>
            <a:pPr marL="609600" indent="-609600">
              <a:buNone/>
            </a:pPr>
            <a:endParaRPr lang="tr-TR" altLang="tr-TR" sz="2200"/>
          </a:p>
          <a:p>
            <a:pPr marL="609600" indent="-609600">
              <a:buNone/>
            </a:pPr>
            <a:r>
              <a:rPr lang="tr-TR" altLang="tr-TR" sz="2200" b="1"/>
              <a:t>3</a:t>
            </a:r>
            <a:r>
              <a:rPr lang="tr-TR" altLang="tr-TR" sz="2200"/>
              <a:t>-Vaginitis olgularında</a:t>
            </a:r>
          </a:p>
          <a:p>
            <a:pPr marL="990600" lvl="1" indent="-533400"/>
            <a:r>
              <a:rPr lang="tr-TR" altLang="tr-TR" sz="2200"/>
              <a:t>10-20 mg ile yüzlek ölü epitel dokunun dökülmesi</a:t>
            </a:r>
          </a:p>
          <a:p>
            <a:pPr marL="609600" indent="-609600" algn="just">
              <a:buNone/>
            </a:pPr>
            <a:r>
              <a:rPr lang="tr-TR" altLang="tr-TR" sz="22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315930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55A2A4D0-D595-1340-B605-6A33BDCBC0E0}" type="slidenum">
              <a:rPr lang="tr-TR" altLang="tr-TR">
                <a:solidFill>
                  <a:srgbClr val="898989"/>
                </a:solidFill>
              </a:rPr>
              <a:pPr/>
              <a:t>23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95564" y="1412875"/>
            <a:ext cx="7158037" cy="4643438"/>
          </a:xfrm>
        </p:spPr>
        <p:txBody>
          <a:bodyPr/>
          <a:lstStyle/>
          <a:p>
            <a:pPr marL="609600" indent="-609600">
              <a:buNone/>
            </a:pPr>
            <a:endParaRPr lang="tr-TR" altLang="tr-TR" sz="2400"/>
          </a:p>
          <a:p>
            <a:pPr marL="609600" indent="-609600">
              <a:buNone/>
            </a:pPr>
            <a:r>
              <a:rPr lang="tr-TR" altLang="tr-TR" sz="2400" b="1"/>
              <a:t>4-</a:t>
            </a:r>
            <a:r>
              <a:rPr lang="tr-TR" altLang="tr-TR" sz="2400"/>
              <a:t> Östrus belirtilerinin başlatılması</a:t>
            </a:r>
          </a:p>
          <a:p>
            <a:pPr marL="609600" indent="-609600">
              <a:buNone/>
            </a:pPr>
            <a:endParaRPr lang="tr-TR" altLang="tr-TR" sz="2400"/>
          </a:p>
          <a:p>
            <a:pPr marL="609600" indent="-609600">
              <a:buNone/>
            </a:pPr>
            <a:r>
              <a:rPr lang="tr-TR" altLang="tr-TR" sz="2400" b="1"/>
              <a:t>5-</a:t>
            </a:r>
            <a:r>
              <a:rPr lang="tr-TR" altLang="tr-TR" sz="2400"/>
              <a:t> Kalıcı CL’ye bağlı anöstrus olgularında</a:t>
            </a:r>
          </a:p>
          <a:p>
            <a:pPr marL="609600" indent="-609600">
              <a:buNone/>
            </a:pPr>
            <a:endParaRPr lang="tr-TR" altLang="tr-TR" sz="2400"/>
          </a:p>
          <a:p>
            <a:pPr marL="609600" indent="-609600">
              <a:buNone/>
            </a:pPr>
            <a:r>
              <a:rPr lang="tr-TR" altLang="tr-TR" sz="2400" b="1"/>
              <a:t>6-</a:t>
            </a:r>
            <a:r>
              <a:rPr lang="tr-TR" altLang="tr-TR" sz="2400"/>
              <a:t> Memelerin geliştirilip laktasyonu başlatmak üzere</a:t>
            </a:r>
          </a:p>
        </p:txBody>
      </p:sp>
    </p:spTree>
    <p:extLst>
      <p:ext uri="{BB962C8B-B14F-4D97-AF65-F5344CB8AC3E}">
        <p14:creationId xmlns:p14="http://schemas.microsoft.com/office/powerpoint/2010/main" val="14188842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BB7380A8-4B7B-8E4E-8E05-A9017992CE33}" type="slidenum">
              <a:rPr lang="tr-TR" altLang="tr-TR">
                <a:solidFill>
                  <a:srgbClr val="898989"/>
                </a:solidFill>
              </a:rPr>
              <a:pPr/>
              <a:t>24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105475" name="Rectangle 10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152400"/>
            <a:ext cx="8929688" cy="1062038"/>
          </a:xfrm>
          <a:noFill/>
        </p:spPr>
        <p:txBody>
          <a:bodyPr/>
          <a:lstStyle/>
          <a:p>
            <a:r>
              <a:rPr lang="tr-TR" altLang="tr-TR" sz="2800" b="1"/>
              <a:t>Köpeklerde</a:t>
            </a:r>
            <a:r>
              <a:rPr lang="tr-TR" altLang="tr-TR"/>
              <a:t> </a:t>
            </a:r>
          </a:p>
        </p:txBody>
      </p:sp>
      <p:sp>
        <p:nvSpPr>
          <p:cNvPr id="215044" name="Rectangle 11"/>
          <p:cNvSpPr>
            <a:spLocks noGrp="1" noChangeArrowheads="1"/>
          </p:cNvSpPr>
          <p:nvPr>
            <p:ph type="body" idx="4294967295"/>
          </p:nvPr>
        </p:nvSpPr>
        <p:spPr>
          <a:xfrm>
            <a:off x="1809750" y="1357314"/>
            <a:ext cx="8286750" cy="4129087"/>
          </a:xfrm>
        </p:spPr>
        <p:txBody>
          <a:bodyPr rtlCol="0">
            <a:normAutofit/>
          </a:bodyPr>
          <a:lstStyle/>
          <a:p>
            <a:pPr marL="609600" indent="-609600" algn="just">
              <a:buNone/>
              <a:defRPr/>
            </a:pPr>
            <a:r>
              <a:rPr lang="tr-TR" b="1" dirty="0"/>
              <a:t>1-</a:t>
            </a:r>
            <a:r>
              <a:rPr lang="tr-TR" dirty="0"/>
              <a:t> İmplantasyonun engellenmesi</a:t>
            </a:r>
          </a:p>
          <a:p>
            <a:pPr>
              <a:buNone/>
              <a:defRPr/>
            </a:pPr>
            <a:r>
              <a:rPr lang="tr-TR" sz="2400" b="1" dirty="0"/>
              <a:t>2. </a:t>
            </a:r>
            <a:r>
              <a:rPr lang="tr-TR" sz="2400" dirty="0"/>
              <a:t>Laktasyonu durdurmak amacıyla</a:t>
            </a:r>
            <a:endParaRPr lang="tr-TR" sz="2400" b="1" dirty="0"/>
          </a:p>
          <a:p>
            <a:pPr>
              <a:buNone/>
              <a:defRPr/>
            </a:pPr>
            <a:r>
              <a:rPr lang="tr-TR" sz="2400" b="1" dirty="0"/>
              <a:t>3. </a:t>
            </a:r>
            <a:r>
              <a:rPr lang="tr-TR" sz="2400" dirty="0"/>
              <a:t>Yalancı gebeliğin sağaltımında</a:t>
            </a:r>
            <a:endParaRPr lang="tr-TR" sz="2400" b="1" dirty="0"/>
          </a:p>
          <a:p>
            <a:pPr>
              <a:buNone/>
              <a:defRPr/>
            </a:pPr>
            <a:r>
              <a:rPr lang="tr-TR" sz="2400" b="1" dirty="0"/>
              <a:t>4.</a:t>
            </a:r>
            <a:r>
              <a:rPr lang="tr-TR" sz="2400" dirty="0"/>
              <a:t> Ovariohisterektomi komplikasyonlarında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tr-TR" dirty="0"/>
              <a:t>incontinentia ürinea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tr-TR" dirty="0"/>
              <a:t>alopecia      (01,-1 mg/kg 3-5 gün sc/im 2 hafta arayla 2 kez) 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tr-TR" dirty="0"/>
              <a:t>obezite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tr-TR" dirty="0"/>
              <a:t>vulva hipoplazisi</a:t>
            </a:r>
            <a:endParaRPr lang="tr-TR" b="1" dirty="0"/>
          </a:p>
          <a:p>
            <a:pPr>
              <a:buNone/>
              <a:defRPr/>
            </a:pPr>
            <a:r>
              <a:rPr lang="tr-TR" sz="2400" b="1" dirty="0"/>
              <a:t>5.</a:t>
            </a:r>
            <a:r>
              <a:rPr lang="tr-TR" sz="2400" dirty="0"/>
              <a:t>Erkek köpeklerin prostat bezinin hiperplazisinde</a:t>
            </a:r>
            <a:endParaRPr lang="tr-TR" dirty="0"/>
          </a:p>
          <a:p>
            <a:pPr marL="609600" indent="-609600">
              <a:buNone/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55233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F38F66DA-4CC7-0E43-809B-290AB312AAF6}" type="slidenum">
              <a:rPr lang="tr-TR" altLang="tr-TR">
                <a:solidFill>
                  <a:srgbClr val="898989"/>
                </a:solidFill>
              </a:rPr>
              <a:pPr/>
              <a:t>25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10649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431800"/>
            <a:ext cx="6870700" cy="965200"/>
          </a:xfrm>
        </p:spPr>
        <p:txBody>
          <a:bodyPr/>
          <a:lstStyle/>
          <a:p>
            <a:r>
              <a:rPr lang="tr-TR" altLang="tr-TR" sz="3200" b="1" i="1" u="sng"/>
              <a:t>Kedilerde </a:t>
            </a:r>
            <a:endParaRPr lang="tr-TR" altLang="tr-TR" sz="3200"/>
          </a:p>
        </p:txBody>
      </p:sp>
      <p:sp>
        <p:nvSpPr>
          <p:cNvPr id="21914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024064" y="1412875"/>
            <a:ext cx="7729537" cy="4643438"/>
          </a:xfrm>
        </p:spPr>
        <p:txBody>
          <a:bodyPr rtlCol="0">
            <a:normAutofit/>
          </a:bodyPr>
          <a:lstStyle/>
          <a:p>
            <a:pPr algn="just">
              <a:buNone/>
              <a:defRPr/>
            </a:pPr>
            <a:r>
              <a:rPr lang="tr-TR" dirty="0"/>
              <a:t>1-İmplantasyonun engellenmesi</a:t>
            </a:r>
          </a:p>
          <a:p>
            <a:pPr marL="609600" indent="-609600">
              <a:buNone/>
              <a:defRPr/>
            </a:pPr>
            <a:r>
              <a:rPr lang="tr-TR" sz="2400" dirty="0"/>
              <a:t>2. Ovariohisterektomi komplikasyonlarında</a:t>
            </a:r>
          </a:p>
          <a:p>
            <a:pPr marL="609600" indent="-609600">
              <a:buNone/>
              <a:defRPr/>
            </a:pPr>
            <a:r>
              <a:rPr lang="tr-TR" sz="2400" dirty="0"/>
              <a:t>3. İncontinentia ürinea</a:t>
            </a:r>
          </a:p>
          <a:p>
            <a:pPr marL="609600" indent="-609600">
              <a:buNone/>
              <a:defRPr/>
            </a:pPr>
            <a:r>
              <a:rPr lang="tr-TR" sz="2400" dirty="0"/>
              <a:t>4. Alopecia      (01,-1 mg/kg 3-5 gün sc/im 2 hafta arayla 2 kez) </a:t>
            </a:r>
          </a:p>
          <a:p>
            <a:pPr marL="609600" indent="-609600">
              <a:buNone/>
              <a:defRPr/>
            </a:pPr>
            <a:r>
              <a:rPr lang="tr-TR" sz="2400" dirty="0"/>
              <a:t>5. Obezite</a:t>
            </a:r>
          </a:p>
          <a:p>
            <a:pPr marL="609600" indent="-609600">
              <a:buNone/>
              <a:defRPr/>
            </a:pPr>
            <a:r>
              <a:rPr lang="tr-TR" sz="2400" dirty="0"/>
              <a:t>6. Vulva hipoplazisi</a:t>
            </a:r>
          </a:p>
          <a:p>
            <a:pPr algn="just">
              <a:buNone/>
              <a:defRPr/>
            </a:pPr>
            <a:endParaRPr lang="tr-TR" dirty="0"/>
          </a:p>
          <a:p>
            <a:pPr algn="just">
              <a:buNone/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7873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C51D0041-7A0A-7345-A0E5-2C8748D3E3BC}" type="slidenum">
              <a:rPr lang="tr-TR" altLang="tr-TR">
                <a:solidFill>
                  <a:srgbClr val="898989"/>
                </a:solidFill>
              </a:rPr>
              <a:pPr/>
              <a:t>26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10752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431800"/>
            <a:ext cx="9144000" cy="693738"/>
          </a:xfrm>
        </p:spPr>
        <p:txBody>
          <a:bodyPr/>
          <a:lstStyle/>
          <a:p>
            <a:r>
              <a:rPr lang="tr-TR" altLang="tr-TR" sz="3200" b="1">
                <a:solidFill>
                  <a:schemeClr val="tx2"/>
                </a:solidFill>
              </a:rPr>
              <a:t>UTERUS HORMONLARI</a:t>
            </a:r>
          </a:p>
        </p:txBody>
      </p:sp>
      <p:sp>
        <p:nvSpPr>
          <p:cNvPr id="10752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38376" y="1196975"/>
            <a:ext cx="7515225" cy="4859338"/>
          </a:xfrm>
        </p:spPr>
        <p:txBody>
          <a:bodyPr/>
          <a:lstStyle/>
          <a:p>
            <a:pPr algn="just"/>
            <a:endParaRPr lang="tr-TR" altLang="tr-TR" sz="2400" i="1"/>
          </a:p>
          <a:p>
            <a:pPr algn="just"/>
            <a:r>
              <a:rPr lang="tr-TR" altLang="tr-TR" sz="2400" i="1"/>
              <a:t>Prostaglandin (PG), </a:t>
            </a:r>
            <a:r>
              <a:rPr lang="tr-TR" altLang="tr-TR" sz="2400"/>
              <a:t>ilk olarak 1934 yılında insan spermasından izole edilmiştir.</a:t>
            </a:r>
          </a:p>
          <a:p>
            <a:pPr algn="just"/>
            <a:endParaRPr lang="tr-TR" altLang="tr-TR" sz="2400"/>
          </a:p>
          <a:p>
            <a:pPr algn="just"/>
            <a:r>
              <a:rPr lang="tr-TR" altLang="tr-TR" sz="2400"/>
              <a:t> Prostaglandinler birçok dokuda bulunan potansiyel biyolojik maddelerdir. </a:t>
            </a:r>
          </a:p>
          <a:p>
            <a:pPr algn="just"/>
            <a:endParaRPr lang="tr-TR" altLang="tr-TR" sz="2400"/>
          </a:p>
          <a:p>
            <a:pPr algn="just"/>
            <a:r>
              <a:rPr lang="tr-TR" altLang="tr-TR" sz="2400"/>
              <a:t>Lokal olarak etki gösterdikleri için hormonların klasik sınıflandırılmasına dahil edilemezler </a:t>
            </a:r>
          </a:p>
        </p:txBody>
      </p:sp>
    </p:spTree>
    <p:extLst>
      <p:ext uri="{BB962C8B-B14F-4D97-AF65-F5344CB8AC3E}">
        <p14:creationId xmlns:p14="http://schemas.microsoft.com/office/powerpoint/2010/main" val="3539578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2EADBF0F-CDA7-EF4D-81F0-04B1BCA73CEE}" type="slidenum">
              <a:rPr lang="tr-TR" altLang="tr-TR">
                <a:solidFill>
                  <a:srgbClr val="898989"/>
                </a:solidFill>
              </a:rPr>
              <a:pPr/>
              <a:t>27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38376" y="1412875"/>
            <a:ext cx="7515225" cy="4643438"/>
          </a:xfrm>
        </p:spPr>
        <p:txBody>
          <a:bodyPr/>
          <a:lstStyle/>
          <a:p>
            <a:pPr algn="just"/>
            <a:endParaRPr lang="tr-TR" altLang="tr-TR" sz="2400"/>
          </a:p>
          <a:p>
            <a:pPr algn="just"/>
            <a:r>
              <a:rPr lang="tr-TR" altLang="tr-TR" sz="2400"/>
              <a:t>Hücre membranında bulunan ve bir yağ asiti olan arachidonic asit</a:t>
            </a:r>
          </a:p>
          <a:p>
            <a:pPr algn="just"/>
            <a:endParaRPr lang="tr-TR" altLang="tr-TR" sz="2400"/>
          </a:p>
          <a:p>
            <a:pPr algn="just"/>
            <a:r>
              <a:rPr lang="tr-TR" altLang="tr-TR" sz="2400"/>
              <a:t>En önemli prostaglandinlerden </a:t>
            </a:r>
          </a:p>
          <a:p>
            <a:pPr lvl="1" algn="just"/>
            <a:r>
              <a:rPr lang="tr-TR" altLang="tr-TR"/>
              <a:t>PGF2α ve </a:t>
            </a:r>
          </a:p>
          <a:p>
            <a:pPr lvl="1" algn="just"/>
            <a:r>
              <a:rPr lang="tr-TR" altLang="tr-TR"/>
              <a:t>PGE2’nin ön maddesidir. </a:t>
            </a:r>
          </a:p>
        </p:txBody>
      </p:sp>
    </p:spTree>
    <p:extLst>
      <p:ext uri="{BB962C8B-B14F-4D97-AF65-F5344CB8AC3E}">
        <p14:creationId xmlns:p14="http://schemas.microsoft.com/office/powerpoint/2010/main" val="11850003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A2654536-375E-134E-8394-BD1AB54947E8}" type="slidenum">
              <a:rPr lang="tr-TR" altLang="tr-TR">
                <a:solidFill>
                  <a:srgbClr val="898989"/>
                </a:solidFill>
              </a:rPr>
              <a:pPr/>
              <a:t>28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452688" y="1412875"/>
            <a:ext cx="7300912" cy="4643438"/>
          </a:xfrm>
        </p:spPr>
        <p:txBody>
          <a:bodyPr/>
          <a:lstStyle/>
          <a:p>
            <a:pPr algn="just"/>
            <a:endParaRPr lang="tr-TR" altLang="tr-TR" sz="2400"/>
          </a:p>
          <a:p>
            <a:pPr algn="just"/>
            <a:r>
              <a:rPr lang="tr-TR" altLang="tr-TR" sz="2400"/>
              <a:t>Glukokortikoidler fosfolipidlerden arachidonic asit sentezini inhibe eder. </a:t>
            </a:r>
          </a:p>
          <a:p>
            <a:pPr algn="just"/>
            <a:endParaRPr lang="tr-TR" altLang="tr-TR" sz="2400"/>
          </a:p>
          <a:p>
            <a:pPr algn="just"/>
            <a:r>
              <a:rPr lang="tr-TR" altLang="tr-TR" sz="2400"/>
              <a:t>Aspirin, </a:t>
            </a:r>
          </a:p>
          <a:p>
            <a:pPr algn="just"/>
            <a:r>
              <a:rPr lang="tr-TR" altLang="tr-TR" sz="2400"/>
              <a:t>fenilbutazon ve </a:t>
            </a:r>
          </a:p>
          <a:p>
            <a:pPr algn="just"/>
            <a:r>
              <a:rPr lang="tr-TR" altLang="tr-TR" sz="2400"/>
              <a:t>non-sterodal antienflamatuar ilaçlar </a:t>
            </a:r>
          </a:p>
          <a:p>
            <a:pPr algn="just"/>
            <a:endParaRPr lang="tr-TR" altLang="tr-TR" sz="2400"/>
          </a:p>
          <a:p>
            <a:pPr algn="just"/>
            <a:r>
              <a:rPr lang="tr-TR" altLang="tr-TR" sz="2400"/>
              <a:t>aynı şekilde arachidonik asitin prostaglandine dönüşümünü engeller </a:t>
            </a:r>
          </a:p>
        </p:txBody>
      </p:sp>
    </p:spTree>
    <p:extLst>
      <p:ext uri="{BB962C8B-B14F-4D97-AF65-F5344CB8AC3E}">
        <p14:creationId xmlns:p14="http://schemas.microsoft.com/office/powerpoint/2010/main" val="12195459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A87F8AC4-0D66-104E-A6B7-2F886D1ED220}" type="slidenum">
              <a:rPr lang="tr-TR" altLang="tr-TR">
                <a:solidFill>
                  <a:srgbClr val="898989"/>
                </a:solidFill>
              </a:rPr>
              <a:pPr/>
              <a:t>29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452688" y="1412875"/>
            <a:ext cx="7300912" cy="4643438"/>
          </a:xfrm>
        </p:spPr>
        <p:txBody>
          <a:bodyPr/>
          <a:lstStyle/>
          <a:p>
            <a:pPr algn="just"/>
            <a:r>
              <a:rPr lang="tr-TR" altLang="tr-TR" sz="2400"/>
              <a:t>Yalnızca bulundukları yerlerde etki gösteren, hormon benzeri yapılardır.</a:t>
            </a:r>
          </a:p>
          <a:p>
            <a:pPr algn="just"/>
            <a:endParaRPr lang="tr-TR" altLang="tr-TR" sz="2400"/>
          </a:p>
          <a:p>
            <a:pPr algn="just"/>
            <a:r>
              <a:rPr lang="tr-TR" altLang="tr-TR" sz="2400"/>
              <a:t> İnsanda ve hayvanlarda vücut sıvılarının tamamında bulunurlar. </a:t>
            </a:r>
          </a:p>
          <a:p>
            <a:pPr algn="just"/>
            <a:endParaRPr lang="tr-TR" altLang="tr-TR" sz="2400"/>
          </a:p>
          <a:p>
            <a:pPr algn="just"/>
            <a:r>
              <a:rPr lang="tr-TR" altLang="tr-TR" sz="2400"/>
              <a:t>Kimyasal olarak, doğal prostaglandinler, fosfolipidlerden türeyen, önce arachidonic aside dönüşen doymamış yağ asitleridir </a:t>
            </a:r>
          </a:p>
        </p:txBody>
      </p:sp>
    </p:spTree>
    <p:extLst>
      <p:ext uri="{BB962C8B-B14F-4D97-AF65-F5344CB8AC3E}">
        <p14:creationId xmlns:p14="http://schemas.microsoft.com/office/powerpoint/2010/main" val="20013047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A9DADB33-7339-F944-85C0-0EBCBDB85410}" type="slidenum">
              <a:rPr lang="tr-TR" altLang="tr-TR">
                <a:solidFill>
                  <a:srgbClr val="898989"/>
                </a:solidFill>
              </a:rPr>
              <a:pPr/>
              <a:t>3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381250" y="785814"/>
            <a:ext cx="7372350" cy="5286375"/>
          </a:xfrm>
        </p:spPr>
        <p:txBody>
          <a:bodyPr/>
          <a:lstStyle/>
          <a:p>
            <a:pPr algn="just"/>
            <a:endParaRPr lang="tr-TR" altLang="tr-TR" sz="2400"/>
          </a:p>
          <a:p>
            <a:pPr algn="just"/>
            <a:r>
              <a:rPr lang="tr-TR" altLang="tr-TR" sz="2400"/>
              <a:t>Tüm steroidlerin ön maddesi olan pregnenalone kolesterolden köken alır. </a:t>
            </a:r>
          </a:p>
          <a:p>
            <a:pPr algn="just"/>
            <a:endParaRPr lang="tr-TR" altLang="tr-TR" sz="2400"/>
          </a:p>
          <a:p>
            <a:pPr algn="just"/>
            <a:r>
              <a:rPr lang="tr-TR" altLang="tr-TR" sz="2400"/>
              <a:t>Kolesterolün biyosentezi ile steroid hormonlar progesteron-testosteron-estradiol-estrone sırasıyla üretilirler. </a:t>
            </a:r>
          </a:p>
          <a:p>
            <a:pPr algn="just"/>
            <a:endParaRPr lang="tr-TR" altLang="tr-TR" sz="2400"/>
          </a:p>
          <a:p>
            <a:pPr algn="just"/>
            <a:r>
              <a:rPr lang="tr-TR" altLang="tr-TR" sz="2400"/>
              <a:t>Steroidler karaciğerde konjugasyon yoluyla inaktif hale geçerler.</a:t>
            </a:r>
          </a:p>
        </p:txBody>
      </p:sp>
    </p:spTree>
    <p:extLst>
      <p:ext uri="{BB962C8B-B14F-4D97-AF65-F5344CB8AC3E}">
        <p14:creationId xmlns:p14="http://schemas.microsoft.com/office/powerpoint/2010/main" val="5745221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438CD176-5B4B-604E-BBF2-F3164F4F79E6}" type="slidenum">
              <a:rPr lang="tr-TR" altLang="tr-TR">
                <a:solidFill>
                  <a:srgbClr val="898989"/>
                </a:solidFill>
              </a:rPr>
              <a:pPr/>
              <a:t>30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38376" y="1412875"/>
            <a:ext cx="7515225" cy="4643438"/>
          </a:xfrm>
        </p:spPr>
        <p:txBody>
          <a:bodyPr/>
          <a:lstStyle/>
          <a:p>
            <a:pPr algn="just"/>
            <a:endParaRPr lang="tr-TR" altLang="tr-TR" sz="2400"/>
          </a:p>
          <a:p>
            <a:pPr algn="just"/>
            <a:r>
              <a:rPr lang="tr-TR" altLang="tr-TR" sz="2400"/>
              <a:t>Prostaglandinler hormonlara benzerler, </a:t>
            </a:r>
          </a:p>
          <a:p>
            <a:pPr algn="just"/>
            <a:endParaRPr lang="tr-TR" altLang="tr-TR" sz="2400"/>
          </a:p>
          <a:p>
            <a:pPr algn="just"/>
            <a:r>
              <a:rPr lang="tr-TR" altLang="tr-TR" sz="2400"/>
              <a:t>Kan yoluyla taşınmazlar. </a:t>
            </a:r>
          </a:p>
          <a:p>
            <a:pPr algn="just"/>
            <a:endParaRPr lang="tr-TR" altLang="tr-TR" sz="2400"/>
          </a:p>
          <a:p>
            <a:pPr algn="just"/>
            <a:r>
              <a:rPr lang="tr-TR" altLang="tr-TR" sz="2400"/>
              <a:t>İntrasellüler aralık vasıtasıyla taşındıkları kabul edilmektedir. </a:t>
            </a:r>
          </a:p>
        </p:txBody>
      </p:sp>
    </p:spTree>
    <p:extLst>
      <p:ext uri="{BB962C8B-B14F-4D97-AF65-F5344CB8AC3E}">
        <p14:creationId xmlns:p14="http://schemas.microsoft.com/office/powerpoint/2010/main" val="15924953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EBC5501B-DC2B-5142-BF93-5CA8475DD454}" type="slidenum">
              <a:rPr lang="tr-TR" altLang="tr-TR">
                <a:solidFill>
                  <a:srgbClr val="898989"/>
                </a:solidFill>
              </a:rPr>
              <a:pPr/>
              <a:t>31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66938" y="1412875"/>
            <a:ext cx="7586662" cy="4643438"/>
          </a:xfrm>
        </p:spPr>
        <p:txBody>
          <a:bodyPr/>
          <a:lstStyle/>
          <a:p>
            <a:pPr algn="just"/>
            <a:r>
              <a:rPr lang="tr-TR" altLang="tr-TR" sz="2400"/>
              <a:t>Prostaglandinleri hormonlardan ve hatta enzimlerden ayıran önemli bir özellik daha vardır:</a:t>
            </a:r>
          </a:p>
          <a:p>
            <a:pPr lvl="1" algn="just"/>
            <a:endParaRPr lang="tr-TR" altLang="tr-TR"/>
          </a:p>
          <a:p>
            <a:pPr lvl="1" algn="just"/>
            <a:r>
              <a:rPr lang="tr-TR" altLang="tr-TR"/>
              <a:t>birikmezler ve </a:t>
            </a:r>
          </a:p>
          <a:p>
            <a:pPr lvl="1" algn="just"/>
            <a:r>
              <a:rPr lang="tr-TR" altLang="tr-TR"/>
              <a:t>depo edilmezler, </a:t>
            </a:r>
          </a:p>
          <a:p>
            <a:pPr lvl="1" algn="just"/>
            <a:r>
              <a:rPr lang="tr-TR" altLang="tr-TR"/>
              <a:t>aktif formları sadece birkaç saniye varlığını sürdürür.</a:t>
            </a:r>
          </a:p>
        </p:txBody>
      </p:sp>
    </p:spTree>
    <p:extLst>
      <p:ext uri="{BB962C8B-B14F-4D97-AF65-F5344CB8AC3E}">
        <p14:creationId xmlns:p14="http://schemas.microsoft.com/office/powerpoint/2010/main" val="9473113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8461EDF7-DF09-7546-95A2-463E67EF83E9}" type="slidenum">
              <a:rPr lang="tr-TR" altLang="tr-TR">
                <a:solidFill>
                  <a:srgbClr val="898989"/>
                </a:solidFill>
              </a:rPr>
              <a:pPr/>
              <a:t>32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38376" y="1412875"/>
            <a:ext cx="7515225" cy="4643438"/>
          </a:xfrm>
        </p:spPr>
        <p:txBody>
          <a:bodyPr/>
          <a:lstStyle/>
          <a:p>
            <a:pPr algn="just"/>
            <a:endParaRPr lang="tr-TR" altLang="tr-TR" sz="2400"/>
          </a:p>
          <a:p>
            <a:pPr algn="just"/>
            <a:r>
              <a:rPr lang="tr-TR" altLang="tr-TR" sz="2400"/>
              <a:t>ilk akla gelen prostaglandin F2α’dır. </a:t>
            </a:r>
          </a:p>
          <a:p>
            <a:pPr lvl="1" algn="just"/>
            <a:r>
              <a:rPr lang="tr-TR" altLang="tr-TR" sz="2000"/>
              <a:t>PGF2 α luteolizis, </a:t>
            </a:r>
          </a:p>
          <a:p>
            <a:pPr lvl="1" algn="just"/>
            <a:r>
              <a:rPr lang="tr-TR" altLang="tr-TR" sz="2000"/>
              <a:t>ovulasyon, </a:t>
            </a:r>
          </a:p>
          <a:p>
            <a:pPr lvl="1" algn="just"/>
            <a:r>
              <a:rPr lang="tr-TR" altLang="tr-TR" sz="2000"/>
              <a:t>doğum ve </a:t>
            </a:r>
          </a:p>
          <a:p>
            <a:pPr lvl="1" algn="just"/>
            <a:r>
              <a:rPr lang="tr-TR" altLang="tr-TR" sz="2000"/>
              <a:t>gamet transportu gibi birçok önemli olayda yer alır. </a:t>
            </a:r>
          </a:p>
          <a:p>
            <a:pPr algn="just"/>
            <a:endParaRPr lang="tr-TR" altLang="tr-TR" sz="2400"/>
          </a:p>
          <a:p>
            <a:pPr algn="just"/>
            <a:r>
              <a:rPr lang="tr-TR" altLang="tr-TR" sz="2400"/>
              <a:t>Oldukça basit olan kimyasal yapısından dolayı sentetik analogları ticari olarak üretilmektedir. </a:t>
            </a:r>
          </a:p>
          <a:p>
            <a:pPr algn="just"/>
            <a:endParaRPr lang="tr-TR" altLang="tr-TR" sz="2400"/>
          </a:p>
        </p:txBody>
      </p:sp>
    </p:spTree>
    <p:extLst>
      <p:ext uri="{BB962C8B-B14F-4D97-AF65-F5344CB8AC3E}">
        <p14:creationId xmlns:p14="http://schemas.microsoft.com/office/powerpoint/2010/main" val="11389802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E5BA33FE-B176-6C48-A63F-217EB575F1CD}" type="slidenum">
              <a:rPr lang="tr-TR" altLang="tr-TR">
                <a:solidFill>
                  <a:srgbClr val="898989"/>
                </a:solidFill>
              </a:rPr>
              <a:pPr/>
              <a:t>33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452688" y="1412875"/>
            <a:ext cx="7300912" cy="4643438"/>
          </a:xfrm>
        </p:spPr>
        <p:txBody>
          <a:bodyPr/>
          <a:lstStyle/>
          <a:p>
            <a:pPr algn="just"/>
            <a:r>
              <a:rPr lang="tr-TR" altLang="tr-TR" sz="2400"/>
              <a:t>Uterus prostaglandinleri, östrogen ve oksitosin etkisi altındaki endometriyumdan salgılanır. </a:t>
            </a:r>
          </a:p>
          <a:p>
            <a:pPr algn="just"/>
            <a:endParaRPr lang="tr-TR" altLang="tr-TR" sz="2400"/>
          </a:p>
          <a:p>
            <a:pPr algn="just"/>
            <a:r>
              <a:rPr lang="tr-TR" altLang="tr-TR" sz="2400"/>
              <a:t>Luteolitik etkisi nedeniyle östrusların düzenlenme mezanizması türlere göre farklılık göstermektedir. </a:t>
            </a:r>
          </a:p>
          <a:p>
            <a:pPr algn="just"/>
            <a:endParaRPr lang="tr-TR" altLang="tr-TR" sz="2400"/>
          </a:p>
          <a:p>
            <a:pPr algn="just"/>
            <a:r>
              <a:rPr lang="tr-TR" altLang="tr-TR" sz="2400"/>
              <a:t>Prostaglandinler kısa süreli etkiye sahiptir ve hemen sonra genel dolaşıma katılarak enzimler yoluyla metabolize olurlar. </a:t>
            </a:r>
          </a:p>
        </p:txBody>
      </p:sp>
    </p:spTree>
    <p:extLst>
      <p:ext uri="{BB962C8B-B14F-4D97-AF65-F5344CB8AC3E}">
        <p14:creationId xmlns:p14="http://schemas.microsoft.com/office/powerpoint/2010/main" val="4110943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FD11F898-884D-A944-9788-054A5CF83951}" type="slidenum">
              <a:rPr lang="tr-TR" altLang="tr-TR">
                <a:solidFill>
                  <a:srgbClr val="898989"/>
                </a:solidFill>
              </a:rPr>
              <a:pPr/>
              <a:t>34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309814" y="1412875"/>
            <a:ext cx="7443787" cy="4643438"/>
          </a:xfrm>
        </p:spPr>
        <p:txBody>
          <a:bodyPr/>
          <a:lstStyle/>
          <a:p>
            <a:pPr algn="just"/>
            <a:endParaRPr lang="tr-TR" altLang="tr-TR" sz="2400"/>
          </a:p>
          <a:p>
            <a:pPr algn="just"/>
            <a:r>
              <a:rPr lang="tr-TR" altLang="tr-TR" sz="2400"/>
              <a:t>İnek, koyun ve keçide endometriyumdan salınan PGF2α uterus veninden, birlikte seyrettikleri komşu ovaryum arterine pasif diffüzyon yoluyla geçerek Cl.’a ulaşır. </a:t>
            </a:r>
          </a:p>
          <a:p>
            <a:pPr algn="just"/>
            <a:endParaRPr lang="tr-TR" altLang="tr-TR" sz="2400"/>
          </a:p>
          <a:p>
            <a:pPr algn="just"/>
            <a:endParaRPr lang="tr-TR" altLang="tr-TR" sz="2400"/>
          </a:p>
          <a:p>
            <a:pPr algn="just"/>
            <a:r>
              <a:rPr lang="tr-TR" altLang="tr-TR" sz="2400"/>
              <a:t>Kısraklarda ise veno arteriyal ilişki olmadığı için endometriyumdan salınan PGF2α Cl.’a sistemik dolaşım yoluyla ulaşır. </a:t>
            </a:r>
          </a:p>
          <a:p>
            <a:pPr algn="just"/>
            <a:endParaRPr lang="tr-TR" altLang="tr-TR" sz="2400"/>
          </a:p>
        </p:txBody>
      </p:sp>
    </p:spTree>
    <p:extLst>
      <p:ext uri="{BB962C8B-B14F-4D97-AF65-F5344CB8AC3E}">
        <p14:creationId xmlns:p14="http://schemas.microsoft.com/office/powerpoint/2010/main" val="3788281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1F3E1529-7B19-614E-A41F-0401E954A979}" type="slidenum">
              <a:rPr lang="tr-TR" altLang="tr-TR">
                <a:solidFill>
                  <a:srgbClr val="898989"/>
                </a:solidFill>
              </a:rPr>
              <a:pPr/>
              <a:t>35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11673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431800"/>
            <a:ext cx="6870700" cy="965200"/>
          </a:xfrm>
        </p:spPr>
        <p:txBody>
          <a:bodyPr/>
          <a:lstStyle/>
          <a:p>
            <a:r>
              <a:rPr lang="tr-TR" altLang="tr-TR" sz="3200"/>
              <a:t> </a:t>
            </a:r>
          </a:p>
        </p:txBody>
      </p:sp>
      <p:sp>
        <p:nvSpPr>
          <p:cNvPr id="11674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952626" y="836613"/>
            <a:ext cx="7800975" cy="5219700"/>
          </a:xfrm>
        </p:spPr>
        <p:txBody>
          <a:bodyPr/>
          <a:lstStyle/>
          <a:p>
            <a:r>
              <a:rPr lang="tr-TR" altLang="tr-TR" sz="2400"/>
              <a:t>İneklerde;</a:t>
            </a:r>
          </a:p>
          <a:p>
            <a:pPr lvl="1"/>
            <a:endParaRPr lang="tr-TR" altLang="tr-TR" sz="2000"/>
          </a:p>
          <a:p>
            <a:pPr lvl="1"/>
            <a:r>
              <a:rPr lang="tr-TR" altLang="tr-TR"/>
              <a:t>Siklusun 2-6. günleri arasında günlük oksitosin enjeksiyonları,</a:t>
            </a:r>
          </a:p>
          <a:p>
            <a:pPr lvl="1"/>
            <a:r>
              <a:rPr lang="tr-TR" altLang="tr-TR"/>
              <a:t>Matur Cl.’un bulunduğu östrus siklusu ve gebelikte 5-10 mg estradiol valerat enjeksiyonu</a:t>
            </a:r>
          </a:p>
          <a:p>
            <a:pPr lvl="1"/>
            <a:r>
              <a:rPr lang="tr-TR" altLang="tr-TR"/>
              <a:t>Uterusa enfeksiyöz ajan inokülasyonu,</a:t>
            </a:r>
          </a:p>
          <a:p>
            <a:pPr lvl="1"/>
            <a:r>
              <a:rPr lang="tr-TR" altLang="tr-TR"/>
              <a:t>Lugol solüsyonu gibi irritan solüsyonların uygulanması,</a:t>
            </a:r>
          </a:p>
          <a:p>
            <a:pPr lvl="1"/>
            <a:r>
              <a:rPr lang="tr-TR" altLang="tr-TR"/>
              <a:t>        Östrustan birkaç gün sonra intrauterin cihaz yerleştirilmesi bulunmaktadır. </a:t>
            </a:r>
          </a:p>
        </p:txBody>
      </p:sp>
    </p:spTree>
    <p:extLst>
      <p:ext uri="{BB962C8B-B14F-4D97-AF65-F5344CB8AC3E}">
        <p14:creationId xmlns:p14="http://schemas.microsoft.com/office/powerpoint/2010/main" val="15569906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B93D3C7A-C909-FB40-95EC-FBC2FC9121A6}" type="slidenum">
              <a:rPr lang="tr-TR" altLang="tr-TR">
                <a:solidFill>
                  <a:srgbClr val="898989"/>
                </a:solidFill>
              </a:rPr>
              <a:pPr/>
              <a:t>36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11776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431800"/>
            <a:ext cx="6870700" cy="965200"/>
          </a:xfrm>
        </p:spPr>
        <p:txBody>
          <a:bodyPr/>
          <a:lstStyle/>
          <a:p>
            <a:r>
              <a:rPr lang="tr-TR" altLang="tr-TR" sz="3200"/>
              <a:t> </a:t>
            </a:r>
          </a:p>
        </p:txBody>
      </p:sp>
      <p:sp>
        <p:nvSpPr>
          <p:cNvPr id="11776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309814" y="1412875"/>
            <a:ext cx="7443787" cy="4643438"/>
          </a:xfrm>
        </p:spPr>
        <p:txBody>
          <a:bodyPr/>
          <a:lstStyle/>
          <a:p>
            <a:r>
              <a:rPr lang="tr-TR" altLang="tr-TR" sz="2400"/>
              <a:t>Prostaglandinler inek ve köpeklerde pyometra olgularında;</a:t>
            </a:r>
          </a:p>
          <a:p>
            <a:pPr lvl="1"/>
            <a:r>
              <a:rPr lang="tr-TR" altLang="tr-TR" sz="2000"/>
              <a:t>uterus içeriğinin boşaltılması ve </a:t>
            </a:r>
          </a:p>
          <a:p>
            <a:pPr lvl="1"/>
            <a:r>
              <a:rPr lang="tr-TR" altLang="tr-TR" sz="2000"/>
              <a:t>ineklerde mumifiye fötüsün atılması için kullanılır. </a:t>
            </a:r>
          </a:p>
          <a:p>
            <a:endParaRPr lang="tr-TR" altLang="tr-TR" sz="2400"/>
          </a:p>
          <a:p>
            <a:r>
              <a:rPr lang="tr-TR" altLang="tr-TR" sz="2400"/>
              <a:t>Domuzlarda prostaglandinler doğumun uyarılması, </a:t>
            </a:r>
          </a:p>
          <a:p>
            <a:endParaRPr lang="tr-TR" altLang="tr-TR" sz="2400"/>
          </a:p>
          <a:p>
            <a:r>
              <a:rPr lang="tr-TR" altLang="tr-TR" sz="2400"/>
              <a:t>Kısraklarda ise persiste Cl veya yalancı gebelik tedavisinde kullanılır. </a:t>
            </a:r>
          </a:p>
        </p:txBody>
      </p:sp>
    </p:spTree>
    <p:extLst>
      <p:ext uri="{BB962C8B-B14F-4D97-AF65-F5344CB8AC3E}">
        <p14:creationId xmlns:p14="http://schemas.microsoft.com/office/powerpoint/2010/main" val="3316188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E5986EAD-C831-A946-9E41-0404ABB46D0D}" type="slidenum">
              <a:rPr lang="tr-TR" altLang="tr-TR">
                <a:solidFill>
                  <a:srgbClr val="898989"/>
                </a:solidFill>
              </a:rPr>
              <a:pPr/>
              <a:t>37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11878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431800"/>
            <a:ext cx="6870700" cy="965200"/>
          </a:xfrm>
        </p:spPr>
        <p:txBody>
          <a:bodyPr/>
          <a:lstStyle/>
          <a:p>
            <a:r>
              <a:rPr lang="tr-TR" altLang="tr-TR" sz="3200"/>
              <a:t> </a:t>
            </a:r>
          </a:p>
        </p:txBody>
      </p:sp>
      <p:sp>
        <p:nvSpPr>
          <p:cNvPr id="11878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38376" y="1412875"/>
            <a:ext cx="7515225" cy="4643438"/>
          </a:xfrm>
        </p:spPr>
        <p:txBody>
          <a:bodyPr/>
          <a:lstStyle/>
          <a:p>
            <a:r>
              <a:rPr lang="tr-TR" altLang="tr-TR" sz="2400"/>
              <a:t>Kısraklarda PGF2α orta veya şiddetli seviyede yan etkiye neden olabilir. Bunlar; </a:t>
            </a:r>
          </a:p>
          <a:p>
            <a:endParaRPr lang="tr-TR" altLang="tr-TR" sz="2400"/>
          </a:p>
          <a:p>
            <a:pPr lvl="1"/>
            <a:r>
              <a:rPr lang="tr-TR" altLang="tr-TR"/>
              <a:t>Bir saat veya daha fazla süreyle terleme, </a:t>
            </a:r>
          </a:p>
          <a:p>
            <a:pPr lvl="1"/>
            <a:r>
              <a:rPr lang="tr-TR" altLang="tr-TR"/>
              <a:t>Artan kalp ve solunum oranı, </a:t>
            </a:r>
          </a:p>
          <a:p>
            <a:pPr lvl="1"/>
            <a:r>
              <a:rPr lang="tr-TR" altLang="tr-TR"/>
              <a:t>Defekasyon, </a:t>
            </a:r>
          </a:p>
          <a:p>
            <a:pPr lvl="1"/>
            <a:r>
              <a:rPr lang="tr-TR" altLang="tr-TR"/>
              <a:t>Ürinasyon ve </a:t>
            </a:r>
          </a:p>
          <a:p>
            <a:pPr lvl="1"/>
            <a:r>
              <a:rPr lang="tr-TR" altLang="tr-TR"/>
              <a:t>Artan peristaltik nedeniyle oluşan huzursuzluktur. </a:t>
            </a:r>
          </a:p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99240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895CCA1E-F67D-D94E-B595-CC930CCAA8EA}" type="slidenum">
              <a:rPr lang="tr-TR" altLang="tr-TR">
                <a:solidFill>
                  <a:srgbClr val="898989"/>
                </a:solidFill>
              </a:rPr>
              <a:pPr/>
              <a:t>38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11981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431800"/>
            <a:ext cx="6870700" cy="965200"/>
          </a:xfrm>
        </p:spPr>
        <p:txBody>
          <a:bodyPr/>
          <a:lstStyle/>
          <a:p>
            <a:r>
              <a:rPr lang="tr-TR" altLang="tr-TR" sz="3200"/>
              <a:t> </a:t>
            </a:r>
          </a:p>
        </p:txBody>
      </p:sp>
      <p:sp>
        <p:nvSpPr>
          <p:cNvPr id="11981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66938" y="1412875"/>
            <a:ext cx="7586662" cy="4643438"/>
          </a:xfrm>
        </p:spPr>
        <p:txBody>
          <a:bodyPr/>
          <a:lstStyle/>
          <a:p>
            <a:r>
              <a:rPr lang="tr-TR" altLang="tr-TR" sz="2400"/>
              <a:t>Yan etkisi olmayan prostaglandin analogları;</a:t>
            </a:r>
          </a:p>
          <a:p>
            <a:endParaRPr lang="tr-TR" altLang="tr-TR" sz="2400"/>
          </a:p>
          <a:p>
            <a:pPr lvl="1"/>
            <a:r>
              <a:rPr lang="tr-TR" altLang="tr-TR"/>
              <a:t>Fluprostenol</a:t>
            </a:r>
          </a:p>
          <a:p>
            <a:endParaRPr lang="tr-TR" altLang="tr-TR"/>
          </a:p>
          <a:p>
            <a:pPr lvl="1"/>
            <a:r>
              <a:rPr lang="tr-TR" altLang="tr-TR"/>
              <a:t>Prostalene </a:t>
            </a:r>
          </a:p>
          <a:p>
            <a:endParaRPr lang="tr-TR" altLang="tr-TR"/>
          </a:p>
          <a:p>
            <a:pPr lvl="1"/>
            <a:r>
              <a:rPr lang="tr-TR" altLang="tr-TR"/>
              <a:t>Cloprostenol (Estrumate); şeklinde sıralanabilir. </a:t>
            </a:r>
          </a:p>
        </p:txBody>
      </p:sp>
    </p:spTree>
    <p:extLst>
      <p:ext uri="{BB962C8B-B14F-4D97-AF65-F5344CB8AC3E}">
        <p14:creationId xmlns:p14="http://schemas.microsoft.com/office/powerpoint/2010/main" val="14206605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A5F7689F-64CC-6E48-8276-50A28A21A225}" type="slidenum">
              <a:rPr lang="tr-TR" altLang="tr-TR">
                <a:solidFill>
                  <a:srgbClr val="898989"/>
                </a:solidFill>
              </a:rPr>
              <a:pPr/>
              <a:t>39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12083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431800"/>
            <a:ext cx="6870700" cy="965200"/>
          </a:xfrm>
        </p:spPr>
        <p:txBody>
          <a:bodyPr/>
          <a:lstStyle/>
          <a:p>
            <a:r>
              <a:rPr lang="tr-TR" altLang="tr-TR" sz="3200"/>
              <a:t> </a:t>
            </a:r>
          </a:p>
        </p:txBody>
      </p:sp>
      <p:sp>
        <p:nvSpPr>
          <p:cNvPr id="12083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024064" y="1412875"/>
            <a:ext cx="7729537" cy="4643438"/>
          </a:xfrm>
        </p:spPr>
        <p:txBody>
          <a:bodyPr/>
          <a:lstStyle/>
          <a:p>
            <a:r>
              <a:rPr lang="tr-TR" altLang="tr-TR" sz="2400"/>
              <a:t>Östrus senkronizasyonu prostaglandinlerin aralıklı iki uygulamasıyla başarılı sonuçlar verir.</a:t>
            </a:r>
          </a:p>
          <a:p>
            <a:endParaRPr lang="tr-TR" altLang="tr-TR" sz="2400"/>
          </a:p>
          <a:p>
            <a:r>
              <a:rPr lang="tr-TR" altLang="tr-TR" sz="2400"/>
              <a:t>İki prostaglandin enjeksiyonu arasındaki süre </a:t>
            </a:r>
          </a:p>
          <a:p>
            <a:r>
              <a:rPr lang="tr-TR" altLang="tr-TR" sz="2400"/>
              <a:t>kısraklarda 12-14 gün,</a:t>
            </a:r>
          </a:p>
          <a:p>
            <a:r>
              <a:rPr lang="tr-TR" altLang="tr-TR" sz="2400"/>
              <a:t>ineklerde 10-12 gün, </a:t>
            </a:r>
          </a:p>
          <a:p>
            <a:r>
              <a:rPr lang="tr-TR" altLang="tr-TR" sz="2400"/>
              <a:t>keçilerde 11 gün ve </a:t>
            </a:r>
          </a:p>
          <a:p>
            <a:r>
              <a:rPr lang="tr-TR" altLang="tr-TR" sz="2400"/>
              <a:t>koyunlarda 8-11 gün olmalıdır. </a:t>
            </a:r>
          </a:p>
        </p:txBody>
      </p:sp>
    </p:spTree>
    <p:extLst>
      <p:ext uri="{BB962C8B-B14F-4D97-AF65-F5344CB8AC3E}">
        <p14:creationId xmlns:p14="http://schemas.microsoft.com/office/powerpoint/2010/main" val="15330749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EB1C67D3-4212-3B40-9CF1-8CB5DB86D295}" type="slidenum">
              <a:rPr lang="tr-TR" altLang="tr-TR">
                <a:solidFill>
                  <a:srgbClr val="898989"/>
                </a:solidFill>
              </a:rPr>
              <a:pPr/>
              <a:t>4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38376" y="1412875"/>
            <a:ext cx="7515225" cy="4643438"/>
          </a:xfrm>
        </p:spPr>
        <p:txBody>
          <a:bodyPr/>
          <a:lstStyle/>
          <a:p>
            <a:r>
              <a:rPr lang="tr-TR" altLang="tr-TR" sz="2400"/>
              <a:t>Reprodüksiyondaki steroid hormonlar dört grupta incelenir;</a:t>
            </a:r>
          </a:p>
          <a:p>
            <a:pPr lvl="1"/>
            <a:r>
              <a:rPr lang="tr-TR" altLang="tr-TR"/>
              <a:t>Progestagenler</a:t>
            </a:r>
          </a:p>
          <a:p>
            <a:pPr lvl="1"/>
            <a:r>
              <a:rPr lang="tr-TR" altLang="tr-TR"/>
              <a:t>Androgenler</a:t>
            </a:r>
          </a:p>
          <a:p>
            <a:pPr lvl="1"/>
            <a:r>
              <a:rPr lang="tr-TR" altLang="tr-TR"/>
              <a:t>Östrogenler,</a:t>
            </a:r>
          </a:p>
          <a:p>
            <a:pPr lvl="1"/>
            <a:r>
              <a:rPr lang="tr-TR" altLang="tr-TR"/>
              <a:t>Kortikosteroidler.</a:t>
            </a:r>
          </a:p>
        </p:txBody>
      </p:sp>
    </p:spTree>
    <p:extLst>
      <p:ext uri="{BB962C8B-B14F-4D97-AF65-F5344CB8AC3E}">
        <p14:creationId xmlns:p14="http://schemas.microsoft.com/office/powerpoint/2010/main" val="17135933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46CE3A1F-986E-0C43-9E1C-8495B53D92C0}" type="slidenum">
              <a:rPr lang="tr-TR" altLang="tr-TR">
                <a:solidFill>
                  <a:srgbClr val="898989"/>
                </a:solidFill>
              </a:rPr>
              <a:pPr/>
              <a:t>40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12185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152401"/>
            <a:ext cx="8929688" cy="684213"/>
          </a:xfrm>
        </p:spPr>
        <p:txBody>
          <a:bodyPr/>
          <a:lstStyle/>
          <a:p>
            <a:r>
              <a:rPr lang="tr-TR" altLang="tr-TR" sz="3200" b="1" u="sng"/>
              <a:t>Klinik Kulanımları</a:t>
            </a:r>
          </a:p>
        </p:txBody>
      </p:sp>
      <p:sp>
        <p:nvSpPr>
          <p:cNvPr id="24986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66938" y="1052513"/>
            <a:ext cx="7053262" cy="4805362"/>
          </a:xfrm>
        </p:spPr>
        <p:txBody>
          <a:bodyPr rtlCol="0">
            <a:normAutofit lnSpcReduction="10000"/>
          </a:bodyPr>
          <a:lstStyle/>
          <a:p>
            <a:pPr marL="609600" indent="-609600">
              <a:buFont typeface="Arial" pitchFamily="34" charset="0"/>
              <a:buChar char="•"/>
              <a:defRPr/>
            </a:pPr>
            <a:endParaRPr lang="tr-TR" sz="2400" b="1" i="1" u="sng" dirty="0"/>
          </a:p>
          <a:p>
            <a:pPr marL="609600" indent="-609600">
              <a:buFont typeface="Arial" pitchFamily="34" charset="0"/>
              <a:buChar char="•"/>
              <a:defRPr/>
            </a:pPr>
            <a:r>
              <a:rPr lang="tr-TR" sz="2400" b="1" i="1" u="sng" dirty="0"/>
              <a:t>Ruminantlarda</a:t>
            </a:r>
            <a:r>
              <a:rPr lang="tr-TR" sz="2400" dirty="0"/>
              <a:t> </a:t>
            </a:r>
          </a:p>
          <a:p>
            <a:pPr marL="609600" indent="-609600">
              <a:buNone/>
              <a:defRPr/>
            </a:pPr>
            <a:r>
              <a:rPr lang="tr-TR" sz="2400" dirty="0"/>
              <a:t>1-Üremenin denetlenmesinde</a:t>
            </a:r>
          </a:p>
          <a:p>
            <a:pPr marL="609600" indent="-609600">
              <a:buNone/>
              <a:defRPr/>
            </a:pPr>
            <a:r>
              <a:rPr lang="tr-TR" sz="2400" i="1" dirty="0"/>
              <a:t>			CL’ u ortadan kaldırarak</a:t>
            </a:r>
          </a:p>
          <a:p>
            <a:pPr marL="609600" indent="-609600">
              <a:buNone/>
              <a:defRPr/>
            </a:pPr>
            <a:r>
              <a:rPr lang="tr-TR" sz="2400" dirty="0"/>
              <a:t>2- Suböstrus olgularında</a:t>
            </a:r>
          </a:p>
          <a:p>
            <a:pPr marL="609600" indent="-609600">
              <a:buNone/>
              <a:defRPr/>
            </a:pPr>
            <a:r>
              <a:rPr lang="tr-TR" sz="2400" dirty="0"/>
              <a:t>3- Kronik purulent endometritis(pyometra) olgularında uterusu boşaltmak amacıyla</a:t>
            </a:r>
          </a:p>
          <a:p>
            <a:pPr marL="990600" lvl="1" indent="-533400">
              <a:buFont typeface="Arial" pitchFamily="34" charset="0"/>
              <a:buChar char="–"/>
              <a:defRPr/>
            </a:pPr>
            <a:r>
              <a:rPr lang="tr-TR" dirty="0"/>
              <a:t>tek doz uygulamayı takiben içerik 2-3 gün içinde atılır.</a:t>
            </a:r>
          </a:p>
          <a:p>
            <a:pPr marL="609600" indent="-609600">
              <a:buNone/>
              <a:defRPr/>
            </a:pPr>
            <a:r>
              <a:rPr lang="tr-TR" sz="2400" dirty="0"/>
              <a:t>4- Metritis olgularında</a:t>
            </a:r>
          </a:p>
          <a:p>
            <a:pPr marL="609600" indent="-609600">
              <a:buNone/>
              <a:defRPr/>
            </a:pPr>
            <a:r>
              <a:rPr lang="tr-TR" sz="2400" dirty="0"/>
              <a:t>5- Luteal kist olgularında</a:t>
            </a:r>
          </a:p>
          <a:p>
            <a:pPr marL="609600" indent="-609600">
              <a:buNone/>
              <a:defRPr/>
            </a:pPr>
            <a:r>
              <a:rPr lang="tr-TR" sz="2400" dirty="0"/>
              <a:t>6- Aseptik abort şekillendirmek amacıyla</a:t>
            </a:r>
          </a:p>
          <a:p>
            <a:pPr marL="609600" indent="-609600">
              <a:buNone/>
              <a:defRPr/>
            </a:pPr>
            <a:endParaRPr lang="tr-TR" sz="2400" dirty="0"/>
          </a:p>
          <a:p>
            <a:pPr marL="609600" indent="-609600">
              <a:buNone/>
              <a:defRPr/>
            </a:pPr>
            <a:endParaRPr lang="tr-TR" sz="2400" i="1" dirty="0"/>
          </a:p>
        </p:txBody>
      </p:sp>
    </p:spTree>
    <p:extLst>
      <p:ext uri="{BB962C8B-B14F-4D97-AF65-F5344CB8AC3E}">
        <p14:creationId xmlns:p14="http://schemas.microsoft.com/office/powerpoint/2010/main" val="35333680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43A06569-1D7B-C84A-91E1-8C9995910CBD}" type="slidenum">
              <a:rPr lang="tr-TR" altLang="tr-TR">
                <a:solidFill>
                  <a:srgbClr val="898989"/>
                </a:solidFill>
              </a:rPr>
              <a:pPr/>
              <a:t>41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452688" y="1214438"/>
            <a:ext cx="6767512" cy="3657600"/>
          </a:xfrm>
        </p:spPr>
        <p:txBody>
          <a:bodyPr/>
          <a:lstStyle/>
          <a:p>
            <a:pPr marL="609600" indent="-609600">
              <a:buNone/>
            </a:pPr>
            <a:r>
              <a:rPr lang="tr-TR" altLang="tr-TR" sz="2400"/>
              <a:t>7. Patolojik gebeliklerde</a:t>
            </a:r>
          </a:p>
          <a:p>
            <a:pPr marL="609600" indent="-609600">
              <a:buNone/>
            </a:pPr>
            <a:r>
              <a:rPr lang="tr-TR" altLang="tr-TR" sz="2400"/>
              <a:t>8. Yavru zarlarının hidropsundan prolapsus vagina ve koyunlarda gebelik toksemisinde endikedir.</a:t>
            </a:r>
          </a:p>
          <a:p>
            <a:pPr marL="609600" indent="-609600">
              <a:buNone/>
            </a:pPr>
            <a:r>
              <a:rPr lang="tr-TR" altLang="tr-TR" sz="2400"/>
              <a:t>9. Doğumun uyarılmasında</a:t>
            </a:r>
          </a:p>
        </p:txBody>
      </p:sp>
    </p:spTree>
    <p:extLst>
      <p:ext uri="{BB962C8B-B14F-4D97-AF65-F5344CB8AC3E}">
        <p14:creationId xmlns:p14="http://schemas.microsoft.com/office/powerpoint/2010/main" val="73944810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721C1E94-089E-E547-B97F-3983FA5A054A}" type="slidenum">
              <a:rPr lang="tr-TR" altLang="tr-TR">
                <a:solidFill>
                  <a:srgbClr val="898989"/>
                </a:solidFill>
              </a:rPr>
              <a:pPr/>
              <a:t>42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24126" y="908050"/>
            <a:ext cx="6696075" cy="457835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tr-TR" altLang="tr-TR" sz="2400" b="1" i="1" u="sng"/>
              <a:t>Köpeklerde </a:t>
            </a:r>
            <a:endParaRPr lang="tr-TR" altLang="tr-TR" sz="2400"/>
          </a:p>
          <a:p>
            <a:pPr>
              <a:lnSpc>
                <a:spcPct val="90000"/>
              </a:lnSpc>
            </a:pPr>
            <a:endParaRPr lang="tr-TR" altLang="tr-TR" sz="2400"/>
          </a:p>
          <a:p>
            <a:pPr>
              <a:lnSpc>
                <a:spcPct val="90000"/>
              </a:lnSpc>
            </a:pPr>
            <a:r>
              <a:rPr lang="tr-TR" altLang="tr-TR" sz="2400"/>
              <a:t>Kistik endometrial hiperplazi- pyometra</a:t>
            </a:r>
          </a:p>
          <a:p>
            <a:pPr>
              <a:lnSpc>
                <a:spcPct val="90000"/>
              </a:lnSpc>
            </a:pPr>
            <a:r>
              <a:rPr lang="tr-TR" altLang="tr-TR" sz="2400"/>
              <a:t>Açık cevix pyometralarda uterusun boşaltılması amacıyla</a:t>
            </a:r>
          </a:p>
          <a:p>
            <a:pPr>
              <a:lnSpc>
                <a:spcPct val="90000"/>
              </a:lnSpc>
            </a:pPr>
            <a:r>
              <a:rPr lang="tr-TR" altLang="tr-TR" sz="2400"/>
              <a:t>İstenmeyen veya patolojik gebeliklerin sonlandırılmasında </a:t>
            </a:r>
          </a:p>
          <a:p>
            <a:pPr>
              <a:lnSpc>
                <a:spcPct val="90000"/>
              </a:lnSpc>
            </a:pPr>
            <a:r>
              <a:rPr lang="tr-TR" altLang="tr-TR" sz="2400"/>
              <a:t>Antiprolaktinlerle beraber kombine</a:t>
            </a:r>
          </a:p>
          <a:p>
            <a:pPr>
              <a:lnSpc>
                <a:spcPct val="90000"/>
              </a:lnSpc>
            </a:pPr>
            <a:r>
              <a:rPr lang="tr-TR" altLang="tr-TR" sz="2400"/>
              <a:t>Yalancı gebeliklerin tedavisinde</a:t>
            </a:r>
          </a:p>
          <a:p>
            <a:pPr>
              <a:lnSpc>
                <a:spcPct val="90000"/>
              </a:lnSpc>
            </a:pPr>
            <a:r>
              <a:rPr lang="tr-TR" altLang="tr-TR" sz="2400" i="1"/>
              <a:t>cloprostenolün köpeklerde önerilen dozu 20 mcg/kg X 3 gündür</a:t>
            </a:r>
            <a:r>
              <a:rPr lang="tr-TR" altLang="tr-TR" sz="240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636831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FD468D15-A062-C841-B993-69575A04B70D}" type="slidenum">
              <a:rPr lang="tr-TR" altLang="tr-TR">
                <a:solidFill>
                  <a:srgbClr val="898989"/>
                </a:solidFill>
              </a:rPr>
              <a:pPr/>
              <a:t>43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381250" y="620714"/>
            <a:ext cx="6838950" cy="4865687"/>
          </a:xfrm>
        </p:spPr>
        <p:txBody>
          <a:bodyPr/>
          <a:lstStyle/>
          <a:p>
            <a:pPr>
              <a:buFontTx/>
              <a:buNone/>
            </a:pPr>
            <a:r>
              <a:rPr lang="tr-TR" altLang="tr-TR" sz="2400" b="1" i="1" u="sng"/>
              <a:t>Kedilerde </a:t>
            </a:r>
            <a:endParaRPr lang="tr-TR" altLang="tr-TR" sz="2400"/>
          </a:p>
          <a:p>
            <a:endParaRPr lang="tr-TR" altLang="tr-TR" sz="2400"/>
          </a:p>
          <a:p>
            <a:r>
              <a:rPr lang="tr-TR" altLang="tr-TR" sz="2400"/>
              <a:t>kistik endometrial hiperplazi- pyometra</a:t>
            </a:r>
          </a:p>
          <a:p>
            <a:r>
              <a:rPr lang="tr-TR" altLang="tr-TR" sz="2400"/>
              <a:t>açık cevix pyometralarda uterusun boşaltılması amacıyla</a:t>
            </a:r>
          </a:p>
          <a:p>
            <a:r>
              <a:rPr lang="tr-TR" altLang="tr-TR" sz="2400"/>
              <a:t>dinoprostun kedilerdelerde önerilen dozu 0,5-1 mg/kg dır.</a:t>
            </a:r>
          </a:p>
        </p:txBody>
      </p:sp>
    </p:spTree>
    <p:extLst>
      <p:ext uri="{BB962C8B-B14F-4D97-AF65-F5344CB8AC3E}">
        <p14:creationId xmlns:p14="http://schemas.microsoft.com/office/powerpoint/2010/main" val="140059870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00BDC223-FB11-EF4B-938C-22D40DB2436E}" type="slidenum">
              <a:rPr lang="tr-TR" altLang="tr-TR">
                <a:solidFill>
                  <a:srgbClr val="898989"/>
                </a:solidFill>
              </a:rPr>
              <a:pPr/>
              <a:t>44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12800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152401"/>
            <a:ext cx="8929688" cy="828675"/>
          </a:xfrm>
        </p:spPr>
        <p:txBody>
          <a:bodyPr/>
          <a:lstStyle/>
          <a:p>
            <a:r>
              <a:rPr lang="tr-TR" altLang="tr-TR" sz="3200" b="1">
                <a:solidFill>
                  <a:schemeClr val="tx2"/>
                </a:solidFill>
              </a:rPr>
              <a:t>PLASENTA HORMONLARI</a:t>
            </a:r>
          </a:p>
        </p:txBody>
      </p:sp>
      <p:sp>
        <p:nvSpPr>
          <p:cNvPr id="12800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452688" y="1500188"/>
            <a:ext cx="6767512" cy="4360862"/>
          </a:xfrm>
        </p:spPr>
        <p:txBody>
          <a:bodyPr/>
          <a:lstStyle/>
          <a:p>
            <a:endParaRPr lang="tr-TR" altLang="tr-TR" sz="2400"/>
          </a:p>
          <a:p>
            <a:r>
              <a:rPr lang="tr-TR" altLang="tr-TR" sz="2400"/>
              <a:t>hCG ağırlıklı olarak LH ve </a:t>
            </a:r>
          </a:p>
          <a:p>
            <a:endParaRPr lang="tr-TR" altLang="tr-TR" sz="2400"/>
          </a:p>
          <a:p>
            <a:r>
              <a:rPr lang="tr-TR" altLang="tr-TR" sz="2400"/>
              <a:t>PMSG ağırlıklı olarak FSH etkisi gösterir. </a:t>
            </a:r>
          </a:p>
          <a:p>
            <a:endParaRPr lang="tr-TR" altLang="tr-TR" sz="2400" i="1"/>
          </a:p>
          <a:p>
            <a:r>
              <a:rPr lang="tr-TR" altLang="tr-TR" sz="2400" i="1"/>
              <a:t>Plasental laktojen</a:t>
            </a:r>
            <a:r>
              <a:rPr lang="tr-TR" altLang="tr-TR" sz="2400"/>
              <a:t> ve </a:t>
            </a:r>
          </a:p>
          <a:p>
            <a:endParaRPr lang="tr-TR" altLang="tr-TR" sz="2400" i="1"/>
          </a:p>
          <a:p>
            <a:r>
              <a:rPr lang="tr-TR" altLang="tr-TR" sz="2400" i="1"/>
              <a:t>Gebelik spesifik protein B</a:t>
            </a:r>
            <a:r>
              <a:rPr lang="tr-TR" altLang="tr-TR" sz="2400"/>
              <a:t> (pregnancy specific protein B) </a:t>
            </a:r>
          </a:p>
        </p:txBody>
      </p:sp>
    </p:spTree>
    <p:extLst>
      <p:ext uri="{BB962C8B-B14F-4D97-AF65-F5344CB8AC3E}">
        <p14:creationId xmlns:p14="http://schemas.microsoft.com/office/powerpoint/2010/main" val="129409613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2F578718-41FA-5642-AA06-FFE07E033209}" type="slidenum">
              <a:rPr lang="tr-TR" altLang="tr-TR">
                <a:solidFill>
                  <a:srgbClr val="898989"/>
                </a:solidFill>
              </a:rPr>
              <a:pPr/>
              <a:t>45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12902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152400"/>
            <a:ext cx="8858250" cy="755650"/>
          </a:xfrm>
        </p:spPr>
        <p:txBody>
          <a:bodyPr/>
          <a:lstStyle/>
          <a:p>
            <a:r>
              <a:rPr lang="tr-TR" altLang="tr-TR" sz="3200" b="1">
                <a:solidFill>
                  <a:schemeClr val="tx2"/>
                </a:solidFill>
              </a:rPr>
              <a:t>TEDAVİ İLKELERİ</a:t>
            </a:r>
          </a:p>
        </p:txBody>
      </p:sp>
      <p:sp>
        <p:nvSpPr>
          <p:cNvPr id="12902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881189" y="1428750"/>
            <a:ext cx="7858125" cy="4357688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tr-TR" altLang="tr-TR" sz="2400"/>
              <a:t>Öncelikli olarak amaca uygun bir hormon tedavisini yapabilmek için kullanılacak olan hormonun normal fizyolojik fonksiyonlarını bilinmesi gerekmektedir. </a:t>
            </a:r>
          </a:p>
          <a:p>
            <a:pPr>
              <a:lnSpc>
                <a:spcPct val="80000"/>
              </a:lnSpc>
            </a:pPr>
            <a:endParaRPr lang="tr-TR" altLang="tr-TR" sz="2400"/>
          </a:p>
          <a:p>
            <a:pPr>
              <a:lnSpc>
                <a:spcPct val="80000"/>
              </a:lnSpc>
            </a:pPr>
            <a:r>
              <a:rPr lang="tr-TR" altLang="tr-TR" sz="2400"/>
              <a:t>Bunlar arasında, beklenen terapötik etkinin yanında oluşabilecek yan etkiler de belirlenmelidir.</a:t>
            </a:r>
          </a:p>
          <a:p>
            <a:pPr>
              <a:lnSpc>
                <a:spcPct val="80000"/>
              </a:lnSpc>
            </a:pPr>
            <a:endParaRPr lang="tr-TR" altLang="tr-TR" sz="2400"/>
          </a:p>
          <a:p>
            <a:pPr>
              <a:lnSpc>
                <a:spcPct val="80000"/>
              </a:lnSpc>
            </a:pPr>
            <a:r>
              <a:rPr lang="tr-TR" altLang="tr-TR" sz="2400"/>
              <a:t> Aynı şekilde, normal fizyolojik gelişim ve hastalığın derecesi farklılık içeren ve dinamik bir olgudur. </a:t>
            </a:r>
          </a:p>
          <a:p>
            <a:pPr>
              <a:lnSpc>
                <a:spcPct val="80000"/>
              </a:lnSpc>
            </a:pPr>
            <a:endParaRPr lang="tr-TR" altLang="tr-TR" sz="2400"/>
          </a:p>
          <a:p>
            <a:pPr>
              <a:lnSpc>
                <a:spcPct val="80000"/>
              </a:lnSpc>
            </a:pPr>
            <a:r>
              <a:rPr lang="tr-TR" altLang="tr-TR" sz="2400"/>
              <a:t>Tek taraflı, statik tedavi rejimleri sıklıkla uygun olmayan sonuçlara neden olmaktadır. </a:t>
            </a:r>
          </a:p>
        </p:txBody>
      </p:sp>
    </p:spTree>
    <p:extLst>
      <p:ext uri="{BB962C8B-B14F-4D97-AF65-F5344CB8AC3E}">
        <p14:creationId xmlns:p14="http://schemas.microsoft.com/office/powerpoint/2010/main" val="15933051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3C2C235D-9B16-4E46-A72E-9FBD57CFE9A7}" type="slidenum">
              <a:rPr lang="tr-TR" altLang="tr-TR">
                <a:solidFill>
                  <a:srgbClr val="898989"/>
                </a:solidFill>
              </a:rPr>
              <a:pPr/>
              <a:t>46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13005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1" y="152401"/>
            <a:ext cx="9001125" cy="684213"/>
          </a:xfrm>
        </p:spPr>
        <p:txBody>
          <a:bodyPr/>
          <a:lstStyle/>
          <a:p>
            <a:r>
              <a:rPr lang="tr-TR" altLang="tr-TR" sz="3200" b="1">
                <a:solidFill>
                  <a:schemeClr val="tx2"/>
                </a:solidFill>
              </a:rPr>
              <a:t>Tedavinin Amacı</a:t>
            </a:r>
          </a:p>
        </p:txBody>
      </p:sp>
      <p:sp>
        <p:nvSpPr>
          <p:cNvPr id="13005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24126" y="981076"/>
            <a:ext cx="7058025" cy="4505325"/>
          </a:xfrm>
        </p:spPr>
        <p:txBody>
          <a:bodyPr/>
          <a:lstStyle/>
          <a:p>
            <a:endParaRPr lang="tr-TR" altLang="tr-TR" sz="2400"/>
          </a:p>
          <a:p>
            <a:endParaRPr lang="tr-TR" altLang="tr-TR" sz="2400"/>
          </a:p>
          <a:p>
            <a:r>
              <a:rPr lang="tr-TR" altLang="tr-TR" sz="2400"/>
              <a:t>Uygulamada yaş, siklusun durumu ve maliyet gibi belirlenebilir kriterlerin hazır olması gerekmektedir. </a:t>
            </a:r>
          </a:p>
          <a:p>
            <a:endParaRPr lang="tr-TR" altLang="tr-TR" sz="2400"/>
          </a:p>
          <a:p>
            <a:endParaRPr lang="tr-TR" altLang="tr-TR" sz="2400"/>
          </a:p>
          <a:p>
            <a:r>
              <a:rPr lang="tr-TR" altLang="tr-TR" sz="2400"/>
              <a:t>Amaç diyagnostik uygulamalara yönelik de olabilir </a:t>
            </a:r>
          </a:p>
        </p:txBody>
      </p:sp>
    </p:spTree>
    <p:extLst>
      <p:ext uri="{BB962C8B-B14F-4D97-AF65-F5344CB8AC3E}">
        <p14:creationId xmlns:p14="http://schemas.microsoft.com/office/powerpoint/2010/main" val="210334144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4BFC8CE5-26F7-C640-8216-B40A275B0470}" type="slidenum">
              <a:rPr lang="tr-TR" altLang="tr-TR">
                <a:solidFill>
                  <a:srgbClr val="898989"/>
                </a:solidFill>
              </a:rPr>
              <a:pPr/>
              <a:t>47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13107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1" y="152401"/>
            <a:ext cx="9001125" cy="900113"/>
          </a:xfrm>
        </p:spPr>
        <p:txBody>
          <a:bodyPr/>
          <a:lstStyle/>
          <a:p>
            <a:r>
              <a:rPr lang="tr-TR" altLang="tr-TR" sz="3200" b="1" i="1"/>
              <a:t>Tanı amacıyla kullanım</a:t>
            </a:r>
          </a:p>
        </p:txBody>
      </p:sp>
      <p:sp>
        <p:nvSpPr>
          <p:cNvPr id="13107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66939" y="1341438"/>
            <a:ext cx="7572375" cy="4144962"/>
          </a:xfrm>
        </p:spPr>
        <p:txBody>
          <a:bodyPr/>
          <a:lstStyle/>
          <a:p>
            <a:r>
              <a:rPr lang="tr-TR" altLang="tr-TR" sz="2400"/>
              <a:t>Burada önemli olan nokta doğru hormonun kullanılmasıdır. </a:t>
            </a:r>
          </a:p>
          <a:p>
            <a:endParaRPr lang="tr-TR" altLang="tr-TR" sz="2400"/>
          </a:p>
          <a:p>
            <a:r>
              <a:rPr lang="tr-TR" altLang="tr-TR" sz="2400"/>
              <a:t>Örneğin; östrustaki ineklerde Cl. regresyonunu sağlamak amacıyla kullanılan PGF2α, eğer bir gebelik durumu varsa ineğin abort yapmasına neden olacaktır. </a:t>
            </a:r>
          </a:p>
        </p:txBody>
      </p:sp>
    </p:spTree>
    <p:extLst>
      <p:ext uri="{BB962C8B-B14F-4D97-AF65-F5344CB8AC3E}">
        <p14:creationId xmlns:p14="http://schemas.microsoft.com/office/powerpoint/2010/main" val="113131923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08063FE5-06A8-B748-A863-504840B1CBC5}" type="slidenum">
              <a:rPr lang="tr-TR" altLang="tr-TR">
                <a:solidFill>
                  <a:srgbClr val="898989"/>
                </a:solidFill>
              </a:rPr>
              <a:pPr/>
              <a:t>48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13209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152401"/>
            <a:ext cx="8858250" cy="828675"/>
          </a:xfrm>
        </p:spPr>
        <p:txBody>
          <a:bodyPr/>
          <a:lstStyle/>
          <a:p>
            <a:r>
              <a:rPr lang="tr-TR" altLang="tr-TR" sz="3200" b="1" i="1">
                <a:solidFill>
                  <a:schemeClr val="tx2"/>
                </a:solidFill>
              </a:rPr>
              <a:t>Hormon preparatının seçimi</a:t>
            </a:r>
          </a:p>
        </p:txBody>
      </p:sp>
      <p:sp>
        <p:nvSpPr>
          <p:cNvPr id="26624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66938" y="1125538"/>
            <a:ext cx="7053262" cy="4360862"/>
          </a:xfrm>
        </p:spPr>
        <p:txBody>
          <a:bodyPr rtlCol="0">
            <a:normAutofit/>
          </a:bodyPr>
          <a:lstStyle/>
          <a:p>
            <a:pPr>
              <a:buFont typeface="Arial" pitchFamily="34" charset="0"/>
              <a:buChar char="•"/>
              <a:defRPr/>
            </a:pPr>
            <a:endParaRPr lang="tr-TR" sz="2400" dirty="0"/>
          </a:p>
          <a:p>
            <a:pPr>
              <a:buFont typeface="Arial" pitchFamily="34" charset="0"/>
              <a:buChar char="•"/>
              <a:defRPr/>
            </a:pPr>
            <a:r>
              <a:rPr lang="tr-TR" sz="2400" dirty="0"/>
              <a:t>Uygun ürünün seçiminde hekimin sık kullandığı preparasyondan çok, ilaca ait bazı faktörlerin değerlendirmeye alınması gerekmektedir. 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tr-TR" dirty="0"/>
              <a:t>İlacın stabilitesi, 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tr-TR" dirty="0"/>
              <a:t>Etkisi, 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tr-TR" dirty="0"/>
              <a:t>Uygulama kolaylığı, 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tr-TR" dirty="0"/>
              <a:t>Etki süresi, 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tr-TR" dirty="0"/>
              <a:t>Et ve sütte bulunma süresi ve 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tr-TR" dirty="0"/>
              <a:t>Bilinen yan etkilerinin ilacın seçiminde önemli bir rolü vardır. </a:t>
            </a:r>
          </a:p>
        </p:txBody>
      </p:sp>
    </p:spTree>
    <p:extLst>
      <p:ext uri="{BB962C8B-B14F-4D97-AF65-F5344CB8AC3E}">
        <p14:creationId xmlns:p14="http://schemas.microsoft.com/office/powerpoint/2010/main" val="262155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6CBB542E-C52C-0D47-B019-D09CC19A1896}" type="slidenum">
              <a:rPr lang="tr-TR" altLang="tr-TR">
                <a:solidFill>
                  <a:srgbClr val="898989"/>
                </a:solidFill>
              </a:rPr>
              <a:pPr/>
              <a:t>5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024063" y="714375"/>
            <a:ext cx="8215312" cy="5341938"/>
          </a:xfrm>
        </p:spPr>
        <p:txBody>
          <a:bodyPr/>
          <a:lstStyle/>
          <a:p>
            <a:endParaRPr lang="tr-TR" altLang="tr-TR" sz="2400"/>
          </a:p>
          <a:p>
            <a:r>
              <a:rPr lang="tr-TR" altLang="tr-TR" sz="2400"/>
              <a:t>Steroid hormonlar, daha önce açıklanan peptid ve glikoprotein hormonlardan;</a:t>
            </a:r>
          </a:p>
          <a:p>
            <a:pPr lvl="1"/>
            <a:r>
              <a:rPr lang="tr-TR" altLang="tr-TR"/>
              <a:t>Küçük olmaları,</a:t>
            </a:r>
          </a:p>
          <a:p>
            <a:pPr lvl="1"/>
            <a:r>
              <a:rPr lang="tr-TR" altLang="tr-TR"/>
              <a:t>Suda az çözülebilmeleri ve</a:t>
            </a:r>
          </a:p>
          <a:p>
            <a:pPr lvl="1"/>
            <a:r>
              <a:rPr lang="tr-TR" altLang="tr-TR"/>
              <a:t>Lipofilik özelliklerinden dolayı ayrılır</a:t>
            </a:r>
            <a:r>
              <a:rPr lang="tr-TR" altLang="tr-TR" sz="2000"/>
              <a:t>.</a:t>
            </a:r>
          </a:p>
          <a:p>
            <a:endParaRPr lang="tr-TR" altLang="tr-TR" sz="2400"/>
          </a:p>
          <a:p>
            <a:endParaRPr lang="tr-TR" altLang="tr-TR" sz="2400"/>
          </a:p>
          <a:p>
            <a:r>
              <a:rPr lang="tr-TR" altLang="tr-TR" sz="2400"/>
              <a:t>Steroidlerin taşınmasında görev alan proteinlerin başında albumin gelmektedir. </a:t>
            </a:r>
          </a:p>
          <a:p>
            <a:endParaRPr lang="tr-TR" altLang="tr-TR" sz="2400"/>
          </a:p>
          <a:p>
            <a:pPr lvl="1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751150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5125DEEB-4228-814F-BB8A-307E02A9E712}" type="slidenum">
              <a:rPr lang="tr-TR" altLang="tr-TR">
                <a:solidFill>
                  <a:srgbClr val="898989"/>
                </a:solidFill>
              </a:rPr>
              <a:pPr/>
              <a:t>6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024063" y="928689"/>
            <a:ext cx="8229600" cy="4643437"/>
          </a:xfrm>
        </p:spPr>
        <p:txBody>
          <a:bodyPr/>
          <a:lstStyle/>
          <a:p>
            <a:endParaRPr lang="tr-TR" altLang="tr-TR" sz="2400"/>
          </a:p>
          <a:p>
            <a:endParaRPr lang="tr-TR" altLang="tr-TR" sz="2400"/>
          </a:p>
          <a:p>
            <a:r>
              <a:rPr lang="tr-TR" altLang="tr-TR" sz="2400"/>
              <a:t>Sadece serbest haldeki  steroidler hücreye girerek etkilerini gösterirler veya metabolize olurlar. </a:t>
            </a:r>
          </a:p>
          <a:p>
            <a:endParaRPr lang="tr-TR" altLang="tr-TR" sz="2400"/>
          </a:p>
          <a:p>
            <a:r>
              <a:rPr lang="tr-TR" altLang="tr-TR" sz="2400"/>
              <a:t>Steroidler küçük ve relatif olarak basit moleküller oldukları için kolaylıkla sentezlenirler.</a:t>
            </a:r>
          </a:p>
          <a:p>
            <a:endParaRPr lang="tr-TR" altLang="tr-TR" sz="2400"/>
          </a:p>
          <a:p>
            <a:r>
              <a:rPr lang="tr-TR" altLang="tr-TR" sz="2400"/>
              <a:t> Doğal olarak oluşanlar kimyasal yapıları açısından saf preparasyonlardır.</a:t>
            </a:r>
          </a:p>
          <a:p>
            <a:endParaRPr lang="tr-TR" altLang="tr-TR" sz="2400"/>
          </a:p>
          <a:p>
            <a:endParaRPr lang="tr-TR" altLang="tr-TR" sz="2400"/>
          </a:p>
          <a:p>
            <a:pPr algn="just"/>
            <a:endParaRPr lang="tr-TR" altLang="tr-TR" sz="2400"/>
          </a:p>
        </p:txBody>
      </p:sp>
    </p:spTree>
    <p:extLst>
      <p:ext uri="{BB962C8B-B14F-4D97-AF65-F5344CB8AC3E}">
        <p14:creationId xmlns:p14="http://schemas.microsoft.com/office/powerpoint/2010/main" val="15886903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EE5E4473-D601-1D44-88C7-4C5CAE72F219}" type="slidenum">
              <a:rPr lang="tr-TR" altLang="tr-TR">
                <a:solidFill>
                  <a:srgbClr val="898989"/>
                </a:solidFill>
              </a:rPr>
              <a:pPr/>
              <a:t>7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77827" name="Rectangle 25"/>
          <p:cNvSpPr>
            <a:spLocks noGrp="1" noChangeArrowheads="1"/>
          </p:cNvSpPr>
          <p:nvPr>
            <p:ph type="title" idx="4294967295"/>
          </p:nvPr>
        </p:nvSpPr>
        <p:spPr>
          <a:xfrm>
            <a:off x="2524125" y="2928939"/>
            <a:ext cx="6870700" cy="828675"/>
          </a:xfrm>
        </p:spPr>
        <p:txBody>
          <a:bodyPr/>
          <a:lstStyle/>
          <a:p>
            <a:r>
              <a:rPr lang="tr-TR" altLang="tr-TR" sz="3200">
                <a:solidFill>
                  <a:schemeClr val="tx2"/>
                </a:solidFill>
              </a:rPr>
              <a:t>Steroid döngüsü </a:t>
            </a:r>
          </a:p>
        </p:txBody>
      </p:sp>
    </p:spTree>
    <p:extLst>
      <p:ext uri="{BB962C8B-B14F-4D97-AF65-F5344CB8AC3E}">
        <p14:creationId xmlns:p14="http://schemas.microsoft.com/office/powerpoint/2010/main" val="5656689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97892024-35CA-C247-A182-66196B206B9D}" type="slidenum">
              <a:rPr lang="tr-TR" altLang="tr-TR">
                <a:solidFill>
                  <a:srgbClr val="898989"/>
                </a:solidFill>
              </a:rPr>
              <a:pPr/>
              <a:t>8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14029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431801"/>
            <a:ext cx="9144000" cy="549275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tr-TR" sz="3200" b="1" dirty="0">
                <a:solidFill>
                  <a:schemeClr val="tx2"/>
                </a:solidFill>
              </a:rPr>
              <a:t>Progesteron</a:t>
            </a:r>
          </a:p>
        </p:txBody>
      </p:sp>
      <p:sp>
        <p:nvSpPr>
          <p:cNvPr id="7885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309813" y="1428751"/>
            <a:ext cx="7372350" cy="4930775"/>
          </a:xfrm>
        </p:spPr>
        <p:txBody>
          <a:bodyPr/>
          <a:lstStyle/>
          <a:p>
            <a:pPr algn="just"/>
            <a:r>
              <a:rPr lang="tr-TR" altLang="tr-TR" sz="2400"/>
              <a:t>Cl.’daki granuloza hücrelerinde üretilir. </a:t>
            </a:r>
          </a:p>
          <a:p>
            <a:pPr algn="just"/>
            <a:endParaRPr lang="tr-TR" altLang="tr-TR" sz="2400"/>
          </a:p>
          <a:p>
            <a:pPr algn="just"/>
            <a:r>
              <a:rPr lang="tr-TR" altLang="tr-TR" sz="2400"/>
              <a:t>Bazı türlerde progesteron ovulasyon henüz gerçekleşmeden önce salınmaya başlar ve salınım matur Cl.’un varlığını sürdürdüğü sürece devam eder. </a:t>
            </a:r>
          </a:p>
          <a:p>
            <a:pPr algn="just"/>
            <a:endParaRPr lang="tr-TR" altLang="tr-TR" sz="2400"/>
          </a:p>
          <a:p>
            <a:pPr algn="just"/>
            <a:r>
              <a:rPr lang="tr-TR" altLang="tr-TR" sz="2400"/>
              <a:t>Ovulasyonuu takiben graaf follikülünün granuloza hücrelerinden gelişen Cl. ön hipofizden salınan LH veya luteotropik hormonların aracılığı ile varlığını devam ettirir. </a:t>
            </a:r>
          </a:p>
        </p:txBody>
      </p:sp>
    </p:spTree>
    <p:extLst>
      <p:ext uri="{BB962C8B-B14F-4D97-AF65-F5344CB8AC3E}">
        <p14:creationId xmlns:p14="http://schemas.microsoft.com/office/powerpoint/2010/main" val="14776993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01F8F821-B673-B548-80EF-3991AA5AE0B4}" type="slidenum">
              <a:rPr lang="tr-TR" altLang="tr-TR">
                <a:solidFill>
                  <a:srgbClr val="898989"/>
                </a:solidFill>
              </a:rPr>
              <a:pPr/>
              <a:t>9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38376" y="1412875"/>
            <a:ext cx="7515225" cy="4643438"/>
          </a:xfrm>
        </p:spPr>
        <p:txBody>
          <a:bodyPr/>
          <a:lstStyle/>
          <a:p>
            <a:r>
              <a:rPr lang="tr-TR" altLang="tr-TR" sz="2400"/>
              <a:t>Kısrak, koyun, inek, domuz, köpek ve kedide progesteron veya sentetik progestagenler ;</a:t>
            </a:r>
          </a:p>
          <a:p>
            <a:endParaRPr lang="tr-TR" altLang="tr-TR" sz="2400"/>
          </a:p>
          <a:p>
            <a:pPr lvl="1"/>
            <a:r>
              <a:rPr lang="tr-TR" altLang="tr-TR"/>
              <a:t>Yem katkıları,</a:t>
            </a:r>
          </a:p>
          <a:p>
            <a:pPr lvl="1"/>
            <a:r>
              <a:rPr lang="tr-TR" altLang="tr-TR"/>
              <a:t>Oral tabletler,</a:t>
            </a:r>
          </a:p>
          <a:p>
            <a:pPr lvl="1"/>
            <a:r>
              <a:rPr lang="tr-TR" altLang="tr-TR"/>
              <a:t>Enjektabl formları,</a:t>
            </a:r>
          </a:p>
          <a:p>
            <a:pPr lvl="1"/>
            <a:r>
              <a:rPr lang="tr-TR" altLang="tr-TR"/>
              <a:t>Yavaş salınımlı vaginal süngerler (PRID, CIDR) </a:t>
            </a:r>
          </a:p>
          <a:p>
            <a:pPr lvl="1"/>
            <a:r>
              <a:rPr lang="tr-TR" altLang="tr-TR"/>
              <a:t>Subkutan implantlar şeklindedir.</a:t>
            </a:r>
          </a:p>
        </p:txBody>
      </p:sp>
    </p:spTree>
    <p:extLst>
      <p:ext uri="{BB962C8B-B14F-4D97-AF65-F5344CB8AC3E}">
        <p14:creationId xmlns:p14="http://schemas.microsoft.com/office/powerpoint/2010/main" val="14395661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i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s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i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s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1565</Words>
  <Application>Microsoft Macintosh PowerPoint</Application>
  <PresentationFormat>Geniş Ekran</PresentationFormat>
  <Paragraphs>416</Paragraphs>
  <Slides>48</Slides>
  <Notes>39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48</vt:i4>
      </vt:variant>
    </vt:vector>
  </HeadingPairs>
  <TitlesOfParts>
    <vt:vector size="52" baseType="lpstr">
      <vt:lpstr>Calibri Light</vt:lpstr>
      <vt:lpstr>Arial</vt:lpstr>
      <vt:lpstr>Calibri</vt:lpstr>
      <vt:lpstr>Office Teması</vt:lpstr>
      <vt:lpstr>HORMONLAR ve TEDAVİ İLKELERİ-3</vt:lpstr>
      <vt:lpstr>OVARYUM HORMONLARI</vt:lpstr>
      <vt:lpstr>PowerPoint Sunusu</vt:lpstr>
      <vt:lpstr>PowerPoint Sunusu</vt:lpstr>
      <vt:lpstr>PowerPoint Sunusu</vt:lpstr>
      <vt:lpstr>PowerPoint Sunusu</vt:lpstr>
      <vt:lpstr>Steroid döngüsü </vt:lpstr>
      <vt:lpstr>Progesteron</vt:lpstr>
      <vt:lpstr>PowerPoint Sunusu</vt:lpstr>
      <vt:lpstr>PowerPoint Sunusu</vt:lpstr>
      <vt:lpstr>PowerPoint Sunusu</vt:lpstr>
      <vt:lpstr>PowerPoint Sunusu</vt:lpstr>
      <vt:lpstr>Klinik Kullanımı</vt:lpstr>
      <vt:lpstr>PowerPoint Sunusu</vt:lpstr>
      <vt:lpstr>PowerPoint Sunusu</vt:lpstr>
      <vt:lpstr>Androgenler</vt:lpstr>
      <vt:lpstr>PowerPoint Sunusu</vt:lpstr>
      <vt:lpstr>PowerPoint Sunusu</vt:lpstr>
      <vt:lpstr>Östrogenler</vt:lpstr>
      <vt:lpstr>PowerPoint Sunusu</vt:lpstr>
      <vt:lpstr>PowerPoint Sunusu</vt:lpstr>
      <vt:lpstr>Klinik Kullanımı</vt:lpstr>
      <vt:lpstr>PowerPoint Sunusu</vt:lpstr>
      <vt:lpstr>Köpeklerde </vt:lpstr>
      <vt:lpstr>Kedilerde </vt:lpstr>
      <vt:lpstr>UTERUS HORMONLARI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 </vt:lpstr>
      <vt:lpstr> </vt:lpstr>
      <vt:lpstr> </vt:lpstr>
      <vt:lpstr> </vt:lpstr>
      <vt:lpstr> </vt:lpstr>
      <vt:lpstr>Klinik Kulanımları</vt:lpstr>
      <vt:lpstr>PowerPoint Sunusu</vt:lpstr>
      <vt:lpstr>PowerPoint Sunusu</vt:lpstr>
      <vt:lpstr>PowerPoint Sunusu</vt:lpstr>
      <vt:lpstr>PLASENTA HORMONLARI</vt:lpstr>
      <vt:lpstr>TEDAVİ İLKELERİ</vt:lpstr>
      <vt:lpstr>Tedavinin Amacı</vt:lpstr>
      <vt:lpstr>Tanı amacıyla kullanım</vt:lpstr>
      <vt:lpstr>Hormon preparatının seçimi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HORMONLAR ve TEDAVİ İLKELERİ-3</dc:title>
  <dc:creator>Microsoft Office Kullanıcısı</dc:creator>
  <cp:lastModifiedBy>Microsoft Office Kullanıcısı</cp:lastModifiedBy>
  <cp:revision>1</cp:revision>
  <dcterms:created xsi:type="dcterms:W3CDTF">2018-01-22T08:55:12Z</dcterms:created>
  <dcterms:modified xsi:type="dcterms:W3CDTF">2018-01-22T08:55:37Z</dcterms:modified>
</cp:coreProperties>
</file>