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90"/>
  </p:normalViewPr>
  <p:slideViewPr>
    <p:cSldViewPr snapToGrid="0" snapToObjects="1">
      <p:cViewPr varScale="1">
        <p:scale>
          <a:sx n="114" d="100"/>
          <a:sy n="114" d="100"/>
        </p:scale>
        <p:origin x="4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4/22/20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4/22/20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4/22/20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4/22/20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4/22/20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4/22/20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4/22/20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4/22/20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4/22/20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4/22/20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4/22/20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4/22/20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4/22/20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4/22/20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4/22/20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4/22/20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4/22/20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4/22/20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6AECF6D-1106-6C41-ADFF-21EE203590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Ulusal </a:t>
            </a:r>
            <a:r>
              <a:rPr lang="tr-TR" dirty="0" err="1"/>
              <a:t>Tarihyazımı</a:t>
            </a:r>
            <a:r>
              <a:rPr lang="tr-TR" dirty="0"/>
              <a:t> ve Bellek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3B24C48-8648-F04A-9F12-E00F110083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598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13A36CF-A085-F043-AECF-A115E411B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Ulus Neyi Unutur?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0781D84-BCAE-0543-9DEB-F1EF3D7506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Ulusal kimliğin birleştirici olmayan ya da ayırıcı unsurlarını unutur.</a:t>
            </a:r>
          </a:p>
          <a:p>
            <a:r>
              <a:rPr lang="tr-TR" dirty="0"/>
              <a:t>Ulusal karakterin niteliğini zarar verici unsurları unutur.</a:t>
            </a:r>
          </a:p>
          <a:p>
            <a:r>
              <a:rPr lang="tr-TR" dirty="0"/>
              <a:t>Politik olarak işlevsizleşmiş unsurları unutur.</a:t>
            </a:r>
          </a:p>
          <a:p>
            <a:r>
              <a:rPr lang="tr-TR" dirty="0"/>
              <a:t>Konjonktüre bağlı olarak uluslararası sorunları unutur.</a:t>
            </a:r>
          </a:p>
        </p:txBody>
      </p:sp>
    </p:spTree>
    <p:extLst>
      <p:ext uri="{BB962C8B-B14F-4D97-AF65-F5344CB8AC3E}">
        <p14:creationId xmlns:p14="http://schemas.microsoft.com/office/powerpoint/2010/main" val="223265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0E1A77-6403-C14A-BF54-4B15ED699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Ulus Neyi Hatırlar?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9E049C-DB42-AC4B-8522-A3D36B091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Siyasal meşruiyet yaratan unsurları hatırlar</a:t>
            </a:r>
          </a:p>
          <a:p>
            <a:r>
              <a:rPr lang="tr-TR" dirty="0"/>
              <a:t>Ulusal kimliği güçlendirici olduğu düşünülen unsurları hatırlar</a:t>
            </a:r>
          </a:p>
          <a:p>
            <a:r>
              <a:rPr lang="tr-TR" dirty="0"/>
              <a:t>«Kahramanları» ve «</a:t>
            </a:r>
            <a:r>
              <a:rPr lang="tr-TR" dirty="0" err="1"/>
              <a:t>hain»leri</a:t>
            </a:r>
            <a:r>
              <a:rPr lang="tr-TR" dirty="0"/>
              <a:t> hatırlar</a:t>
            </a:r>
          </a:p>
          <a:p>
            <a:r>
              <a:rPr lang="tr-TR" dirty="0"/>
              <a:t>Zaferleri hatırlar</a:t>
            </a:r>
          </a:p>
          <a:p>
            <a:r>
              <a:rPr lang="tr-TR" dirty="0"/>
              <a:t>Ulusun varoluş mitlerini hatırlar, vb.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8797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0CADBA9-91A7-7A47-B90D-05145F7AF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838FE4A-7426-BF45-8CA0-8AF2FB6C1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tr-TR" dirty="0"/>
              <a:t>Ulusal kimliğin belleği, ulusal </a:t>
            </a:r>
            <a:r>
              <a:rPr lang="tr-TR" dirty="0" err="1"/>
              <a:t>tarihyazımıdır</a:t>
            </a:r>
            <a:r>
              <a:rPr lang="tr-TR" dirty="0"/>
              <a:t>.</a:t>
            </a:r>
          </a:p>
          <a:p>
            <a:pPr>
              <a:buFontTx/>
              <a:buChar char="-"/>
            </a:pPr>
            <a:r>
              <a:rPr lang="tr-TR" dirty="0"/>
              <a:t>Başka bir ifadeyle tarihtir</a:t>
            </a:r>
          </a:p>
          <a:p>
            <a:pPr>
              <a:buFontTx/>
              <a:buChar char="-"/>
            </a:pPr>
            <a:r>
              <a:rPr lang="tr-TR" dirty="0"/>
              <a:t>Bu sebeple tarihsiz halklar ifadesi aynı zamanda uluslaşamamış grupları da ifade eder</a:t>
            </a:r>
          </a:p>
          <a:p>
            <a:pPr>
              <a:buFontTx/>
              <a:buChar char="-"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0636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E6FD53B-D796-504F-8FA0-47F0B8109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EAB0FF-EAEC-B840-9584-1B3C114AE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0049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DC0CBD5-CCC8-3D48-AB91-B00BF33FD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AE74987-E71B-1E45-8E14-3978A7106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Ulus Nedir (Ya da millet mi demeli?)</a:t>
            </a:r>
          </a:p>
          <a:p>
            <a:endParaRPr lang="tr-TR" dirty="0"/>
          </a:p>
          <a:p>
            <a:r>
              <a:rPr lang="tr-TR" dirty="0"/>
              <a:t>«Günümüz devletlerinin kendi varlıklarını, meşruiyetlerini ve vatandaşlık ilişkilerini dayandırdıkları, kültürel ve toplumsal bir birliğe ve ortaklığa gönderme yapan özne (Antropoloji Sözlüğü)</a:t>
            </a:r>
          </a:p>
        </p:txBody>
      </p:sp>
    </p:spTree>
    <p:extLst>
      <p:ext uri="{BB962C8B-B14F-4D97-AF65-F5344CB8AC3E}">
        <p14:creationId xmlns:p14="http://schemas.microsoft.com/office/powerpoint/2010/main" val="704489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D3D82E1-231F-9548-AE8F-5A324D62F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Smith’e göre bir etnik grubun sahip olması gereken koşullar şunlardır: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DFFC597-C31B-CC4E-AD54-0F88DD7B1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z="2800" dirty="0"/>
              <a:t>Kolektif bir isim: Grubu diğer gruplardan ayıran ve üyelerine “özlerini” hatırlatan işaret ve simgedir. İsim, içinde sanki varoluş büyüsünün yattığı ve sürekliliği garanti altına aldığı gibi anlam yoğunluğuna sahiptir.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3896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996652-5793-524B-A8E0-811D63680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67FB17A-AAC6-5F42-865C-63E1172883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Ortak soy miti: Bir </a:t>
            </a:r>
            <a:r>
              <a:rPr lang="tr-TR" dirty="0" err="1"/>
              <a:t>etnisite</a:t>
            </a:r>
            <a:r>
              <a:rPr lang="tr-TR" dirty="0"/>
              <a:t> üyelerinin bağlarının ve duygudaşlıklarının temelindeki anlamlar dünyasını oluşturan yaratılış ve soya ilişkin mitlerdir. Bu mitler grup üyelerinin “neden bir arada olduğu” ve “neden birbirlerine benzedikleri” gibi soruları cevaplar.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0626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7FF5980-697F-4C4D-AA48-2ADC8AD8D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8032E7-4C60-C940-B7BC-392C9395D1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Özel ortak kültür: Topluluklar sahip oldukları kültürel özellikler ile hem kendi üyelerinin birbirine bağlanmasını hem de o kültür dışındakilerle bir sınır çizmesini sağlar.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395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5DE739-F0E8-8843-B9B5-5C96ED5DE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0A5FD8-CE35-E34E-B013-78327764AE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Belli bir </a:t>
            </a:r>
            <a:r>
              <a:rPr lang="tr-TR" dirty="0" err="1"/>
              <a:t>teritorya</a:t>
            </a:r>
            <a:r>
              <a:rPr lang="tr-TR" dirty="0"/>
              <a:t> ile özdeşleşme: Bütün etnik grupların belli bir coğrafya ile duygusal bir bağı ve o toprak parçalarına dair anlatıları vardır. Eğer grup, ait olduğunu hissettiği coğrafyanın dışında yaşıyorsa, oraya dair nostalji duygusunu da kimliksel bağlamda bünyesinde taşır.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8830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780D906-B24E-DA4B-BCAA-98468DC88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8DBCE78-66B4-7246-9F69-20EFB8069D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Dayanışma duygusu: Etnik gruplar, yukarıda bahsi geçen konulara ek olarak ve onların da etkisiyle, özellikle sıkıntılı ve tehlikeli zamanlarda toplumsal bir dayanışmaya da ihtiyaç duyar. (Smith: 2002, 48)</a:t>
            </a:r>
          </a:p>
        </p:txBody>
      </p:sp>
    </p:spTree>
    <p:extLst>
      <p:ext uri="{BB962C8B-B14F-4D97-AF65-F5344CB8AC3E}">
        <p14:creationId xmlns:p14="http://schemas.microsoft.com/office/powerpoint/2010/main" val="154043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435276D-7DA2-7C48-A429-2D1DE36E1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3B8DEF3-56F8-8043-BEBF-D8B2044944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Ortak tarih: Toplulukların geçmişten itibaren sahip oldukları deneyimler, önemli karakterler ve olaylar bireylere aktarılır. Bunlar bir boyutuyla anlatıdır ve topluluk tarafından kopukluklar, çelişkiler giderilerek bir anlatılara tutarlılık kazandırılır.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9438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5D2E2C1-EE4D-AC49-B401-F1A3348F6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Ernst</a:t>
            </a:r>
            <a:r>
              <a:rPr lang="tr-TR" dirty="0"/>
              <a:t> Renan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5A1301B-8C94-3B41-944C-B243983D5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«Ulus bilinci sadece ortak geçmişi hatırlamak değil aynı zamanda aynı geçmişin bir kısmını seçici olarak *unutmak* ile mümkündür.»</a:t>
            </a:r>
          </a:p>
        </p:txBody>
      </p:sp>
    </p:spTree>
    <p:extLst>
      <p:ext uri="{BB962C8B-B14F-4D97-AF65-F5344CB8AC3E}">
        <p14:creationId xmlns:p14="http://schemas.microsoft.com/office/powerpoint/2010/main" val="3605529672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18</TotalTime>
  <Words>380</Words>
  <Application>Microsoft Macintosh PowerPoint</Application>
  <PresentationFormat>Geniş ekran</PresentationFormat>
  <Paragraphs>27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6" baseType="lpstr">
      <vt:lpstr>Arial</vt:lpstr>
      <vt:lpstr>Trebuchet MS</vt:lpstr>
      <vt:lpstr>Berlin</vt:lpstr>
      <vt:lpstr>Ulusal Tarihyazımı ve Bellek</vt:lpstr>
      <vt:lpstr>PowerPoint Sunusu</vt:lpstr>
      <vt:lpstr>Smith’e göre bir etnik grubun sahip olması gereken koşullar şunlardır: </vt:lpstr>
      <vt:lpstr>PowerPoint Sunusu</vt:lpstr>
      <vt:lpstr>PowerPoint Sunusu</vt:lpstr>
      <vt:lpstr>PowerPoint Sunusu</vt:lpstr>
      <vt:lpstr>PowerPoint Sunusu</vt:lpstr>
      <vt:lpstr>PowerPoint Sunusu</vt:lpstr>
      <vt:lpstr>Ernst Renan</vt:lpstr>
      <vt:lpstr>Ulus Neyi Unutur?</vt:lpstr>
      <vt:lpstr>Ulus Neyi Hatırlar?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Ulusal Tarihyazımı ve Bellek</dc:title>
  <dc:creator>Zehra Münüsoğlu</dc:creator>
  <cp:lastModifiedBy>Zehra Münüsoğlu</cp:lastModifiedBy>
  <cp:revision>2</cp:revision>
  <dcterms:created xsi:type="dcterms:W3CDTF">2020-04-22T10:21:26Z</dcterms:created>
  <dcterms:modified xsi:type="dcterms:W3CDTF">2020-04-22T10:40:00Z</dcterms:modified>
</cp:coreProperties>
</file>