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0" r:id="rId3"/>
    <p:sldId id="269" r:id="rId4"/>
    <p:sldId id="264" r:id="rId5"/>
    <p:sldId id="272" r:id="rId6"/>
    <p:sldId id="266" r:id="rId7"/>
    <p:sldId id="267"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084" autoAdjust="0"/>
  </p:normalViewPr>
  <p:slideViewPr>
    <p:cSldViewPr snapToGrid="0">
      <p:cViewPr varScale="1">
        <p:scale>
          <a:sx n="51" d="100"/>
          <a:sy n="51" d="100"/>
        </p:scale>
        <p:origin x="123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4E94A-B635-4EA4-8F44-4A04B793AF45}" type="datetimeFigureOut">
              <a:rPr lang="tr-TR" smtClean="0"/>
              <a:t>17.10.2024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62504-197A-4BE7-B90B-63E8FC06B86F}" type="slidenum">
              <a:rPr lang="tr-TR" smtClean="0"/>
              <a:t>‹#›</a:t>
            </a:fld>
            <a:endParaRPr lang="tr-TR"/>
          </a:p>
        </p:txBody>
      </p:sp>
    </p:spTree>
    <p:extLst>
      <p:ext uri="{BB962C8B-B14F-4D97-AF65-F5344CB8AC3E}">
        <p14:creationId xmlns:p14="http://schemas.microsoft.com/office/powerpoint/2010/main" val="1185070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latin typeface="Times New Roman" panose="02020603050405020304" pitchFamily="18" charset="0"/>
                <a:cs typeface="Times New Roman" panose="02020603050405020304" pitchFamily="18" charset="0"/>
              </a:rPr>
              <a:t>Nispeten büyük, uzun, çift sarmal yapılı moleküllerdir. DNA’nın yapısına giren daha küçük moleküllerin diziliş şekline bağlı olarak, sonsuz yapı ve çeşitte gen olabilir. Genler, bir türün bireyleri arasında, üreme hücreleri aracılığıyla nesilden </a:t>
            </a:r>
            <a:r>
              <a:rPr lang="tr-TR" dirty="0" err="1" smtClean="0">
                <a:latin typeface="Times New Roman" panose="02020603050405020304" pitchFamily="18" charset="0"/>
                <a:cs typeface="Times New Roman" panose="02020603050405020304" pitchFamily="18" charset="0"/>
              </a:rPr>
              <a:t>nesile</a:t>
            </a:r>
            <a:r>
              <a:rPr lang="tr-TR" dirty="0" smtClean="0">
                <a:latin typeface="Times New Roman" panose="02020603050405020304" pitchFamily="18" charset="0"/>
                <a:cs typeface="Times New Roman" panose="02020603050405020304" pitchFamily="18" charset="0"/>
              </a:rPr>
              <a:t>, değişmeden aktarılır.</a:t>
            </a:r>
          </a:p>
          <a:p>
            <a:endParaRPr lang="tr-TR" dirty="0"/>
          </a:p>
        </p:txBody>
      </p:sp>
      <p:sp>
        <p:nvSpPr>
          <p:cNvPr id="4" name="Slayt Numarası Yer Tutucusu 3"/>
          <p:cNvSpPr>
            <a:spLocks noGrp="1"/>
          </p:cNvSpPr>
          <p:nvPr>
            <p:ph type="sldNum" sz="quarter" idx="10"/>
          </p:nvPr>
        </p:nvSpPr>
        <p:spPr/>
        <p:txBody>
          <a:bodyPr/>
          <a:lstStyle/>
          <a:p>
            <a:fld id="{83562504-197A-4BE7-B90B-63E8FC06B86F}" type="slidenum">
              <a:rPr lang="tr-TR" smtClean="0"/>
              <a:t>6</a:t>
            </a:fld>
            <a:endParaRPr lang="tr-TR"/>
          </a:p>
        </p:txBody>
      </p:sp>
    </p:spTree>
    <p:extLst>
      <p:ext uri="{BB962C8B-B14F-4D97-AF65-F5344CB8AC3E}">
        <p14:creationId xmlns:p14="http://schemas.microsoft.com/office/powerpoint/2010/main" val="554580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latin typeface="Times New Roman" panose="02020603050405020304" pitchFamily="18" charset="0"/>
                <a:cs typeface="Times New Roman" panose="02020603050405020304" pitchFamily="18" charset="0"/>
              </a:rPr>
              <a:t>Tür içinde genetik çeşitliliğin olması, ya da türün </a:t>
            </a:r>
            <a:r>
              <a:rPr lang="tr-TR" b="1" dirty="0" smtClean="0">
                <a:latin typeface="Times New Roman" panose="02020603050405020304" pitchFamily="18" charset="0"/>
                <a:cs typeface="Times New Roman" panose="02020603050405020304" pitchFamily="18" charset="0"/>
              </a:rPr>
              <a:t>genetik tabanının </a:t>
            </a:r>
            <a:r>
              <a:rPr lang="tr-TR" dirty="0" smtClean="0">
                <a:latin typeface="Times New Roman" panose="02020603050405020304" pitchFamily="18" charset="0"/>
                <a:cs typeface="Times New Roman" panose="02020603050405020304" pitchFamily="18" charset="0"/>
              </a:rPr>
              <a:t>geniş olması, o türün değişik koşullara uyum esnekliğini artırarak neslinin sürmesine yardımcı olur. </a:t>
            </a:r>
            <a:endParaRPr lang="tr-TR" dirty="0"/>
          </a:p>
        </p:txBody>
      </p:sp>
      <p:sp>
        <p:nvSpPr>
          <p:cNvPr id="4" name="Slayt Numarası Yer Tutucusu 3"/>
          <p:cNvSpPr>
            <a:spLocks noGrp="1"/>
          </p:cNvSpPr>
          <p:nvPr>
            <p:ph type="sldNum" sz="quarter" idx="10"/>
          </p:nvPr>
        </p:nvSpPr>
        <p:spPr/>
        <p:txBody>
          <a:bodyPr/>
          <a:lstStyle/>
          <a:p>
            <a:fld id="{83562504-197A-4BE7-B90B-63E8FC06B86F}" type="slidenum">
              <a:rPr lang="tr-TR" smtClean="0"/>
              <a:t>7</a:t>
            </a:fld>
            <a:endParaRPr lang="tr-TR"/>
          </a:p>
        </p:txBody>
      </p:sp>
    </p:spTree>
    <p:extLst>
      <p:ext uri="{BB962C8B-B14F-4D97-AF65-F5344CB8AC3E}">
        <p14:creationId xmlns:p14="http://schemas.microsoft.com/office/powerpoint/2010/main" val="3341954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8CC617FA-2C27-4410-A6E8-C54B1377A81B}"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50991D-FBAB-4A68-BF2D-93BACC61F242}" type="slidenum">
              <a:rPr lang="tr-TR" smtClean="0"/>
              <a:t>‹#›</a:t>
            </a:fld>
            <a:endParaRPr lang="tr-TR"/>
          </a:p>
        </p:txBody>
      </p:sp>
    </p:spTree>
    <p:extLst>
      <p:ext uri="{BB962C8B-B14F-4D97-AF65-F5344CB8AC3E}">
        <p14:creationId xmlns:p14="http://schemas.microsoft.com/office/powerpoint/2010/main" val="3035641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CC617FA-2C27-4410-A6E8-C54B1377A81B}"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50991D-FBAB-4A68-BF2D-93BACC61F242}" type="slidenum">
              <a:rPr lang="tr-TR" smtClean="0"/>
              <a:t>‹#›</a:t>
            </a:fld>
            <a:endParaRPr lang="tr-TR"/>
          </a:p>
        </p:txBody>
      </p:sp>
    </p:spTree>
    <p:extLst>
      <p:ext uri="{BB962C8B-B14F-4D97-AF65-F5344CB8AC3E}">
        <p14:creationId xmlns:p14="http://schemas.microsoft.com/office/powerpoint/2010/main" val="3916688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CC617FA-2C27-4410-A6E8-C54B1377A81B}"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50991D-FBAB-4A68-BF2D-93BACC61F242}" type="slidenum">
              <a:rPr lang="tr-TR" smtClean="0"/>
              <a:t>‹#›</a:t>
            </a:fld>
            <a:endParaRPr lang="tr-TR"/>
          </a:p>
        </p:txBody>
      </p:sp>
    </p:spTree>
    <p:extLst>
      <p:ext uri="{BB962C8B-B14F-4D97-AF65-F5344CB8AC3E}">
        <p14:creationId xmlns:p14="http://schemas.microsoft.com/office/powerpoint/2010/main" val="3602086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CC617FA-2C27-4410-A6E8-C54B1377A81B}"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50991D-FBAB-4A68-BF2D-93BACC61F242}" type="slidenum">
              <a:rPr lang="tr-TR" smtClean="0"/>
              <a:t>‹#›</a:t>
            </a:fld>
            <a:endParaRPr lang="tr-TR"/>
          </a:p>
        </p:txBody>
      </p:sp>
    </p:spTree>
    <p:extLst>
      <p:ext uri="{BB962C8B-B14F-4D97-AF65-F5344CB8AC3E}">
        <p14:creationId xmlns:p14="http://schemas.microsoft.com/office/powerpoint/2010/main" val="1062433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8CC617FA-2C27-4410-A6E8-C54B1377A81B}"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50991D-FBAB-4A68-BF2D-93BACC61F242}" type="slidenum">
              <a:rPr lang="tr-TR" smtClean="0"/>
              <a:t>‹#›</a:t>
            </a:fld>
            <a:endParaRPr lang="tr-TR"/>
          </a:p>
        </p:txBody>
      </p:sp>
    </p:spTree>
    <p:extLst>
      <p:ext uri="{BB962C8B-B14F-4D97-AF65-F5344CB8AC3E}">
        <p14:creationId xmlns:p14="http://schemas.microsoft.com/office/powerpoint/2010/main" val="3298499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CC617FA-2C27-4410-A6E8-C54B1377A81B}" type="datetimeFigureOut">
              <a:rPr lang="tr-TR" smtClean="0"/>
              <a:t>17.10.2024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F50991D-FBAB-4A68-BF2D-93BACC61F242}" type="slidenum">
              <a:rPr lang="tr-TR" smtClean="0"/>
              <a:t>‹#›</a:t>
            </a:fld>
            <a:endParaRPr lang="tr-TR"/>
          </a:p>
        </p:txBody>
      </p:sp>
    </p:spTree>
    <p:extLst>
      <p:ext uri="{BB962C8B-B14F-4D97-AF65-F5344CB8AC3E}">
        <p14:creationId xmlns:p14="http://schemas.microsoft.com/office/powerpoint/2010/main" val="3783013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CC617FA-2C27-4410-A6E8-C54B1377A81B}" type="datetimeFigureOut">
              <a:rPr lang="tr-TR" smtClean="0"/>
              <a:t>17.10.2024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F50991D-FBAB-4A68-BF2D-93BACC61F242}" type="slidenum">
              <a:rPr lang="tr-TR" smtClean="0"/>
              <a:t>‹#›</a:t>
            </a:fld>
            <a:endParaRPr lang="tr-TR"/>
          </a:p>
        </p:txBody>
      </p:sp>
    </p:spTree>
    <p:extLst>
      <p:ext uri="{BB962C8B-B14F-4D97-AF65-F5344CB8AC3E}">
        <p14:creationId xmlns:p14="http://schemas.microsoft.com/office/powerpoint/2010/main" val="4077574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CC617FA-2C27-4410-A6E8-C54B1377A81B}" type="datetimeFigureOut">
              <a:rPr lang="tr-TR" smtClean="0"/>
              <a:t>17.10.2024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F50991D-FBAB-4A68-BF2D-93BACC61F242}" type="slidenum">
              <a:rPr lang="tr-TR" smtClean="0"/>
              <a:t>‹#›</a:t>
            </a:fld>
            <a:endParaRPr lang="tr-TR"/>
          </a:p>
        </p:txBody>
      </p:sp>
    </p:spTree>
    <p:extLst>
      <p:ext uri="{BB962C8B-B14F-4D97-AF65-F5344CB8AC3E}">
        <p14:creationId xmlns:p14="http://schemas.microsoft.com/office/powerpoint/2010/main" val="14073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CC617FA-2C27-4410-A6E8-C54B1377A81B}" type="datetimeFigureOut">
              <a:rPr lang="tr-TR" smtClean="0"/>
              <a:t>17.10.2024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F50991D-FBAB-4A68-BF2D-93BACC61F242}" type="slidenum">
              <a:rPr lang="tr-TR" smtClean="0"/>
              <a:t>‹#›</a:t>
            </a:fld>
            <a:endParaRPr lang="tr-TR"/>
          </a:p>
        </p:txBody>
      </p:sp>
    </p:spTree>
    <p:extLst>
      <p:ext uri="{BB962C8B-B14F-4D97-AF65-F5344CB8AC3E}">
        <p14:creationId xmlns:p14="http://schemas.microsoft.com/office/powerpoint/2010/main" val="1980475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CC617FA-2C27-4410-A6E8-C54B1377A81B}" type="datetimeFigureOut">
              <a:rPr lang="tr-TR" smtClean="0"/>
              <a:t>17.10.2024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F50991D-FBAB-4A68-BF2D-93BACC61F242}" type="slidenum">
              <a:rPr lang="tr-TR" smtClean="0"/>
              <a:t>‹#›</a:t>
            </a:fld>
            <a:endParaRPr lang="tr-TR"/>
          </a:p>
        </p:txBody>
      </p:sp>
    </p:spTree>
    <p:extLst>
      <p:ext uri="{BB962C8B-B14F-4D97-AF65-F5344CB8AC3E}">
        <p14:creationId xmlns:p14="http://schemas.microsoft.com/office/powerpoint/2010/main" val="3512344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CC617FA-2C27-4410-A6E8-C54B1377A81B}" type="datetimeFigureOut">
              <a:rPr lang="tr-TR" smtClean="0"/>
              <a:t>17.10.2024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F50991D-FBAB-4A68-BF2D-93BACC61F242}" type="slidenum">
              <a:rPr lang="tr-TR" smtClean="0"/>
              <a:t>‹#›</a:t>
            </a:fld>
            <a:endParaRPr lang="tr-TR"/>
          </a:p>
        </p:txBody>
      </p:sp>
    </p:spTree>
    <p:extLst>
      <p:ext uri="{BB962C8B-B14F-4D97-AF65-F5344CB8AC3E}">
        <p14:creationId xmlns:p14="http://schemas.microsoft.com/office/powerpoint/2010/main" val="2064420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C617FA-2C27-4410-A6E8-C54B1377A81B}" type="datetimeFigureOut">
              <a:rPr lang="tr-TR" smtClean="0"/>
              <a:t>17.10.2024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0991D-FBAB-4A68-BF2D-93BACC61F242}" type="slidenum">
              <a:rPr lang="tr-TR" smtClean="0"/>
              <a:t>‹#›</a:t>
            </a:fld>
            <a:endParaRPr lang="tr-TR"/>
          </a:p>
        </p:txBody>
      </p:sp>
    </p:spTree>
    <p:extLst>
      <p:ext uri="{BB962C8B-B14F-4D97-AF65-F5344CB8AC3E}">
        <p14:creationId xmlns:p14="http://schemas.microsoft.com/office/powerpoint/2010/main" val="3654948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368169"/>
            <a:ext cx="9144000" cy="2387600"/>
          </a:xfrm>
        </p:spPr>
        <p:txBody>
          <a:bodyPr/>
          <a:lstStyle/>
          <a:p>
            <a:r>
              <a:rPr lang="tr-TR" dirty="0" smtClean="0">
                <a:latin typeface="Times New Roman" panose="02020603050405020304" pitchFamily="18" charset="0"/>
                <a:cs typeface="Times New Roman" panose="02020603050405020304" pitchFamily="18" charset="0"/>
              </a:rPr>
              <a:t>Hayvan Genetik Kaynaklarının Korunması</a:t>
            </a:r>
            <a:endParaRPr lang="tr-TR"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524000" y="5191432"/>
            <a:ext cx="9144000" cy="1433052"/>
          </a:xfrm>
        </p:spPr>
        <p:txBody>
          <a:bodyPr>
            <a:normAutofit/>
          </a:bodyPr>
          <a:lstStyle/>
          <a:p>
            <a:r>
              <a:rPr lang="tr-TR" sz="2800" dirty="0" smtClean="0">
                <a:latin typeface="Times New Roman" panose="02020603050405020304" pitchFamily="18" charset="0"/>
                <a:cs typeface="Times New Roman" panose="02020603050405020304" pitchFamily="18" charset="0"/>
              </a:rPr>
              <a:t>Doç. Dr. Seyrani KONCAGÜL</a:t>
            </a:r>
          </a:p>
          <a:p>
            <a:r>
              <a:rPr lang="tr-TR" sz="2800" dirty="0" smtClean="0">
                <a:latin typeface="Times New Roman" panose="02020603050405020304" pitchFamily="18" charset="0"/>
                <a:cs typeface="Times New Roman" panose="02020603050405020304" pitchFamily="18" charset="0"/>
              </a:rPr>
              <a:t>Dr. Öğr. Üyesi Ahmet UÇAR</a:t>
            </a: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2871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4632" y="619432"/>
            <a:ext cx="11582400" cy="5693686"/>
          </a:xfrm>
        </p:spPr>
        <p:txBody>
          <a:bodyPr>
            <a:normAutofit lnSpcReduction="10000"/>
          </a:bodyPr>
          <a:lstStyle/>
          <a:p>
            <a:pPr marL="0" indent="0" algn="just">
              <a:lnSpc>
                <a:spcPct val="150000"/>
              </a:lnSpc>
              <a:buNone/>
            </a:pPr>
            <a:r>
              <a:rPr lang="tr-TR" dirty="0" err="1">
                <a:latin typeface="Times New Roman" panose="02020603050405020304" pitchFamily="18" charset="0"/>
                <a:cs typeface="Times New Roman" panose="02020603050405020304" pitchFamily="18" charset="0"/>
              </a:rPr>
              <a:t>Biyoçeşitlilik</a:t>
            </a:r>
            <a:r>
              <a:rPr lang="tr-TR" dirty="0">
                <a:latin typeface="Times New Roman" panose="02020603050405020304" pitchFamily="18" charset="0"/>
                <a:cs typeface="Times New Roman" panose="02020603050405020304" pitchFamily="18" charset="0"/>
              </a:rPr>
              <a:t>, bir bölgedeki genlerin, türlerin, ekosistemlerin ve ekolojik olayların oluşturduğu bir bütündür. </a:t>
            </a:r>
            <a:r>
              <a:rPr lang="tr-TR" dirty="0" smtClean="0">
                <a:latin typeface="Times New Roman" panose="02020603050405020304" pitchFamily="18" charset="0"/>
                <a:cs typeface="Times New Roman" panose="02020603050405020304" pitchFamily="18" charset="0"/>
              </a:rPr>
              <a:t>Ekosistemdeki </a:t>
            </a:r>
            <a:r>
              <a:rPr lang="tr-TR" dirty="0" err="1">
                <a:latin typeface="Times New Roman" panose="02020603050405020304" pitchFamily="18" charset="0"/>
                <a:cs typeface="Times New Roman" panose="02020603050405020304" pitchFamily="18" charset="0"/>
              </a:rPr>
              <a:t>biyoçeşitlilik</a:t>
            </a:r>
            <a:r>
              <a:rPr lang="tr-TR" dirty="0">
                <a:latin typeface="Times New Roman" panose="02020603050405020304" pitchFamily="18" charset="0"/>
                <a:cs typeface="Times New Roman" panose="02020603050405020304" pitchFamily="18" charset="0"/>
              </a:rPr>
              <a:t>, dört ana bölümden oluşmaktadır</a:t>
            </a:r>
            <a:r>
              <a:rPr lang="tr-TR" dirty="0" smtClean="0">
                <a:latin typeface="Times New Roman" panose="02020603050405020304" pitchFamily="18" charset="0"/>
                <a:cs typeface="Times New Roman" panose="02020603050405020304" pitchFamily="18" charset="0"/>
              </a:rPr>
              <a:t>:</a:t>
            </a:r>
          </a:p>
          <a:p>
            <a:pPr marL="0" indent="0" algn="just">
              <a:lnSpc>
                <a:spcPct val="150000"/>
              </a:lnSpc>
              <a:buNone/>
            </a:pPr>
            <a:endParaRPr lang="tr-TR" dirty="0">
              <a:latin typeface="Times New Roman" panose="02020603050405020304" pitchFamily="18" charset="0"/>
              <a:cs typeface="Times New Roman" panose="02020603050405020304" pitchFamily="18" charset="0"/>
            </a:endParaRPr>
          </a:p>
          <a:p>
            <a:pPr marL="0" indent="0" algn="just">
              <a:lnSpc>
                <a:spcPct val="150000"/>
              </a:lnSpc>
              <a:buNone/>
            </a:pPr>
            <a:r>
              <a:rPr lang="tr-TR" dirty="0">
                <a:latin typeface="Times New Roman" panose="02020603050405020304" pitchFamily="18" charset="0"/>
                <a:cs typeface="Times New Roman" panose="02020603050405020304" pitchFamily="18" charset="0"/>
              </a:rPr>
              <a:t>1) Genetik çeşitlilik,</a:t>
            </a:r>
          </a:p>
          <a:p>
            <a:pPr marL="0" indent="0" algn="just">
              <a:lnSpc>
                <a:spcPct val="150000"/>
              </a:lnSpc>
              <a:buNone/>
            </a:pPr>
            <a:r>
              <a:rPr lang="tr-TR" dirty="0">
                <a:latin typeface="Times New Roman" panose="02020603050405020304" pitchFamily="18" charset="0"/>
                <a:cs typeface="Times New Roman" panose="02020603050405020304" pitchFamily="18" charset="0"/>
              </a:rPr>
              <a:t>2) Tür çeşitliliği,</a:t>
            </a:r>
          </a:p>
          <a:p>
            <a:pPr marL="0" indent="0" algn="just">
              <a:lnSpc>
                <a:spcPct val="150000"/>
              </a:lnSpc>
              <a:buNone/>
            </a:pPr>
            <a:r>
              <a:rPr lang="tr-TR" dirty="0">
                <a:latin typeface="Times New Roman" panose="02020603050405020304" pitchFamily="18" charset="0"/>
                <a:cs typeface="Times New Roman" panose="02020603050405020304" pitchFamily="18" charset="0"/>
              </a:rPr>
              <a:t>3) Ekosistem çeşitliliği,</a:t>
            </a:r>
          </a:p>
          <a:p>
            <a:pPr marL="0" indent="0" algn="just">
              <a:lnSpc>
                <a:spcPct val="150000"/>
              </a:lnSpc>
              <a:buNone/>
            </a:pPr>
            <a:r>
              <a:rPr lang="tr-TR" dirty="0">
                <a:latin typeface="Times New Roman" panose="02020603050405020304" pitchFamily="18" charset="0"/>
                <a:cs typeface="Times New Roman" panose="02020603050405020304" pitchFamily="18" charset="0"/>
              </a:rPr>
              <a:t>4) Ekolojik olaylar (prosesler) çeşitliliği.</a:t>
            </a:r>
          </a:p>
          <a:p>
            <a:pPr marL="0" indent="0" algn="just">
              <a:lnSpc>
                <a:spcPct val="150000"/>
              </a:lnSpc>
              <a:buNone/>
            </a:pPr>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21861" r="22071"/>
          <a:stretch/>
        </p:blipFill>
        <p:spPr>
          <a:xfrm>
            <a:off x="6450904" y="2041743"/>
            <a:ext cx="5604548" cy="4716702"/>
          </a:xfrm>
          <a:prstGeom prst="rect">
            <a:avLst/>
          </a:prstGeom>
        </p:spPr>
      </p:pic>
    </p:spTree>
    <p:extLst>
      <p:ext uri="{BB962C8B-B14F-4D97-AF65-F5344CB8AC3E}">
        <p14:creationId xmlns:p14="http://schemas.microsoft.com/office/powerpoint/2010/main" val="3423761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066" y="0"/>
            <a:ext cx="10243868" cy="6858000"/>
          </a:xfrm>
          <a:prstGeom prst="rect">
            <a:avLst/>
          </a:prstGeom>
        </p:spPr>
      </p:pic>
    </p:spTree>
    <p:extLst>
      <p:ext uri="{BB962C8B-B14F-4D97-AF65-F5344CB8AC3E}">
        <p14:creationId xmlns:p14="http://schemas.microsoft.com/office/powerpoint/2010/main" val="2067293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2305" r="1363"/>
          <a:stretch/>
        </p:blipFill>
        <p:spPr>
          <a:xfrm>
            <a:off x="112733" y="3319397"/>
            <a:ext cx="11960635" cy="3538603"/>
          </a:xfrm>
          <a:prstGeom prst="rect">
            <a:avLst/>
          </a:prstGeom>
        </p:spPr>
      </p:pic>
      <p:sp>
        <p:nvSpPr>
          <p:cNvPr id="3" name="İçerik Yer Tutucusu 2"/>
          <p:cNvSpPr>
            <a:spLocks noGrp="1"/>
          </p:cNvSpPr>
          <p:nvPr>
            <p:ph idx="1"/>
          </p:nvPr>
        </p:nvSpPr>
        <p:spPr>
          <a:xfrm>
            <a:off x="283822" y="215231"/>
            <a:ext cx="11666008" cy="3442370"/>
          </a:xfrm>
        </p:spPr>
        <p:txBody>
          <a:bodyPr>
            <a:normAutofit/>
          </a:bodyPr>
          <a:lstStyle/>
          <a:p>
            <a:pPr marL="0" indent="0" algn="just">
              <a:lnSpc>
                <a:spcPct val="150000"/>
              </a:lnSpc>
              <a:buNone/>
            </a:pPr>
            <a:r>
              <a:rPr lang="tr-TR" dirty="0" smtClean="0">
                <a:latin typeface="Times New Roman" panose="02020603050405020304" pitchFamily="18" charset="0"/>
                <a:cs typeface="Times New Roman" panose="02020603050405020304" pitchFamily="18" charset="0"/>
              </a:rPr>
              <a:t>“Tür çeşitliliği”, </a:t>
            </a:r>
            <a:r>
              <a:rPr lang="tr-TR" dirty="0" err="1" smtClean="0">
                <a:latin typeface="Times New Roman" panose="02020603050405020304" pitchFamily="18" charset="0"/>
                <a:cs typeface="Times New Roman" panose="02020603050405020304" pitchFamily="18" charset="0"/>
              </a:rPr>
              <a:t>biyoçeşitliliğin</a:t>
            </a:r>
            <a:r>
              <a:rPr lang="tr-TR" dirty="0" smtClean="0">
                <a:latin typeface="Times New Roman" panose="02020603050405020304" pitchFamily="18" charset="0"/>
                <a:cs typeface="Times New Roman" panose="02020603050405020304" pitchFamily="18" charset="0"/>
              </a:rPr>
              <a:t> ikinci öğesidir. Türler, on bin, yüz bin hatta milyonlarca yıllık bir evrimsel geçmişe bağlı olarak ortaya çıkarlar. Her türün kendi grubuna ait genleri vardır. Türün bireyleri, bu genlerin kontrolü altında, belirli ortak dış özellikler, iç özellikler ve davranış özellikleri sergilerler. Her tür, birçok iç ve dış özellikleriyle ve bazı davranışlarıyla diğer türlerden ayrılır.</a:t>
            </a:r>
          </a:p>
          <a:p>
            <a:pPr marL="0" indent="0" algn="just">
              <a:lnSpc>
                <a:spcPct val="150000"/>
              </a:lnSpc>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7453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5574" y="4572002"/>
            <a:ext cx="11649204" cy="2179528"/>
          </a:xfrm>
        </p:spPr>
        <p:txBody>
          <a:bodyPr>
            <a:normAutofit/>
          </a:bodyPr>
          <a:lstStyle/>
          <a:p>
            <a:pPr marL="0" indent="0" algn="ctr">
              <a:lnSpc>
                <a:spcPct val="150000"/>
              </a:lnSpc>
              <a:buNone/>
            </a:pPr>
            <a:r>
              <a:rPr lang="tr-TR" dirty="0" smtClean="0">
                <a:latin typeface="Times New Roman" panose="02020603050405020304" pitchFamily="18" charset="0"/>
                <a:cs typeface="Times New Roman" panose="02020603050405020304" pitchFamily="18" charset="0"/>
              </a:rPr>
              <a:t>Her </a:t>
            </a:r>
            <a:r>
              <a:rPr lang="tr-TR" dirty="0">
                <a:latin typeface="Times New Roman" panose="02020603050405020304" pitchFamily="18" charset="0"/>
                <a:cs typeface="Times New Roman" panose="02020603050405020304" pitchFamily="18" charset="0"/>
              </a:rPr>
              <a:t>türün kendine has, ortak bir </a:t>
            </a:r>
            <a:r>
              <a:rPr lang="tr-TR" b="1" dirty="0">
                <a:latin typeface="Times New Roman" panose="02020603050405020304" pitchFamily="18" charset="0"/>
                <a:cs typeface="Times New Roman" panose="02020603050405020304" pitchFamily="18" charset="0"/>
              </a:rPr>
              <a:t>gen havuzu </a:t>
            </a:r>
            <a:r>
              <a:rPr lang="tr-TR" dirty="0">
                <a:latin typeface="Times New Roman" panose="02020603050405020304" pitchFamily="18" charset="0"/>
                <a:cs typeface="Times New Roman" panose="02020603050405020304" pitchFamily="18" charset="0"/>
              </a:rPr>
              <a:t>vardır. Türler, sahip oldukları bu genetik mirası, ancak kendi grubuna ait birey üyeleriyle, kuşaktan kuşağa aktaracak şekilde paylaşırlar</a:t>
            </a: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t="9879"/>
          <a:stretch/>
        </p:blipFill>
        <p:spPr>
          <a:xfrm>
            <a:off x="184759" y="-1"/>
            <a:ext cx="11614759" cy="4710265"/>
          </a:xfrm>
          <a:prstGeom prst="rect">
            <a:avLst/>
          </a:prstGeom>
        </p:spPr>
      </p:pic>
    </p:spTree>
    <p:extLst>
      <p:ext uri="{BB962C8B-B14F-4D97-AF65-F5344CB8AC3E}">
        <p14:creationId xmlns:p14="http://schemas.microsoft.com/office/powerpoint/2010/main" val="1048520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1042" y="5373666"/>
            <a:ext cx="11574050" cy="2049434"/>
          </a:xfrm>
        </p:spPr>
        <p:txBody>
          <a:bodyPr>
            <a:normAutofit/>
          </a:bodyPr>
          <a:lstStyle/>
          <a:p>
            <a:pPr marL="0" indent="0" algn="ctr">
              <a:lnSpc>
                <a:spcPct val="150000"/>
              </a:lnSpc>
              <a:buNone/>
            </a:pPr>
            <a:r>
              <a:rPr lang="tr-TR" dirty="0">
                <a:latin typeface="Times New Roman" panose="02020603050405020304" pitchFamily="18" charset="0"/>
                <a:cs typeface="Times New Roman" panose="02020603050405020304" pitchFamily="18" charset="0"/>
              </a:rPr>
              <a:t>“Gen çeşitliliği”, </a:t>
            </a:r>
            <a:r>
              <a:rPr lang="tr-TR" dirty="0" err="1">
                <a:latin typeface="Times New Roman" panose="02020603050405020304" pitchFamily="18" charset="0"/>
                <a:cs typeface="Times New Roman" panose="02020603050405020304" pitchFamily="18" charset="0"/>
              </a:rPr>
              <a:t>biyoçeşitliliğin</a:t>
            </a:r>
            <a:r>
              <a:rPr lang="tr-TR" dirty="0">
                <a:latin typeface="Times New Roman" panose="02020603050405020304" pitchFamily="18" charset="0"/>
                <a:cs typeface="Times New Roman" panose="02020603050405020304" pitchFamily="18" charset="0"/>
              </a:rPr>
              <a:t> üçüncü öğesidir. Gen, kalıtsal maddedir; kısaca DNA olarak yazılan </a:t>
            </a:r>
            <a:r>
              <a:rPr lang="tr-TR" dirty="0" err="1">
                <a:latin typeface="Times New Roman" panose="02020603050405020304" pitchFamily="18" charset="0"/>
                <a:cs typeface="Times New Roman" panose="02020603050405020304" pitchFamily="18" charset="0"/>
              </a:rPr>
              <a:t>deoksiribo</a:t>
            </a:r>
            <a:r>
              <a:rPr lang="tr-TR" dirty="0">
                <a:latin typeface="Times New Roman" panose="02020603050405020304" pitchFamily="18" charset="0"/>
                <a:cs typeface="Times New Roman" panose="02020603050405020304" pitchFamily="18" charset="0"/>
              </a:rPr>
              <a:t>-nükleik-asittir. </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012" y="0"/>
            <a:ext cx="8248388" cy="5155243"/>
          </a:xfrm>
          <a:prstGeom prst="rect">
            <a:avLst/>
          </a:prstGeom>
        </p:spPr>
      </p:pic>
    </p:spTree>
    <p:extLst>
      <p:ext uri="{BB962C8B-B14F-4D97-AF65-F5344CB8AC3E}">
        <p14:creationId xmlns:p14="http://schemas.microsoft.com/office/powerpoint/2010/main" val="3410916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8389" y="194383"/>
            <a:ext cx="11591928" cy="4351338"/>
          </a:xfrm>
        </p:spPr>
        <p:txBody>
          <a:bodyPr/>
          <a:lstStyle/>
          <a:p>
            <a:pPr marL="0" indent="0" algn="just">
              <a:lnSpc>
                <a:spcPct val="150000"/>
              </a:lnSpc>
              <a:buNone/>
            </a:pPr>
            <a:r>
              <a:rPr lang="tr-TR" dirty="0" smtClean="0">
                <a:latin typeface="Times New Roman" panose="02020603050405020304" pitchFamily="18" charset="0"/>
                <a:cs typeface="Times New Roman" panose="02020603050405020304" pitchFamily="18" charset="0"/>
              </a:rPr>
              <a:t>Türün </a:t>
            </a:r>
            <a:r>
              <a:rPr lang="tr-TR" dirty="0">
                <a:latin typeface="Times New Roman" panose="02020603050405020304" pitchFamily="18" charset="0"/>
                <a:cs typeface="Times New Roman" panose="02020603050405020304" pitchFamily="18" charset="0"/>
              </a:rPr>
              <a:t>genetik tabanı geniş olunca, örneğin belirli bir hastalıktan bazı bireyler etkilenirken, diğer bazı bireyler bundan hiç etkilenmezler. Böylece, türün bazı bireyleri elenip yok olsa bile, diğer bireyleri nesillerini sürdürmeye devam ederler.</a:t>
            </a:r>
          </a:p>
          <a:p>
            <a:pPr marL="0" indent="0" algn="just">
              <a:lnSpc>
                <a:spcPct val="150000"/>
              </a:lnSpc>
              <a:buNone/>
            </a:pPr>
            <a:endParaRPr lang="tr-TR"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rotWithShape="1">
          <a:blip r:embed="rId3"/>
          <a:srcRect l="10421" t="11976" r="38884" b="26942"/>
          <a:stretch/>
        </p:blipFill>
        <p:spPr>
          <a:xfrm>
            <a:off x="2676939" y="2370052"/>
            <a:ext cx="6440557" cy="4365029"/>
          </a:xfrm>
          <a:prstGeom prst="rect">
            <a:avLst/>
          </a:prstGeom>
        </p:spPr>
      </p:pic>
    </p:spTree>
    <p:extLst>
      <p:ext uri="{BB962C8B-B14F-4D97-AF65-F5344CB8AC3E}">
        <p14:creationId xmlns:p14="http://schemas.microsoft.com/office/powerpoint/2010/main" val="4186816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1498</TotalTime>
  <Words>294</Words>
  <Application>Microsoft Office PowerPoint</Application>
  <PresentationFormat>Geniş ekran</PresentationFormat>
  <Paragraphs>17</Paragraphs>
  <Slides>7</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7</vt:i4>
      </vt:variant>
    </vt:vector>
  </HeadingPairs>
  <TitlesOfParts>
    <vt:vector size="12" baseType="lpstr">
      <vt:lpstr>Arial</vt:lpstr>
      <vt:lpstr>Calibri</vt:lpstr>
      <vt:lpstr>Calibri Light</vt:lpstr>
      <vt:lpstr>Times New Roman</vt:lpstr>
      <vt:lpstr>Office Teması</vt:lpstr>
      <vt:lpstr>Hayvan Genetik Kaynaklarının Korunması</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Hayvan Genetik Kaynaklarının Korunması</dc:title>
  <dc:creator>PC</dc:creator>
  <cp:lastModifiedBy>PC</cp:lastModifiedBy>
  <cp:revision>29</cp:revision>
  <dcterms:created xsi:type="dcterms:W3CDTF">2024-10-02T08:04:12Z</dcterms:created>
  <dcterms:modified xsi:type="dcterms:W3CDTF">2024-10-17T12:19:27Z</dcterms:modified>
</cp:coreProperties>
</file>