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9" r:id="rId2"/>
    <p:sldId id="257" r:id="rId3"/>
    <p:sldId id="307" r:id="rId4"/>
    <p:sldId id="258" r:id="rId5"/>
    <p:sldId id="265" r:id="rId6"/>
    <p:sldId id="274" r:id="rId7"/>
    <p:sldId id="275" r:id="rId8"/>
    <p:sldId id="301" r:id="rId9"/>
    <p:sldId id="277" r:id="rId10"/>
    <p:sldId id="302" r:id="rId11"/>
    <p:sldId id="303" r:id="rId12"/>
    <p:sldId id="304" r:id="rId13"/>
    <p:sldId id="305" r:id="rId14"/>
    <p:sldId id="306" r:id="rId15"/>
    <p:sldId id="30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3770-0900-45BA-AA2A-13B2D9420F0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0738B-A698-4D69-80E7-A0620F4BE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732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292FE-C3DB-44A5-8561-A6F59E5EB51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0ACD8-29A6-4FD6-B3BE-67DA2AC2B82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60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BBCD2-A7F3-4F3E-84D7-AE244904574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85695-5254-457C-9A4C-BB53A8985C4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93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B2320-C7FE-4246-929D-9738F09DE6F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1B0B9-B897-43CB-915F-753C4BDB902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208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64401-D6FF-4CAE-9320-7F830A650CF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CC867-D6D9-4E03-B4F7-ED0001638CC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74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EE5E6-D7C2-40C6-A25F-C751A26FD49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E8592-F1DD-40EB-AFEE-7CCD78F8ED0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663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29163-39C2-4668-ACB4-072C1A169F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F60FE-E207-47BA-81D3-5DE090C627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4288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5C0F4-4E61-4CD5-A22A-E4CACCA2D9B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0DC1F-8D4E-4984-B930-B4ED6FBA811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91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0D4AA-33C2-4701-A30A-ECE36194628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FD178-08CE-4DD2-92AD-C8543328D7B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48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66554-D794-4B55-B53B-09B7EB9E6D5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BFC0D-CC21-4DEB-AF56-C397DFBF035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55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CAAAD-9779-4755-955C-A7A1E11DA3A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025C4-4C99-41B9-94D8-D744F06D4E9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101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EE4B053-58C2-4419-A7A3-35CA8A4706B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F438E7-217E-4DC2-8999-69CD92F256E0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95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2017342" y="1362866"/>
            <a:ext cx="8656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/>
              <a:t>SHB-22</a:t>
            </a:r>
            <a:r>
              <a:rPr lang="en-US" sz="2800" dirty="0" smtClean="0"/>
              <a:t>7</a:t>
            </a:r>
            <a:r>
              <a:rPr lang="tr-TR" sz="2800" dirty="0" smtClean="0"/>
              <a:t> TÜRKİYENİN TOPLUMSAL VE EKONOMİK YAPISI</a:t>
            </a:r>
          </a:p>
          <a:p>
            <a:pPr algn="ctr"/>
            <a:endParaRPr lang="tr-TR" sz="2800" b="1" dirty="0" smtClean="0"/>
          </a:p>
          <a:p>
            <a:pPr algn="ctr"/>
            <a:endParaRPr lang="tr-TR" sz="2800" dirty="0" smtClean="0"/>
          </a:p>
          <a:p>
            <a:pPr algn="ctr"/>
            <a:r>
              <a:rPr lang="tr-TR" sz="2800" dirty="0" smtClean="0"/>
              <a:t>ARŞ. GÖR.DR. BURCU ÖZDEMİR OCAKLI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2350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Yerleşim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reaya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Yerleşik</a:t>
            </a:r>
            <a:endParaRPr lang="en-US" dirty="0" smtClean="0"/>
          </a:p>
          <a:p>
            <a:pPr lvl="1"/>
            <a:r>
              <a:rPr lang="en-US" dirty="0" err="1" smtClean="0"/>
              <a:t>Şehirli</a:t>
            </a:r>
            <a:r>
              <a:rPr lang="en-US" dirty="0" smtClean="0"/>
              <a:t> (</a:t>
            </a:r>
            <a:r>
              <a:rPr lang="en-US" dirty="0" err="1" smtClean="0"/>
              <a:t>Esnaf-Tüccar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Köylü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Tımar-Vakıf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zirai</a:t>
            </a:r>
            <a:r>
              <a:rPr lang="en-US" dirty="0" smtClean="0"/>
              <a:t> </a:t>
            </a:r>
            <a:r>
              <a:rPr lang="en-US" dirty="0" err="1" smtClean="0"/>
              <a:t>topraklar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Yarı</a:t>
            </a:r>
            <a:r>
              <a:rPr lang="en-US" dirty="0" smtClean="0"/>
              <a:t> </a:t>
            </a:r>
            <a:r>
              <a:rPr lang="en-US" dirty="0" err="1" smtClean="0"/>
              <a:t>yerleşik</a:t>
            </a:r>
            <a:r>
              <a:rPr lang="en-US" dirty="0" smtClean="0"/>
              <a:t> (</a:t>
            </a:r>
            <a:r>
              <a:rPr lang="en-US" dirty="0" err="1" smtClean="0"/>
              <a:t>Konar-göçerler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Hayvancılıkla</a:t>
            </a:r>
            <a:r>
              <a:rPr lang="en-US" dirty="0" smtClean="0"/>
              <a:t> </a:t>
            </a:r>
            <a:r>
              <a:rPr lang="en-US" dirty="0" err="1" smtClean="0"/>
              <a:t>uğraşan</a:t>
            </a:r>
            <a:r>
              <a:rPr lang="en-US" dirty="0" smtClean="0"/>
              <a:t> </a:t>
            </a:r>
            <a:r>
              <a:rPr lang="en-US" dirty="0" err="1" smtClean="0"/>
              <a:t>yarı-göçebe</a:t>
            </a:r>
            <a:r>
              <a:rPr lang="en-US" dirty="0" smtClean="0"/>
              <a:t> </a:t>
            </a:r>
            <a:r>
              <a:rPr lang="en-US" dirty="0" err="1" smtClean="0"/>
              <a:t>aşiretler</a:t>
            </a:r>
            <a:endParaRPr lang="en-US" dirty="0" smtClean="0"/>
          </a:p>
          <a:p>
            <a:pPr lvl="1"/>
            <a:r>
              <a:rPr lang="en-US" dirty="0" err="1" smtClean="0"/>
              <a:t>Yaylak</a:t>
            </a:r>
            <a:r>
              <a:rPr lang="en-US" dirty="0" smtClean="0"/>
              <a:t> (</a:t>
            </a:r>
            <a:r>
              <a:rPr lang="en-US" dirty="0" err="1" smtClean="0"/>
              <a:t>hayvancılık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Kışlak</a:t>
            </a:r>
            <a:r>
              <a:rPr lang="en-US" dirty="0" smtClean="0"/>
              <a:t> (</a:t>
            </a:r>
            <a:r>
              <a:rPr lang="en-US" dirty="0" err="1" smtClean="0"/>
              <a:t>tarım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yerleşiklerden</a:t>
            </a:r>
            <a:r>
              <a:rPr lang="en-US" dirty="0" smtClean="0"/>
              <a:t> </a:t>
            </a:r>
            <a:r>
              <a:rPr lang="en-US" dirty="0" err="1" smtClean="0"/>
              <a:t>yana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751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Din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reaya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Müslümanlar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Üstün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konuma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endParaRPr lang="en-US" dirty="0" smtClean="0"/>
          </a:p>
          <a:p>
            <a:r>
              <a:rPr lang="en-US" dirty="0" err="1" smtClean="0"/>
              <a:t>Zımni</a:t>
            </a:r>
            <a:r>
              <a:rPr lang="en-US" dirty="0" smtClean="0"/>
              <a:t> </a:t>
            </a:r>
            <a:r>
              <a:rPr lang="en-US" dirty="0" err="1" smtClean="0"/>
              <a:t>halk</a:t>
            </a:r>
            <a:r>
              <a:rPr lang="en-US" dirty="0" smtClean="0"/>
              <a:t> (</a:t>
            </a:r>
            <a:r>
              <a:rPr lang="en-US" dirty="0" err="1" smtClean="0"/>
              <a:t>Müslüman</a:t>
            </a:r>
            <a:r>
              <a:rPr lang="en-US" dirty="0" smtClean="0"/>
              <a:t> </a:t>
            </a:r>
            <a:r>
              <a:rPr lang="en-US" dirty="0" err="1" smtClean="0"/>
              <a:t>olmayanlar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himaye</a:t>
            </a:r>
            <a:r>
              <a:rPr lang="en-US" dirty="0" smtClean="0"/>
              <a:t> </a:t>
            </a:r>
            <a:r>
              <a:rPr lang="en-US" dirty="0" err="1" smtClean="0"/>
              <a:t>edilirler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güvenlikleri</a:t>
            </a:r>
            <a:r>
              <a:rPr lang="en-US" dirty="0" smtClean="0"/>
              <a:t> </a:t>
            </a:r>
            <a:r>
              <a:rPr lang="en-US" dirty="0" err="1" smtClean="0"/>
              <a:t>sağlanır</a:t>
            </a:r>
            <a:endParaRPr lang="en-US" dirty="0" smtClean="0"/>
          </a:p>
          <a:p>
            <a:pPr lvl="1"/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aklar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müslüman</a:t>
            </a:r>
            <a:r>
              <a:rPr lang="en-US" dirty="0" smtClean="0"/>
              <a:t> </a:t>
            </a:r>
            <a:r>
              <a:rPr lang="en-US" dirty="0" err="1" smtClean="0"/>
              <a:t>halktan</a:t>
            </a:r>
            <a:r>
              <a:rPr lang="en-US" dirty="0" smtClean="0"/>
              <a:t> </a:t>
            </a:r>
            <a:r>
              <a:rPr lang="en-US" dirty="0" err="1" smtClean="0"/>
              <a:t>farkları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Cizye</a:t>
            </a:r>
            <a:r>
              <a:rPr lang="en-US" dirty="0" smtClean="0"/>
              <a:t> </a:t>
            </a:r>
            <a:r>
              <a:rPr lang="en-US" dirty="0" err="1" smtClean="0"/>
              <a:t>vergisi</a:t>
            </a:r>
            <a:r>
              <a:rPr lang="en-US" dirty="0" smtClean="0"/>
              <a:t> </a:t>
            </a:r>
            <a:r>
              <a:rPr lang="en-US" dirty="0" err="1" smtClean="0"/>
              <a:t>öderler</a:t>
            </a:r>
            <a:endParaRPr lang="en-US" dirty="0" smtClean="0"/>
          </a:p>
          <a:p>
            <a:r>
              <a:rPr lang="en-US" dirty="0" err="1" smtClean="0"/>
              <a:t>Müste’men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Devletiyle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halinde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yabancı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vatandaşları</a:t>
            </a:r>
            <a:endParaRPr lang="en-US" dirty="0" smtClean="0"/>
          </a:p>
          <a:p>
            <a:pPr lvl="1"/>
            <a:r>
              <a:rPr lang="en-US" dirty="0" err="1" smtClean="0"/>
              <a:t>Eman</a:t>
            </a:r>
            <a:r>
              <a:rPr lang="en-US" dirty="0" smtClean="0"/>
              <a:t> (</a:t>
            </a:r>
            <a:r>
              <a:rPr lang="en-US" dirty="0" err="1" smtClean="0"/>
              <a:t>vize</a:t>
            </a:r>
            <a:r>
              <a:rPr lang="en-US" dirty="0" smtClean="0"/>
              <a:t>) </a:t>
            </a:r>
            <a:r>
              <a:rPr lang="en-US" dirty="0" err="1" smtClean="0"/>
              <a:t>hakkı</a:t>
            </a:r>
            <a:endParaRPr lang="en-US" dirty="0" smtClean="0"/>
          </a:p>
          <a:p>
            <a:pPr lvl="1"/>
            <a:r>
              <a:rPr lang="en-US" dirty="0" err="1" smtClean="0"/>
              <a:t>Vatandaşlık</a:t>
            </a:r>
            <a:r>
              <a:rPr lang="en-US" dirty="0" smtClean="0"/>
              <a:t> </a:t>
            </a:r>
            <a:r>
              <a:rPr lang="en-US" dirty="0" err="1" smtClean="0"/>
              <a:t>hakkı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1576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açıdan</a:t>
            </a:r>
            <a:r>
              <a:rPr lang="en-US" dirty="0" smtClean="0"/>
              <a:t> </a:t>
            </a:r>
            <a:r>
              <a:rPr lang="en-US" dirty="0" err="1" smtClean="0"/>
              <a:t>reaya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Hür</a:t>
            </a:r>
            <a:r>
              <a:rPr lang="en-US" dirty="0" smtClean="0"/>
              <a:t> </a:t>
            </a:r>
            <a:r>
              <a:rPr lang="en-US" dirty="0" err="1" smtClean="0"/>
              <a:t>halk</a:t>
            </a:r>
            <a:endParaRPr lang="en-US" dirty="0" smtClean="0"/>
          </a:p>
          <a:p>
            <a:r>
              <a:rPr lang="en-US" dirty="0" err="1" smtClean="0"/>
              <a:t>Köleler</a:t>
            </a:r>
            <a:endParaRPr lang="en-US" dirty="0" smtClean="0"/>
          </a:p>
          <a:p>
            <a:pPr lvl="1"/>
            <a:r>
              <a:rPr lang="en-US" dirty="0" err="1" smtClean="0"/>
              <a:t>Devşirme</a:t>
            </a:r>
            <a:r>
              <a:rPr lang="en-US" dirty="0" smtClean="0"/>
              <a:t> </a:t>
            </a:r>
            <a:r>
              <a:rPr lang="en-US" dirty="0" err="1" smtClean="0"/>
              <a:t>sistemiyle</a:t>
            </a:r>
            <a:r>
              <a:rPr lang="en-US" dirty="0" smtClean="0"/>
              <a:t> </a:t>
            </a:r>
            <a:r>
              <a:rPr lang="en-US" dirty="0" err="1" smtClean="0"/>
              <a:t>özgürlük</a:t>
            </a:r>
            <a:endParaRPr lang="en-US" dirty="0" smtClean="0"/>
          </a:p>
          <a:p>
            <a:pPr lvl="2"/>
            <a:r>
              <a:rPr lang="en-US" dirty="0" err="1" smtClean="0"/>
              <a:t>Vakıf</a:t>
            </a:r>
            <a:r>
              <a:rPr lang="en-US" dirty="0" smtClean="0"/>
              <a:t> </a:t>
            </a:r>
            <a:r>
              <a:rPr lang="en-US" dirty="0" err="1" smtClean="0"/>
              <a:t>kurucuları</a:t>
            </a:r>
            <a:r>
              <a:rPr lang="en-US" dirty="0" smtClean="0"/>
              <a:t> (18. </a:t>
            </a:r>
            <a:r>
              <a:rPr lang="en-US" dirty="0" err="1" smtClean="0"/>
              <a:t>yy</a:t>
            </a:r>
            <a:r>
              <a:rPr lang="en-US" dirty="0" smtClean="0"/>
              <a:t>. da %14, 19 </a:t>
            </a:r>
            <a:r>
              <a:rPr lang="en-US" dirty="0" err="1" smtClean="0"/>
              <a:t>hanım</a:t>
            </a:r>
            <a:r>
              <a:rPr lang="en-US" dirty="0" smtClean="0"/>
              <a:t> sultan, 3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çeri</a:t>
            </a:r>
            <a:r>
              <a:rPr lang="en-US" dirty="0" smtClean="0"/>
              <a:t> </a:t>
            </a:r>
            <a:r>
              <a:rPr lang="en-US" dirty="0" err="1" smtClean="0"/>
              <a:t>ağası</a:t>
            </a:r>
            <a:r>
              <a:rPr lang="en-US" dirty="0" smtClean="0"/>
              <a:t>, 2 </a:t>
            </a:r>
            <a:r>
              <a:rPr lang="en-US" dirty="0" err="1" smtClean="0"/>
              <a:t>sadrazam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Müslüman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pPr lvl="1"/>
            <a:r>
              <a:rPr lang="en-US" dirty="0" err="1" smtClean="0"/>
              <a:t>Sahiplerin</a:t>
            </a:r>
            <a:r>
              <a:rPr lang="en-US" dirty="0" smtClean="0"/>
              <a:t> </a:t>
            </a:r>
            <a:r>
              <a:rPr lang="en-US" dirty="0" err="1" smtClean="0"/>
              <a:t>ölümü</a:t>
            </a:r>
            <a:r>
              <a:rPr lang="en-US" dirty="0" smtClean="0"/>
              <a:t> (</a:t>
            </a:r>
            <a:r>
              <a:rPr lang="en-US" dirty="0" err="1" smtClean="0"/>
              <a:t>tedbir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Mal/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üretme</a:t>
            </a:r>
            <a:r>
              <a:rPr lang="en-US" dirty="0" smtClean="0"/>
              <a:t> (</a:t>
            </a:r>
            <a:r>
              <a:rPr lang="en-US" dirty="0" err="1" smtClean="0"/>
              <a:t>Mükatebe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Cariyenin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doğurması</a:t>
            </a:r>
            <a:endParaRPr lang="en-US" dirty="0" smtClean="0"/>
          </a:p>
          <a:p>
            <a:pPr lvl="1"/>
            <a:r>
              <a:rPr lang="en-US" dirty="0" smtClean="0"/>
              <a:t>İslam </a:t>
            </a:r>
            <a:r>
              <a:rPr lang="en-US" dirty="0" err="1" smtClean="0"/>
              <a:t>hukukunda</a:t>
            </a:r>
            <a:r>
              <a:rPr lang="en-US" dirty="0" smtClean="0"/>
              <a:t> </a:t>
            </a:r>
            <a:r>
              <a:rPr lang="en-US" dirty="0" err="1" smtClean="0"/>
              <a:t>cezaların</a:t>
            </a:r>
            <a:r>
              <a:rPr lang="en-US" dirty="0" smtClean="0"/>
              <a:t> </a:t>
            </a:r>
            <a:r>
              <a:rPr lang="en-US" dirty="0" err="1" smtClean="0"/>
              <a:t>affı</a:t>
            </a:r>
            <a:r>
              <a:rPr lang="en-US" dirty="0" smtClean="0"/>
              <a:t> (</a:t>
            </a:r>
            <a:r>
              <a:rPr lang="en-US" dirty="0" err="1" smtClean="0"/>
              <a:t>keffaret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489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Hareketlilik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Veraset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endParaRPr lang="en-US" dirty="0" smtClean="0"/>
          </a:p>
          <a:p>
            <a:r>
              <a:rPr lang="en-US" dirty="0" smtClean="0"/>
              <a:t>Soy </a:t>
            </a:r>
            <a:r>
              <a:rPr lang="en-US" dirty="0" err="1" smtClean="0"/>
              <a:t>aristokrasisi</a:t>
            </a:r>
            <a:r>
              <a:rPr lang="en-US" dirty="0" smtClean="0"/>
              <a:t> yok (</a:t>
            </a:r>
            <a:r>
              <a:rPr lang="en-US" dirty="0" err="1" smtClean="0"/>
              <a:t>ör</a:t>
            </a:r>
            <a:r>
              <a:rPr lang="en-US" dirty="0" smtClean="0"/>
              <a:t>. </a:t>
            </a:r>
            <a:r>
              <a:rPr lang="en-US" dirty="0" err="1" smtClean="0"/>
              <a:t>vezir</a:t>
            </a:r>
            <a:r>
              <a:rPr lang="en-US" dirty="0" smtClean="0"/>
              <a:t> </a:t>
            </a:r>
            <a:r>
              <a:rPr lang="en-US" dirty="0" err="1" smtClean="0"/>
              <a:t>çocuklarının</a:t>
            </a:r>
            <a:r>
              <a:rPr lang="en-US" dirty="0" smtClean="0"/>
              <a:t> </a:t>
            </a:r>
            <a:r>
              <a:rPr lang="en-US" dirty="0" err="1" smtClean="0"/>
              <a:t>yönetici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eğitimli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yetenekli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gerekiyor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Meslekler</a:t>
            </a:r>
            <a:r>
              <a:rPr lang="en-US" dirty="0" smtClean="0"/>
              <a:t> </a:t>
            </a:r>
            <a:r>
              <a:rPr lang="en-US" dirty="0" err="1" smtClean="0"/>
              <a:t>babadan</a:t>
            </a:r>
            <a:r>
              <a:rPr lang="en-US" dirty="0" smtClean="0"/>
              <a:t> </a:t>
            </a:r>
            <a:r>
              <a:rPr lang="en-US" dirty="0" err="1" smtClean="0"/>
              <a:t>oğula</a:t>
            </a:r>
            <a:r>
              <a:rPr lang="en-US" dirty="0" smtClean="0"/>
              <a:t> </a:t>
            </a:r>
            <a:r>
              <a:rPr lang="en-US" dirty="0" err="1" smtClean="0"/>
              <a:t>geçiyor</a:t>
            </a:r>
            <a:r>
              <a:rPr lang="en-US" dirty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kanuni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yok</a:t>
            </a:r>
          </a:p>
          <a:p>
            <a:r>
              <a:rPr lang="en-US" dirty="0" err="1" smtClean="0"/>
              <a:t>Devşirme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(</a:t>
            </a:r>
            <a:r>
              <a:rPr lang="en-US" dirty="0" err="1" smtClean="0"/>
              <a:t>müslüman</a:t>
            </a:r>
            <a:r>
              <a:rPr lang="en-US" dirty="0" smtClean="0"/>
              <a:t> </a:t>
            </a:r>
            <a:r>
              <a:rPr lang="en-US" dirty="0" err="1" smtClean="0"/>
              <a:t>olmayanlar</a:t>
            </a:r>
            <a:r>
              <a:rPr lang="en-US" dirty="0" smtClean="0"/>
              <a:t>, </a:t>
            </a:r>
            <a:r>
              <a:rPr lang="en-US" dirty="0" err="1" smtClean="0"/>
              <a:t>köleler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mobilite</a:t>
            </a:r>
            <a:r>
              <a:rPr lang="en-US" dirty="0" smtClean="0"/>
              <a:t>/</a:t>
            </a:r>
            <a:r>
              <a:rPr lang="en-US" dirty="0" err="1" smtClean="0"/>
              <a:t>hareketlilik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325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Ayan </a:t>
            </a:r>
            <a:r>
              <a:rPr lang="en-US" dirty="0" err="1"/>
              <a:t>S</a:t>
            </a:r>
            <a:r>
              <a:rPr lang="en-US" dirty="0" err="1" smtClean="0"/>
              <a:t>ınıfı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17. </a:t>
            </a:r>
            <a:r>
              <a:rPr lang="en-US" dirty="0" err="1" smtClean="0"/>
              <a:t>yy’da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otoritenin</a:t>
            </a:r>
            <a:r>
              <a:rPr lang="en-US" dirty="0" smtClean="0"/>
              <a:t> </a:t>
            </a:r>
            <a:r>
              <a:rPr lang="en-US" dirty="0" err="1" smtClean="0"/>
              <a:t>zayıflaması</a:t>
            </a:r>
            <a:endParaRPr lang="en-US" dirty="0" smtClean="0"/>
          </a:p>
          <a:p>
            <a:r>
              <a:rPr lang="en-US" dirty="0" err="1" smtClean="0"/>
              <a:t>Reaya</a:t>
            </a:r>
            <a:r>
              <a:rPr lang="en-US" dirty="0" smtClean="0"/>
              <a:t> </a:t>
            </a:r>
            <a:r>
              <a:rPr lang="en-US" dirty="0" err="1" smtClean="0"/>
              <a:t>sınıfından</a:t>
            </a:r>
            <a:r>
              <a:rPr lang="en-US" dirty="0" smtClean="0"/>
              <a:t> </a:t>
            </a:r>
            <a:r>
              <a:rPr lang="en-US" dirty="0" err="1" smtClean="0"/>
              <a:t>ileri</a:t>
            </a:r>
            <a:r>
              <a:rPr lang="en-US" dirty="0" smtClean="0"/>
              <a:t> </a:t>
            </a:r>
            <a:r>
              <a:rPr lang="en-US" dirty="0" err="1" smtClean="0"/>
              <a:t>gelenler</a:t>
            </a:r>
            <a:endParaRPr lang="en-US" dirty="0" smtClean="0"/>
          </a:p>
          <a:p>
            <a:r>
              <a:rPr lang="en-US" dirty="0"/>
              <a:t>Ayan </a:t>
            </a:r>
            <a:r>
              <a:rPr lang="en-US" dirty="0" err="1" smtClean="0"/>
              <a:t>meclisi</a:t>
            </a:r>
            <a:endParaRPr lang="en-US" dirty="0" smtClean="0"/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mülkiyet</a:t>
            </a:r>
            <a:r>
              <a:rPr lang="en-US" dirty="0" smtClean="0"/>
              <a:t> </a:t>
            </a:r>
            <a:r>
              <a:rPr lang="en-US" dirty="0" err="1" smtClean="0"/>
              <a:t>hakkı</a:t>
            </a:r>
            <a:endParaRPr lang="en-US" dirty="0" smtClean="0"/>
          </a:p>
          <a:p>
            <a:r>
              <a:rPr lang="en-US" dirty="0" smtClean="0"/>
              <a:t>1808 </a:t>
            </a:r>
            <a:r>
              <a:rPr lang="en-US" dirty="0" err="1" smtClean="0"/>
              <a:t>Sened-i</a:t>
            </a:r>
            <a:r>
              <a:rPr lang="en-US" dirty="0" smtClean="0"/>
              <a:t> </a:t>
            </a:r>
            <a:r>
              <a:rPr lang="en-US" dirty="0" err="1" smtClean="0"/>
              <a:t>İttifak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49143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lt Başlık 2"/>
          <p:cNvSpPr>
            <a:spLocks noGrp="1"/>
          </p:cNvSpPr>
          <p:nvPr>
            <p:ph type="subTitle" idx="1"/>
          </p:nvPr>
        </p:nvSpPr>
        <p:spPr>
          <a:xfrm>
            <a:off x="1878013" y="179388"/>
            <a:ext cx="9144000" cy="6334125"/>
          </a:xfrm>
        </p:spPr>
        <p:txBody>
          <a:bodyPr/>
          <a:lstStyle/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r>
              <a:rPr lang="tr-TR" altLang="tr-TR" b="1" dirty="0" smtClean="0"/>
              <a:t>Kaynaklar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Tabakoğlu, A. (2017). Osmanlı İçtimai Yapısının Ana Hatları. İçinde </a:t>
            </a:r>
            <a:r>
              <a:rPr lang="tr-TR" altLang="tr-TR" dirty="0" err="1" smtClean="0"/>
              <a:t>Memet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Zencirkıran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Edt</a:t>
            </a:r>
            <a:r>
              <a:rPr lang="tr-TR" altLang="tr-TR" dirty="0" smtClean="0"/>
              <a:t>). Dünden Bugüne Türkiye’nin Toplumsal Yapısı (21-40). Ankara: Dora Basım-Yayın Ltd. Şti.  </a:t>
            </a:r>
          </a:p>
          <a:p>
            <a:pPr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803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lt Başlık 2"/>
          <p:cNvSpPr>
            <a:spLocks noGrp="1"/>
          </p:cNvSpPr>
          <p:nvPr>
            <p:ph type="subTitle" idx="1"/>
          </p:nvPr>
        </p:nvSpPr>
        <p:spPr>
          <a:xfrm>
            <a:off x="1360488" y="2065338"/>
            <a:ext cx="9144000" cy="1655762"/>
          </a:xfrm>
        </p:spPr>
        <p:txBody>
          <a:bodyPr/>
          <a:lstStyle/>
          <a:p>
            <a:pPr eaLnBrk="1" hangingPunct="1"/>
            <a:r>
              <a:rPr lang="en-US" altLang="tr-TR" b="1" smtClean="0"/>
              <a:t>4</a:t>
            </a:r>
            <a:r>
              <a:rPr lang="tr-TR" altLang="tr-TR" b="1" smtClean="0"/>
              <a:t>. </a:t>
            </a:r>
            <a:r>
              <a:rPr lang="tr-TR" altLang="tr-TR" b="1" dirty="0" smtClean="0"/>
              <a:t>HAFTA: GENEL HATLARIYLA OSMANLI TOPLUM YAPISI</a:t>
            </a:r>
            <a:r>
              <a:rPr lang="en-US" altLang="tr-TR" b="1" dirty="0" smtClean="0"/>
              <a:t> </a:t>
            </a:r>
            <a:r>
              <a:rPr lang="tr-TR" altLang="tr-TR" b="1" dirty="0" smtClean="0"/>
              <a:t> </a:t>
            </a:r>
          </a:p>
          <a:p>
            <a:pPr eaLnBrk="1" hangingPunct="1"/>
            <a:r>
              <a:rPr lang="tr-TR" altLang="tr-TR" b="1" dirty="0" smtClean="0">
                <a:solidFill>
                  <a:srgbClr val="000000"/>
                </a:solidFill>
              </a:rPr>
              <a:t>ARŞ. GÖR. DR. BURCU ÖZDEMİR OCAKLI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79440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Toplumu </a:t>
            </a:r>
            <a:r>
              <a:rPr lang="en-US" dirty="0" err="1"/>
              <a:t>tanımlamak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ögeler</a:t>
            </a:r>
            <a:r>
              <a:rPr lang="en-US" dirty="0"/>
              <a:t>: 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/>
              <a:t>kurumlar</a:t>
            </a:r>
            <a:endParaRPr lang="en-US" dirty="0"/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tabakalar</a:t>
            </a:r>
            <a:r>
              <a:rPr lang="en-US" dirty="0"/>
              <a:t> (</a:t>
            </a:r>
            <a:r>
              <a:rPr lang="en-US" dirty="0" err="1"/>
              <a:t>sınıf</a:t>
            </a:r>
            <a:r>
              <a:rPr lang="en-US" dirty="0"/>
              <a:t>, </a:t>
            </a:r>
            <a:r>
              <a:rPr lang="en-US" dirty="0" err="1"/>
              <a:t>statü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hareketlilik</a:t>
            </a:r>
            <a:r>
              <a:rPr lang="en-US" dirty="0"/>
              <a:t>)</a:t>
            </a:r>
          </a:p>
          <a:p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yapı</a:t>
            </a:r>
            <a:endParaRPr lang="en-US" dirty="0"/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değişme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49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Osmanlı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dönemde</a:t>
            </a:r>
            <a:r>
              <a:rPr lang="en-US" dirty="0"/>
              <a:t> </a:t>
            </a:r>
            <a:r>
              <a:rPr lang="en-US" dirty="0" err="1"/>
              <a:t>incelenebilir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7270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dirty="0" smtClean="0"/>
          </a:p>
          <a:p>
            <a:pPr marL="457200" indent="-457200" algn="just" eaLnBrk="1" hangingPunct="1">
              <a:buFont typeface="Arial" panose="020B0604020202020204" pitchFamily="34" charset="0"/>
              <a:buAutoNum type="arabicPeriod"/>
              <a:defRPr/>
            </a:pPr>
            <a:r>
              <a:rPr lang="tr-TR" dirty="0" smtClean="0"/>
              <a:t>Klasik dönem</a:t>
            </a:r>
            <a:r>
              <a:rPr lang="en-US" dirty="0" smtClean="0"/>
              <a:t> (</a:t>
            </a:r>
            <a:r>
              <a:rPr lang="en-US" dirty="0" err="1" smtClean="0"/>
              <a:t>Nizam-ı</a:t>
            </a:r>
            <a:r>
              <a:rPr lang="en-US" dirty="0" smtClean="0"/>
              <a:t> </a:t>
            </a:r>
            <a:r>
              <a:rPr lang="en-US" dirty="0" err="1" smtClean="0"/>
              <a:t>Kadim</a:t>
            </a:r>
            <a:r>
              <a:rPr lang="en-US" dirty="0" smtClean="0"/>
              <a:t>)</a:t>
            </a:r>
          </a:p>
          <a:p>
            <a:pPr lvl="1" algn="just" eaLnBrk="1" hangingPunct="1">
              <a:defRPr/>
            </a:pPr>
            <a:r>
              <a:rPr lang="en-US" dirty="0" err="1" smtClean="0"/>
              <a:t>Oluşma</a:t>
            </a:r>
            <a:endParaRPr lang="en-US" dirty="0" smtClean="0"/>
          </a:p>
          <a:p>
            <a:pPr lvl="1" algn="just" eaLnBrk="1" hangingPunct="1">
              <a:defRPr/>
            </a:pPr>
            <a:r>
              <a:rPr lang="en-US" dirty="0" err="1" smtClean="0"/>
              <a:t>Olgunlaşma</a:t>
            </a:r>
            <a:endParaRPr lang="en-US" dirty="0" smtClean="0"/>
          </a:p>
          <a:p>
            <a:pPr lvl="1" algn="just" eaLnBrk="1" hangingPunct="1">
              <a:defRPr/>
            </a:pPr>
            <a:r>
              <a:rPr lang="en-US" dirty="0" err="1" smtClean="0"/>
              <a:t>Esnekliği</a:t>
            </a:r>
            <a:r>
              <a:rPr lang="en-US" dirty="0" smtClean="0"/>
              <a:t> </a:t>
            </a:r>
            <a:r>
              <a:rPr lang="en-US" dirty="0" err="1" smtClean="0"/>
              <a:t>kaybetme</a:t>
            </a:r>
            <a:endParaRPr lang="tr-TR" dirty="0" smtClean="0"/>
          </a:p>
          <a:p>
            <a:pPr algn="just" eaLnBrk="1" hangingPunct="1">
              <a:defRPr/>
            </a:pPr>
            <a:endParaRPr lang="tr-TR" dirty="0" smtClean="0"/>
          </a:p>
          <a:p>
            <a:pPr marL="0" indent="0" algn="just" eaLnBrk="1" hangingPunct="1">
              <a:buNone/>
              <a:defRPr/>
            </a:pPr>
            <a:r>
              <a:rPr lang="tr-TR" dirty="0" smtClean="0"/>
              <a:t>2. Yenileşme dönemi</a:t>
            </a:r>
            <a:r>
              <a:rPr lang="en-US" dirty="0" smtClean="0"/>
              <a:t> (</a:t>
            </a:r>
            <a:r>
              <a:rPr lang="en-US" dirty="0" err="1" smtClean="0"/>
              <a:t>Nizam-ı</a:t>
            </a:r>
            <a:r>
              <a:rPr lang="en-US" dirty="0" smtClean="0"/>
              <a:t> </a:t>
            </a:r>
            <a:r>
              <a:rPr lang="en-US" dirty="0" err="1" smtClean="0"/>
              <a:t>Cedid</a:t>
            </a:r>
            <a:r>
              <a:rPr lang="en-US" dirty="0" smtClean="0"/>
              <a:t>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1325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Osmanlı</a:t>
            </a:r>
            <a:r>
              <a:rPr lang="en-US" dirty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Yapısının</a:t>
            </a:r>
            <a:r>
              <a:rPr lang="en-US" dirty="0" smtClean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8294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 eaLnBrk="1" hangingPunct="1">
              <a:buAutoNum type="arabicPeriod"/>
            </a:pPr>
            <a:r>
              <a:rPr lang="tr-TR" altLang="tr-TR" dirty="0" err="1" smtClean="0"/>
              <a:t>Üniter</a:t>
            </a:r>
            <a:r>
              <a:rPr lang="tr-TR" altLang="tr-TR" dirty="0" smtClean="0"/>
              <a:t> Devlet Anlayışı-Merkezi Otoriteyi Koruma</a:t>
            </a:r>
            <a:r>
              <a:rPr lang="en-US" altLang="tr-TR" dirty="0" smtClean="0"/>
              <a:t> (</a:t>
            </a:r>
            <a:r>
              <a:rPr lang="en-US" altLang="tr-TR" dirty="0" err="1" smtClean="0"/>
              <a:t>Tevhid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geleneği</a:t>
            </a:r>
            <a:r>
              <a:rPr lang="en-US" altLang="tr-TR" dirty="0" smtClean="0"/>
              <a:t>)</a:t>
            </a:r>
          </a:p>
          <a:p>
            <a:pPr marL="514350" indent="-514350" algn="just" eaLnBrk="1" hangingPunct="1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Dışa </a:t>
            </a:r>
            <a:r>
              <a:rPr lang="tr-TR" dirty="0">
                <a:solidFill>
                  <a:prstClr val="black"/>
                </a:solidFill>
              </a:rPr>
              <a:t>Karşı Nizam-ı </a:t>
            </a:r>
            <a:r>
              <a:rPr lang="tr-TR" dirty="0" smtClean="0">
                <a:solidFill>
                  <a:prstClr val="black"/>
                </a:solidFill>
              </a:rPr>
              <a:t>Alem</a:t>
            </a:r>
            <a:r>
              <a:rPr lang="en-US" dirty="0" smtClean="0">
                <a:solidFill>
                  <a:prstClr val="black"/>
                </a:solidFill>
              </a:rPr>
              <a:t>/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İçeride Çok </a:t>
            </a:r>
            <a:r>
              <a:rPr lang="tr-TR" dirty="0" smtClean="0">
                <a:solidFill>
                  <a:prstClr val="black"/>
                </a:solidFill>
              </a:rPr>
              <a:t>Kültürlülük</a:t>
            </a:r>
          </a:p>
          <a:p>
            <a:pPr marL="0" lvl="0" indent="0" algn="just" eaLnBrk="1" hangingPunct="1">
              <a:buNone/>
              <a:defRPr/>
            </a:pPr>
            <a:r>
              <a:rPr lang="tr-TR" dirty="0" smtClean="0">
                <a:solidFill>
                  <a:prstClr val="black"/>
                </a:solidFill>
              </a:rPr>
              <a:t>3. 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r>
              <a:rPr lang="tr-TR" dirty="0" smtClean="0">
                <a:solidFill>
                  <a:prstClr val="black"/>
                </a:solidFill>
              </a:rPr>
              <a:t>Gelenekçilik</a:t>
            </a:r>
          </a:p>
          <a:p>
            <a:pPr marL="0" lvl="0" indent="0" algn="just" eaLnBrk="1" hangingPunct="1">
              <a:buNone/>
            </a:pPr>
            <a:r>
              <a:rPr lang="tr-TR" altLang="tr-TR" dirty="0">
                <a:solidFill>
                  <a:prstClr val="black"/>
                </a:solidFill>
              </a:rPr>
              <a:t>4. </a:t>
            </a:r>
            <a:r>
              <a:rPr lang="en-US" altLang="tr-TR" dirty="0" smtClean="0">
                <a:solidFill>
                  <a:prstClr val="black"/>
                </a:solidFill>
              </a:rPr>
              <a:t>  </a:t>
            </a:r>
            <a:r>
              <a:rPr lang="tr-TR" altLang="tr-TR" dirty="0" smtClean="0">
                <a:solidFill>
                  <a:prstClr val="black"/>
                </a:solidFill>
              </a:rPr>
              <a:t>Adalet </a:t>
            </a:r>
            <a:r>
              <a:rPr lang="tr-TR" altLang="tr-TR" dirty="0">
                <a:solidFill>
                  <a:prstClr val="black"/>
                </a:solidFill>
              </a:rPr>
              <a:t>ve refah ideallerini hareket noktası olarak </a:t>
            </a:r>
            <a:r>
              <a:rPr lang="tr-TR" altLang="tr-TR" dirty="0" smtClean="0">
                <a:solidFill>
                  <a:prstClr val="black"/>
                </a:solidFill>
              </a:rPr>
              <a:t>alır</a:t>
            </a:r>
          </a:p>
          <a:p>
            <a:pPr marL="0" lvl="0" indent="0" algn="just" eaLnBrk="1" hangingPunct="1">
              <a:buNone/>
            </a:pPr>
            <a:r>
              <a:rPr lang="tr-TR" altLang="tr-TR" dirty="0">
                <a:solidFill>
                  <a:prstClr val="black"/>
                </a:solidFill>
              </a:rPr>
              <a:t>5. </a:t>
            </a:r>
            <a:r>
              <a:rPr lang="en-US" altLang="tr-TR" dirty="0" smtClean="0">
                <a:solidFill>
                  <a:prstClr val="black"/>
                </a:solidFill>
              </a:rPr>
              <a:t>  </a:t>
            </a:r>
            <a:r>
              <a:rPr lang="tr-TR" altLang="tr-TR" dirty="0" smtClean="0">
                <a:solidFill>
                  <a:prstClr val="black"/>
                </a:solidFill>
              </a:rPr>
              <a:t>Osmanlı </a:t>
            </a:r>
            <a:r>
              <a:rPr lang="tr-TR" altLang="tr-TR" dirty="0">
                <a:solidFill>
                  <a:prstClr val="black"/>
                </a:solidFill>
              </a:rPr>
              <a:t>iktisadi sistemi, talep yönlü değil arz </a:t>
            </a:r>
            <a:r>
              <a:rPr lang="tr-TR" altLang="tr-TR" dirty="0" smtClean="0">
                <a:solidFill>
                  <a:prstClr val="black"/>
                </a:solidFill>
              </a:rPr>
              <a:t>yönlüdür</a:t>
            </a:r>
            <a:endParaRPr lang="tr-TR" altLang="tr-TR" dirty="0">
              <a:solidFill>
                <a:prstClr val="black"/>
              </a:solidFill>
            </a:endParaRPr>
          </a:p>
          <a:p>
            <a:pPr lvl="0" algn="just" eaLnBrk="1" hangingPunct="1">
              <a:defRPr/>
            </a:pPr>
            <a:endParaRPr lang="tr-TR" b="1" dirty="0" smtClean="0">
              <a:solidFill>
                <a:prstClr val="black"/>
              </a:solidFill>
            </a:endParaRPr>
          </a:p>
          <a:p>
            <a:pPr lvl="0" algn="just" eaLnBrk="1" hangingPunct="1">
              <a:defRPr/>
            </a:pPr>
            <a:endParaRPr lang="tr-TR" b="1" dirty="0">
              <a:solidFill>
                <a:prstClr val="black"/>
              </a:solidFill>
            </a:endParaRPr>
          </a:p>
          <a:p>
            <a:pPr algn="just"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marL="0" indent="0" algn="just" eaLnBrk="1" hangingPunct="1">
              <a:buNone/>
            </a:pPr>
            <a:r>
              <a:rPr lang="tr-TR" alt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71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Tabakalar</a:t>
            </a:r>
            <a:endParaRPr lang="en-US" dirty="0"/>
          </a:p>
        </p:txBody>
      </p:sp>
      <p:sp>
        <p:nvSpPr>
          <p:cNvPr id="92162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tr-TR" altLang="tr-TR" b="1" dirty="0" smtClean="0"/>
          </a:p>
          <a:p>
            <a:pPr marL="0" indent="0" algn="just" eaLnBrk="1" hangingPunct="1">
              <a:buNone/>
            </a:pPr>
            <a:r>
              <a:rPr lang="tr-TR" altLang="tr-TR" dirty="0" smtClean="0"/>
              <a:t>Osmanlılarda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genel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olarak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iki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zümreden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bahsedilebilir</a:t>
            </a:r>
            <a:r>
              <a:rPr lang="en-US" altLang="tr-TR" dirty="0" smtClean="0"/>
              <a:t>:</a:t>
            </a:r>
            <a:endParaRPr lang="tr-TR" altLang="tr-TR" b="1" dirty="0" smtClean="0"/>
          </a:p>
          <a:p>
            <a:pPr algn="just" eaLnBrk="1" hangingPunct="1"/>
            <a:r>
              <a:rPr lang="tr-TR" altLang="tr-TR" b="1" dirty="0" smtClean="0"/>
              <a:t>Yönetenler/Askeri Zümre: </a:t>
            </a:r>
            <a:r>
              <a:rPr lang="tr-TR" altLang="tr-TR" dirty="0" smtClean="0"/>
              <a:t>Kendilerine tımar sisteminden, hazineden ya da vakıflardan gelir ayrılan zümre </a:t>
            </a:r>
            <a:r>
              <a:rPr lang="en-US" altLang="tr-TR" dirty="0" smtClean="0"/>
              <a:t>(</a:t>
            </a:r>
            <a:r>
              <a:rPr lang="tr-TR" altLang="tr-TR" dirty="0" smtClean="0"/>
              <a:t>Reayanın ödediği bazı vergilerden muaf</a:t>
            </a:r>
            <a:r>
              <a:rPr lang="en-US" altLang="tr-TR" dirty="0" smtClean="0"/>
              <a:t>)</a:t>
            </a:r>
            <a:r>
              <a:rPr lang="tr-TR" altLang="tr-TR" dirty="0" smtClean="0"/>
              <a:t> </a:t>
            </a:r>
            <a:endParaRPr lang="tr-TR" altLang="tr-TR" b="1" dirty="0" smtClean="0"/>
          </a:p>
          <a:p>
            <a:pPr algn="just" eaLnBrk="1" hangingPunct="1"/>
            <a:r>
              <a:rPr lang="tr-TR" altLang="tr-TR" b="1" dirty="0" smtClean="0"/>
              <a:t>Yönetilenler/Reaya: </a:t>
            </a:r>
            <a:r>
              <a:rPr lang="tr-TR" altLang="tr-TR" dirty="0" smtClean="0"/>
              <a:t>Üretim yapan, vergi veren zümre</a:t>
            </a:r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074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Yönetenler</a:t>
            </a:r>
            <a:r>
              <a:rPr lang="en-US" dirty="0"/>
              <a:t>/</a:t>
            </a:r>
            <a:r>
              <a:rPr lang="en-US" dirty="0" err="1"/>
              <a:t>Askeri</a:t>
            </a:r>
            <a:r>
              <a:rPr lang="en-US" dirty="0"/>
              <a:t> </a:t>
            </a:r>
            <a:r>
              <a:rPr lang="en-US" dirty="0" err="1" smtClean="0"/>
              <a:t>Zümre</a:t>
            </a:r>
            <a:r>
              <a:rPr lang="en-US" dirty="0" smtClean="0"/>
              <a:t> (1)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9318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b="1" dirty="0" smtClean="0"/>
              <a:t>Saray </a:t>
            </a:r>
            <a:r>
              <a:rPr lang="tr-TR" altLang="tr-TR" b="1" dirty="0"/>
              <a:t>halkı </a:t>
            </a:r>
            <a:endParaRPr lang="en-US" altLang="tr-TR" b="1" dirty="0" smtClean="0"/>
          </a:p>
          <a:p>
            <a:pPr marL="800100" lvl="1" indent="-342900" algn="just" eaLnBrk="1" hangingPunct="1">
              <a:buFont typeface="Arial" panose="020B0604020202020204" pitchFamily="34" charset="0"/>
              <a:buChar char="•"/>
            </a:pPr>
            <a:r>
              <a:rPr lang="en-US" altLang="tr-TR" dirty="0" err="1" smtClean="0"/>
              <a:t>Padişah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bazı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ağalar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hocalar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hekimler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eminler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gibi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saray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görevlileri</a:t>
            </a:r>
            <a:endParaRPr lang="tr-TR" altLang="tr-TR" dirty="0"/>
          </a:p>
          <a:p>
            <a:pPr marL="342900" indent="-342900" algn="just" eaLnBrk="1" hangingPunct="1">
              <a:buFont typeface="Arial" panose="020B0604020202020204" pitchFamily="34" charset="0"/>
              <a:buChar char="•"/>
            </a:pPr>
            <a:r>
              <a:rPr lang="tr-TR" altLang="tr-TR" b="1" dirty="0"/>
              <a:t>İlmiye zümresi</a:t>
            </a:r>
            <a:r>
              <a:rPr lang="en-US" altLang="tr-TR" b="1" dirty="0"/>
              <a:t> </a:t>
            </a:r>
            <a:r>
              <a:rPr lang="en-US" altLang="tr-TR" dirty="0"/>
              <a:t>(</a:t>
            </a:r>
            <a:r>
              <a:rPr lang="en-US" altLang="tr-TR" dirty="0" err="1"/>
              <a:t>medrese</a:t>
            </a:r>
            <a:r>
              <a:rPr lang="en-US" altLang="tr-TR" dirty="0"/>
              <a:t> </a:t>
            </a:r>
            <a:r>
              <a:rPr lang="en-US" altLang="tr-TR" dirty="0" err="1"/>
              <a:t>öğretiminden</a:t>
            </a:r>
            <a:r>
              <a:rPr lang="en-US" altLang="tr-TR" dirty="0"/>
              <a:t> </a:t>
            </a:r>
            <a:r>
              <a:rPr lang="en-US" altLang="tr-TR" dirty="0" err="1"/>
              <a:t>geçmiş</a:t>
            </a:r>
            <a:r>
              <a:rPr lang="en-US" altLang="tr-TR" dirty="0"/>
              <a:t> </a:t>
            </a:r>
            <a:r>
              <a:rPr lang="en-US" altLang="tr-TR" dirty="0" err="1"/>
              <a:t>ilim</a:t>
            </a:r>
            <a:r>
              <a:rPr lang="en-US" altLang="tr-TR" dirty="0"/>
              <a:t> </a:t>
            </a:r>
            <a:r>
              <a:rPr lang="en-US" altLang="tr-TR" dirty="0" err="1"/>
              <a:t>adamları</a:t>
            </a:r>
            <a:r>
              <a:rPr lang="en-US" altLang="tr-TR" dirty="0"/>
              <a:t>)</a:t>
            </a:r>
          </a:p>
          <a:p>
            <a:pPr marL="800100" lvl="1" indent="-342900" algn="just" eaLnBrk="1" hangingPunct="1">
              <a:buFont typeface="Arial" panose="020B0604020202020204" pitchFamily="34" charset="0"/>
              <a:buChar char="•"/>
            </a:pPr>
            <a:r>
              <a:rPr lang="tr-TR" altLang="tr-TR" dirty="0"/>
              <a:t>şeyhülislamlık </a:t>
            </a:r>
            <a:r>
              <a:rPr lang="en-US" altLang="tr-TR" dirty="0"/>
              <a:t>(</a:t>
            </a:r>
            <a:r>
              <a:rPr lang="en-US" altLang="tr-TR" dirty="0" err="1"/>
              <a:t>ilmiye</a:t>
            </a:r>
            <a:r>
              <a:rPr lang="en-US" altLang="tr-TR" dirty="0"/>
              <a:t> </a:t>
            </a:r>
            <a:r>
              <a:rPr lang="en-US" altLang="tr-TR" dirty="0" err="1"/>
              <a:t>zümresinin</a:t>
            </a:r>
            <a:r>
              <a:rPr lang="en-US" altLang="tr-TR" dirty="0"/>
              <a:t> </a:t>
            </a:r>
            <a:r>
              <a:rPr lang="en-US" altLang="tr-TR" dirty="0" err="1"/>
              <a:t>başı</a:t>
            </a:r>
            <a:r>
              <a:rPr lang="en-US" altLang="tr-TR" dirty="0" smtClean="0"/>
              <a:t>)</a:t>
            </a:r>
          </a:p>
          <a:p>
            <a:pPr marL="800100" lvl="1" indent="-342900" algn="just" eaLnBrk="1" hangingPunct="1">
              <a:buFont typeface="Arial" panose="020B0604020202020204" pitchFamily="34" charset="0"/>
              <a:buChar char="•"/>
            </a:pPr>
            <a:r>
              <a:rPr lang="tr-TR" altLang="tr-TR" dirty="0" smtClean="0"/>
              <a:t>müderrisler </a:t>
            </a:r>
            <a:r>
              <a:rPr lang="en-US" altLang="tr-TR" dirty="0"/>
              <a:t>(</a:t>
            </a:r>
            <a:r>
              <a:rPr lang="en-US" altLang="tr-TR" dirty="0" err="1"/>
              <a:t>eğitim-öğretim</a:t>
            </a:r>
            <a:r>
              <a:rPr lang="en-US" altLang="tr-TR" dirty="0"/>
              <a:t>)</a:t>
            </a:r>
          </a:p>
          <a:p>
            <a:pPr marL="800100" lvl="1" indent="-342900" algn="just" eaLnBrk="1" hangingPunct="1">
              <a:buFont typeface="Arial" panose="020B0604020202020204" pitchFamily="34" charset="0"/>
              <a:buChar char="•"/>
            </a:pPr>
            <a:r>
              <a:rPr lang="tr-TR" altLang="tr-TR" dirty="0"/>
              <a:t>müftüler </a:t>
            </a:r>
            <a:r>
              <a:rPr lang="en-US" altLang="tr-TR" dirty="0"/>
              <a:t>(</a:t>
            </a:r>
            <a:r>
              <a:rPr lang="en-US" altLang="tr-TR" dirty="0" err="1"/>
              <a:t>fetva</a:t>
            </a:r>
            <a:r>
              <a:rPr lang="en-US" altLang="tr-TR" dirty="0"/>
              <a:t>)</a:t>
            </a:r>
          </a:p>
          <a:p>
            <a:pPr marL="800100" lvl="1" indent="-342900" algn="just" eaLnBrk="1" hangingPunct="1">
              <a:buFont typeface="Arial" panose="020B0604020202020204" pitchFamily="34" charset="0"/>
              <a:buChar char="•"/>
            </a:pPr>
            <a:r>
              <a:rPr lang="tr-TR" altLang="tr-TR" dirty="0" smtClean="0"/>
              <a:t>kadılar</a:t>
            </a:r>
            <a:r>
              <a:rPr lang="en-US" altLang="tr-TR" dirty="0" smtClean="0"/>
              <a:t> </a:t>
            </a:r>
            <a:r>
              <a:rPr lang="en-US" altLang="tr-TR" dirty="0"/>
              <a:t>(</a:t>
            </a:r>
            <a:r>
              <a:rPr lang="en-US" altLang="tr-TR" dirty="0" err="1"/>
              <a:t>yargı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yönetim</a:t>
            </a:r>
            <a:r>
              <a:rPr lang="en-US" altLang="tr-TR" dirty="0"/>
              <a:t>) </a:t>
            </a:r>
            <a:endParaRPr lang="en-US" altLang="tr-TR" dirty="0" smtClean="0"/>
          </a:p>
          <a:p>
            <a:pPr marL="1257300" lvl="2" indent="-342900" algn="just" eaLnBrk="1" hangingPunct="1">
              <a:buFont typeface="Arial" panose="020B0604020202020204" pitchFamily="34" charset="0"/>
              <a:buChar char="•"/>
            </a:pPr>
            <a:r>
              <a:rPr lang="en-US" altLang="tr-TR" dirty="0" err="1" smtClean="0"/>
              <a:t>Kentteki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yönetim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güvenlik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ekonomi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imar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asayiş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vakıf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din </a:t>
            </a:r>
            <a:r>
              <a:rPr lang="en-US" altLang="tr-TR" dirty="0" err="1" smtClean="0"/>
              <a:t>yöneticilerinin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atanması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noterlik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senet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düzenlemesi</a:t>
            </a:r>
            <a:endParaRPr lang="en-US" altLang="tr-TR" dirty="0" smtClean="0"/>
          </a:p>
          <a:p>
            <a:pPr marL="1257300" lvl="2" indent="-342900" algn="just" eaLnBrk="1" hangingPunct="1">
              <a:buFont typeface="Arial" panose="020B0604020202020204" pitchFamily="34" charset="0"/>
              <a:buChar char="•"/>
            </a:pPr>
            <a:r>
              <a:rPr lang="en-US" altLang="tr-TR" dirty="0" err="1" smtClean="0"/>
              <a:t>Kadı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yardımcısı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naibler</a:t>
            </a:r>
            <a:endParaRPr lang="en-US" altLang="tr-TR" dirty="0" smtClean="0"/>
          </a:p>
          <a:p>
            <a:pPr marL="1257300" lvl="2" indent="-342900" algn="just" eaLnBrk="1" hangingPunct="1">
              <a:buFont typeface="Arial" panose="020B0604020202020204" pitchFamily="34" charset="0"/>
              <a:buChar char="•"/>
            </a:pPr>
            <a:r>
              <a:rPr lang="en-US" altLang="tr-TR" dirty="0" err="1" smtClean="0"/>
              <a:t>Merkezi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denetim</a:t>
            </a:r>
            <a:endParaRPr lang="en-US" altLang="tr-TR" dirty="0" smtClean="0"/>
          </a:p>
          <a:p>
            <a:pPr marL="1257300" lvl="2" indent="-342900" algn="just" eaLnBrk="1" hangingPunct="1">
              <a:buFont typeface="Arial" panose="020B0604020202020204" pitchFamily="34" charset="0"/>
              <a:buChar char="•"/>
            </a:pPr>
            <a:r>
              <a:rPr lang="en-US" altLang="tr-TR" dirty="0" err="1" smtClean="0"/>
              <a:t>Kadılığın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üst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makamı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Rumeli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Anadolu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Kazaskerliği</a:t>
            </a:r>
            <a:endParaRPr lang="tr-TR" altLang="tr-TR" dirty="0"/>
          </a:p>
          <a:p>
            <a:pPr algn="just"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b="1" dirty="0" smtClean="0"/>
              <a:t>     </a:t>
            </a:r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741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Yönetenler</a:t>
            </a:r>
            <a:r>
              <a:rPr lang="en-US" dirty="0"/>
              <a:t>/</a:t>
            </a:r>
            <a:r>
              <a:rPr lang="en-US" dirty="0" err="1"/>
              <a:t>Askeri</a:t>
            </a:r>
            <a:r>
              <a:rPr lang="en-US" dirty="0"/>
              <a:t> </a:t>
            </a:r>
            <a:r>
              <a:rPr lang="en-US" dirty="0" err="1" smtClean="0"/>
              <a:t>Zümre</a:t>
            </a:r>
            <a:r>
              <a:rPr lang="en-US" dirty="0" smtClean="0"/>
              <a:t> (2)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Seyfiye</a:t>
            </a:r>
            <a:r>
              <a:rPr lang="en-US" dirty="0" smtClean="0"/>
              <a:t> (</a:t>
            </a:r>
            <a:r>
              <a:rPr lang="en-US" dirty="0" err="1" smtClean="0"/>
              <a:t>Ehl-i</a:t>
            </a:r>
            <a:r>
              <a:rPr lang="en-US" dirty="0" smtClean="0"/>
              <a:t> </a:t>
            </a:r>
            <a:r>
              <a:rPr lang="en-US" dirty="0" err="1" smtClean="0"/>
              <a:t>Örf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Kapıkulları</a:t>
            </a:r>
            <a:endParaRPr lang="en-US" dirty="0" smtClean="0"/>
          </a:p>
          <a:p>
            <a:pPr lvl="2"/>
            <a:r>
              <a:rPr lang="en-US" dirty="0" err="1" smtClean="0"/>
              <a:t>Enderunda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gören</a:t>
            </a:r>
            <a:r>
              <a:rPr lang="en-US" dirty="0" smtClean="0"/>
              <a:t> </a:t>
            </a:r>
            <a:r>
              <a:rPr lang="en-US" dirty="0" err="1" smtClean="0"/>
              <a:t>çoğunlukla</a:t>
            </a:r>
            <a:r>
              <a:rPr lang="en-US" dirty="0" smtClean="0"/>
              <a:t> </a:t>
            </a:r>
            <a:r>
              <a:rPr lang="en-US" dirty="0" err="1" smtClean="0"/>
              <a:t>devşirme</a:t>
            </a:r>
            <a:r>
              <a:rPr lang="en-US" dirty="0" smtClean="0"/>
              <a:t> </a:t>
            </a:r>
            <a:r>
              <a:rPr lang="en-US" dirty="0" err="1" smtClean="0"/>
              <a:t>hristiyan</a:t>
            </a:r>
            <a:r>
              <a:rPr lang="en-US" dirty="0" smtClean="0"/>
              <a:t> </a:t>
            </a:r>
            <a:r>
              <a:rPr lang="en-US" dirty="0" err="1" smtClean="0"/>
              <a:t>asıllı</a:t>
            </a:r>
            <a:r>
              <a:rPr lang="en-US" dirty="0" smtClean="0"/>
              <a:t> </a:t>
            </a:r>
            <a:r>
              <a:rPr lang="en-US" dirty="0" err="1" smtClean="0"/>
              <a:t>gençler</a:t>
            </a:r>
            <a:endParaRPr lang="en-US" dirty="0" smtClean="0"/>
          </a:p>
          <a:p>
            <a:pPr lvl="2"/>
            <a:r>
              <a:rPr lang="en-US" dirty="0" err="1" smtClean="0"/>
              <a:t>Bürokrat</a:t>
            </a:r>
            <a:r>
              <a:rPr lang="en-US" dirty="0" smtClean="0"/>
              <a:t> </a:t>
            </a:r>
            <a:r>
              <a:rPr lang="en-US" dirty="0" err="1" smtClean="0"/>
              <a:t>ihtiyacını</a:t>
            </a:r>
            <a:r>
              <a:rPr lang="en-US" dirty="0" smtClean="0"/>
              <a:t> </a:t>
            </a:r>
            <a:r>
              <a:rPr lang="en-US" dirty="0" err="1" smtClean="0"/>
              <a:t>karşılama</a:t>
            </a:r>
            <a:endParaRPr lang="en-US" dirty="0" smtClean="0"/>
          </a:p>
          <a:p>
            <a:pPr lvl="2"/>
            <a:r>
              <a:rPr lang="en-US" dirty="0" err="1" smtClean="0"/>
              <a:t>Sadrazamlığa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yükselme</a:t>
            </a:r>
            <a:r>
              <a:rPr lang="en-US" dirty="0" smtClean="0"/>
              <a:t> </a:t>
            </a:r>
            <a:r>
              <a:rPr lang="en-US" dirty="0" err="1" smtClean="0"/>
              <a:t>imkanı</a:t>
            </a:r>
            <a:endParaRPr lang="en-US" dirty="0" smtClean="0"/>
          </a:p>
          <a:p>
            <a:pPr lvl="2"/>
            <a:r>
              <a:rPr lang="en-US" dirty="0" err="1" smtClean="0"/>
              <a:t>Acemi</a:t>
            </a:r>
            <a:r>
              <a:rPr lang="en-US" dirty="0" smtClean="0"/>
              <a:t> </a:t>
            </a:r>
            <a:r>
              <a:rPr lang="en-US" dirty="0" err="1" smtClean="0"/>
              <a:t>oğlanları</a:t>
            </a:r>
            <a:r>
              <a:rPr lang="en-US" dirty="0" smtClean="0"/>
              <a:t> </a:t>
            </a:r>
            <a:r>
              <a:rPr lang="en-US" dirty="0" err="1" smtClean="0"/>
              <a:t>ocağı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yeniçeri</a:t>
            </a:r>
            <a:r>
              <a:rPr lang="en-US" dirty="0" smtClean="0"/>
              <a:t> </a:t>
            </a:r>
            <a:r>
              <a:rPr lang="en-US" dirty="0" err="1" smtClean="0"/>
              <a:t>ocağı</a:t>
            </a:r>
            <a:endParaRPr lang="en-US" dirty="0" smtClean="0"/>
          </a:p>
          <a:p>
            <a:pPr lvl="1"/>
            <a:r>
              <a:rPr lang="en-US" dirty="0" err="1" smtClean="0"/>
              <a:t>Tımarlı</a:t>
            </a:r>
            <a:r>
              <a:rPr lang="en-US" dirty="0" smtClean="0"/>
              <a:t> </a:t>
            </a:r>
            <a:r>
              <a:rPr lang="en-US" dirty="0" err="1" smtClean="0"/>
              <a:t>sipahiler</a:t>
            </a:r>
            <a:endParaRPr lang="en-US" dirty="0"/>
          </a:p>
          <a:p>
            <a:pPr lvl="2"/>
            <a:r>
              <a:rPr lang="en-US" dirty="0" err="1" smtClean="0"/>
              <a:t>Dirlikler</a:t>
            </a:r>
            <a:r>
              <a:rPr lang="en-US" dirty="0" smtClean="0"/>
              <a:t> (</a:t>
            </a:r>
            <a:r>
              <a:rPr lang="en-US" dirty="0" err="1" smtClean="0"/>
              <a:t>zirai</a:t>
            </a:r>
            <a:r>
              <a:rPr lang="en-US" dirty="0" smtClean="0"/>
              <a:t> </a:t>
            </a:r>
            <a:r>
              <a:rPr lang="en-US" dirty="0" err="1" smtClean="0"/>
              <a:t>toprakalr</a:t>
            </a:r>
            <a:r>
              <a:rPr lang="en-US" dirty="0" smtClean="0"/>
              <a:t>)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r>
              <a:rPr lang="en-US" dirty="0" smtClean="0"/>
              <a:t> </a:t>
            </a:r>
            <a:r>
              <a:rPr lang="en-US" dirty="0" err="1" smtClean="0"/>
              <a:t>denetleme</a:t>
            </a:r>
            <a:endParaRPr lang="en-US" dirty="0" smtClean="0"/>
          </a:p>
          <a:p>
            <a:pPr lvl="2"/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zamanlarında</a:t>
            </a:r>
            <a:r>
              <a:rPr lang="en-US" dirty="0" smtClean="0"/>
              <a:t> </a:t>
            </a:r>
            <a:r>
              <a:rPr lang="en-US" dirty="0" err="1" smtClean="0"/>
              <a:t>yetiştirdikleri</a:t>
            </a:r>
            <a:r>
              <a:rPr lang="en-US" dirty="0" smtClean="0"/>
              <a:t> </a:t>
            </a:r>
            <a:r>
              <a:rPr lang="en-US" dirty="0" err="1" smtClean="0"/>
              <a:t>askerlerle</a:t>
            </a:r>
            <a:r>
              <a:rPr lang="en-US" dirty="0" smtClean="0"/>
              <a:t> (</a:t>
            </a:r>
            <a:r>
              <a:rPr lang="en-US" dirty="0" err="1" smtClean="0"/>
              <a:t>cebelüler</a:t>
            </a:r>
            <a:r>
              <a:rPr lang="en-US" dirty="0" smtClean="0"/>
              <a:t>) </a:t>
            </a:r>
            <a:r>
              <a:rPr lang="en-US" dirty="0" err="1" smtClean="0"/>
              <a:t>savaşa</a:t>
            </a:r>
            <a:r>
              <a:rPr lang="en-US" dirty="0" smtClean="0"/>
              <a:t> </a:t>
            </a:r>
            <a:r>
              <a:rPr lang="en-US" dirty="0" err="1" smtClean="0"/>
              <a:t>katılma</a:t>
            </a:r>
            <a:endParaRPr lang="en-US" dirty="0" smtClean="0"/>
          </a:p>
          <a:p>
            <a:pPr lvl="2"/>
            <a:r>
              <a:rPr lang="en-US" dirty="0" err="1" smtClean="0"/>
              <a:t>Dirlik</a:t>
            </a:r>
            <a:r>
              <a:rPr lang="en-US" dirty="0" smtClean="0"/>
              <a:t> </a:t>
            </a:r>
            <a:r>
              <a:rPr lang="en-US" dirty="0" err="1" smtClean="0"/>
              <a:t>geliri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geçinme</a:t>
            </a:r>
            <a:r>
              <a:rPr lang="en-US" dirty="0" smtClean="0"/>
              <a:t>,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denetim</a:t>
            </a:r>
            <a:endParaRPr lang="en-US" dirty="0" smtClean="0"/>
          </a:p>
          <a:p>
            <a:pPr lvl="2"/>
            <a:r>
              <a:rPr lang="en-US" dirty="0" err="1" smtClean="0"/>
              <a:t>Rakabe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intifa</a:t>
            </a:r>
            <a:r>
              <a:rPr lang="en-US" dirty="0" smtClean="0"/>
              <a:t> </a:t>
            </a:r>
            <a:r>
              <a:rPr lang="en-US" dirty="0" err="1" smtClean="0"/>
              <a:t>hakkı</a:t>
            </a:r>
            <a:endParaRPr lang="en-US" dirty="0"/>
          </a:p>
          <a:p>
            <a:r>
              <a:rPr lang="en-US" b="1" dirty="0" smtClean="0"/>
              <a:t>Kalemiye</a:t>
            </a:r>
          </a:p>
          <a:p>
            <a:pPr lvl="1"/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dairelerinde</a:t>
            </a:r>
            <a:r>
              <a:rPr lang="en-US" dirty="0" smtClean="0"/>
              <a:t>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memurlar</a:t>
            </a:r>
            <a:endParaRPr lang="en-US" dirty="0" smtClean="0"/>
          </a:p>
          <a:p>
            <a:pPr lvl="1"/>
            <a:r>
              <a:rPr lang="en-US" dirty="0" err="1" smtClean="0"/>
              <a:t>Müslüman</a:t>
            </a:r>
            <a:r>
              <a:rPr lang="en-US" dirty="0" smtClean="0"/>
              <a:t>, </a:t>
            </a:r>
            <a:r>
              <a:rPr lang="en-US" dirty="0" err="1" smtClean="0"/>
              <a:t>usta-çırak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80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Yönetilenler</a:t>
            </a:r>
            <a:r>
              <a:rPr lang="en-US" dirty="0"/>
              <a:t> /</a:t>
            </a:r>
            <a:r>
              <a:rPr lang="en-US" dirty="0" err="1"/>
              <a:t>Reaya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95234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tr-TR" altLang="tr-TR" dirty="0" smtClean="0"/>
              <a:t>Askeri zümre dışında</a:t>
            </a:r>
          </a:p>
          <a:p>
            <a:pPr eaLnBrk="1" hangingPunct="1"/>
            <a:r>
              <a:rPr lang="tr-TR" altLang="tr-TR" dirty="0" smtClean="0"/>
              <a:t>üretici olan</a:t>
            </a:r>
          </a:p>
          <a:p>
            <a:pPr eaLnBrk="1" hangingPunct="1"/>
            <a:r>
              <a:rPr lang="tr-TR" altLang="tr-TR" dirty="0" smtClean="0"/>
              <a:t>ticaretle uğraşan</a:t>
            </a:r>
          </a:p>
          <a:p>
            <a:pPr eaLnBrk="1" hangingPunct="1"/>
            <a:r>
              <a:rPr lang="tr-TR" altLang="tr-TR" dirty="0" smtClean="0"/>
              <a:t>vergi vere</a:t>
            </a:r>
            <a:r>
              <a:rPr lang="en-US" altLang="tr-TR" dirty="0" smtClean="0"/>
              <a:t>n</a:t>
            </a:r>
            <a:endParaRPr lang="tr-TR" altLang="tr-TR" dirty="0" smtClean="0"/>
          </a:p>
          <a:p>
            <a:pPr eaLnBrk="1" hangingPunct="1"/>
            <a:r>
              <a:rPr lang="en-US" altLang="tr-TR" dirty="0" err="1"/>
              <a:t>y</a:t>
            </a:r>
            <a:r>
              <a:rPr lang="en-US" altLang="tr-TR" dirty="0" err="1" smtClean="0"/>
              <a:t>erleşik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ya</a:t>
            </a:r>
            <a:r>
              <a:rPr lang="en-US" altLang="tr-TR" dirty="0" smtClean="0"/>
              <a:t> da </a:t>
            </a:r>
            <a:r>
              <a:rPr lang="tr-TR" altLang="tr-TR" dirty="0" smtClean="0"/>
              <a:t>yarı-yerleşik halk</a:t>
            </a:r>
          </a:p>
          <a:p>
            <a:pPr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Bu zümre </a:t>
            </a:r>
            <a:r>
              <a:rPr lang="tr-TR" altLang="tr-TR" b="1" dirty="0" smtClean="0"/>
              <a:t>yerleşim</a:t>
            </a:r>
            <a:r>
              <a:rPr lang="tr-TR" altLang="tr-TR" dirty="0" smtClean="0"/>
              <a:t>, </a:t>
            </a:r>
            <a:r>
              <a:rPr lang="tr-TR" altLang="tr-TR" b="1" dirty="0" smtClean="0"/>
              <a:t>hukuk</a:t>
            </a:r>
            <a:r>
              <a:rPr lang="tr-TR" altLang="tr-TR" dirty="0" smtClean="0"/>
              <a:t> ve </a:t>
            </a:r>
            <a:r>
              <a:rPr lang="tr-TR" altLang="tr-TR" b="1" dirty="0" smtClean="0"/>
              <a:t>din</a:t>
            </a:r>
            <a:r>
              <a:rPr lang="tr-TR" altLang="tr-TR" dirty="0" smtClean="0"/>
              <a:t> açısından </a:t>
            </a:r>
            <a:r>
              <a:rPr lang="en-US" altLang="tr-TR" dirty="0" err="1" smtClean="0"/>
              <a:t>incelenebilir</a:t>
            </a:r>
            <a:r>
              <a:rPr lang="tr-TR" altLang="tr-TR" b="1" dirty="0" smtClean="0"/>
              <a:t>  </a:t>
            </a:r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endParaRPr lang="tr-TR" altLang="tr-TR" b="1" dirty="0" smtClean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234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577</Words>
  <Application>Microsoft Office PowerPoint</Application>
  <PresentationFormat>Geniş ekran</PresentationFormat>
  <Paragraphs>147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1_Office Teması</vt:lpstr>
      <vt:lpstr>PowerPoint Sunusu</vt:lpstr>
      <vt:lpstr>PowerPoint Sunusu</vt:lpstr>
      <vt:lpstr>Toplumu tanımlamak için toplumsal ögeler:  </vt:lpstr>
      <vt:lpstr>Osmanlı sistemi iki dönemde incelenebilir: </vt:lpstr>
      <vt:lpstr>Osmanlı Sosyal ve Siyasi Yapısının Genel Özellikleri </vt:lpstr>
      <vt:lpstr>Sosyal Tabakalar</vt:lpstr>
      <vt:lpstr> Yönetenler/Askeri Zümre (1) </vt:lpstr>
      <vt:lpstr> Yönetenler/Askeri Zümre (2) </vt:lpstr>
      <vt:lpstr>Yönetilenler /Reaya </vt:lpstr>
      <vt:lpstr>Yerleşim açısından reaya</vt:lpstr>
      <vt:lpstr>Din açısından reaya</vt:lpstr>
      <vt:lpstr>Hukuki açıdan reaya</vt:lpstr>
      <vt:lpstr>Toplumsal Hareketlilik</vt:lpstr>
      <vt:lpstr>Ayan Sınıfı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66</cp:revision>
  <dcterms:created xsi:type="dcterms:W3CDTF">2017-10-25T18:38:17Z</dcterms:created>
  <dcterms:modified xsi:type="dcterms:W3CDTF">2020-11-26T18:24:43Z</dcterms:modified>
</cp:coreProperties>
</file>