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309" r:id="rId9"/>
    <p:sldId id="262" r:id="rId10"/>
    <p:sldId id="265" r:id="rId11"/>
    <p:sldId id="269" r:id="rId12"/>
    <p:sldId id="274" r:id="rId13"/>
    <p:sldId id="263" r:id="rId14"/>
    <p:sldId id="266" r:id="rId15"/>
    <p:sldId id="270" r:id="rId16"/>
    <p:sldId id="271" r:id="rId17"/>
    <p:sldId id="264" r:id="rId18"/>
    <p:sldId id="267" r:id="rId19"/>
    <p:sldId id="2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90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1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1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0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59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2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0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2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3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6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01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39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tr-TR" altLang="ko-KR" dirty="0" smtClean="0"/>
              <a:t>4</a:t>
            </a:r>
            <a:r>
              <a:rPr lang="ko-KR" altLang="en-US" dirty="0" smtClean="0"/>
              <a:t>과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o-KR" altLang="en-US" dirty="0"/>
              <a:t>주말 활동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6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 err="1"/>
              <a:t>려고</a:t>
            </a:r>
            <a:r>
              <a:rPr lang="ko-KR" altLang="en-US" dirty="0"/>
              <a:t> 하다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8763" y="1845734"/>
            <a:ext cx="11563927" cy="1938992"/>
          </a:xfrm>
        </p:spPr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Eğer fiil kökü sesli harf ile bitiyorsa ya da </a:t>
            </a:r>
            <a:r>
              <a:rPr lang="ko-KR" altLang="en-US" sz="2400" dirty="0"/>
              <a:t>ㄹ </a:t>
            </a:r>
            <a:r>
              <a:rPr lang="tr-TR" altLang="ko-KR" sz="2400" dirty="0"/>
              <a:t>sessiz harfi ile bitiyorsa:	</a:t>
            </a:r>
            <a:r>
              <a:rPr lang="en-US" altLang="ko-KR" sz="2400" dirty="0"/>
              <a:t>-</a:t>
            </a:r>
            <a:r>
              <a:rPr lang="ko-KR" altLang="en-US" sz="2400" dirty="0" err="1"/>
              <a:t>려고</a:t>
            </a:r>
            <a:r>
              <a:rPr lang="ko-KR" altLang="en-US" sz="2400" dirty="0"/>
              <a:t> 하다</a:t>
            </a:r>
            <a:endParaRPr lang="en-US" altLang="ko-KR" sz="2400" dirty="0"/>
          </a:p>
          <a:p>
            <a:r>
              <a:rPr lang="tr-TR" sz="2400" dirty="0"/>
              <a:t>Eğer fiil kökü </a:t>
            </a:r>
            <a:r>
              <a:rPr lang="ko-KR" altLang="en-US" sz="2400" dirty="0"/>
              <a:t>ㄹ</a:t>
            </a:r>
            <a:r>
              <a:rPr lang="tr-TR" altLang="ko-KR" sz="2400" dirty="0"/>
              <a:t> dışında bir sessiz harf ile bitiyorsa:				-</a:t>
            </a:r>
            <a:r>
              <a:rPr lang="ko-KR" altLang="en-US" sz="2400" dirty="0" err="1"/>
              <a:t>으려고</a:t>
            </a:r>
            <a:r>
              <a:rPr lang="ko-KR" altLang="en-US" sz="2400" dirty="0"/>
              <a:t> 하다</a:t>
            </a:r>
            <a:endParaRPr lang="en-US" altLang="ko-KR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B1965E5-A710-42D1-8660-08082192E3EB}"/>
              </a:ext>
            </a:extLst>
          </p:cNvPr>
          <p:cNvSpPr txBox="1"/>
          <p:nvPr/>
        </p:nvSpPr>
        <p:spPr>
          <a:xfrm>
            <a:off x="2733773" y="4421072"/>
            <a:ext cx="82767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듣다 </a:t>
            </a:r>
            <a:r>
              <a:rPr lang="en-US" altLang="ko-KR" sz="2400" dirty="0"/>
              <a:t>– </a:t>
            </a:r>
            <a:r>
              <a:rPr lang="tr-TR" altLang="ko-KR" sz="2400" dirty="0"/>
              <a:t>düzensiz fiili		</a:t>
            </a:r>
            <a:endParaRPr lang="en-US" altLang="ko-KR" sz="2400" dirty="0"/>
          </a:p>
          <a:p>
            <a:r>
              <a:rPr lang="tr-TR" sz="2400" dirty="0"/>
              <a:t>Sondaki </a:t>
            </a:r>
            <a:r>
              <a:rPr lang="ko-KR" altLang="en-US" sz="2400" dirty="0" err="1"/>
              <a:t>ㄷ</a:t>
            </a:r>
            <a:r>
              <a:rPr lang="ko-KR" altLang="en-US" sz="2400" dirty="0"/>
              <a:t> </a:t>
            </a:r>
            <a:r>
              <a:rPr lang="tr-TR" altLang="ko-KR" sz="2400" dirty="0"/>
              <a:t>harfi </a:t>
            </a:r>
            <a:r>
              <a:rPr lang="ko-KR" altLang="en-US" sz="2400" dirty="0"/>
              <a:t>ㄹ</a:t>
            </a:r>
            <a:r>
              <a:rPr lang="tr-TR" altLang="ko-KR" sz="2400" dirty="0"/>
              <a:t>’a dönüşür ve </a:t>
            </a:r>
            <a:r>
              <a:rPr lang="ko-KR" altLang="en-US" sz="2400" dirty="0" err="1"/>
              <a:t>으려고</a:t>
            </a:r>
            <a:r>
              <a:rPr lang="ko-KR" altLang="en-US" sz="2400" dirty="0"/>
              <a:t> 하다 </a:t>
            </a:r>
            <a:r>
              <a:rPr lang="tr-TR" altLang="ko-KR" sz="2400" dirty="0"/>
              <a:t>eki ile birleşir</a:t>
            </a:r>
            <a:endParaRPr lang="en-US" altLang="ko-KR" sz="2400" dirty="0"/>
          </a:p>
          <a:p>
            <a:endParaRPr lang="en-US" sz="2400" dirty="0"/>
          </a:p>
          <a:p>
            <a:r>
              <a:rPr lang="ko-KR" altLang="en-US" sz="2400" dirty="0"/>
              <a:t>돕다 </a:t>
            </a:r>
            <a:r>
              <a:rPr lang="en-US" altLang="ko-KR" sz="2400" dirty="0"/>
              <a:t>– </a:t>
            </a:r>
            <a:r>
              <a:rPr lang="tr-TR" altLang="ko-KR" sz="2400" dirty="0"/>
              <a:t>düzensiz fiili</a:t>
            </a:r>
          </a:p>
          <a:p>
            <a:r>
              <a:rPr lang="ko-KR" altLang="en-US" sz="2400" dirty="0" err="1"/>
              <a:t>ㅂ</a:t>
            </a:r>
            <a:r>
              <a:rPr lang="ko-KR" altLang="en-US" sz="2400" dirty="0"/>
              <a:t> </a:t>
            </a:r>
            <a:r>
              <a:rPr lang="tr-TR" sz="2400" dirty="0"/>
              <a:t>harfi düşüp yerine </a:t>
            </a:r>
            <a:r>
              <a:rPr lang="ko-KR" altLang="en-US" sz="2400" dirty="0"/>
              <a:t>우</a:t>
            </a:r>
            <a:r>
              <a:rPr lang="tr-TR" sz="2400" dirty="0"/>
              <a:t> harfi gelir ve </a:t>
            </a:r>
            <a:r>
              <a:rPr lang="ko-KR" altLang="en-US" sz="2400" dirty="0" err="1"/>
              <a:t>으려고</a:t>
            </a:r>
            <a:r>
              <a:rPr lang="ko-KR" altLang="en-US" sz="2400" dirty="0"/>
              <a:t> 하다</a:t>
            </a:r>
            <a:r>
              <a:rPr lang="tr-TR" sz="2400" dirty="0"/>
              <a:t> eki ile birleşir.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5895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73655" y="724278"/>
            <a:ext cx="8627953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책을 읽다</a:t>
            </a:r>
            <a:r>
              <a:rPr lang="en-US" altLang="ko-KR" sz="2400" dirty="0"/>
              <a:t>				</a:t>
            </a:r>
            <a:r>
              <a:rPr lang="ko-KR" altLang="en-US" sz="2400" dirty="0">
                <a:solidFill>
                  <a:srgbClr val="FF0000"/>
                </a:solidFill>
              </a:rPr>
              <a:t>책을 읽으려고 해요</a:t>
            </a:r>
            <a:r>
              <a:rPr lang="en-US" altLang="ko-KR" sz="2400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친구를 만나다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 요리를 만들다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등산하다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사진을 찍다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음악을 듣다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친구 집에서 놀다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야구를 보러 가다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 여행을 하다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집에서 쉬다</a:t>
            </a:r>
            <a:endParaRPr lang="en-US" altLang="ko-KR" sz="24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신문을 읽다</a:t>
            </a:r>
            <a:endParaRPr lang="en-US" altLang="ko-KR" sz="2400" dirty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993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04154" y="257031"/>
            <a:ext cx="5479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주말에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집에서 한국어를  </a:t>
            </a:r>
            <a:r>
              <a:rPr lang="en-US" altLang="ko-KR" dirty="0"/>
              <a:t>___________________________.</a:t>
            </a:r>
            <a:endParaRPr lang="en-US" dirty="0"/>
          </a:p>
        </p:txBody>
      </p:sp>
      <p:sp>
        <p:nvSpPr>
          <p:cNvPr id="3" name="Metin kutusu 2"/>
          <p:cNvSpPr txBox="1"/>
          <p:nvPr/>
        </p:nvSpPr>
        <p:spPr>
          <a:xfrm>
            <a:off x="3804154" y="1122628"/>
            <a:ext cx="5594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이번 주 토요일에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친구하고 영화를 보러 </a:t>
            </a:r>
            <a:r>
              <a:rPr lang="en-US" altLang="ko-KR" dirty="0"/>
              <a:t>_______________________.</a:t>
            </a: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3746445" y="1988225"/>
            <a:ext cx="5426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이번 주말에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서울 시내를 </a:t>
            </a:r>
            <a:r>
              <a:rPr lang="en-US" altLang="ko-KR" dirty="0"/>
              <a:t>_______________________________.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3804154" y="2853822"/>
            <a:ext cx="5311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일요일에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공원에서 사진을 </a:t>
            </a:r>
            <a:r>
              <a:rPr lang="en-US" altLang="ko-KR" dirty="0"/>
              <a:t>__________________________.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3804154" y="3719419"/>
            <a:ext cx="5248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다음 주말에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친구하고 같이 바닷가에 </a:t>
            </a:r>
            <a:r>
              <a:rPr lang="en-US" dirty="0"/>
              <a:t>___________________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3804154" y="4585016"/>
            <a:ext cx="51956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일요일에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집에서 책을 </a:t>
            </a:r>
            <a:r>
              <a:rPr lang="en-US" altLang="ko-KR" dirty="0"/>
              <a:t>_____________________________.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3804154" y="5450613"/>
            <a:ext cx="5008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어제 뭐 샀어요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가방을 </a:t>
            </a:r>
            <a:r>
              <a:rPr lang="en-US" altLang="ko-KR" dirty="0"/>
              <a:t>__________ </a:t>
            </a:r>
            <a:r>
              <a:rPr lang="ko-KR" altLang="en-US" dirty="0"/>
              <a:t>그런데 비싸서 안 샀어요</a:t>
            </a:r>
            <a:r>
              <a:rPr lang="en-US" altLang="ko-KR" dirty="0"/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8915877" y="59774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878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에 가서</a:t>
            </a:r>
            <a:r>
              <a:rPr lang="en-US" altLang="ko-KR" dirty="0"/>
              <a:t>…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Yer adlarına eklenerek oraya gidilip devamında orada ne yapıldığı hakkında bilgi verir.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8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에 가서</a:t>
            </a:r>
            <a:r>
              <a:rPr lang="en-US" altLang="ko-KR" dirty="0"/>
              <a:t>…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İlk cümledeki özne, ikinci cümledeki özne ile aynı olmalıdır.</a:t>
            </a:r>
          </a:p>
          <a:p>
            <a:r>
              <a:rPr lang="ko-KR" altLang="en-US" dirty="0"/>
              <a:t>커피숍에 갔어요</a:t>
            </a:r>
            <a:r>
              <a:rPr lang="en-US" altLang="ko-KR" dirty="0"/>
              <a:t>. 		</a:t>
            </a:r>
            <a:r>
              <a:rPr lang="ko-KR" altLang="en-US" dirty="0"/>
              <a:t>그리고 거기에서 케이크를 먹었어요</a:t>
            </a:r>
            <a:r>
              <a:rPr lang="en-US" altLang="ko-KR" dirty="0"/>
              <a:t>.</a:t>
            </a:r>
          </a:p>
          <a:p>
            <a:r>
              <a:rPr lang="ko-KR" altLang="en-US" dirty="0">
                <a:solidFill>
                  <a:srgbClr val="FF0000"/>
                </a:solidFill>
              </a:rPr>
              <a:t>커피숍에 가서 케이크를 먹었어요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chemeClr val="tx1"/>
                </a:solidFill>
              </a:rPr>
              <a:t>시장에 갈 거예요</a:t>
            </a:r>
            <a:r>
              <a:rPr lang="en-US" altLang="ko-KR" dirty="0">
                <a:solidFill>
                  <a:schemeClr val="tx1"/>
                </a:solidFill>
              </a:rPr>
              <a:t>.		</a:t>
            </a:r>
            <a:r>
              <a:rPr lang="ko-KR" altLang="en-US" dirty="0">
                <a:solidFill>
                  <a:schemeClr val="tx1"/>
                </a:solidFill>
              </a:rPr>
              <a:t>그리고 거기에서 옷을 살 거예요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>
                <a:solidFill>
                  <a:srgbClr val="FF0000"/>
                </a:solidFill>
              </a:rPr>
              <a:t>시장에 가서 옷을 살 거예요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chemeClr val="tx1"/>
                </a:solidFill>
              </a:rPr>
              <a:t>주말에 극장에 가요</a:t>
            </a:r>
            <a:r>
              <a:rPr lang="en-US" altLang="ko-KR" dirty="0">
                <a:solidFill>
                  <a:schemeClr val="tx1"/>
                </a:solidFill>
              </a:rPr>
              <a:t>. 		</a:t>
            </a:r>
            <a:r>
              <a:rPr lang="ko-KR" altLang="en-US" dirty="0">
                <a:solidFill>
                  <a:schemeClr val="tx1"/>
                </a:solidFill>
              </a:rPr>
              <a:t>극장에서 영화를 봐요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dirty="0">
                <a:solidFill>
                  <a:srgbClr val="FF0000"/>
                </a:solidFill>
              </a:rPr>
              <a:t>주말에 극장에 가서 영화를 봐요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0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1692998" y="1539089"/>
            <a:ext cx="8847294" cy="2248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/>
              <a:t>동대문 시장</a:t>
            </a:r>
            <a:r>
              <a:rPr lang="en-US" altLang="ko-KR" sz="2400" dirty="0"/>
              <a:t>, </a:t>
            </a:r>
            <a:r>
              <a:rPr lang="ko-KR" altLang="en-US" sz="2400" dirty="0"/>
              <a:t>옷을 사다</a:t>
            </a:r>
            <a:r>
              <a:rPr lang="en-US" altLang="ko-KR" sz="2400" dirty="0"/>
              <a:t>		</a:t>
            </a:r>
            <a:r>
              <a:rPr lang="ko-KR" altLang="en-US" sz="2400" dirty="0">
                <a:solidFill>
                  <a:srgbClr val="FF0000"/>
                </a:solidFill>
              </a:rPr>
              <a:t>동대문 시장에 가서 옷을 사요</a:t>
            </a:r>
            <a:r>
              <a:rPr lang="en-US" altLang="ko-KR" sz="2400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/>
              <a:t>인사동</a:t>
            </a:r>
            <a:r>
              <a:rPr lang="en-US" altLang="ko-KR" sz="2400" dirty="0"/>
              <a:t>, </a:t>
            </a:r>
            <a:r>
              <a:rPr lang="ko-KR" altLang="en-US" sz="2400" dirty="0"/>
              <a:t>영화를 보다</a:t>
            </a:r>
            <a:endParaRPr lang="en-US" altLang="ko-KR" sz="24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/>
              <a:t>공원</a:t>
            </a:r>
            <a:r>
              <a:rPr lang="en-US" altLang="ko-KR" sz="2400" dirty="0"/>
              <a:t>, </a:t>
            </a:r>
            <a:r>
              <a:rPr lang="ko-KR" altLang="en-US" sz="2400" dirty="0"/>
              <a:t>자전거를 타다</a:t>
            </a:r>
            <a:endParaRPr lang="en-US" altLang="ko-KR" sz="24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/>
              <a:t>운동장</a:t>
            </a:r>
            <a:r>
              <a:rPr lang="en-US" altLang="ko-KR" sz="2400" dirty="0"/>
              <a:t>, </a:t>
            </a:r>
            <a:r>
              <a:rPr lang="ko-KR" altLang="en-US" sz="2400" dirty="0"/>
              <a:t>야구를 보다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937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04154" y="570367"/>
            <a:ext cx="4786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주말에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공원에 </a:t>
            </a:r>
            <a:r>
              <a:rPr lang="en-US" altLang="ko-KR" dirty="0"/>
              <a:t>____________ </a:t>
            </a:r>
            <a:r>
              <a:rPr lang="ko-KR" altLang="en-US" dirty="0"/>
              <a:t>사진을 </a:t>
            </a:r>
            <a:r>
              <a:rPr lang="en-US" altLang="ko-KR" dirty="0"/>
              <a:t>___________.</a:t>
            </a:r>
            <a:endParaRPr lang="en-US" dirty="0"/>
          </a:p>
        </p:txBody>
      </p:sp>
      <p:sp>
        <p:nvSpPr>
          <p:cNvPr id="3" name="Metin kutusu 2"/>
          <p:cNvSpPr txBox="1"/>
          <p:nvPr/>
        </p:nvSpPr>
        <p:spPr>
          <a:xfrm>
            <a:off x="3804154" y="1530034"/>
            <a:ext cx="497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어디에서 공부할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도서관</a:t>
            </a:r>
            <a:r>
              <a:rPr lang="en-US" altLang="ko-KR" dirty="0"/>
              <a:t>________________________________.</a:t>
            </a: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3737538" y="2489701"/>
            <a:ext cx="5479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일요일에 뭐 할 거예요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이태원</a:t>
            </a:r>
            <a:r>
              <a:rPr lang="en-US" altLang="ko-KR" dirty="0"/>
              <a:t>____________ </a:t>
            </a:r>
            <a:r>
              <a:rPr lang="ko-KR" altLang="en-US" dirty="0"/>
              <a:t>고향 친구들을 </a:t>
            </a:r>
            <a:r>
              <a:rPr lang="en-US" altLang="ko-KR" dirty="0"/>
              <a:t>__________.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3804154" y="3449368"/>
            <a:ext cx="4272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부산에 어떻게 가요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서울역</a:t>
            </a:r>
            <a:r>
              <a:rPr lang="en-US" altLang="ko-KR" dirty="0"/>
              <a:t>_____________ </a:t>
            </a:r>
            <a:r>
              <a:rPr lang="ko-KR" altLang="en-US" dirty="0"/>
              <a:t>기차를 타세요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3804154" y="4409035"/>
            <a:ext cx="5888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dirty="0"/>
              <a:t>어제 뭐 했어요</a:t>
            </a:r>
            <a:r>
              <a:rPr lang="en-US" altLang="ko-KR" dirty="0"/>
              <a:t>?</a:t>
            </a:r>
          </a:p>
          <a:p>
            <a:pPr marL="342900" indent="-342900">
              <a:buFont typeface="+mj-lt"/>
              <a:buAutoNum type="alphaUcPeriod"/>
            </a:pPr>
            <a:r>
              <a:rPr lang="en-US" dirty="0"/>
              <a:t>_____________________________ </a:t>
            </a:r>
            <a:r>
              <a:rPr lang="ko-KR" altLang="en-US" dirty="0"/>
              <a:t>그림을 구경했어요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915877" y="59774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41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 보다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Fiile eklenerek bir şeyin deneyimlenmesini ifade eder.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71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 보다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5728393" cy="1616825"/>
          </a:xfrm>
        </p:spPr>
        <p:txBody>
          <a:bodyPr/>
          <a:lstStyle/>
          <a:p>
            <a:r>
              <a:rPr lang="ko-KR" altLang="en-US" sz="2400" dirty="0">
                <a:sym typeface="Wingdings" panose="05000000000000000000" pitchFamily="2" charset="2"/>
              </a:rPr>
              <a:t> </a:t>
            </a:r>
            <a:r>
              <a:rPr lang="ko-KR" altLang="en-US" sz="2400" dirty="0" err="1"/>
              <a:t>ㅏ</a:t>
            </a:r>
            <a:r>
              <a:rPr lang="ko-KR" altLang="en-US" sz="2400" dirty="0"/>
              <a:t> </a:t>
            </a:r>
            <a:r>
              <a:rPr lang="en-US" altLang="ko-KR" sz="2400" dirty="0"/>
              <a:t>&amp; </a:t>
            </a:r>
            <a:r>
              <a:rPr lang="ko-KR" altLang="en-US" sz="2400" dirty="0" err="1"/>
              <a:t>ㅗ</a:t>
            </a:r>
            <a:r>
              <a:rPr lang="en-US" altLang="ko-KR" sz="2400" dirty="0"/>
              <a:t>		→	-</a:t>
            </a:r>
            <a:r>
              <a:rPr lang="ko-KR" altLang="en-US" sz="2400" dirty="0"/>
              <a:t>아 보다</a:t>
            </a:r>
            <a:endParaRPr lang="en-US" altLang="ko-KR" sz="2400" dirty="0"/>
          </a:p>
          <a:p>
            <a:r>
              <a:rPr lang="en-US" sz="2400" dirty="0">
                <a:sym typeface="Wingdings" panose="05000000000000000000" pitchFamily="2" charset="2"/>
              </a:rPr>
              <a:t> </a:t>
            </a:r>
            <a:r>
              <a:rPr lang="ko-KR" altLang="en-US" sz="2400" dirty="0" err="1"/>
              <a:t>ㅏ</a:t>
            </a:r>
            <a:r>
              <a:rPr lang="ko-KR" altLang="en-US" sz="2400" dirty="0"/>
              <a:t> </a:t>
            </a:r>
            <a:r>
              <a:rPr lang="en-US" altLang="ko-KR" sz="2400" dirty="0"/>
              <a:t>&amp; </a:t>
            </a:r>
            <a:r>
              <a:rPr lang="ko-KR" altLang="en-US" sz="2400" dirty="0" err="1"/>
              <a:t>ㅗ</a:t>
            </a:r>
            <a:r>
              <a:rPr lang="en-US" altLang="ko-KR" sz="2400" dirty="0"/>
              <a:t>		→	-</a:t>
            </a:r>
            <a:r>
              <a:rPr lang="ko-KR" altLang="en-US" sz="2400" dirty="0"/>
              <a:t>어 보다</a:t>
            </a:r>
            <a:endParaRPr lang="en-US" altLang="ko-KR" sz="2400" dirty="0"/>
          </a:p>
          <a:p>
            <a:r>
              <a:rPr lang="ko-KR" altLang="en-US" sz="2400" dirty="0"/>
              <a:t>       하다</a:t>
            </a:r>
            <a:r>
              <a:rPr lang="en-US" altLang="ko-KR" sz="2400" dirty="0"/>
              <a:t>		→	-</a:t>
            </a:r>
            <a:r>
              <a:rPr lang="ko-KR" altLang="en-US" sz="2400" dirty="0"/>
              <a:t>해 보다</a:t>
            </a:r>
            <a:endParaRPr lang="en-US" altLang="ko-KR" sz="2400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2BB78BE3-8BFD-4DCF-AD80-2C1BE094AA8A}"/>
              </a:ext>
            </a:extLst>
          </p:cNvPr>
          <p:cNvSpPr txBox="1"/>
          <p:nvPr/>
        </p:nvSpPr>
        <p:spPr>
          <a:xfrm>
            <a:off x="4535055" y="3462559"/>
            <a:ext cx="76569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altLang="ko-KR" dirty="0"/>
              <a:t>Bu kalıp deneyimlerden bahsettiği için genellikle geçmiş zaman ve öneri cümlelerinde kullanılır:</a:t>
            </a:r>
            <a:endParaRPr lang="en-US" altLang="ko-KR" dirty="0"/>
          </a:p>
          <a:p>
            <a:endParaRPr lang="tr-TR" dirty="0"/>
          </a:p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Geçmiş zaman ile kullanıldığında bir tecrübe edilen bir deneyimi anlatır.</a:t>
            </a:r>
          </a:p>
          <a:p>
            <a:r>
              <a:rPr lang="ko-KR" altLang="en-US" dirty="0"/>
              <a:t>한국에 가 봤어요</a:t>
            </a:r>
            <a:r>
              <a:rPr lang="en-US" altLang="ko-KR" dirty="0"/>
              <a:t>. *(</a:t>
            </a:r>
            <a:r>
              <a:rPr lang="tr-TR" altLang="ko-KR" dirty="0"/>
              <a:t>Kore’ye gitmişliğim var.)</a:t>
            </a:r>
          </a:p>
          <a:p>
            <a:r>
              <a:rPr lang="ko-KR" altLang="en-US" dirty="0"/>
              <a:t>김밥을 먹어 봤어요</a:t>
            </a:r>
            <a:r>
              <a:rPr lang="en-US" altLang="ko-KR" dirty="0"/>
              <a:t>? </a:t>
            </a:r>
            <a:r>
              <a:rPr lang="tr-TR" altLang="ko-KR" dirty="0"/>
              <a:t>*(</a:t>
            </a:r>
            <a:r>
              <a:rPr lang="tr-TR" altLang="ko-KR" dirty="0" err="1"/>
              <a:t>Gimbab</a:t>
            </a:r>
            <a:r>
              <a:rPr lang="tr-TR" altLang="ko-KR" dirty="0"/>
              <a:t> yemişliğin var mı?)</a:t>
            </a:r>
            <a:endParaRPr lang="en-US" altLang="ko-KR" dirty="0"/>
          </a:p>
          <a:p>
            <a:endParaRPr lang="en-US" dirty="0"/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세요 </a:t>
            </a:r>
            <a:r>
              <a:rPr lang="tr-TR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eki ile birlikte kullanıldığında öneride bulunulur.</a:t>
            </a:r>
          </a:p>
          <a:p>
            <a:r>
              <a:rPr lang="ko-KR" altLang="en-US" dirty="0"/>
              <a:t>한국에 가 보세요</a:t>
            </a:r>
            <a:r>
              <a:rPr lang="en-US" altLang="ko-KR" dirty="0"/>
              <a:t>.</a:t>
            </a:r>
            <a:r>
              <a:rPr lang="tr-TR" altLang="ko-KR" dirty="0"/>
              <a:t> *(Kore’ye gidiver.)</a:t>
            </a:r>
          </a:p>
          <a:p>
            <a:r>
              <a:rPr lang="ko-KR" altLang="en-US" dirty="0"/>
              <a:t>이 바지를 입어 보세요</a:t>
            </a:r>
            <a:r>
              <a:rPr lang="en-US" altLang="ko-KR" dirty="0"/>
              <a:t>. </a:t>
            </a:r>
            <a:r>
              <a:rPr lang="tr-TR" altLang="ko-KR" dirty="0"/>
              <a:t>*(Bu pantolonu deneyiver.)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206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665839" y="362138"/>
            <a:ext cx="8494633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한국에서 살다</a:t>
            </a:r>
            <a:r>
              <a:rPr lang="en-US" altLang="ko-KR" sz="2400" dirty="0"/>
              <a:t>			</a:t>
            </a:r>
            <a:r>
              <a:rPr lang="ko-KR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한국에서 살아 봤어요</a:t>
            </a:r>
            <a:r>
              <a:rPr lang="en-US" altLang="ko-K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altLang="ko-KR" sz="2400" dirty="0"/>
              <a:t>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불고기를 먹다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부산을 여행하다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인사동을 구경하다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아리랑 노래를 듣다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 박물관에 가다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 소설책을 읽다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북한산을 등산하다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연애편지를 받다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한복을 입다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 요리를 만들다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한국에서 스키를 타다</a:t>
            </a:r>
            <a:endParaRPr lang="en-US" altLang="ko-KR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한국어로 노래를 하다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750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린다 씨</a:t>
            </a:r>
            <a:r>
              <a:rPr lang="en-US" altLang="ko-KR" sz="3200" dirty="0"/>
              <a:t>, </a:t>
            </a:r>
            <a:r>
              <a:rPr lang="ko-KR" altLang="en-US" sz="3200" dirty="0"/>
              <a:t>주말에 뭐 했어요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빨래하고 청소를 했어요</a:t>
            </a:r>
            <a:r>
              <a:rPr lang="en-US" altLang="ko-KR" sz="3200" dirty="0"/>
              <a:t>. </a:t>
            </a:r>
            <a:r>
              <a:rPr lang="ko-KR" altLang="en-US" sz="3200" dirty="0"/>
              <a:t>수미 씨는 뭐 했어요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대학로에 가서 연극을 봤어요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재미있었어요</a:t>
            </a:r>
            <a:r>
              <a:rPr lang="en-US" altLang="ko-KR" sz="3200" dirty="0"/>
              <a:t>?</a:t>
            </a:r>
            <a:endParaRPr lang="en-US" sz="3200" dirty="0"/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네</a:t>
            </a:r>
            <a:r>
              <a:rPr lang="en-US" altLang="ko-KR" sz="3200" dirty="0"/>
              <a:t>, </a:t>
            </a:r>
            <a:r>
              <a:rPr lang="ko-KR" altLang="en-US" sz="3200" dirty="0"/>
              <a:t>아주 재미있었어요</a:t>
            </a:r>
            <a:r>
              <a:rPr lang="en-US" altLang="ko-KR" sz="3200" dirty="0"/>
              <a:t>. </a:t>
            </a:r>
            <a:r>
              <a:rPr lang="ko-KR" altLang="en-US" sz="3200" dirty="0"/>
              <a:t>린다 씨도 한번 가 보세요</a:t>
            </a:r>
            <a:r>
              <a:rPr lang="en-US" altLang="ko-KR" sz="3200" dirty="0"/>
              <a:t>.</a:t>
            </a:r>
          </a:p>
          <a:p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8915877" y="59774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20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린다 씨</a:t>
            </a:r>
            <a:r>
              <a:rPr lang="en-US" altLang="ko-KR" sz="3200" dirty="0"/>
              <a:t>, </a:t>
            </a:r>
            <a:r>
              <a:rPr lang="ko-KR" altLang="en-US" sz="3200" dirty="0"/>
              <a:t>이번 주말에 뭐 할 거예요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그냥 집에서 쉬려고 해요</a:t>
            </a:r>
            <a:r>
              <a:rPr lang="en-US" altLang="ko-KR" sz="3200" dirty="0"/>
              <a:t>. </a:t>
            </a:r>
            <a:r>
              <a:rPr lang="ko-KR" altLang="en-US" sz="3200" dirty="0"/>
              <a:t>그런데 왜요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인사동에 같이 갈래요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인사동에 가서 뭐 할 거예요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구경도 하고 차도 마셔요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좋아요</a:t>
            </a:r>
            <a:r>
              <a:rPr lang="en-US" altLang="ko-KR" sz="3200" dirty="0"/>
              <a:t>. </a:t>
            </a:r>
            <a:r>
              <a:rPr lang="ko-KR" altLang="en-US" sz="3200" dirty="0"/>
              <a:t>같이 가요</a:t>
            </a:r>
            <a:r>
              <a:rPr lang="en-US" altLang="ko-KR" sz="3200" dirty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915877" y="59774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48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	</a:t>
            </a: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1094720" cy="4023360"/>
          </a:xfrm>
        </p:spPr>
        <p:txBody>
          <a:bodyPr>
            <a:normAutofit/>
          </a:bodyPr>
          <a:lstStyle/>
          <a:p>
            <a:r>
              <a:rPr lang="ko-KR" altLang="en-US" sz="3200" dirty="0"/>
              <a:t>저는 주말에 보통 집에서 쉬어요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그렇지만 지난 주말에는 한국 친구하고 같이 민속촌에 갔어요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민속촌에 가서 구경도 하고 한국 음식도 먹었어요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아주 재미있었어요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다음 주에는 박물관에 가려고 해요</a:t>
            </a:r>
            <a:r>
              <a:rPr lang="en-US" altLang="ko-KR" sz="3200" dirty="0"/>
              <a:t>.</a:t>
            </a:r>
            <a:endParaRPr lang="en-US" sz="3200" dirty="0"/>
          </a:p>
        </p:txBody>
      </p:sp>
      <p:sp>
        <p:nvSpPr>
          <p:cNvPr id="4" name="Dikdörtgen 3"/>
          <p:cNvSpPr/>
          <p:nvPr/>
        </p:nvSpPr>
        <p:spPr>
          <a:xfrm>
            <a:off x="8915877" y="59774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74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</a:t>
            </a:r>
            <a:r>
              <a:rPr lang="tr-TR" altLang="ko-KR" dirty="0"/>
              <a:t> - </a:t>
            </a:r>
            <a:r>
              <a:rPr lang="ko-KR" altLang="en-US" dirty="0"/>
              <a:t>동사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0291" y="1736486"/>
            <a:ext cx="5646190" cy="2660023"/>
          </a:xfrm>
        </p:spPr>
        <p:txBody>
          <a:bodyPr numCol="2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빨래하다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청소하다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요리하다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쉬다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쇼핑하다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등산하다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여행하다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구경하다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놀러 가다</a:t>
            </a:r>
            <a:endParaRPr lang="en-US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6123709" y="2503939"/>
            <a:ext cx="6068291" cy="334245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Çamaşır yıkamak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Temizlik yapmak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Yemek yapmak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Dinlenmek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Alışveriş yapmak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Trekking yapmak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Seyahat etmek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Dolaşmak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tr-TR" sz="2800" dirty="0">
                <a:solidFill>
                  <a:srgbClr val="0070C0"/>
                </a:solidFill>
              </a:rPr>
              <a:t>Eğlenmeye gitmek</a:t>
            </a:r>
          </a:p>
        </p:txBody>
      </p:sp>
    </p:spTree>
    <p:extLst>
      <p:ext uri="{BB962C8B-B14F-4D97-AF65-F5344CB8AC3E}">
        <p14:creationId xmlns:p14="http://schemas.microsoft.com/office/powerpoint/2010/main" val="67851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 </a:t>
            </a:r>
            <a:r>
              <a:rPr lang="en-US" altLang="ko-KR" dirty="0"/>
              <a:t>- </a:t>
            </a:r>
            <a:r>
              <a:rPr lang="ko-KR" altLang="en-US" dirty="0"/>
              <a:t>장소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073900"/>
            <a:ext cx="2659908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산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바닷가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수영장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운동장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박물관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공원</a:t>
            </a:r>
            <a:endParaRPr lang="en-US" altLang="ko-KR" sz="28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800" dirty="0"/>
              <a:t>미술관</a:t>
            </a:r>
            <a:endParaRPr lang="en-US" altLang="ko-KR" sz="2800" dirty="0"/>
          </a:p>
          <a:p>
            <a:endParaRPr lang="en-US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6301212" y="1981536"/>
            <a:ext cx="3624710" cy="41867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등산하다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일광욕을 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수영하다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축구를 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고고학 견학하다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산책하다</a:t>
            </a:r>
            <a:r>
              <a:rPr lang="en-US" altLang="ko-KR" sz="2800" dirty="0">
                <a:solidFill>
                  <a:srgbClr val="0070C0"/>
                </a:solidFill>
              </a:rPr>
              <a:t>/</a:t>
            </a:r>
            <a:r>
              <a:rPr lang="ko-KR" altLang="en-US" sz="2800" dirty="0">
                <a:solidFill>
                  <a:srgbClr val="0070C0"/>
                </a:solidFill>
              </a:rPr>
              <a:t>소풍 가다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ko-KR" altLang="en-US" sz="2800" dirty="0">
                <a:solidFill>
                  <a:srgbClr val="0070C0"/>
                </a:solidFill>
              </a:rPr>
              <a:t>그림을 구경하다</a:t>
            </a:r>
            <a:endParaRPr lang="en-US" altLang="ko-KR" sz="2800" dirty="0">
              <a:solidFill>
                <a:srgbClr val="0070C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3418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7116"/>
          </a:xfrm>
        </p:spPr>
        <p:txBody>
          <a:bodyPr/>
          <a:lstStyle/>
          <a:p>
            <a:r>
              <a:rPr lang="ko-KR" altLang="en-US" dirty="0"/>
              <a:t>시간 부사 </a:t>
            </a:r>
            <a:r>
              <a:rPr lang="en-US" altLang="ko-KR" dirty="0"/>
              <a:t>	</a:t>
            </a:r>
            <a:r>
              <a:rPr lang="ko-KR" altLang="en-US" dirty="0"/>
              <a:t>→</a:t>
            </a:r>
            <a:r>
              <a:rPr lang="en-US" altLang="ko-KR" dirty="0"/>
              <a:t>	</a:t>
            </a:r>
            <a:r>
              <a:rPr lang="ko-KR" altLang="en-US" dirty="0"/>
              <a:t>언제</a:t>
            </a:r>
            <a:r>
              <a:rPr lang="en-US" altLang="ko-KR" dirty="0"/>
              <a:t>?</a:t>
            </a:r>
            <a:endParaRPr lang="en-US" dirty="0"/>
          </a:p>
        </p:txBody>
      </p:sp>
      <p:sp>
        <p:nvSpPr>
          <p:cNvPr id="4" name="İçerik Yer Tutucusu 3"/>
          <p:cNvSpPr txBox="1">
            <a:spLocks noGrp="1"/>
          </p:cNvSpPr>
          <p:nvPr>
            <p:ph idx="1"/>
          </p:nvPr>
        </p:nvSpPr>
        <p:spPr>
          <a:xfrm>
            <a:off x="1444028" y="1735318"/>
            <a:ext cx="9329596" cy="4829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ko-KR" altLang="en-US" sz="2400" dirty="0"/>
              <a:t>아침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점심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저녁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새벽 </a:t>
            </a:r>
            <a:endParaRPr lang="en-US" altLang="ko-KR" sz="2400" dirty="0"/>
          </a:p>
          <a:p>
            <a:pPr marL="0" indent="0">
              <a:buNone/>
            </a:pPr>
            <a:r>
              <a:rPr lang="ko-KR" altLang="en-US" sz="2400" dirty="0"/>
              <a:t>낮 </a:t>
            </a:r>
            <a:r>
              <a:rPr lang="en-US" altLang="ko-KR" sz="2400" dirty="0"/>
              <a:t>/ </a:t>
            </a:r>
            <a:r>
              <a:rPr lang="ko-KR" altLang="en-US" sz="2400" dirty="0"/>
              <a:t>밤</a:t>
            </a:r>
            <a:r>
              <a:rPr lang="en-US" altLang="ko-KR" sz="2400" dirty="0"/>
              <a:t>		</a:t>
            </a:r>
            <a:r>
              <a:rPr lang="ko-KR" altLang="en-US" sz="2400" dirty="0"/>
              <a:t>오</a:t>
            </a:r>
            <a:r>
              <a:rPr lang="ko-KR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</a:t>
            </a:r>
            <a:r>
              <a:rPr lang="ko-KR" altLang="en-US" sz="2400" dirty="0"/>
              <a:t> </a:t>
            </a:r>
            <a:r>
              <a:rPr lang="en-US" altLang="ko-KR" sz="2400" dirty="0"/>
              <a:t>/ </a:t>
            </a:r>
            <a:r>
              <a:rPr lang="ko-KR" altLang="en-US" sz="2400" dirty="0"/>
              <a:t>오</a:t>
            </a:r>
            <a:r>
              <a:rPr lang="ko-KR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후</a:t>
            </a:r>
            <a:endParaRPr lang="en-US" altLang="ko-K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ko-KR" altLang="en-US" sz="2400" dirty="0"/>
              <a:t>언젠가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그때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지금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곧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나중에 </a:t>
            </a:r>
            <a:endParaRPr lang="en-US" altLang="ko-KR" sz="2400" dirty="0"/>
          </a:p>
          <a:p>
            <a:pPr marL="0" indent="0">
              <a:buNone/>
            </a:pPr>
            <a:r>
              <a:rPr lang="ko-KR" altLang="en-US" sz="2400" dirty="0"/>
              <a:t>아직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이미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최근에 </a:t>
            </a:r>
            <a:endParaRPr lang="en-US" altLang="ko-KR" sz="2400" dirty="0"/>
          </a:p>
          <a:p>
            <a:pPr marL="0" indent="0">
              <a:buNone/>
            </a:pPr>
            <a:r>
              <a:rPr lang="ko-KR" altLang="en-US" sz="2400" dirty="0"/>
              <a:t>항상</a:t>
            </a:r>
            <a:r>
              <a:rPr lang="en-US" altLang="ko-KR" sz="2400" dirty="0"/>
              <a:t>/</a:t>
            </a:r>
            <a:r>
              <a:rPr lang="ko-KR" altLang="en-US" sz="2400" dirty="0"/>
              <a:t>늘</a:t>
            </a:r>
            <a:r>
              <a:rPr lang="en-US" altLang="ko-KR" sz="2400" dirty="0"/>
              <a:t>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자주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가끔 </a:t>
            </a:r>
            <a:r>
              <a:rPr lang="tr-TR" altLang="ko-KR" sz="2400" dirty="0"/>
              <a:t>	</a:t>
            </a:r>
            <a:r>
              <a:rPr lang="en-US" altLang="ko-KR" sz="2400" dirty="0"/>
              <a:t>– </a:t>
            </a:r>
            <a:r>
              <a:rPr lang="ko-KR" altLang="en-US" sz="2400" dirty="0"/>
              <a:t>결코</a:t>
            </a:r>
            <a:endParaRPr lang="en-US" altLang="ko-KR" sz="2400" dirty="0"/>
          </a:p>
          <a:p>
            <a:pPr marL="0" indent="0">
              <a:lnSpc>
                <a:spcPct val="100000"/>
              </a:lnSpc>
              <a:buNone/>
            </a:pPr>
            <a:endParaRPr lang="en-US" altLang="ko-KR" sz="1050" dirty="0"/>
          </a:p>
          <a:p>
            <a:pPr marL="0" indent="0">
              <a:buNone/>
            </a:pPr>
            <a:r>
              <a:rPr lang="ko-KR" altLang="en-US" sz="2400" b="1" dirty="0"/>
              <a:t>그제</a:t>
            </a:r>
            <a:r>
              <a:rPr lang="en-US" altLang="ko-KR" sz="2400" b="1" dirty="0"/>
              <a:t>		–</a:t>
            </a:r>
            <a:r>
              <a:rPr lang="ko-KR" altLang="en-US" sz="2400" b="1" dirty="0"/>
              <a:t>어제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오늘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내일</a:t>
            </a:r>
            <a:r>
              <a:rPr lang="en-US" altLang="ko-KR" sz="2400" b="1" dirty="0"/>
              <a:t>		 – </a:t>
            </a:r>
            <a:r>
              <a:rPr lang="ko-KR" altLang="en-US" sz="2400" b="1" dirty="0"/>
              <a:t>모레</a:t>
            </a:r>
            <a:endParaRPr lang="en-US" altLang="ko-KR" sz="2400" b="1" dirty="0"/>
          </a:p>
          <a:p>
            <a:pPr marL="0" indent="0">
              <a:buNone/>
            </a:pPr>
            <a:r>
              <a:rPr lang="en-US" altLang="ko-KR" sz="2400" b="1" dirty="0"/>
              <a:t>		</a:t>
            </a:r>
            <a:r>
              <a:rPr lang="ko-KR" altLang="en-US" sz="2400" b="1" dirty="0"/>
              <a:t>지난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 	– </a:t>
            </a:r>
            <a:r>
              <a:rPr lang="ko-KR" altLang="en-US" sz="2400" b="1" dirty="0"/>
              <a:t>이번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 	– </a:t>
            </a:r>
            <a:r>
              <a:rPr lang="ko-KR" altLang="en-US" sz="2400" b="1" dirty="0"/>
              <a:t>다음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</a:t>
            </a:r>
          </a:p>
          <a:p>
            <a:pPr marL="0" indent="0">
              <a:buNone/>
            </a:pPr>
            <a:r>
              <a:rPr lang="en-US" altLang="ko-KR" sz="2400" b="1" dirty="0"/>
              <a:t>		</a:t>
            </a:r>
            <a:r>
              <a:rPr lang="ko-KR" altLang="en-US" sz="2400" b="1" dirty="0"/>
              <a:t>작년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올해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내년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0806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049F5-686C-43D3-AB19-4229F9BE3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문법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12FF0A0-443F-473F-9E4D-C700BAA4F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7"/>
            <a:ext cx="10058400" cy="1883017"/>
          </a:xfrm>
        </p:spPr>
        <p:txBody>
          <a:bodyPr>
            <a:norm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altLang="ko-KR" dirty="0"/>
              <a:t>-(</a:t>
            </a:r>
            <a:r>
              <a:rPr lang="ko-KR" altLang="en-US" dirty="0"/>
              <a:t>으</a:t>
            </a:r>
            <a:r>
              <a:rPr lang="en-US" altLang="ko-KR" dirty="0"/>
              <a:t>)</a:t>
            </a:r>
            <a:r>
              <a:rPr lang="ko-KR" altLang="en-US" dirty="0" err="1"/>
              <a:t>려고</a:t>
            </a:r>
            <a:r>
              <a:rPr lang="ko-KR" altLang="en-US" dirty="0"/>
              <a:t> 하다</a:t>
            </a:r>
            <a:endParaRPr lang="en-US" altLang="ko-KR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altLang="ko-KR" dirty="0"/>
              <a:t>-</a:t>
            </a:r>
            <a:r>
              <a:rPr lang="ko-KR" altLang="en-US" dirty="0"/>
              <a:t>에 가서</a:t>
            </a:r>
            <a:r>
              <a:rPr lang="en-US" altLang="ko-KR" dirty="0"/>
              <a:t>…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 보다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98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 err="1"/>
              <a:t>려고</a:t>
            </a:r>
            <a:r>
              <a:rPr lang="ko-KR" altLang="en-US" dirty="0"/>
              <a:t> 하다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Fiile eklenerek konuşanın niyetini belirtir.</a:t>
            </a:r>
            <a:endParaRPr lang="en-US" dirty="0"/>
          </a:p>
          <a:p>
            <a:r>
              <a:rPr lang="en-US" dirty="0"/>
              <a:t>*(</a:t>
            </a:r>
            <a:r>
              <a:rPr lang="tr-TR" dirty="0"/>
              <a:t>…</a:t>
            </a:r>
            <a:r>
              <a:rPr lang="tr-TR" dirty="0" err="1"/>
              <a:t>mayı</a:t>
            </a:r>
            <a:r>
              <a:rPr lang="tr-TR" dirty="0"/>
              <a:t> planlıyorum - …</a:t>
            </a:r>
            <a:r>
              <a:rPr lang="tr-TR" dirty="0" err="1"/>
              <a:t>ma</a:t>
            </a:r>
            <a:r>
              <a:rPr lang="tr-TR" dirty="0"/>
              <a:t> niyetindeyim)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94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385</TotalTime>
  <Words>855</Words>
  <Application>Microsoft Office PowerPoint</Application>
  <PresentationFormat>Geniş ekran</PresentationFormat>
  <Paragraphs>166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맑은 고딕</vt:lpstr>
      <vt:lpstr>Arial</vt:lpstr>
      <vt:lpstr>Calibri</vt:lpstr>
      <vt:lpstr>Calibri Light</vt:lpstr>
      <vt:lpstr>Wingdings</vt:lpstr>
      <vt:lpstr>Geçmişe bakış</vt:lpstr>
      <vt:lpstr>제4과</vt:lpstr>
      <vt:lpstr>대화 &amp; 이야기 1</vt:lpstr>
      <vt:lpstr>대화 &amp; 이야기 2</vt:lpstr>
      <vt:lpstr>대화 &amp; 이야기 3</vt:lpstr>
      <vt:lpstr>어휘 - 동사</vt:lpstr>
      <vt:lpstr>어휘 - 장소</vt:lpstr>
      <vt:lpstr>시간 부사  → 언제?</vt:lpstr>
      <vt:lpstr>문법</vt:lpstr>
      <vt:lpstr>-(으)려고 하다</vt:lpstr>
      <vt:lpstr>-(으)려고 하다</vt:lpstr>
      <vt:lpstr>PowerPoint Sunusu</vt:lpstr>
      <vt:lpstr>PowerPoint Sunusu</vt:lpstr>
      <vt:lpstr>-에 가서…</vt:lpstr>
      <vt:lpstr>-에 가서…</vt:lpstr>
      <vt:lpstr>PowerPoint Sunusu</vt:lpstr>
      <vt:lpstr>PowerPoint Sunusu</vt:lpstr>
      <vt:lpstr>-아/어/여 보다</vt:lpstr>
      <vt:lpstr>-아/어/여 보다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제9과</dc:title>
  <dc:creator>Oktay Gökhan BANBAL</dc:creator>
  <cp:lastModifiedBy>Oktay Gökhan BANBAL</cp:lastModifiedBy>
  <cp:revision>56</cp:revision>
  <dcterms:created xsi:type="dcterms:W3CDTF">2018-03-12T07:59:10Z</dcterms:created>
  <dcterms:modified xsi:type="dcterms:W3CDTF">2020-05-03T12:27:36Z</dcterms:modified>
</cp:coreProperties>
</file>