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8" r:id="rId3"/>
    <p:sldId id="259" r:id="rId4"/>
    <p:sldId id="260" r:id="rId5"/>
    <p:sldId id="265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0" d="100"/>
          <a:sy n="40" d="100"/>
        </p:scale>
        <p:origin x="-108" y="-6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2A036-C763-4837-B2DC-5C5CAFB80D8D}" type="datetimeFigureOut">
              <a:rPr lang="tr-TR" smtClean="0"/>
              <a:pPr/>
              <a:t>23.12.2017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F8753-6B14-4E18-BAAD-927CA834E7A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514967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2A036-C763-4837-B2DC-5C5CAFB80D8D}" type="datetimeFigureOut">
              <a:rPr lang="tr-TR" smtClean="0"/>
              <a:pPr/>
              <a:t>23.12.2017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F8753-6B14-4E18-BAAD-927CA834E7A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238464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2A036-C763-4837-B2DC-5C5CAFB80D8D}" type="datetimeFigureOut">
              <a:rPr lang="tr-TR" smtClean="0"/>
              <a:pPr/>
              <a:t>23.12.2017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F8753-6B14-4E18-BAAD-927CA834E7A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188990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2A036-C763-4837-B2DC-5C5CAFB80D8D}" type="datetimeFigureOut">
              <a:rPr lang="tr-TR" smtClean="0"/>
              <a:pPr/>
              <a:t>23.12.2017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F8753-6B14-4E18-BAAD-927CA834E7A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212677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2A036-C763-4837-B2DC-5C5CAFB80D8D}" type="datetimeFigureOut">
              <a:rPr lang="tr-TR" smtClean="0"/>
              <a:pPr/>
              <a:t>23.12.2017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F8753-6B14-4E18-BAAD-927CA834E7A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141512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2A036-C763-4837-B2DC-5C5CAFB80D8D}" type="datetimeFigureOut">
              <a:rPr lang="tr-TR" smtClean="0"/>
              <a:pPr/>
              <a:t>23.12.2017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F8753-6B14-4E18-BAAD-927CA834E7A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477652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2A036-C763-4837-B2DC-5C5CAFB80D8D}" type="datetimeFigureOut">
              <a:rPr lang="tr-TR" smtClean="0"/>
              <a:pPr/>
              <a:t>23.12.2017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F8753-6B14-4E18-BAAD-927CA834E7A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912335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2A036-C763-4837-B2DC-5C5CAFB80D8D}" type="datetimeFigureOut">
              <a:rPr lang="tr-TR" smtClean="0"/>
              <a:pPr/>
              <a:t>23.12.2017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F8753-6B14-4E18-BAAD-927CA834E7A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004370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2A036-C763-4837-B2DC-5C5CAFB80D8D}" type="datetimeFigureOut">
              <a:rPr lang="tr-TR" smtClean="0"/>
              <a:pPr/>
              <a:t>23.12.2017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F8753-6B14-4E18-BAAD-927CA834E7A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031962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2A036-C763-4837-B2DC-5C5CAFB80D8D}" type="datetimeFigureOut">
              <a:rPr lang="tr-TR" smtClean="0"/>
              <a:pPr/>
              <a:t>23.12.2017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F8753-6B14-4E18-BAAD-927CA834E7A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999641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2A036-C763-4837-B2DC-5C5CAFB80D8D}" type="datetimeFigureOut">
              <a:rPr lang="tr-TR" smtClean="0"/>
              <a:pPr/>
              <a:t>23.12.2017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F8753-6B14-4E18-BAAD-927CA834E7A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128137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2A036-C763-4837-B2DC-5C5CAFB80D8D}" type="datetimeFigureOut">
              <a:rPr lang="tr-TR" smtClean="0"/>
              <a:pPr/>
              <a:t>23.12.2017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CF8753-6B14-4E18-BAAD-927CA834E7A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46992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657621"/>
            <a:ext cx="9144000" cy="3275325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sz="4400" dirty="0" smtClean="0"/>
              <a:t>Ankara Üniversitesi </a:t>
            </a:r>
            <a:br>
              <a:rPr lang="tr-TR" sz="4400" dirty="0" smtClean="0"/>
            </a:br>
            <a:r>
              <a:rPr lang="tr-TR" sz="4400" dirty="0" smtClean="0"/>
              <a:t>Sağlık Bilimleri Fakültesi</a:t>
            </a:r>
            <a:br>
              <a:rPr lang="tr-TR" sz="4400" dirty="0" smtClean="0"/>
            </a:br>
            <a:r>
              <a:rPr lang="tr-TR" sz="4400" dirty="0" smtClean="0"/>
              <a:t>Sosyal Hizmet Bölümü</a:t>
            </a:r>
            <a:br>
              <a:rPr lang="tr-TR" sz="4400" dirty="0" smtClean="0"/>
            </a:br>
            <a:r>
              <a:rPr lang="tr-TR" sz="4400" dirty="0" smtClean="0"/>
              <a:t/>
            </a:r>
            <a:br>
              <a:rPr lang="tr-TR" sz="4400" dirty="0" smtClean="0"/>
            </a:br>
            <a:r>
              <a:rPr lang="tr-TR" sz="4400" dirty="0" smtClean="0"/>
              <a:t/>
            </a:r>
            <a:br>
              <a:rPr lang="tr-TR" sz="4400" dirty="0" smtClean="0"/>
            </a:br>
            <a:endParaRPr lang="tr-TR" sz="44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4271111"/>
            <a:ext cx="9144000" cy="1655762"/>
          </a:xfrm>
        </p:spPr>
        <p:txBody>
          <a:bodyPr>
            <a:noAutofit/>
          </a:bodyPr>
          <a:lstStyle/>
          <a:p>
            <a:pPr algn="just"/>
            <a:r>
              <a:rPr lang="tr-TR" sz="3200" dirty="0" smtClean="0"/>
              <a:t>Dersin Adı: Klinik Sosyal Hizmet</a:t>
            </a:r>
          </a:p>
          <a:p>
            <a:pPr algn="just"/>
            <a:r>
              <a:rPr lang="tr-TR" sz="3200" dirty="0" smtClean="0">
                <a:latin typeface="Calibri" pitchFamily="34" charset="0"/>
                <a:cs typeface="Calibri" pitchFamily="34" charset="0"/>
              </a:rPr>
              <a:t>Sorumlu Öğretim Üyesi: Prof. Dr. Veli DUYAN</a:t>
            </a:r>
          </a:p>
          <a:p>
            <a:pPr algn="just"/>
            <a:r>
              <a:rPr lang="tr-TR" sz="3200" dirty="0" smtClean="0">
                <a:latin typeface="Calibri" pitchFamily="34" charset="0"/>
                <a:cs typeface="Calibri" pitchFamily="34" charset="0"/>
              </a:rPr>
              <a:t>Konu: </a:t>
            </a:r>
            <a:r>
              <a:rPr lang="tr-TR" sz="3200" dirty="0" smtClean="0"/>
              <a:t>Ünite 10 Çocuklarla Klinik Değerlendirme ve Sosyal Hizmet Uygulaması </a:t>
            </a:r>
            <a:endParaRPr lang="tr-TR" sz="3200" dirty="0" smtClean="0"/>
          </a:p>
        </p:txBody>
      </p:sp>
    </p:spTree>
    <p:extLst>
      <p:ext uri="{BB962C8B-B14F-4D97-AF65-F5344CB8AC3E}">
        <p14:creationId xmlns="" xmlns:p14="http://schemas.microsoft.com/office/powerpoint/2010/main" val="3246006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dirty="0" smtClean="0"/>
              <a:t>Değerlendirme </a:t>
            </a:r>
            <a:r>
              <a:rPr lang="tr-TR" dirty="0" smtClean="0"/>
              <a:t>süreci, çocuğun teşhisi, güçlü yönleri ve yetenekleri ile olası fizyolojik müdahalelerin ve genel destek ihtiyaçlarının belirlenmesi hedefi ile üstlenilmelidir. 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tr-TR" dirty="0" smtClean="0"/>
              <a:t>Değerlendirme </a:t>
            </a:r>
            <a:r>
              <a:rPr lang="tr-TR" dirty="0" smtClean="0"/>
              <a:t>ve müteakip tedavi planının genel amacı, çocuğun ihtiyaç ve arzularını dikkate alarak bağımsızlığı en üst düzeye çıkarmaktır.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Değerlendirme süreci, semptomların olası etiyolojisini belirlemek için kapsamlı bir fiziksel incelemeyi içerir. </a:t>
            </a:r>
          </a:p>
          <a:p>
            <a:r>
              <a:rPr lang="tr-TR" dirty="0" smtClean="0"/>
              <a:t>Değerlendirme sürecinin basamakları şunlardır:</a:t>
            </a:r>
          </a:p>
          <a:p>
            <a:r>
              <a:rPr lang="tr-TR" dirty="0" smtClean="0"/>
              <a:t>Fiziksel değerlendirme</a:t>
            </a:r>
          </a:p>
          <a:p>
            <a:r>
              <a:rPr lang="tr-TR" dirty="0" smtClean="0"/>
              <a:t>Bilişsel değerlendirme</a:t>
            </a:r>
          </a:p>
          <a:p>
            <a:r>
              <a:rPr lang="tr-TR" dirty="0" smtClean="0"/>
              <a:t>İşlevselliğin değerlendirilmesi</a:t>
            </a:r>
          </a:p>
          <a:p>
            <a:r>
              <a:rPr lang="tr-TR" dirty="0" err="1" smtClean="0"/>
              <a:t>Mental</a:t>
            </a:r>
            <a:r>
              <a:rPr lang="tr-TR" dirty="0" smtClean="0"/>
              <a:t>, duyuşsal ve davranışsal problemlerin değerlendirilmesi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dirty="0" smtClean="0"/>
              <a:t>Çocukların değerlendirilmesinde </a:t>
            </a:r>
            <a:r>
              <a:rPr lang="tr-TR" dirty="0" err="1" smtClean="0"/>
              <a:t>multidisipliner</a:t>
            </a:r>
            <a:r>
              <a:rPr lang="tr-TR" dirty="0" smtClean="0"/>
              <a:t> ekip çalışmasının önemi oldukça büyüktür. 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Değerlendirme sürecinde çocukla ilgili risk faktörleri ve koruyucu faktörler araştırılır.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 smtClean="0"/>
              <a:t>Değerlendirme sonrasında müdahale planı yapılmaktadır. Örneğin bireyselleştirilmiş eğitim planları, bireyselleştirilmiş destek planları, bireyselleştirilmiş tedavi planları gibi.</a:t>
            </a:r>
          </a:p>
          <a:p>
            <a:pPr>
              <a:lnSpc>
                <a:spcPct val="150000"/>
              </a:lnSpc>
            </a:pP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DEĞERLENDİRME BASAMAKLARI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Biyolojik </a:t>
            </a:r>
          </a:p>
          <a:p>
            <a:r>
              <a:rPr lang="tr-TR" dirty="0" err="1" smtClean="0"/>
              <a:t>Prenatal</a:t>
            </a:r>
            <a:r>
              <a:rPr lang="tr-TR" dirty="0" smtClean="0"/>
              <a:t> hastalıklar ve durumlar </a:t>
            </a:r>
          </a:p>
          <a:p>
            <a:r>
              <a:rPr lang="tr-TR" dirty="0" smtClean="0"/>
              <a:t>Hamilelikte annelik davranışları </a:t>
            </a:r>
          </a:p>
          <a:p>
            <a:r>
              <a:rPr lang="tr-TR" dirty="0" smtClean="0"/>
              <a:t>Doğum kusurları </a:t>
            </a:r>
          </a:p>
          <a:p>
            <a:r>
              <a:rPr lang="tr-TR" dirty="0" smtClean="0"/>
              <a:t>Genetik anomaliler </a:t>
            </a:r>
          </a:p>
          <a:p>
            <a:r>
              <a:rPr lang="tr-TR" dirty="0" smtClean="0"/>
              <a:t>Çocukluk çağı hastalıkları ve travması</a:t>
            </a:r>
          </a:p>
          <a:p>
            <a:r>
              <a:rPr lang="tr-TR" dirty="0" smtClean="0"/>
              <a:t>Çevresel faktörler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Sosyal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Sosyo</a:t>
            </a:r>
            <a:r>
              <a:rPr lang="tr-TR" dirty="0" smtClean="0"/>
              <a:t>-ekonomik statü</a:t>
            </a:r>
          </a:p>
          <a:p>
            <a:r>
              <a:rPr lang="tr-TR" dirty="0" smtClean="0"/>
              <a:t>Çevresel koşullar, çevre ve çocuk etkileşimi</a:t>
            </a:r>
          </a:p>
          <a:p>
            <a:r>
              <a:rPr lang="tr-TR" dirty="0" smtClean="0"/>
              <a:t>Stresörler </a:t>
            </a:r>
          </a:p>
          <a:p>
            <a:r>
              <a:rPr lang="tr-TR" dirty="0" smtClean="0"/>
              <a:t>Yetersiz destek sistemi</a:t>
            </a:r>
          </a:p>
          <a:p>
            <a:r>
              <a:rPr lang="tr-TR" dirty="0" smtClean="0"/>
              <a:t>Ailevi destek ve kaynak eksikliği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Psikolojik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Saldırganlık, </a:t>
            </a:r>
          </a:p>
          <a:p>
            <a:r>
              <a:rPr lang="tr-TR" sz="3200" dirty="0" smtClean="0"/>
              <a:t>Kişisel yaralama, </a:t>
            </a:r>
          </a:p>
          <a:p>
            <a:r>
              <a:rPr lang="tr-TR" sz="3200" dirty="0" err="1" smtClean="0"/>
              <a:t>Duygudurum</a:t>
            </a:r>
            <a:r>
              <a:rPr lang="tr-TR" sz="3200" dirty="0" smtClean="0"/>
              <a:t> bozuklukları veya diğer psikiyatrik koşullar</a:t>
            </a:r>
            <a:endParaRPr lang="tr-TR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194</Words>
  <Application>Microsoft Office PowerPoint</Application>
  <PresentationFormat>Özel</PresentationFormat>
  <Paragraphs>33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Office Teması</vt:lpstr>
      <vt:lpstr>          Ankara Üniversitesi  Sağlık Bilimleri Fakültesi Sosyal Hizmet Bölümü   </vt:lpstr>
      <vt:lpstr>Slayt 2</vt:lpstr>
      <vt:lpstr>Slayt 3</vt:lpstr>
      <vt:lpstr>Slayt 4</vt:lpstr>
      <vt:lpstr>Slayt 5</vt:lpstr>
      <vt:lpstr>DEĞERLENDİRME BASAMAKLARI</vt:lpstr>
      <vt:lpstr>Sosyal</vt:lpstr>
      <vt:lpstr>Psikolojik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SHB 301 GRUPLARLA SOSYAL HİZMET Ünite 10 Gruplarda Çatışma ve Sorun Çözme</dc:title>
  <dc:creator>Ezgi</dc:creator>
  <cp:lastModifiedBy>toshiba pc</cp:lastModifiedBy>
  <cp:revision>15</cp:revision>
  <dcterms:created xsi:type="dcterms:W3CDTF">2016-12-04T13:02:32Z</dcterms:created>
  <dcterms:modified xsi:type="dcterms:W3CDTF">2017-12-23T13:56:58Z</dcterms:modified>
</cp:coreProperties>
</file>