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0137D-14B1-4896-9DE3-5C95747B39F6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C4395D-9479-43BC-9E1C-22532AD881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253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91C8FA-BC31-4EF2-BBB1-8AFD6F824B0F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297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8069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423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272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68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425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384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828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998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694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070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07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GB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GB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E1C6-E139-4A32-8F04-0C129C8390E0}" type="datetimeFigureOut">
              <a:rPr lang="en-GB" smtClean="0"/>
              <a:t>13/02/2017</a:t>
            </a:fld>
            <a:endParaRPr lang="en-GB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FFB80-A3A8-4EA0-9025-C8ABBEA99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1781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Eğitimde ve Psikolojide</a:t>
            </a:r>
            <a:br>
              <a:rPr lang="tr-TR" dirty="0" smtClean="0"/>
            </a:br>
            <a:r>
              <a:rPr lang="tr-TR" b="1" dirty="0" smtClean="0"/>
              <a:t>ÖLÇME VE DEĞERLENDİRME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Dr. Ergül Demir</a:t>
            </a:r>
            <a:endParaRPr lang="tr-TR" dirty="0"/>
          </a:p>
        </p:txBody>
      </p:sp>
      <p:pic>
        <p:nvPicPr>
          <p:cNvPr id="1026" name="Picture 2" descr="Image result for measurement and evalua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90243"/>
            <a:ext cx="2305050" cy="1981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ssessm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508" y="4490329"/>
            <a:ext cx="2949891" cy="2209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75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ve Geçerlik İlişkisi</a:t>
            </a:r>
            <a:endParaRPr lang="tr-TR" b="1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10</a:t>
            </a:fld>
            <a:endParaRPr lang="tr-T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556792"/>
            <a:ext cx="5147642" cy="2240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284984"/>
            <a:ext cx="3001311" cy="3124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1520" y="5334307"/>
            <a:ext cx="64205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Ölçme sonuçları geçerli değilse güvenilir olamaz. </a:t>
            </a:r>
          </a:p>
          <a:p>
            <a:r>
              <a:rPr lang="tr-TR" sz="2400" b="1" dirty="0" smtClean="0"/>
              <a:t>Aksi durum mümkün.</a:t>
            </a:r>
            <a:endParaRPr lang="tr-TR" sz="2400" b="1" dirty="0"/>
          </a:p>
        </p:txBody>
      </p:sp>
    </p:spTree>
    <p:extLst>
      <p:ext uri="{BB962C8B-B14F-4D97-AF65-F5344CB8AC3E}">
        <p14:creationId xmlns:p14="http://schemas.microsoft.com/office/powerpoint/2010/main" val="148936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39552" y="2204864"/>
            <a:ext cx="8229600" cy="2232248"/>
          </a:xfrm>
        </p:spPr>
        <p:txBody>
          <a:bodyPr>
            <a:noAutofit/>
          </a:bodyPr>
          <a:lstStyle/>
          <a:p>
            <a:pPr algn="l"/>
            <a:r>
              <a:rPr lang="tr-TR" b="1" dirty="0" smtClean="0">
                <a:solidFill>
                  <a:srgbClr val="7030A0"/>
                </a:solidFill>
              </a:rPr>
              <a:t>ÜNİTE </a:t>
            </a:r>
            <a:r>
              <a:rPr lang="tr-TR" b="1" dirty="0">
                <a:solidFill>
                  <a:srgbClr val="7030A0"/>
                </a:solidFill>
              </a:rPr>
              <a:t>4</a:t>
            </a:r>
            <a:r>
              <a:rPr lang="tr-TR" b="1" dirty="0" smtClean="0">
                <a:solidFill>
                  <a:srgbClr val="7030A0"/>
                </a:solidFill>
              </a:rPr>
              <a:t>.</a:t>
            </a:r>
            <a:br>
              <a:rPr lang="tr-TR" b="1" dirty="0" smtClean="0">
                <a:solidFill>
                  <a:srgbClr val="7030A0"/>
                </a:solidFill>
              </a:rPr>
            </a:br>
            <a:r>
              <a:rPr lang="tr-TR" b="1" dirty="0" smtClean="0">
                <a:solidFill>
                  <a:srgbClr val="7030A0"/>
                </a:solidFill>
              </a:rPr>
              <a:t>Ölçme Araçlarının </a:t>
            </a:r>
            <a:r>
              <a:rPr lang="tr-TR" b="1" dirty="0" err="1" smtClean="0">
                <a:solidFill>
                  <a:srgbClr val="7030A0"/>
                </a:solidFill>
              </a:rPr>
              <a:t>Psikometrik</a:t>
            </a:r>
            <a:r>
              <a:rPr lang="tr-TR" b="1" dirty="0" smtClean="0">
                <a:solidFill>
                  <a:srgbClr val="7030A0"/>
                </a:solidFill>
              </a:rPr>
              <a:t> </a:t>
            </a:r>
            <a:r>
              <a:rPr lang="tr-TR" b="1" dirty="0" smtClean="0">
                <a:solidFill>
                  <a:srgbClr val="7030A0"/>
                </a:solidFill>
              </a:rPr>
              <a:t>Özellikleri</a:t>
            </a:r>
            <a:r>
              <a:rPr lang="en-GB" b="1" dirty="0" smtClean="0">
                <a:solidFill>
                  <a:srgbClr val="7030A0"/>
                </a:solidFill>
              </a:rPr>
              <a:t> -2 </a:t>
            </a: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77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59766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Amaç</a:t>
            </a:r>
          </a:p>
          <a:p>
            <a:pPr marL="0" indent="0">
              <a:buNone/>
            </a:pPr>
            <a:r>
              <a:rPr lang="tr-TR" dirty="0" smtClean="0"/>
              <a:t>Güvenirlik ve geçerlik ile ilgili genel kültür bilgisi kazandırmak.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Hedef Davranışlar</a:t>
            </a:r>
          </a:p>
          <a:p>
            <a:r>
              <a:rPr lang="tr-TR" dirty="0" smtClean="0"/>
              <a:t>Güvenirlik ve geçerlik tanımlarını yapma</a:t>
            </a:r>
          </a:p>
          <a:p>
            <a:r>
              <a:rPr lang="tr-TR" dirty="0" smtClean="0"/>
              <a:t>Geçerlik </a:t>
            </a:r>
            <a:r>
              <a:rPr lang="tr-TR" dirty="0"/>
              <a:t>ve güvenirlik ilişkisini açıklama</a:t>
            </a:r>
          </a:p>
          <a:p>
            <a:r>
              <a:rPr lang="tr-TR" dirty="0" smtClean="0"/>
              <a:t>Güvenirlik ve hata ilişkisini açıklama</a:t>
            </a:r>
          </a:p>
          <a:p>
            <a:r>
              <a:rPr lang="tr-TR" dirty="0" smtClean="0"/>
              <a:t>Hata türlerini örneklendirerek açıklama</a:t>
            </a:r>
          </a:p>
          <a:p>
            <a:r>
              <a:rPr lang="tr-TR" dirty="0" smtClean="0"/>
              <a:t>Güvenirlik belirleme yöntemlerini açıklama</a:t>
            </a:r>
          </a:p>
          <a:p>
            <a:r>
              <a:rPr lang="tr-TR" dirty="0" smtClean="0"/>
              <a:t>Geçerlik türlerini sınıflandırarak açıklama</a:t>
            </a:r>
          </a:p>
          <a:p>
            <a:r>
              <a:rPr lang="tr-TR" dirty="0"/>
              <a:t>Bir ölçme aracının geçerlik ve güvenirlik </a:t>
            </a:r>
            <a:r>
              <a:rPr lang="tr-TR" dirty="0" smtClean="0"/>
              <a:t>çalışmalarını sınıflandırarak açıklama</a:t>
            </a:r>
          </a:p>
          <a:p>
            <a:r>
              <a:rPr lang="tr-TR" dirty="0" smtClean="0"/>
              <a:t>Bir ölçme aracını geçerlik ve güvenirlik düzeyleri açısından değerlendirme</a:t>
            </a:r>
          </a:p>
          <a:p>
            <a:r>
              <a:rPr lang="tr-TR" dirty="0" smtClean="0"/>
              <a:t>Sınıf içi uygulamalarda uygun güvenirlik ve geçerlik çalışmalarını belirleyebilme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01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926" y="260648"/>
            <a:ext cx="3749241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(</a:t>
            </a:r>
            <a:r>
              <a:rPr lang="tr-TR" b="1" dirty="0" err="1" smtClean="0"/>
              <a:t>Reliability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Güvenirlik; </a:t>
            </a:r>
          </a:p>
          <a:p>
            <a:pPr marL="0" indent="0">
              <a:buNone/>
            </a:pPr>
            <a:r>
              <a:rPr lang="tr-TR" dirty="0" smtClean="0"/>
              <a:t>ölçme sonuçlarının </a:t>
            </a:r>
          </a:p>
          <a:p>
            <a:pPr marL="0" indent="0">
              <a:buNone/>
            </a:pPr>
            <a:r>
              <a:rPr lang="tr-TR" dirty="0" smtClean="0"/>
              <a:t>hatadan </a:t>
            </a:r>
            <a:r>
              <a:rPr lang="tr-TR" dirty="0" err="1" smtClean="0"/>
              <a:t>arınıklık</a:t>
            </a:r>
            <a:r>
              <a:rPr lang="tr-TR" dirty="0" smtClean="0"/>
              <a:t> düzeyidir.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Örneklem güvenirliği</a:t>
            </a:r>
          </a:p>
          <a:p>
            <a:r>
              <a:rPr lang="tr-TR" dirty="0" smtClean="0"/>
              <a:t>Ölçme aracının güvenirliği</a:t>
            </a:r>
          </a:p>
          <a:p>
            <a:r>
              <a:rPr lang="tr-TR" dirty="0" smtClean="0"/>
              <a:t>Puanlama güvenirliği</a:t>
            </a:r>
          </a:p>
          <a:p>
            <a:r>
              <a:rPr lang="tr-TR" dirty="0" err="1" smtClean="0"/>
              <a:t>Puanlayıcı</a:t>
            </a:r>
            <a:r>
              <a:rPr lang="tr-TR" dirty="0" smtClean="0"/>
              <a:t> güvenirliği</a:t>
            </a:r>
          </a:p>
          <a:p>
            <a:r>
              <a:rPr lang="tr-TR" dirty="0" smtClean="0"/>
              <a:t>Uygulama güvenirliği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65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Güvenirlik Belirleme Yöntemleri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 smtClean="0"/>
              <a:t>Test-Tekrar Test Yöntemi</a:t>
            </a:r>
          </a:p>
          <a:p>
            <a:pPr lvl="1"/>
            <a:r>
              <a:rPr lang="tr-TR" dirty="0" smtClean="0"/>
              <a:t>Devamlılık/Kararlılık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Eşdeğer/Paralel Formlar Yöntemi</a:t>
            </a:r>
          </a:p>
          <a:p>
            <a:pPr lvl="1"/>
            <a:r>
              <a:rPr lang="tr-TR" dirty="0" smtClean="0"/>
              <a:t>Eşdeğerlik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Test Yarılama Yöntemi</a:t>
            </a:r>
          </a:p>
          <a:p>
            <a:pPr lvl="1"/>
            <a:r>
              <a:rPr lang="tr-TR" dirty="0" smtClean="0"/>
              <a:t>İç tutarlılık katsayısı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Yeni Yaklaşımlar</a:t>
            </a:r>
          </a:p>
          <a:p>
            <a:pPr lvl="1"/>
            <a:r>
              <a:rPr lang="tr-TR" dirty="0" smtClean="0"/>
              <a:t>İç tutarlılık katsayısı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5</a:t>
            </a:fld>
            <a:endParaRPr lang="tr-TR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3744" y="3933056"/>
            <a:ext cx="4738126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7363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Ölçmenin Standart Hatası (ÖSH)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3789040"/>
            <a:ext cx="8229600" cy="23371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Ölçmenin standart hatası; gerçek değerlerin güven aralığını belirlemede kullanılır:</a:t>
            </a:r>
          </a:p>
          <a:p>
            <a:r>
              <a:rPr lang="tr-TR" dirty="0" smtClean="0"/>
              <a:t>%68 olasılıkla: X – 1xSEM &lt; T &lt; X + 1xSEM</a:t>
            </a:r>
          </a:p>
          <a:p>
            <a:r>
              <a:rPr lang="tr-TR" dirty="0" smtClean="0"/>
              <a:t>%95 </a:t>
            </a:r>
            <a:r>
              <a:rPr lang="tr-TR" dirty="0"/>
              <a:t>olasılıkla: X – </a:t>
            </a:r>
            <a:r>
              <a:rPr lang="tr-TR" dirty="0" smtClean="0"/>
              <a:t>2xSEM </a:t>
            </a:r>
            <a:r>
              <a:rPr lang="tr-TR" dirty="0"/>
              <a:t>&lt; T &lt; X + </a:t>
            </a:r>
            <a:r>
              <a:rPr lang="tr-TR" dirty="0" smtClean="0"/>
              <a:t>2xSEM</a:t>
            </a:r>
            <a:endParaRPr lang="tr-TR" dirty="0"/>
          </a:p>
          <a:p>
            <a:r>
              <a:rPr lang="tr-TR" dirty="0" smtClean="0"/>
              <a:t>%99 </a:t>
            </a:r>
            <a:r>
              <a:rPr lang="tr-TR" dirty="0"/>
              <a:t>olasılıkla: X – </a:t>
            </a:r>
            <a:r>
              <a:rPr lang="tr-TR" dirty="0" smtClean="0"/>
              <a:t>3xSEM </a:t>
            </a:r>
            <a:r>
              <a:rPr lang="tr-TR" dirty="0"/>
              <a:t>&lt; T &lt; X + 3</a:t>
            </a:r>
            <a:r>
              <a:rPr lang="tr-TR" dirty="0" smtClean="0"/>
              <a:t>xSEM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6</a:t>
            </a:fld>
            <a:endParaRPr lang="tr-T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1772816"/>
            <a:ext cx="4176464" cy="7218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2558509" y="2659549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/>
              <a:t>SEM: Ölçmenin standart hatası</a:t>
            </a:r>
          </a:p>
          <a:p>
            <a:r>
              <a:rPr lang="tr-TR" sz="2000" dirty="0" err="1" smtClean="0"/>
              <a:t>sd</a:t>
            </a:r>
            <a:r>
              <a:rPr lang="tr-TR" sz="2000" dirty="0" smtClean="0"/>
              <a:t>: Test puanlarının standart sapması</a:t>
            </a:r>
          </a:p>
          <a:p>
            <a:r>
              <a:rPr lang="tr-TR" sz="2000" dirty="0" smtClean="0"/>
              <a:t>R: Güvenirlik katsayısı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7263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 err="1" smtClean="0"/>
              <a:t>Güvenirliği</a:t>
            </a:r>
            <a:r>
              <a:rPr lang="en-GB" b="1" dirty="0" smtClean="0"/>
              <a:t> </a:t>
            </a:r>
            <a:r>
              <a:rPr lang="en-GB" b="1" dirty="0" err="1" smtClean="0"/>
              <a:t>Artırmanın</a:t>
            </a:r>
            <a:r>
              <a:rPr lang="en-GB" b="1" dirty="0" smtClean="0"/>
              <a:t> </a:t>
            </a:r>
            <a:r>
              <a:rPr lang="en-GB" b="1" dirty="0" err="1" smtClean="0"/>
              <a:t>Yolları</a:t>
            </a:r>
            <a:endParaRPr lang="en-GB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Örneklem</a:t>
            </a:r>
            <a:r>
              <a:rPr lang="en-GB" dirty="0" smtClean="0"/>
              <a:t> </a:t>
            </a:r>
            <a:r>
              <a:rPr lang="en-GB" dirty="0" err="1" smtClean="0"/>
              <a:t>temsil</a:t>
            </a:r>
            <a:r>
              <a:rPr lang="en-GB" dirty="0" smtClean="0"/>
              <a:t> </a:t>
            </a:r>
            <a:r>
              <a:rPr lang="en-GB" dirty="0" err="1" smtClean="0"/>
              <a:t>edebilirliğini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Madde</a:t>
            </a:r>
            <a:r>
              <a:rPr lang="en-GB" dirty="0" smtClean="0"/>
              <a:t>/</a:t>
            </a:r>
            <a:r>
              <a:rPr lang="en-GB" dirty="0" err="1" smtClean="0"/>
              <a:t>Soru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Seçenek</a:t>
            </a:r>
            <a:r>
              <a:rPr lang="en-GB" dirty="0" smtClean="0"/>
              <a:t> </a:t>
            </a:r>
            <a:r>
              <a:rPr lang="en-GB" dirty="0" err="1" smtClean="0"/>
              <a:t>sayısı</a:t>
            </a:r>
            <a:r>
              <a:rPr lang="en-GB" dirty="0" smtClean="0"/>
              <a:t> </a:t>
            </a:r>
            <a:r>
              <a:rPr lang="en-GB" dirty="0" err="1" smtClean="0"/>
              <a:t>artırma</a:t>
            </a:r>
            <a:endParaRPr lang="en-GB" dirty="0" smtClean="0"/>
          </a:p>
          <a:p>
            <a:r>
              <a:rPr lang="en-GB" dirty="0" err="1" smtClean="0"/>
              <a:t>Ortam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koşullarını</a:t>
            </a:r>
            <a:r>
              <a:rPr lang="en-GB" dirty="0" smtClean="0"/>
              <a:t> </a:t>
            </a:r>
            <a:r>
              <a:rPr lang="en-GB" dirty="0" err="1" smtClean="0"/>
              <a:t>kontrol</a:t>
            </a:r>
            <a:r>
              <a:rPr lang="en-GB" dirty="0" smtClean="0"/>
              <a:t> </a:t>
            </a:r>
            <a:r>
              <a:rPr lang="en-GB" dirty="0" err="1" smtClean="0"/>
              <a:t>altına</a:t>
            </a:r>
            <a:r>
              <a:rPr lang="en-GB" dirty="0" smtClean="0"/>
              <a:t> alma</a:t>
            </a:r>
          </a:p>
          <a:p>
            <a:r>
              <a:rPr lang="en-GB" dirty="0" err="1" smtClean="0"/>
              <a:t>Uygulayıcı</a:t>
            </a:r>
            <a:r>
              <a:rPr lang="en-GB" dirty="0" smtClean="0"/>
              <a:t> </a:t>
            </a:r>
            <a:r>
              <a:rPr lang="en-GB" dirty="0" err="1" smtClean="0"/>
              <a:t>ve</a:t>
            </a:r>
            <a:r>
              <a:rPr lang="en-GB" dirty="0" smtClean="0"/>
              <a:t> </a:t>
            </a:r>
            <a:r>
              <a:rPr lang="en-GB" dirty="0" err="1" smtClean="0"/>
              <a:t>uygulama</a:t>
            </a:r>
            <a:r>
              <a:rPr lang="en-GB" dirty="0" smtClean="0"/>
              <a:t> </a:t>
            </a:r>
            <a:r>
              <a:rPr lang="en-GB" dirty="0" err="1" smtClean="0"/>
              <a:t>koşullarını</a:t>
            </a:r>
            <a:r>
              <a:rPr lang="en-GB" dirty="0" smtClean="0"/>
              <a:t> </a:t>
            </a:r>
            <a:r>
              <a:rPr lang="en-GB" dirty="0" err="1" smtClean="0"/>
              <a:t>kontrol</a:t>
            </a:r>
            <a:r>
              <a:rPr lang="en-GB" dirty="0" smtClean="0"/>
              <a:t> </a:t>
            </a:r>
            <a:r>
              <a:rPr lang="en-GB" dirty="0" err="1" smtClean="0"/>
              <a:t>altına</a:t>
            </a:r>
            <a:r>
              <a:rPr lang="en-GB" dirty="0" smtClean="0"/>
              <a:t> alma</a:t>
            </a:r>
          </a:p>
          <a:p>
            <a:r>
              <a:rPr lang="en-GB" dirty="0" err="1" smtClean="0"/>
              <a:t>Ayrıntılı</a:t>
            </a:r>
            <a:r>
              <a:rPr lang="en-GB" dirty="0" smtClean="0"/>
              <a:t> </a:t>
            </a:r>
            <a:r>
              <a:rPr lang="en-GB" dirty="0" err="1" smtClean="0"/>
              <a:t>puanlama</a:t>
            </a:r>
            <a:r>
              <a:rPr lang="en-GB" dirty="0" smtClean="0"/>
              <a:t> </a:t>
            </a:r>
            <a:r>
              <a:rPr lang="en-GB" dirty="0" err="1" smtClean="0"/>
              <a:t>anahtarları</a:t>
            </a:r>
            <a:r>
              <a:rPr lang="en-GB" dirty="0" smtClean="0"/>
              <a:t> </a:t>
            </a:r>
            <a:r>
              <a:rPr lang="en-GB" dirty="0" err="1" smtClean="0"/>
              <a:t>kullanma</a:t>
            </a:r>
            <a:endParaRPr lang="en-GB" dirty="0" smtClean="0"/>
          </a:p>
          <a:p>
            <a:r>
              <a:rPr lang="en-GB" dirty="0" err="1" smtClean="0"/>
              <a:t>Puanlayıcılar</a:t>
            </a:r>
            <a:r>
              <a:rPr lang="en-GB" dirty="0" smtClean="0"/>
              <a:t> </a:t>
            </a:r>
            <a:r>
              <a:rPr lang="en-GB" dirty="0" err="1" smtClean="0"/>
              <a:t>arası</a:t>
            </a:r>
            <a:r>
              <a:rPr lang="en-GB" dirty="0" smtClean="0"/>
              <a:t> </a:t>
            </a:r>
            <a:r>
              <a:rPr lang="en-GB" dirty="0" err="1" smtClean="0"/>
              <a:t>güvenirliği</a:t>
            </a:r>
            <a:r>
              <a:rPr lang="en-GB" dirty="0" smtClean="0"/>
              <a:t> test </a:t>
            </a:r>
            <a:r>
              <a:rPr lang="en-GB" dirty="0" err="1" smtClean="0"/>
              <a:t>etme</a:t>
            </a:r>
            <a:endParaRPr lang="en-GB" dirty="0" smtClean="0"/>
          </a:p>
          <a:p>
            <a:r>
              <a:rPr lang="en-GB" dirty="0"/>
              <a:t>(</a:t>
            </a:r>
            <a:r>
              <a:rPr lang="en-GB" dirty="0" err="1"/>
              <a:t>Mutlaka</a:t>
            </a:r>
            <a:r>
              <a:rPr lang="en-GB" dirty="0"/>
              <a:t>) </a:t>
            </a:r>
            <a:r>
              <a:rPr lang="en-GB" dirty="0" err="1"/>
              <a:t>deneme</a:t>
            </a:r>
            <a:r>
              <a:rPr lang="en-GB" dirty="0"/>
              <a:t> </a:t>
            </a:r>
            <a:r>
              <a:rPr lang="en-GB" dirty="0" err="1"/>
              <a:t>uygulamaları</a:t>
            </a:r>
            <a:r>
              <a:rPr lang="en-GB" dirty="0"/>
              <a:t> </a:t>
            </a:r>
            <a:r>
              <a:rPr lang="en-GB" dirty="0" err="1"/>
              <a:t>yapma</a:t>
            </a:r>
            <a:endParaRPr lang="en-GB" dirty="0"/>
          </a:p>
          <a:p>
            <a:endParaRPr lang="en-GB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645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(</a:t>
            </a:r>
            <a:r>
              <a:rPr lang="tr-TR" b="1" dirty="0" err="1" smtClean="0"/>
              <a:t>Validity</a:t>
            </a:r>
            <a:r>
              <a:rPr lang="tr-TR" b="1" dirty="0" smtClean="0"/>
              <a:t>)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4690864" cy="4525963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Geçerlik;</a:t>
            </a:r>
          </a:p>
          <a:p>
            <a:pPr marL="0" indent="0">
              <a:buNone/>
            </a:pPr>
            <a:r>
              <a:rPr lang="tr-TR" dirty="0"/>
              <a:t>ö</a:t>
            </a:r>
            <a:r>
              <a:rPr lang="tr-TR" dirty="0" smtClean="0"/>
              <a:t>lçme sonuçlarının, ölçme amacına uygun olarak ölçülen özellik hakkında çıkarım yapmaya elverişli olma durumunu ifade etmektedir. 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8</a:t>
            </a:fld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0709" y="476672"/>
            <a:ext cx="3497531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5007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882" y="260648"/>
            <a:ext cx="4518317" cy="338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Geçerlik Türleri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Mantıksal Geçerlik </a:t>
            </a:r>
          </a:p>
          <a:p>
            <a:pPr marL="0" indent="0">
              <a:buNone/>
            </a:pPr>
            <a:r>
              <a:rPr lang="tr-TR" dirty="0" smtClean="0"/>
              <a:t>Çalışmaları</a:t>
            </a:r>
          </a:p>
          <a:p>
            <a:pPr lvl="1"/>
            <a:r>
              <a:rPr lang="tr-TR" dirty="0" smtClean="0"/>
              <a:t>Kapsam Geçerliği</a:t>
            </a:r>
          </a:p>
          <a:p>
            <a:pPr lvl="1"/>
            <a:r>
              <a:rPr lang="tr-TR" dirty="0" smtClean="0"/>
              <a:t>Görünüş Geçerliği</a:t>
            </a:r>
          </a:p>
          <a:p>
            <a:endParaRPr lang="tr-TR" dirty="0" smtClean="0"/>
          </a:p>
          <a:p>
            <a:r>
              <a:rPr lang="tr-TR" dirty="0" smtClean="0"/>
              <a:t>Deneysel Geçerlik Çalışmaları</a:t>
            </a:r>
          </a:p>
          <a:p>
            <a:pPr lvl="1"/>
            <a:r>
              <a:rPr lang="tr-TR" dirty="0" smtClean="0"/>
              <a:t>Ölçüte Dayalı Geçerlik</a:t>
            </a:r>
          </a:p>
          <a:p>
            <a:pPr lvl="1"/>
            <a:r>
              <a:rPr lang="tr-TR" dirty="0" smtClean="0"/>
              <a:t>Yordama geçerliği</a:t>
            </a:r>
          </a:p>
          <a:p>
            <a:pPr lvl="1"/>
            <a:r>
              <a:rPr lang="tr-TR" dirty="0" smtClean="0"/>
              <a:t>Yapı Geçerliği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31FF55-EF96-4CF9-8C63-86FBB450404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568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306</Words>
  <Application>Microsoft Office PowerPoint</Application>
  <PresentationFormat>Ekran Gösterisi (4:3)</PresentationFormat>
  <Paragraphs>82</Paragraphs>
  <Slides>10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Ofis Teması</vt:lpstr>
      <vt:lpstr>Eğitimde ve Psikolojide ÖLÇME VE DEĞERLENDİRME</vt:lpstr>
      <vt:lpstr>ÜNİTE 4. Ölçme Araçlarının Psikometrik Özellikleri -2 </vt:lpstr>
      <vt:lpstr>PowerPoint Sunusu</vt:lpstr>
      <vt:lpstr>Güvenirlik (Reliability)</vt:lpstr>
      <vt:lpstr>Güvenirlik Belirleme Yöntemleri</vt:lpstr>
      <vt:lpstr>Ölçmenin Standart Hatası (ÖSH)</vt:lpstr>
      <vt:lpstr>Güvenirliği Artırmanın Yolları</vt:lpstr>
      <vt:lpstr>Geçerlik (Validity)</vt:lpstr>
      <vt:lpstr>Geçerlik Türleri</vt:lpstr>
      <vt:lpstr>Güvenirlik ve Geçerlik İlişkisi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Eğitimde ve Psikolojide ÖLÇME VE DEĞERLENDİRME</dc:title>
  <dc:creator>Admin</dc:creator>
  <cp:lastModifiedBy>Admin</cp:lastModifiedBy>
  <cp:revision>1</cp:revision>
  <dcterms:created xsi:type="dcterms:W3CDTF">2017-02-13T13:18:19Z</dcterms:created>
  <dcterms:modified xsi:type="dcterms:W3CDTF">2017-02-13T13:18:34Z</dcterms:modified>
</cp:coreProperties>
</file>