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12.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tags/tag12.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tags/tag13.xml" ContentType="application/vnd.openxmlformats-officedocument.presentationml.tags+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heme/themeOverride3.xml" ContentType="application/vnd.openxmlformats-officedocument.themeOverr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theme/themeOverride8.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1.xml" ContentType="application/vnd.openxmlformats-officedocument.presentationml.notesSlide+xml"/>
  <Override PartName="/ppt/tags/tag15.xml" ContentType="application/vnd.openxmlformats-officedocument.presentationml.tags+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tags/tag11.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theme/themeOverride5.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5" r:id="rId1"/>
    <p:sldMasterId id="2147484226" r:id="rId2"/>
  </p:sldMasterIdLst>
  <p:notesMasterIdLst>
    <p:notesMasterId r:id="rId117"/>
  </p:notesMasterIdLst>
  <p:handoutMasterIdLst>
    <p:handoutMasterId r:id="rId118"/>
  </p:handoutMasterIdLst>
  <p:sldIdLst>
    <p:sldId id="666" r:id="rId3"/>
    <p:sldId id="747" r:id="rId4"/>
    <p:sldId id="748" r:id="rId5"/>
    <p:sldId id="749" r:id="rId6"/>
    <p:sldId id="651" r:id="rId7"/>
    <p:sldId id="722" r:id="rId8"/>
    <p:sldId id="726" r:id="rId9"/>
    <p:sldId id="751" r:id="rId10"/>
    <p:sldId id="750" r:id="rId11"/>
    <p:sldId id="649" r:id="rId12"/>
    <p:sldId id="650" r:id="rId13"/>
    <p:sldId id="759" r:id="rId14"/>
    <p:sldId id="760" r:id="rId15"/>
    <p:sldId id="728" r:id="rId16"/>
    <p:sldId id="348" r:id="rId17"/>
    <p:sldId id="263" r:id="rId18"/>
    <p:sldId id="389" r:id="rId19"/>
    <p:sldId id="390" r:id="rId20"/>
    <p:sldId id="754" r:id="rId21"/>
    <p:sldId id="758" r:id="rId22"/>
    <p:sldId id="360" r:id="rId23"/>
    <p:sldId id="428" r:id="rId24"/>
    <p:sldId id="439" r:id="rId25"/>
    <p:sldId id="424" r:id="rId26"/>
    <p:sldId id="802" r:id="rId27"/>
    <p:sldId id="446" r:id="rId28"/>
    <p:sldId id="447" r:id="rId29"/>
    <p:sldId id="448" r:id="rId30"/>
    <p:sldId id="482" r:id="rId31"/>
    <p:sldId id="460" r:id="rId32"/>
    <p:sldId id="462" r:id="rId33"/>
    <p:sldId id="461" r:id="rId34"/>
    <p:sldId id="463" r:id="rId35"/>
    <p:sldId id="464" r:id="rId36"/>
    <p:sldId id="483" r:id="rId37"/>
    <p:sldId id="474" r:id="rId38"/>
    <p:sldId id="891" r:id="rId39"/>
    <p:sldId id="892" r:id="rId40"/>
    <p:sldId id="475" r:id="rId41"/>
    <p:sldId id="476" r:id="rId42"/>
    <p:sldId id="484" r:id="rId43"/>
    <p:sldId id="477" r:id="rId44"/>
    <p:sldId id="485" r:id="rId45"/>
    <p:sldId id="486" r:id="rId46"/>
    <p:sldId id="764" r:id="rId47"/>
    <p:sldId id="765" r:id="rId48"/>
    <p:sldId id="766" r:id="rId49"/>
    <p:sldId id="487" r:id="rId50"/>
    <p:sldId id="488" r:id="rId51"/>
    <p:sldId id="490" r:id="rId52"/>
    <p:sldId id="521" r:id="rId53"/>
    <p:sldId id="519" r:id="rId54"/>
    <p:sldId id="520" r:id="rId55"/>
    <p:sldId id="495" r:id="rId56"/>
    <p:sldId id="499" r:id="rId57"/>
    <p:sldId id="500" r:id="rId58"/>
    <p:sldId id="498" r:id="rId59"/>
    <p:sldId id="497" r:id="rId60"/>
    <p:sldId id="492" r:id="rId61"/>
    <p:sldId id="493" r:id="rId62"/>
    <p:sldId id="494" r:id="rId63"/>
    <p:sldId id="501" r:id="rId64"/>
    <p:sldId id="502" r:id="rId65"/>
    <p:sldId id="514" r:id="rId66"/>
    <p:sldId id="515" r:id="rId67"/>
    <p:sldId id="506" r:id="rId68"/>
    <p:sldId id="507" r:id="rId69"/>
    <p:sldId id="508" r:id="rId70"/>
    <p:sldId id="509" r:id="rId71"/>
    <p:sldId id="510" r:id="rId72"/>
    <p:sldId id="511" r:id="rId73"/>
    <p:sldId id="512" r:id="rId74"/>
    <p:sldId id="489" r:id="rId75"/>
    <p:sldId id="491" r:id="rId76"/>
    <p:sldId id="522" r:id="rId77"/>
    <p:sldId id="703" r:id="rId78"/>
    <p:sldId id="606" r:id="rId79"/>
    <p:sldId id="523" r:id="rId80"/>
    <p:sldId id="524" r:id="rId81"/>
    <p:sldId id="525" r:id="rId82"/>
    <p:sldId id="526" r:id="rId83"/>
    <p:sldId id="527" r:id="rId84"/>
    <p:sldId id="528" r:id="rId85"/>
    <p:sldId id="529" r:id="rId86"/>
    <p:sldId id="536" r:id="rId87"/>
    <p:sldId id="513" r:id="rId88"/>
    <p:sldId id="567" r:id="rId89"/>
    <p:sldId id="568" r:id="rId90"/>
    <p:sldId id="569" r:id="rId91"/>
    <p:sldId id="570" r:id="rId92"/>
    <p:sldId id="894" r:id="rId93"/>
    <p:sldId id="572" r:id="rId94"/>
    <p:sldId id="825" r:id="rId95"/>
    <p:sldId id="826" r:id="rId96"/>
    <p:sldId id="827" r:id="rId97"/>
    <p:sldId id="829" r:id="rId98"/>
    <p:sldId id="830" r:id="rId99"/>
    <p:sldId id="831" r:id="rId100"/>
    <p:sldId id="834" r:id="rId101"/>
    <p:sldId id="835" r:id="rId102"/>
    <p:sldId id="836" r:id="rId103"/>
    <p:sldId id="838" r:id="rId104"/>
    <p:sldId id="839" r:id="rId105"/>
    <p:sldId id="840" r:id="rId106"/>
    <p:sldId id="841" r:id="rId107"/>
    <p:sldId id="842" r:id="rId108"/>
    <p:sldId id="843" r:id="rId109"/>
    <p:sldId id="844" r:id="rId110"/>
    <p:sldId id="845" r:id="rId111"/>
    <p:sldId id="846" r:id="rId112"/>
    <p:sldId id="598" r:id="rId113"/>
    <p:sldId id="704" r:id="rId114"/>
    <p:sldId id="590" r:id="rId115"/>
    <p:sldId id="591" r:id="rId116"/>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3B8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71" autoAdjust="0"/>
  </p:normalViewPr>
  <p:slideViewPr>
    <p:cSldViewPr>
      <p:cViewPr varScale="1">
        <p:scale>
          <a:sx n="86" d="100"/>
          <a:sy n="86" d="100"/>
        </p:scale>
        <p:origin x="-1092" y="-90"/>
      </p:cViewPr>
      <p:guideLst>
        <p:guide orient="horz" pos="2160"/>
        <p:guide pos="2880"/>
      </p:guideLst>
    </p:cSldViewPr>
  </p:slideViewPr>
  <p:outlineViewPr>
    <p:cViewPr>
      <p:scale>
        <a:sx n="33" d="100"/>
        <a:sy n="33" d="100"/>
      </p:scale>
      <p:origin x="0" y="94332"/>
    </p:cViewPr>
  </p:outlineViewPr>
  <p:notesTextViewPr>
    <p:cViewPr>
      <p:scale>
        <a:sx n="100" d="100"/>
        <a:sy n="100" d="100"/>
      </p:scale>
      <p:origin x="0" y="0"/>
    </p:cViewPr>
  </p:notesTextViewPr>
  <p:sorterViewPr>
    <p:cViewPr>
      <p:scale>
        <a:sx n="125" d="100"/>
        <a:sy n="125" d="100"/>
      </p:scale>
      <p:origin x="0" y="106406"/>
    </p:cViewPr>
  </p:sorterViewPr>
  <p:notesViewPr>
    <p:cSldViewPr>
      <p:cViewPr varScale="1">
        <p:scale>
          <a:sx n="86" d="100"/>
          <a:sy n="86" d="100"/>
        </p:scale>
        <p:origin x="-196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notesMaster" Target="notesMasters/notesMaster1.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EB43845E-4B87-4B4D-AD5F-ACD750AE80AD}" type="datetimeFigureOut">
              <a:rPr lang="tr-TR"/>
              <a:pPr>
                <a:defRPr/>
              </a:pPr>
              <a:t>29.01.2020</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0543501B-CC81-476E-9E9E-ECC41394CFEF}" type="slidenum">
              <a:rPr lang="tr-TR"/>
              <a:pPr>
                <a:defRPr/>
              </a:pPr>
              <a:t>‹#›</a:t>
            </a:fld>
            <a:endParaRPr lang="tr-TR"/>
          </a:p>
        </p:txBody>
      </p:sp>
    </p:spTree>
    <p:extLst>
      <p:ext uri="{BB962C8B-B14F-4D97-AF65-F5344CB8AC3E}">
        <p14:creationId xmlns:p14="http://schemas.microsoft.com/office/powerpoint/2010/main" xmlns="" val="40831532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tr-TR"/>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tr-TR"/>
          </a:p>
        </p:txBody>
      </p:sp>
      <p:sp>
        <p:nvSpPr>
          <p:cNvPr id="292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tr-T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0BCF997F-FC91-4485-B472-CDC699FD62F1}" type="slidenum">
              <a:rPr lang="tr-TR"/>
              <a:pPr>
                <a:defRPr/>
              </a:pPr>
              <a:t>‹#›</a:t>
            </a:fld>
            <a:endParaRPr lang="tr-TR"/>
          </a:p>
        </p:txBody>
      </p:sp>
    </p:spTree>
    <p:extLst>
      <p:ext uri="{BB962C8B-B14F-4D97-AF65-F5344CB8AC3E}">
        <p14:creationId xmlns:p14="http://schemas.microsoft.com/office/powerpoint/2010/main" xmlns="" val="17274482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0962"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0963"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lIns="91419" tIns="45709" rIns="91419" bIns="45709" anchor="b"/>
          <a:lstStyle/>
          <a:p>
            <a:pPr algn="r"/>
            <a:fld id="{E53FB72D-2080-430C-8BF2-B20F7A4E0324}" type="slidenum">
              <a:rPr lang="fi-FI" sz="1200">
                <a:ea typeface="ＭＳ Ｐゴシック" pitchFamily="34" charset="-128"/>
              </a:rPr>
              <a:pPr algn="r"/>
              <a:t>25</a:t>
            </a:fld>
            <a:endParaRPr lang="fi-FI" sz="1200">
              <a:ea typeface="ＭＳ Ｐゴシック" pitchFamily="34" charset="-128"/>
            </a:endParaRPr>
          </a:p>
        </p:txBody>
      </p:sp>
    </p:spTree>
    <p:extLst>
      <p:ext uri="{BB962C8B-B14F-4D97-AF65-F5344CB8AC3E}">
        <p14:creationId xmlns:p14="http://schemas.microsoft.com/office/powerpoint/2010/main" xmlns="" val="3028506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41B8459-82A9-41AA-8718-32E941EA9221}" type="slidenum">
              <a:rPr lang="tr-TR" smtClean="0"/>
              <a:pPr eaLnBrk="1" hangingPunct="1"/>
              <a:t>68</a:t>
            </a:fld>
            <a:endParaRPr lang="tr-TR" smtClean="0"/>
          </a:p>
        </p:txBody>
      </p:sp>
      <p:sp>
        <p:nvSpPr>
          <p:cNvPr id="311299" name="Rectangle 2"/>
          <p:cNvSpPr>
            <a:spLocks noGrp="1" noRot="1" noChangeAspect="1" noChangeArrowheads="1" noTextEdit="1"/>
          </p:cNvSpPr>
          <p:nvPr>
            <p:ph type="sldImg"/>
          </p:nvPr>
        </p:nvSpPr>
        <p:spPr>
          <a:ln/>
        </p:spPr>
      </p:sp>
      <p:sp>
        <p:nvSpPr>
          <p:cNvPr id="3113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smtClean="0">
              <a:latin typeface="Arial" pitchFamily="34" charset="0"/>
              <a:cs typeface="Arial" pitchFamily="34" charset="0"/>
            </a:endParaRPr>
          </a:p>
        </p:txBody>
      </p:sp>
    </p:spTree>
    <p:extLst>
      <p:ext uri="{BB962C8B-B14F-4D97-AF65-F5344CB8AC3E}">
        <p14:creationId xmlns:p14="http://schemas.microsoft.com/office/powerpoint/2010/main" xmlns="" val="2019845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682367A-8854-4B69-A3E8-894A42BCB949}" type="slidenum">
              <a:rPr lang="tr-TR" smtClean="0"/>
              <a:pPr eaLnBrk="1" hangingPunct="1"/>
              <a:t>69</a:t>
            </a:fld>
            <a:endParaRPr lang="tr-TR" smtClean="0"/>
          </a:p>
        </p:txBody>
      </p:sp>
      <p:sp>
        <p:nvSpPr>
          <p:cNvPr id="312323" name="Rectangle 2"/>
          <p:cNvSpPr>
            <a:spLocks noGrp="1" noRot="1" noChangeAspect="1" noChangeArrowheads="1" noTextEdit="1"/>
          </p:cNvSpPr>
          <p:nvPr>
            <p:ph type="sldImg"/>
          </p:nvPr>
        </p:nvSpPr>
        <p:spPr>
          <a:ln/>
        </p:spPr>
      </p:sp>
      <p:sp>
        <p:nvSpPr>
          <p:cNvPr id="3123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smtClean="0">
              <a:latin typeface="Arial" pitchFamily="34" charset="0"/>
              <a:cs typeface="Arial" pitchFamily="34" charset="0"/>
            </a:endParaRPr>
          </a:p>
        </p:txBody>
      </p:sp>
    </p:spTree>
    <p:extLst>
      <p:ext uri="{BB962C8B-B14F-4D97-AF65-F5344CB8AC3E}">
        <p14:creationId xmlns:p14="http://schemas.microsoft.com/office/powerpoint/2010/main" xmlns="" val="3515722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6427ACA-470F-4914-A493-275AE1C144D7}" type="slidenum">
              <a:rPr lang="tr-TR" smtClean="0"/>
              <a:pPr eaLnBrk="1" hangingPunct="1"/>
              <a:t>70</a:t>
            </a:fld>
            <a:endParaRPr lang="tr-TR" smtClean="0"/>
          </a:p>
        </p:txBody>
      </p:sp>
      <p:sp>
        <p:nvSpPr>
          <p:cNvPr id="313347" name="Rectangle 2"/>
          <p:cNvSpPr>
            <a:spLocks noGrp="1" noRot="1" noChangeAspect="1" noChangeArrowheads="1" noTextEdit="1"/>
          </p:cNvSpPr>
          <p:nvPr>
            <p:ph type="sldImg"/>
          </p:nvPr>
        </p:nvSpPr>
        <p:spPr>
          <a:ln/>
        </p:spPr>
      </p:sp>
      <p:sp>
        <p:nvSpPr>
          <p:cNvPr id="3133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smtClean="0">
              <a:latin typeface="Arial" pitchFamily="34" charset="0"/>
              <a:cs typeface="Arial" pitchFamily="34" charset="0"/>
            </a:endParaRPr>
          </a:p>
        </p:txBody>
      </p:sp>
    </p:spTree>
    <p:extLst>
      <p:ext uri="{BB962C8B-B14F-4D97-AF65-F5344CB8AC3E}">
        <p14:creationId xmlns:p14="http://schemas.microsoft.com/office/powerpoint/2010/main" xmlns="" val="2680330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AC80629-2E48-4E35-B07A-44AF8B76B4C8}" type="slidenum">
              <a:rPr lang="tr-TR" smtClean="0"/>
              <a:pPr eaLnBrk="1" hangingPunct="1"/>
              <a:t>71</a:t>
            </a:fld>
            <a:endParaRPr lang="tr-TR" smtClean="0"/>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smtClean="0">
              <a:latin typeface="Arial" pitchFamily="34" charset="0"/>
              <a:cs typeface="Arial" pitchFamily="34" charset="0"/>
            </a:endParaRPr>
          </a:p>
        </p:txBody>
      </p:sp>
    </p:spTree>
    <p:extLst>
      <p:ext uri="{BB962C8B-B14F-4D97-AF65-F5344CB8AC3E}">
        <p14:creationId xmlns:p14="http://schemas.microsoft.com/office/powerpoint/2010/main" xmlns="" val="2358721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F536B27-63BD-44F7-B783-377E5CDE9BD2}" type="slidenum">
              <a:rPr lang="tr-TR" smtClean="0"/>
              <a:pPr eaLnBrk="1" hangingPunct="1"/>
              <a:t>72</a:t>
            </a:fld>
            <a:endParaRPr lang="tr-TR" smtClean="0"/>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smtClean="0">
              <a:latin typeface="Arial" pitchFamily="34" charset="0"/>
              <a:cs typeface="Arial" pitchFamily="34" charset="0"/>
            </a:endParaRPr>
          </a:p>
        </p:txBody>
      </p:sp>
    </p:spTree>
    <p:extLst>
      <p:ext uri="{BB962C8B-B14F-4D97-AF65-F5344CB8AC3E}">
        <p14:creationId xmlns:p14="http://schemas.microsoft.com/office/powerpoint/2010/main" xmlns="" val="2984568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09"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29410"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dirty="0" smtClean="0"/>
          </a:p>
        </p:txBody>
      </p:sp>
      <p:sp>
        <p:nvSpPr>
          <p:cNvPr id="4" name="3 Slayt Numarası Yer Tutucusu"/>
          <p:cNvSpPr txBox="1">
            <a:spLocks noGrp="1"/>
          </p:cNvSpPr>
          <p:nvPr/>
        </p:nvSpPr>
        <p:spPr>
          <a:xfrm>
            <a:off x="3884613" y="8685213"/>
            <a:ext cx="2971800" cy="457200"/>
          </a:xfrm>
          <a:prstGeom prst="rect">
            <a:avLst/>
          </a:prstGeom>
          <a:noFill/>
        </p:spPr>
        <p:txBody>
          <a:bodyPr lIns="91429" tIns="45715" rIns="91429" bIns="45715" anchor="b"/>
          <a:lstStyle/>
          <a:p>
            <a:pPr algn="r" fontAlgn="auto">
              <a:spcBef>
                <a:spcPts val="0"/>
              </a:spcBef>
              <a:spcAft>
                <a:spcPts val="0"/>
              </a:spcAft>
              <a:defRPr/>
            </a:pPr>
            <a:fld id="{3F8C2EED-403E-49F1-B249-9F1715AF7D2A}" type="slidenum">
              <a:rPr lang="tr-TR" sz="1200">
                <a:solidFill>
                  <a:prstClr val="black"/>
                </a:solidFill>
                <a:latin typeface="Calibri"/>
                <a:cs typeface="Arial" charset="0"/>
              </a:rPr>
              <a:pPr algn="r" fontAlgn="auto">
                <a:spcBef>
                  <a:spcPts val="0"/>
                </a:spcBef>
                <a:spcAft>
                  <a:spcPts val="0"/>
                </a:spcAft>
                <a:defRPr/>
              </a:pPr>
              <a:t>101</a:t>
            </a:fld>
            <a:endParaRPr lang="tr-TR" sz="1200">
              <a:solidFill>
                <a:prstClr val="black"/>
              </a:solidFill>
              <a:latin typeface="Calibri"/>
              <a:cs typeface="Arial" charset="0"/>
            </a:endParaRPr>
          </a:p>
        </p:txBody>
      </p:sp>
    </p:spTree>
    <p:extLst>
      <p:ext uri="{BB962C8B-B14F-4D97-AF65-F5344CB8AC3E}">
        <p14:creationId xmlns:p14="http://schemas.microsoft.com/office/powerpoint/2010/main" xmlns="" val="3298244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AE61235-944B-48B6-BA8D-4BED05CEE208}" type="slidenum">
              <a:rPr lang="tr-TR" smtClean="0"/>
              <a:pPr eaLnBrk="1" hangingPunct="1"/>
              <a:t>113</a:t>
            </a:fld>
            <a:endParaRPr lang="tr-TR" smtClean="0"/>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smtClean="0">
              <a:latin typeface="Arial" pitchFamily="34" charset="0"/>
              <a:cs typeface="Arial" pitchFamily="34" charset="0"/>
            </a:endParaRPr>
          </a:p>
        </p:txBody>
      </p:sp>
    </p:spTree>
    <p:extLst>
      <p:ext uri="{BB962C8B-B14F-4D97-AF65-F5344CB8AC3E}">
        <p14:creationId xmlns:p14="http://schemas.microsoft.com/office/powerpoint/2010/main" xmlns="" val="4012975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E4FA2ED-A9C5-4E69-86D6-A4B484E2BA22}" type="slidenum">
              <a:rPr lang="tr-TR" smtClean="0"/>
              <a:pPr eaLnBrk="1" hangingPunct="1"/>
              <a:t>114</a:t>
            </a:fld>
            <a:endParaRPr lang="tr-TR" smtClean="0"/>
          </a:p>
        </p:txBody>
      </p:sp>
      <p:sp>
        <p:nvSpPr>
          <p:cNvPr id="326659" name="Rectangle 2"/>
          <p:cNvSpPr>
            <a:spLocks noGrp="1" noRot="1" noChangeAspect="1" noChangeArrowheads="1" noTextEdit="1"/>
          </p:cNvSpPr>
          <p:nvPr>
            <p:ph type="sldImg"/>
          </p:nvPr>
        </p:nvSpPr>
        <p:spPr>
          <a:ln/>
        </p:spPr>
      </p:sp>
      <p:sp>
        <p:nvSpPr>
          <p:cNvPr id="32666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smtClean="0">
              <a:latin typeface="Arial" pitchFamily="34" charset="0"/>
              <a:cs typeface="Arial" pitchFamily="34" charset="0"/>
            </a:endParaRPr>
          </a:p>
        </p:txBody>
      </p:sp>
    </p:spTree>
    <p:extLst>
      <p:ext uri="{BB962C8B-B14F-4D97-AF65-F5344CB8AC3E}">
        <p14:creationId xmlns:p14="http://schemas.microsoft.com/office/powerpoint/2010/main" xmlns="" val="3621006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FA4F0F5-0114-4E6D-9C67-35EB7B6B230E}" type="slidenum">
              <a:rPr lang="de-DE" sz="1200">
                <a:solidFill>
                  <a:srgbClr val="000000"/>
                </a:solidFill>
              </a:rPr>
              <a:pPr algn="r" eaLnBrk="1" hangingPunct="1"/>
              <a:t>52</a:t>
            </a:fld>
            <a:endParaRPr lang="de-DE" sz="1200">
              <a:solidFill>
                <a:srgbClr val="000000"/>
              </a:solidFill>
            </a:endParaRPr>
          </a:p>
        </p:txBody>
      </p:sp>
      <p:sp>
        <p:nvSpPr>
          <p:cNvPr id="30105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pitchFamily="34" charset="0"/>
                <a:cs typeface="Arial" pitchFamily="34" charset="0"/>
              </a:defRPr>
            </a:lvl1pPr>
            <a:lvl2pPr marL="742950" indent="-285750" defTabSz="947738" eaLnBrk="0" hangingPunct="0">
              <a:defRPr>
                <a:solidFill>
                  <a:schemeClr val="tx1"/>
                </a:solidFill>
                <a:latin typeface="Arial" pitchFamily="34" charset="0"/>
                <a:cs typeface="Arial" pitchFamily="34" charset="0"/>
              </a:defRPr>
            </a:lvl2pPr>
            <a:lvl3pPr marL="1143000" indent="-228600" defTabSz="947738" eaLnBrk="0" hangingPunct="0">
              <a:defRPr>
                <a:solidFill>
                  <a:schemeClr val="tx1"/>
                </a:solidFill>
                <a:latin typeface="Arial" pitchFamily="34" charset="0"/>
                <a:cs typeface="Arial" pitchFamily="34" charset="0"/>
              </a:defRPr>
            </a:lvl3pPr>
            <a:lvl4pPr marL="1600200" indent="-228600" defTabSz="947738" eaLnBrk="0" hangingPunct="0">
              <a:defRPr>
                <a:solidFill>
                  <a:schemeClr val="tx1"/>
                </a:solidFill>
                <a:latin typeface="Arial" pitchFamily="34" charset="0"/>
                <a:cs typeface="Arial" pitchFamily="34" charset="0"/>
              </a:defRPr>
            </a:lvl4pPr>
            <a:lvl5pPr marL="2057400" indent="-228600" defTabSz="947738" eaLnBrk="0" hangingPunct="0">
              <a:defRPr>
                <a:solidFill>
                  <a:schemeClr val="tx1"/>
                </a:solidFill>
                <a:latin typeface="Arial" pitchFamily="34" charset="0"/>
                <a:cs typeface="Arial" pitchFamily="34" charset="0"/>
              </a:defRPr>
            </a:lvl5pPr>
            <a:lvl6pPr marL="2514600" indent="-228600" defTabSz="9477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477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477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47738"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921DAB7B-81C8-4DA2-9AB0-AB9D7DA02D59}" type="slidenum">
              <a:rPr lang="en-GB" sz="1300">
                <a:solidFill>
                  <a:srgbClr val="000000"/>
                </a:solidFill>
              </a:rPr>
              <a:pPr algn="r" eaLnBrk="1" hangingPunct="1"/>
              <a:t>52</a:t>
            </a:fld>
            <a:endParaRPr lang="en-GB" sz="1300">
              <a:solidFill>
                <a:srgbClr val="000000"/>
              </a:solidFill>
            </a:endParaRPr>
          </a:p>
        </p:txBody>
      </p:sp>
      <p:sp>
        <p:nvSpPr>
          <p:cNvPr id="301060" name="Rectangle 2"/>
          <p:cNvSpPr>
            <a:spLocks noGrp="1" noRot="1" noChangeAspect="1" noChangeArrowheads="1" noTextEdit="1"/>
          </p:cNvSpPr>
          <p:nvPr>
            <p:ph type="sldImg"/>
          </p:nvPr>
        </p:nvSpPr>
        <p:spPr>
          <a:xfrm>
            <a:off x="1143000" y="685800"/>
            <a:ext cx="4573588" cy="3430588"/>
          </a:xfrm>
          <a:ln/>
        </p:spPr>
      </p:sp>
      <p:sp>
        <p:nvSpPr>
          <p:cNvPr id="30106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824" tIns="47416" rIns="94824" bIns="47416"/>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xmlns="" val="1998697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EE1DCEC-9106-4056-85F9-F7E30F024A85}" type="slidenum">
              <a:rPr lang="de-DE" sz="1200">
                <a:solidFill>
                  <a:srgbClr val="000000"/>
                </a:solidFill>
              </a:rPr>
              <a:pPr algn="r" eaLnBrk="1" hangingPunct="1"/>
              <a:t>53</a:t>
            </a:fld>
            <a:endParaRPr lang="de-DE" sz="1200">
              <a:solidFill>
                <a:srgbClr val="000000"/>
              </a:solidFill>
            </a:endParaRPr>
          </a:p>
        </p:txBody>
      </p:sp>
      <p:sp>
        <p:nvSpPr>
          <p:cNvPr id="30208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pitchFamily="34" charset="0"/>
                <a:cs typeface="Arial" pitchFamily="34" charset="0"/>
              </a:defRPr>
            </a:lvl1pPr>
            <a:lvl2pPr marL="742950" indent="-285750" defTabSz="947738" eaLnBrk="0" hangingPunct="0">
              <a:defRPr>
                <a:solidFill>
                  <a:schemeClr val="tx1"/>
                </a:solidFill>
                <a:latin typeface="Arial" pitchFamily="34" charset="0"/>
                <a:cs typeface="Arial" pitchFamily="34" charset="0"/>
              </a:defRPr>
            </a:lvl2pPr>
            <a:lvl3pPr marL="1143000" indent="-228600" defTabSz="947738" eaLnBrk="0" hangingPunct="0">
              <a:defRPr>
                <a:solidFill>
                  <a:schemeClr val="tx1"/>
                </a:solidFill>
                <a:latin typeface="Arial" pitchFamily="34" charset="0"/>
                <a:cs typeface="Arial" pitchFamily="34" charset="0"/>
              </a:defRPr>
            </a:lvl3pPr>
            <a:lvl4pPr marL="1600200" indent="-228600" defTabSz="947738" eaLnBrk="0" hangingPunct="0">
              <a:defRPr>
                <a:solidFill>
                  <a:schemeClr val="tx1"/>
                </a:solidFill>
                <a:latin typeface="Arial" pitchFamily="34" charset="0"/>
                <a:cs typeface="Arial" pitchFamily="34" charset="0"/>
              </a:defRPr>
            </a:lvl4pPr>
            <a:lvl5pPr marL="2057400" indent="-228600" defTabSz="947738" eaLnBrk="0" hangingPunct="0">
              <a:defRPr>
                <a:solidFill>
                  <a:schemeClr val="tx1"/>
                </a:solidFill>
                <a:latin typeface="Arial" pitchFamily="34" charset="0"/>
                <a:cs typeface="Arial" pitchFamily="34" charset="0"/>
              </a:defRPr>
            </a:lvl5pPr>
            <a:lvl6pPr marL="2514600" indent="-228600" defTabSz="9477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477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477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47738"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9C7CD24-9FED-4E31-81C6-0C4CD6C19A19}" type="slidenum">
              <a:rPr lang="en-GB" sz="1300">
                <a:solidFill>
                  <a:srgbClr val="000000"/>
                </a:solidFill>
              </a:rPr>
              <a:pPr algn="r" eaLnBrk="1" hangingPunct="1"/>
              <a:t>53</a:t>
            </a:fld>
            <a:endParaRPr lang="en-GB" sz="1300">
              <a:solidFill>
                <a:srgbClr val="000000"/>
              </a:solidFill>
            </a:endParaRPr>
          </a:p>
        </p:txBody>
      </p:sp>
      <p:sp>
        <p:nvSpPr>
          <p:cNvPr id="302084" name="Rectangle 2"/>
          <p:cNvSpPr>
            <a:spLocks noGrp="1" noRot="1" noChangeAspect="1" noChangeArrowheads="1" noTextEdit="1"/>
          </p:cNvSpPr>
          <p:nvPr>
            <p:ph type="sldImg"/>
          </p:nvPr>
        </p:nvSpPr>
        <p:spPr>
          <a:xfrm>
            <a:off x="1143000" y="685800"/>
            <a:ext cx="4573588" cy="3430588"/>
          </a:xfrm>
          <a:ln/>
        </p:spPr>
      </p:sp>
      <p:sp>
        <p:nvSpPr>
          <p:cNvPr id="30208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824" tIns="47416" rIns="94824" bIns="47416"/>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xmlns="" val="2403742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6C4118B-DD15-486E-88B4-90AA6524D277}" type="slidenum">
              <a:rPr lang="tr-TR" smtClean="0"/>
              <a:pPr eaLnBrk="1" hangingPunct="1"/>
              <a:t>55</a:t>
            </a:fld>
            <a:endParaRPr lang="tr-TR" smtClean="0"/>
          </a:p>
        </p:txBody>
      </p:sp>
      <p:sp>
        <p:nvSpPr>
          <p:cNvPr id="303107" name="Rectangle 2"/>
          <p:cNvSpPr>
            <a:spLocks noGrp="1" noRot="1" noChangeAspect="1" noChangeArrowheads="1" noTextEdit="1"/>
          </p:cNvSpPr>
          <p:nvPr>
            <p:ph type="sldImg"/>
          </p:nvPr>
        </p:nvSpPr>
        <p:spPr>
          <a:ln/>
        </p:spPr>
      </p:sp>
      <p:sp>
        <p:nvSpPr>
          <p:cNvPr id="3031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smtClean="0">
              <a:latin typeface="Arial" pitchFamily="34" charset="0"/>
              <a:cs typeface="Arial" pitchFamily="34" charset="0"/>
            </a:endParaRPr>
          </a:p>
        </p:txBody>
      </p:sp>
    </p:spTree>
    <p:extLst>
      <p:ext uri="{BB962C8B-B14F-4D97-AF65-F5344CB8AC3E}">
        <p14:creationId xmlns:p14="http://schemas.microsoft.com/office/powerpoint/2010/main" xmlns="" val="1582909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2976139-230B-48B8-9525-0547C6BFE3EF}" type="slidenum">
              <a:rPr lang="tr-TR" smtClean="0"/>
              <a:pPr eaLnBrk="1" hangingPunct="1"/>
              <a:t>63</a:t>
            </a:fld>
            <a:endParaRPr lang="tr-TR" smtClean="0"/>
          </a:p>
        </p:txBody>
      </p:sp>
      <p:sp>
        <p:nvSpPr>
          <p:cNvPr id="304131" name="Rectangle 2"/>
          <p:cNvSpPr>
            <a:spLocks noGrp="1" noRot="1" noChangeAspect="1" noChangeArrowheads="1" noTextEdit="1"/>
          </p:cNvSpPr>
          <p:nvPr>
            <p:ph type="sldImg"/>
          </p:nvPr>
        </p:nvSpPr>
        <p:spPr>
          <a:ln/>
        </p:spPr>
      </p:sp>
      <p:sp>
        <p:nvSpPr>
          <p:cNvPr id="3041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smtClean="0">
              <a:latin typeface="Arial" pitchFamily="34" charset="0"/>
              <a:cs typeface="Arial" pitchFamily="34" charset="0"/>
            </a:endParaRPr>
          </a:p>
        </p:txBody>
      </p:sp>
    </p:spTree>
    <p:extLst>
      <p:ext uri="{BB962C8B-B14F-4D97-AF65-F5344CB8AC3E}">
        <p14:creationId xmlns:p14="http://schemas.microsoft.com/office/powerpoint/2010/main" xmlns="" val="2618023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3E1078C-A9E2-4E56-8FE2-C43915F05555}" type="slidenum">
              <a:rPr lang="de-DE" sz="1200">
                <a:solidFill>
                  <a:srgbClr val="000000"/>
                </a:solidFill>
              </a:rPr>
              <a:pPr algn="r" eaLnBrk="1" hangingPunct="1"/>
              <a:t>64</a:t>
            </a:fld>
            <a:endParaRPr lang="de-DE" sz="1200">
              <a:solidFill>
                <a:srgbClr val="000000"/>
              </a:solidFill>
            </a:endParaRPr>
          </a:p>
        </p:txBody>
      </p:sp>
      <p:sp>
        <p:nvSpPr>
          <p:cNvPr id="306179"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pitchFamily="34" charset="0"/>
                <a:cs typeface="Arial" pitchFamily="34" charset="0"/>
              </a:defRPr>
            </a:lvl1pPr>
            <a:lvl2pPr marL="742950" indent="-285750" defTabSz="947738" eaLnBrk="0" hangingPunct="0">
              <a:defRPr>
                <a:solidFill>
                  <a:schemeClr val="tx1"/>
                </a:solidFill>
                <a:latin typeface="Arial" pitchFamily="34" charset="0"/>
                <a:cs typeface="Arial" pitchFamily="34" charset="0"/>
              </a:defRPr>
            </a:lvl2pPr>
            <a:lvl3pPr marL="1143000" indent="-228600" defTabSz="947738" eaLnBrk="0" hangingPunct="0">
              <a:defRPr>
                <a:solidFill>
                  <a:schemeClr val="tx1"/>
                </a:solidFill>
                <a:latin typeface="Arial" pitchFamily="34" charset="0"/>
                <a:cs typeface="Arial" pitchFamily="34" charset="0"/>
              </a:defRPr>
            </a:lvl3pPr>
            <a:lvl4pPr marL="1600200" indent="-228600" defTabSz="947738" eaLnBrk="0" hangingPunct="0">
              <a:defRPr>
                <a:solidFill>
                  <a:schemeClr val="tx1"/>
                </a:solidFill>
                <a:latin typeface="Arial" pitchFamily="34" charset="0"/>
                <a:cs typeface="Arial" pitchFamily="34" charset="0"/>
              </a:defRPr>
            </a:lvl4pPr>
            <a:lvl5pPr marL="2057400" indent="-228600" defTabSz="947738" eaLnBrk="0" hangingPunct="0">
              <a:defRPr>
                <a:solidFill>
                  <a:schemeClr val="tx1"/>
                </a:solidFill>
                <a:latin typeface="Arial" pitchFamily="34" charset="0"/>
                <a:cs typeface="Arial" pitchFamily="34" charset="0"/>
              </a:defRPr>
            </a:lvl5pPr>
            <a:lvl6pPr marL="2514600" indent="-228600" defTabSz="9477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477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477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47738"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7BFD97B-DEAE-4063-BE0A-79BA39D5083C}" type="slidenum">
              <a:rPr lang="en-GB" sz="1300">
                <a:solidFill>
                  <a:srgbClr val="000000"/>
                </a:solidFill>
              </a:rPr>
              <a:pPr algn="r" eaLnBrk="1" hangingPunct="1"/>
              <a:t>64</a:t>
            </a:fld>
            <a:endParaRPr lang="en-GB" sz="1300">
              <a:solidFill>
                <a:srgbClr val="000000"/>
              </a:solidFill>
            </a:endParaRPr>
          </a:p>
        </p:txBody>
      </p:sp>
      <p:sp>
        <p:nvSpPr>
          <p:cNvPr id="306180" name="Rectangle 2"/>
          <p:cNvSpPr>
            <a:spLocks noGrp="1" noRot="1" noChangeAspect="1" noChangeArrowheads="1" noTextEdit="1"/>
          </p:cNvSpPr>
          <p:nvPr>
            <p:ph type="sldImg"/>
          </p:nvPr>
        </p:nvSpPr>
        <p:spPr>
          <a:xfrm>
            <a:off x="1143000" y="685800"/>
            <a:ext cx="4573588" cy="3430588"/>
          </a:xfrm>
          <a:ln/>
        </p:spPr>
      </p:sp>
      <p:sp>
        <p:nvSpPr>
          <p:cNvPr id="30618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824" tIns="47416" rIns="94824" bIns="47416"/>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xmlns="" val="1257650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9C0EEC4-323A-45FF-B6FA-C1A1FBC27A29}" type="slidenum">
              <a:rPr lang="de-DE" sz="1200">
                <a:solidFill>
                  <a:srgbClr val="000000"/>
                </a:solidFill>
              </a:rPr>
              <a:pPr algn="r" eaLnBrk="1" hangingPunct="1"/>
              <a:t>65</a:t>
            </a:fld>
            <a:endParaRPr lang="de-DE" sz="1200">
              <a:solidFill>
                <a:srgbClr val="000000"/>
              </a:solidFill>
            </a:endParaRPr>
          </a:p>
        </p:txBody>
      </p:sp>
      <p:sp>
        <p:nvSpPr>
          <p:cNvPr id="307203"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pitchFamily="34" charset="0"/>
                <a:cs typeface="Arial" pitchFamily="34" charset="0"/>
              </a:defRPr>
            </a:lvl1pPr>
            <a:lvl2pPr marL="742950" indent="-285750" defTabSz="947738" eaLnBrk="0" hangingPunct="0">
              <a:defRPr>
                <a:solidFill>
                  <a:schemeClr val="tx1"/>
                </a:solidFill>
                <a:latin typeface="Arial" pitchFamily="34" charset="0"/>
                <a:cs typeface="Arial" pitchFamily="34" charset="0"/>
              </a:defRPr>
            </a:lvl2pPr>
            <a:lvl3pPr marL="1143000" indent="-228600" defTabSz="947738" eaLnBrk="0" hangingPunct="0">
              <a:defRPr>
                <a:solidFill>
                  <a:schemeClr val="tx1"/>
                </a:solidFill>
                <a:latin typeface="Arial" pitchFamily="34" charset="0"/>
                <a:cs typeface="Arial" pitchFamily="34" charset="0"/>
              </a:defRPr>
            </a:lvl3pPr>
            <a:lvl4pPr marL="1600200" indent="-228600" defTabSz="947738" eaLnBrk="0" hangingPunct="0">
              <a:defRPr>
                <a:solidFill>
                  <a:schemeClr val="tx1"/>
                </a:solidFill>
                <a:latin typeface="Arial" pitchFamily="34" charset="0"/>
                <a:cs typeface="Arial" pitchFamily="34" charset="0"/>
              </a:defRPr>
            </a:lvl4pPr>
            <a:lvl5pPr marL="2057400" indent="-228600" defTabSz="947738" eaLnBrk="0" hangingPunct="0">
              <a:defRPr>
                <a:solidFill>
                  <a:schemeClr val="tx1"/>
                </a:solidFill>
                <a:latin typeface="Arial" pitchFamily="34" charset="0"/>
                <a:cs typeface="Arial" pitchFamily="34" charset="0"/>
              </a:defRPr>
            </a:lvl5pPr>
            <a:lvl6pPr marL="2514600" indent="-228600" defTabSz="9477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477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477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47738"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FD921758-C9AC-4192-B17E-1F39419BFA80}" type="slidenum">
              <a:rPr lang="en-GB" sz="1300">
                <a:solidFill>
                  <a:srgbClr val="000000"/>
                </a:solidFill>
              </a:rPr>
              <a:pPr algn="r" eaLnBrk="1" hangingPunct="1"/>
              <a:t>65</a:t>
            </a:fld>
            <a:endParaRPr lang="en-GB" sz="1300">
              <a:solidFill>
                <a:srgbClr val="000000"/>
              </a:solidFill>
            </a:endParaRPr>
          </a:p>
        </p:txBody>
      </p:sp>
      <p:sp>
        <p:nvSpPr>
          <p:cNvPr id="307204" name="Rectangle 2"/>
          <p:cNvSpPr>
            <a:spLocks noGrp="1" noRot="1" noChangeAspect="1" noChangeArrowheads="1" noTextEdit="1"/>
          </p:cNvSpPr>
          <p:nvPr>
            <p:ph type="sldImg"/>
          </p:nvPr>
        </p:nvSpPr>
        <p:spPr>
          <a:xfrm>
            <a:off x="1143000" y="685800"/>
            <a:ext cx="4573588" cy="3430588"/>
          </a:xfrm>
          <a:ln/>
        </p:spPr>
      </p:sp>
      <p:sp>
        <p:nvSpPr>
          <p:cNvPr id="30720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824" tIns="47416" rIns="94824" bIns="47416"/>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xmlns="" val="432812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2E9EF31-D68F-4DA7-B636-E1B1F4279521}" type="slidenum">
              <a:rPr lang="tr-TR" smtClean="0"/>
              <a:pPr eaLnBrk="1" hangingPunct="1"/>
              <a:t>66</a:t>
            </a:fld>
            <a:endParaRPr lang="tr-TR" smtClean="0"/>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smtClean="0">
              <a:latin typeface="Arial" pitchFamily="34" charset="0"/>
              <a:cs typeface="Arial" pitchFamily="34" charset="0"/>
            </a:endParaRPr>
          </a:p>
        </p:txBody>
      </p:sp>
    </p:spTree>
    <p:extLst>
      <p:ext uri="{BB962C8B-B14F-4D97-AF65-F5344CB8AC3E}">
        <p14:creationId xmlns:p14="http://schemas.microsoft.com/office/powerpoint/2010/main" xmlns="" val="2443882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E14BA6A-D4AE-48ED-9519-7802FAA5462A}" type="slidenum">
              <a:rPr lang="tr-TR" smtClean="0"/>
              <a:pPr eaLnBrk="1" hangingPunct="1"/>
              <a:t>67</a:t>
            </a:fld>
            <a:endParaRPr lang="tr-TR" smtClean="0"/>
          </a:p>
        </p:txBody>
      </p:sp>
      <p:sp>
        <p:nvSpPr>
          <p:cNvPr id="310275" name="Rectangle 2"/>
          <p:cNvSpPr>
            <a:spLocks noGrp="1" noRot="1" noChangeAspect="1" noChangeArrowheads="1" noTextEdit="1"/>
          </p:cNvSpPr>
          <p:nvPr>
            <p:ph type="sldImg"/>
          </p:nvPr>
        </p:nvSpPr>
        <p:spPr>
          <a:ln/>
        </p:spPr>
      </p:sp>
      <p:sp>
        <p:nvSpPr>
          <p:cNvPr id="3102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smtClean="0">
              <a:latin typeface="Arial" pitchFamily="34" charset="0"/>
              <a:cs typeface="Arial" pitchFamily="34" charset="0"/>
            </a:endParaRPr>
          </a:p>
        </p:txBody>
      </p:sp>
    </p:spTree>
    <p:extLst>
      <p:ext uri="{BB962C8B-B14F-4D97-AF65-F5344CB8AC3E}">
        <p14:creationId xmlns:p14="http://schemas.microsoft.com/office/powerpoint/2010/main" xmlns="" val="35553963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4" name="Date Placeholder 29"/>
          <p:cNvSpPr>
            <a:spLocks noGrp="1"/>
          </p:cNvSpPr>
          <p:nvPr>
            <p:ph type="dt" sz="half" idx="10"/>
          </p:nvPr>
        </p:nvSpPr>
        <p:spPr/>
        <p:txBody>
          <a:bodyPr/>
          <a:lstStyle>
            <a:lvl1pPr>
              <a:defRPr/>
            </a:lvl1pPr>
          </a:lstStyle>
          <a:p>
            <a:pPr>
              <a:defRPr/>
            </a:pPr>
            <a:endParaRPr lang="tr-TR" altLang="en-US"/>
          </a:p>
        </p:txBody>
      </p:sp>
      <p:sp>
        <p:nvSpPr>
          <p:cNvPr id="5" name="Footer Placeholder 18"/>
          <p:cNvSpPr>
            <a:spLocks noGrp="1"/>
          </p:cNvSpPr>
          <p:nvPr>
            <p:ph type="ftr" sz="quarter" idx="11"/>
          </p:nvPr>
        </p:nvSpPr>
        <p:spPr/>
        <p:txBody>
          <a:bodyPr/>
          <a:lstStyle>
            <a:lvl1pPr>
              <a:defRPr/>
            </a:lvl1pPr>
          </a:lstStyle>
          <a:p>
            <a:pPr>
              <a:defRPr/>
            </a:pPr>
            <a:endParaRPr lang="tr-TR" altLang="en-US"/>
          </a:p>
        </p:txBody>
      </p:sp>
      <p:sp>
        <p:nvSpPr>
          <p:cNvPr id="6" name="Slide Number Placeholder 26"/>
          <p:cNvSpPr>
            <a:spLocks noGrp="1"/>
          </p:cNvSpPr>
          <p:nvPr>
            <p:ph type="sldNum" sz="quarter" idx="12"/>
          </p:nvPr>
        </p:nvSpPr>
        <p:spPr/>
        <p:txBody>
          <a:bodyPr/>
          <a:lstStyle>
            <a:lvl1pPr>
              <a:defRPr/>
            </a:lvl1pPr>
          </a:lstStyle>
          <a:p>
            <a:pPr>
              <a:defRPr/>
            </a:pPr>
            <a:fld id="{51ED3529-84D5-4809-886A-BF57107D683C}" type="slidenum">
              <a:rPr lang="tr-TR" altLang="en-US"/>
              <a:pPr>
                <a:defRPr/>
              </a:pPr>
              <a:t>‹#›</a:t>
            </a:fld>
            <a:endParaRPr lang="tr-TR" altLang="en-US"/>
          </a:p>
        </p:txBody>
      </p:sp>
    </p:spTree>
    <p:extLst>
      <p:ext uri="{BB962C8B-B14F-4D97-AF65-F5344CB8AC3E}">
        <p14:creationId xmlns:p14="http://schemas.microsoft.com/office/powerpoint/2010/main" xmlns="" val="102637844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9"/>
          <p:cNvSpPr>
            <a:spLocks noGrp="1"/>
          </p:cNvSpPr>
          <p:nvPr>
            <p:ph type="dt" sz="half" idx="10"/>
          </p:nvPr>
        </p:nvSpPr>
        <p:spPr/>
        <p:txBody>
          <a:bodyPr/>
          <a:lstStyle>
            <a:lvl1pPr>
              <a:defRPr/>
            </a:lvl1pPr>
          </a:lstStyle>
          <a:p>
            <a:pPr>
              <a:defRPr/>
            </a:pPr>
            <a:endParaRPr lang="tr-TR" altLang="en-US"/>
          </a:p>
        </p:txBody>
      </p:sp>
      <p:sp>
        <p:nvSpPr>
          <p:cNvPr id="5" name="Footer Placeholder 21"/>
          <p:cNvSpPr>
            <a:spLocks noGrp="1"/>
          </p:cNvSpPr>
          <p:nvPr>
            <p:ph type="ftr" sz="quarter" idx="11"/>
          </p:nvPr>
        </p:nvSpPr>
        <p:spPr/>
        <p:txBody>
          <a:bodyPr/>
          <a:lstStyle>
            <a:lvl1pPr>
              <a:defRPr/>
            </a:lvl1pPr>
          </a:lstStyle>
          <a:p>
            <a:pPr>
              <a:defRPr/>
            </a:pPr>
            <a:endParaRPr lang="tr-TR" altLang="en-US"/>
          </a:p>
        </p:txBody>
      </p:sp>
      <p:sp>
        <p:nvSpPr>
          <p:cNvPr id="6" name="Slide Number Placeholder 17"/>
          <p:cNvSpPr>
            <a:spLocks noGrp="1"/>
          </p:cNvSpPr>
          <p:nvPr>
            <p:ph type="sldNum" sz="quarter" idx="12"/>
          </p:nvPr>
        </p:nvSpPr>
        <p:spPr/>
        <p:txBody>
          <a:bodyPr/>
          <a:lstStyle>
            <a:lvl1pPr>
              <a:defRPr/>
            </a:lvl1pPr>
          </a:lstStyle>
          <a:p>
            <a:pPr>
              <a:defRPr/>
            </a:pPr>
            <a:fld id="{7D93D861-A926-48C6-9107-39170CCD5459}" type="slidenum">
              <a:rPr lang="tr-TR" altLang="en-US"/>
              <a:pPr>
                <a:defRPr/>
              </a:pPr>
              <a:t>‹#›</a:t>
            </a:fld>
            <a:endParaRPr lang="tr-TR" altLang="en-US"/>
          </a:p>
        </p:txBody>
      </p:sp>
    </p:spTree>
    <p:extLst>
      <p:ext uri="{BB962C8B-B14F-4D97-AF65-F5344CB8AC3E}">
        <p14:creationId xmlns:p14="http://schemas.microsoft.com/office/powerpoint/2010/main" xmlns="" val="4216520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9"/>
          <p:cNvSpPr>
            <a:spLocks noGrp="1"/>
          </p:cNvSpPr>
          <p:nvPr>
            <p:ph type="dt" sz="half" idx="10"/>
          </p:nvPr>
        </p:nvSpPr>
        <p:spPr/>
        <p:txBody>
          <a:bodyPr/>
          <a:lstStyle>
            <a:lvl1pPr>
              <a:defRPr/>
            </a:lvl1pPr>
          </a:lstStyle>
          <a:p>
            <a:pPr>
              <a:defRPr/>
            </a:pPr>
            <a:endParaRPr lang="tr-TR" altLang="en-US"/>
          </a:p>
        </p:txBody>
      </p:sp>
      <p:sp>
        <p:nvSpPr>
          <p:cNvPr id="5" name="Footer Placeholder 21"/>
          <p:cNvSpPr>
            <a:spLocks noGrp="1"/>
          </p:cNvSpPr>
          <p:nvPr>
            <p:ph type="ftr" sz="quarter" idx="11"/>
          </p:nvPr>
        </p:nvSpPr>
        <p:spPr/>
        <p:txBody>
          <a:bodyPr/>
          <a:lstStyle>
            <a:lvl1pPr>
              <a:defRPr/>
            </a:lvl1pPr>
          </a:lstStyle>
          <a:p>
            <a:pPr>
              <a:defRPr/>
            </a:pPr>
            <a:endParaRPr lang="tr-TR" altLang="en-US"/>
          </a:p>
        </p:txBody>
      </p:sp>
      <p:sp>
        <p:nvSpPr>
          <p:cNvPr id="6" name="Slide Number Placeholder 17"/>
          <p:cNvSpPr>
            <a:spLocks noGrp="1"/>
          </p:cNvSpPr>
          <p:nvPr>
            <p:ph type="sldNum" sz="quarter" idx="12"/>
          </p:nvPr>
        </p:nvSpPr>
        <p:spPr/>
        <p:txBody>
          <a:bodyPr/>
          <a:lstStyle>
            <a:lvl1pPr>
              <a:defRPr/>
            </a:lvl1pPr>
          </a:lstStyle>
          <a:p>
            <a:pPr>
              <a:defRPr/>
            </a:pPr>
            <a:fld id="{AC35E56A-E839-419D-A793-F4EE2131780F}" type="slidenum">
              <a:rPr lang="tr-TR" altLang="en-US"/>
              <a:pPr>
                <a:defRPr/>
              </a:pPr>
              <a:t>‹#›</a:t>
            </a:fld>
            <a:endParaRPr lang="tr-TR" altLang="en-US"/>
          </a:p>
        </p:txBody>
      </p:sp>
    </p:spTree>
    <p:extLst>
      <p:ext uri="{BB962C8B-B14F-4D97-AF65-F5344CB8AC3E}">
        <p14:creationId xmlns:p14="http://schemas.microsoft.com/office/powerpoint/2010/main" xmlns="" val="4087475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4638"/>
            <a:ext cx="82296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Veri Yer Tutucusu 2"/>
          <p:cNvSpPr>
            <a:spLocks noGrp="1"/>
          </p:cNvSpPr>
          <p:nvPr>
            <p:ph type="dt" sz="half" idx="10"/>
          </p:nvPr>
        </p:nvSpPr>
        <p:spPr>
          <a:xfrm>
            <a:off x="457200" y="6245225"/>
            <a:ext cx="2133600" cy="476250"/>
          </a:xfrm>
        </p:spPr>
        <p:txBody>
          <a:bodyPr/>
          <a:lstStyle>
            <a:lvl1pPr>
              <a:defRPr/>
            </a:lvl1pPr>
          </a:lstStyle>
          <a:p>
            <a:fld id="{6B77221A-F6A2-4462-BF9B-3EFC2C311E6A}" type="datetime1">
              <a:rPr lang="tr-TR"/>
              <a:pPr/>
              <a:t>29.01.2020</a:t>
            </a:fld>
            <a:endParaRPr lang="tr-TR"/>
          </a:p>
        </p:txBody>
      </p:sp>
      <p:sp>
        <p:nvSpPr>
          <p:cNvPr id="4" name="Altbilgi Yer Tutucusu 3"/>
          <p:cNvSpPr>
            <a:spLocks noGrp="1"/>
          </p:cNvSpPr>
          <p:nvPr>
            <p:ph type="ftr" sz="quarter" idx="11"/>
          </p:nvPr>
        </p:nvSpPr>
        <p:spPr>
          <a:xfrm>
            <a:off x="3124200" y="6245225"/>
            <a:ext cx="2895600" cy="476250"/>
          </a:xfrm>
        </p:spPr>
        <p:txBody>
          <a:bodyPr/>
          <a:lstStyle>
            <a:lvl1pPr>
              <a:defRPr/>
            </a:lvl1pPr>
          </a:lstStyle>
          <a:p>
            <a:endParaRPr lang="tr-TR"/>
          </a:p>
        </p:txBody>
      </p:sp>
      <p:sp>
        <p:nvSpPr>
          <p:cNvPr id="5" name="Slayt Numarası Yer Tutucusu 4"/>
          <p:cNvSpPr>
            <a:spLocks noGrp="1"/>
          </p:cNvSpPr>
          <p:nvPr>
            <p:ph type="sldNum" sz="quarter" idx="12"/>
          </p:nvPr>
        </p:nvSpPr>
        <p:spPr>
          <a:xfrm>
            <a:off x="3419475" y="6381750"/>
            <a:ext cx="2133600" cy="476250"/>
          </a:xfrm>
        </p:spPr>
        <p:txBody>
          <a:bodyPr/>
          <a:lstStyle>
            <a:lvl1pPr>
              <a:defRPr/>
            </a:lvl1pPr>
          </a:lstStyle>
          <a:p>
            <a:fld id="{3CED7987-3A91-4B69-A392-8BEF9C2C3BDB}" type="slidenum">
              <a:rPr lang="tr-TR"/>
              <a:pPr/>
              <a:t>‹#›</a:t>
            </a:fld>
            <a:endParaRPr lang="tr-TR"/>
          </a:p>
        </p:txBody>
      </p:sp>
    </p:spTree>
    <p:extLst>
      <p:ext uri="{BB962C8B-B14F-4D97-AF65-F5344CB8AC3E}">
        <p14:creationId xmlns:p14="http://schemas.microsoft.com/office/powerpoint/2010/main" xmlns="" val="2549252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ŞEKİL&amp;TABLO">
    <p:spTree>
      <p:nvGrpSpPr>
        <p:cNvPr id="1" name=""/>
        <p:cNvGrpSpPr/>
        <p:nvPr/>
      </p:nvGrpSpPr>
      <p:grpSpPr>
        <a:xfrm>
          <a:off x="0" y="0"/>
          <a:ext cx="0" cy="0"/>
          <a:chOff x="0" y="0"/>
          <a:chExt cx="0" cy="0"/>
        </a:xfrm>
      </p:grpSpPr>
      <p:sp>
        <p:nvSpPr>
          <p:cNvPr id="5" name="2 Metin Yer Tutucusu"/>
          <p:cNvSpPr>
            <a:spLocks noGrp="1"/>
          </p:cNvSpPr>
          <p:nvPr>
            <p:ph type="body" idx="1"/>
          </p:nvPr>
        </p:nvSpPr>
        <p:spPr>
          <a:xfrm>
            <a:off x="251520" y="188640"/>
            <a:ext cx="8640960" cy="864096"/>
          </a:xfrm>
        </p:spPr>
        <p:txBody>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smtClean="0"/>
              <a:t>Asıl metin stillerini düzenlemek için tıklatın</a:t>
            </a:r>
          </a:p>
        </p:txBody>
      </p:sp>
    </p:spTree>
    <p:extLst>
      <p:ext uri="{BB962C8B-B14F-4D97-AF65-F5344CB8AC3E}">
        <p14:creationId xmlns:p14="http://schemas.microsoft.com/office/powerpoint/2010/main" xmlns="" val="1774636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Başlık, İçerik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600200"/>
            <a:ext cx="40386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8200" y="3938588"/>
            <a:ext cx="40386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p:txBody>
          <a:bodyPr/>
          <a:lstStyle>
            <a:lvl1pPr>
              <a:defRPr/>
            </a:lvl1pPr>
          </a:lstStyle>
          <a:p>
            <a:pPr>
              <a:defRPr/>
            </a:pPr>
            <a:endParaRPr lang="tr-TR">
              <a:solidFill>
                <a:prstClr val="black">
                  <a:tint val="75000"/>
                </a:prstClr>
              </a:solidFill>
            </a:endParaRPr>
          </a:p>
        </p:txBody>
      </p:sp>
      <p:sp>
        <p:nvSpPr>
          <p:cNvPr id="7" name="Rectangle 5"/>
          <p:cNvSpPr>
            <a:spLocks noGrp="1" noChangeArrowheads="1"/>
          </p:cNvSpPr>
          <p:nvPr>
            <p:ph type="ftr" sz="quarter" idx="11"/>
          </p:nvPr>
        </p:nvSpPr>
        <p:spPr/>
        <p:txBody>
          <a:bodyPr/>
          <a:lstStyle>
            <a:lvl1pPr>
              <a:defRPr/>
            </a:lvl1pPr>
          </a:lstStyle>
          <a:p>
            <a:pPr>
              <a:defRPr/>
            </a:pPr>
            <a:r>
              <a:rPr lang="tr-TR">
                <a:solidFill>
                  <a:prstClr val="black">
                    <a:tint val="75000"/>
                  </a:prstClr>
                </a:solidFill>
              </a:rPr>
              <a:t>M.Recep YAZGAN Em.Baş İş Müfettişi-İş Güvenliği Uzmanı-İnş.Müh .                                                                                               </a:t>
            </a:r>
          </a:p>
        </p:txBody>
      </p:sp>
      <p:sp>
        <p:nvSpPr>
          <p:cNvPr id="8" name="Rectangle 6"/>
          <p:cNvSpPr>
            <a:spLocks noGrp="1" noChangeArrowheads="1"/>
          </p:cNvSpPr>
          <p:nvPr>
            <p:ph type="sldNum" sz="quarter" idx="12"/>
          </p:nvPr>
        </p:nvSpPr>
        <p:spPr/>
        <p:txBody>
          <a:bodyPr/>
          <a:lstStyle>
            <a:lvl1pPr>
              <a:defRPr/>
            </a:lvl1pPr>
          </a:lstStyle>
          <a:p>
            <a:pPr>
              <a:defRPr/>
            </a:pPr>
            <a:fld id="{76429029-B725-47E2-8092-57742AB57ECE}"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2000197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pPr>
              <a:defRPr/>
            </a:pPr>
            <a:fld id="{37090A82-0359-4D7D-97B0-5273311F1E4A}" type="datetimeFigureOut">
              <a:rPr lang="tr-TR" smtClean="0">
                <a:solidFill>
                  <a:prstClr val="black">
                    <a:tint val="75000"/>
                  </a:prstClr>
                </a:solidFill>
              </a:rPr>
              <a:pPr>
                <a:defRPr/>
              </a:pPr>
              <a:t>29.01.2020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a:defRPr/>
            </a:pPr>
            <a:fld id="{65240C0E-E534-414C-A15B-79C99FB0DB5A}"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298736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fld id="{FECDE4EE-00D9-4E47-9464-68C9492AF25E}" type="datetimeFigureOut">
              <a:rPr lang="tr-TR" smtClean="0">
                <a:solidFill>
                  <a:prstClr val="black">
                    <a:tint val="75000"/>
                  </a:prstClr>
                </a:solidFill>
              </a:rPr>
              <a:pPr>
                <a:defRPr/>
              </a:pPr>
              <a:t>29.01.2020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a:defRPr/>
            </a:pPr>
            <a:fld id="{68679987-86B5-49AE-A9D6-461E5CB96588}"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2922175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pPr>
              <a:defRPr/>
            </a:pPr>
            <a:fld id="{211C8BBB-DFF0-4991-A087-73E5562AFA32}" type="datetimeFigureOut">
              <a:rPr lang="tr-TR" smtClean="0">
                <a:solidFill>
                  <a:prstClr val="black">
                    <a:tint val="75000"/>
                  </a:prstClr>
                </a:solidFill>
              </a:rPr>
              <a:pPr>
                <a:defRPr/>
              </a:pPr>
              <a:t>29.01.2020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a:defRPr/>
            </a:pPr>
            <a:fld id="{F9050AA8-8EAE-4763-B6FA-CF99742691A2}"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2309605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a:defRPr/>
            </a:pPr>
            <a:fld id="{190FB7AC-47F1-45C4-89D5-6F78CA7441F7}" type="datetimeFigureOut">
              <a:rPr lang="tr-TR" smtClean="0">
                <a:solidFill>
                  <a:prstClr val="black">
                    <a:tint val="75000"/>
                  </a:prstClr>
                </a:solidFill>
              </a:rPr>
              <a:pPr>
                <a:defRPr/>
              </a:pPr>
              <a:t>29.01.2020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pPr>
              <a:defRPr/>
            </a:pPr>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pPr>
              <a:defRPr/>
            </a:pPr>
            <a:fld id="{0108DF9B-E37F-42C2-800D-78253F3C5254}"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2786821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a:defRPr/>
            </a:pPr>
            <a:fld id="{F16AFCD1-1B68-40F9-B849-9D5FF9E9831D}" type="datetimeFigureOut">
              <a:rPr lang="tr-TR" smtClean="0">
                <a:solidFill>
                  <a:prstClr val="black">
                    <a:tint val="75000"/>
                  </a:prstClr>
                </a:solidFill>
              </a:rPr>
              <a:pPr>
                <a:defRPr/>
              </a:pPr>
              <a:t>29.01.2020</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pPr>
              <a:defRPr/>
            </a:pPr>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pPr>
              <a:defRPr/>
            </a:pPr>
            <a:fld id="{6193769E-BC36-4CA9-8C4A-0088505607FC}"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2833566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9"/>
          <p:cNvSpPr>
            <a:spLocks noGrp="1"/>
          </p:cNvSpPr>
          <p:nvPr>
            <p:ph type="dt" sz="half" idx="10"/>
          </p:nvPr>
        </p:nvSpPr>
        <p:spPr/>
        <p:txBody>
          <a:bodyPr/>
          <a:lstStyle>
            <a:lvl1pPr>
              <a:defRPr/>
            </a:lvl1pPr>
          </a:lstStyle>
          <a:p>
            <a:pPr>
              <a:defRPr/>
            </a:pPr>
            <a:endParaRPr lang="tr-TR" altLang="en-US"/>
          </a:p>
        </p:txBody>
      </p:sp>
      <p:sp>
        <p:nvSpPr>
          <p:cNvPr id="5" name="Footer Placeholder 21"/>
          <p:cNvSpPr>
            <a:spLocks noGrp="1"/>
          </p:cNvSpPr>
          <p:nvPr>
            <p:ph type="ftr" sz="quarter" idx="11"/>
          </p:nvPr>
        </p:nvSpPr>
        <p:spPr/>
        <p:txBody>
          <a:bodyPr/>
          <a:lstStyle>
            <a:lvl1pPr>
              <a:defRPr/>
            </a:lvl1pPr>
          </a:lstStyle>
          <a:p>
            <a:pPr>
              <a:defRPr/>
            </a:pPr>
            <a:endParaRPr lang="tr-TR" altLang="en-US"/>
          </a:p>
        </p:txBody>
      </p:sp>
      <p:sp>
        <p:nvSpPr>
          <p:cNvPr id="6" name="Slide Number Placeholder 17"/>
          <p:cNvSpPr>
            <a:spLocks noGrp="1"/>
          </p:cNvSpPr>
          <p:nvPr>
            <p:ph type="sldNum" sz="quarter" idx="12"/>
          </p:nvPr>
        </p:nvSpPr>
        <p:spPr/>
        <p:txBody>
          <a:bodyPr/>
          <a:lstStyle>
            <a:lvl1pPr>
              <a:defRPr/>
            </a:lvl1pPr>
          </a:lstStyle>
          <a:p>
            <a:pPr>
              <a:defRPr/>
            </a:pPr>
            <a:fld id="{B556697E-5354-4E49-930A-2FBDDD200F8B}" type="slidenum">
              <a:rPr lang="tr-TR" altLang="en-US"/>
              <a:pPr>
                <a:defRPr/>
              </a:pPr>
              <a:t>‹#›</a:t>
            </a:fld>
            <a:endParaRPr lang="tr-TR" altLang="en-US"/>
          </a:p>
        </p:txBody>
      </p:sp>
    </p:spTree>
    <p:extLst>
      <p:ext uri="{BB962C8B-B14F-4D97-AF65-F5344CB8AC3E}">
        <p14:creationId xmlns:p14="http://schemas.microsoft.com/office/powerpoint/2010/main" xmlns="" val="1705987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a:defRPr/>
            </a:pPr>
            <a:fld id="{57E8F2BD-8B0D-45C4-9E22-FFCA36A92AA4}" type="datetimeFigureOut">
              <a:rPr lang="tr-TR" smtClean="0">
                <a:solidFill>
                  <a:prstClr val="black">
                    <a:tint val="75000"/>
                  </a:prstClr>
                </a:solidFill>
              </a:rPr>
              <a:pPr>
                <a:defRPr/>
              </a:pPr>
              <a:t>29.01.2020</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pPr>
              <a:defRPr/>
            </a:pPr>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pPr>
              <a:defRPr/>
            </a:pPr>
            <a:fld id="{59CB21DA-03EB-4563-9C18-093BAC67B3EE}"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1620534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D522CA64-335A-40C2-BA87-21D46BDCCD13}" type="datetimeFigureOut">
              <a:rPr lang="tr-TR" smtClean="0">
                <a:solidFill>
                  <a:prstClr val="black">
                    <a:tint val="75000"/>
                  </a:prstClr>
                </a:solidFill>
              </a:rPr>
              <a:pPr>
                <a:defRPr/>
              </a:pPr>
              <a:t>29.01.2020</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pPr>
              <a:defRPr/>
            </a:pPr>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pPr>
              <a:defRPr/>
            </a:pPr>
            <a:fld id="{E21B2DE5-3B34-4FF8-B9C0-A9D4D331D354}"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894725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a:defRPr/>
            </a:pPr>
            <a:fld id="{223C2A8B-7E7F-4EBF-AAC1-4591006C15A9}" type="datetimeFigureOut">
              <a:rPr lang="tr-TR" smtClean="0">
                <a:solidFill>
                  <a:prstClr val="black">
                    <a:tint val="75000"/>
                  </a:prstClr>
                </a:solidFill>
              </a:rPr>
              <a:pPr>
                <a:defRPr/>
              </a:pPr>
              <a:t>29.01.2020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pPr>
              <a:defRPr/>
            </a:pPr>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pPr>
              <a:defRPr/>
            </a:pPr>
            <a:fld id="{CF33D631-3576-4C04-8599-B3015263FE20}"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35335205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a:defRPr/>
            </a:pPr>
            <a:fld id="{F08D733E-FADB-4DF1-815F-D6FC0827D511}" type="datetimeFigureOut">
              <a:rPr lang="tr-TR" smtClean="0">
                <a:solidFill>
                  <a:prstClr val="black">
                    <a:tint val="75000"/>
                  </a:prstClr>
                </a:solidFill>
              </a:rPr>
              <a:pPr>
                <a:defRPr/>
              </a:pPr>
              <a:t>29.01.2020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pPr>
              <a:defRPr/>
            </a:pPr>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pPr>
              <a:defRPr/>
            </a:pPr>
            <a:fld id="{6E99668A-4125-4A56-B2EF-2A9489C183E2}"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21894197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fld id="{4F5C9851-00F2-4FB3-A61B-9CDE3E21FCB9}" type="datetimeFigureOut">
              <a:rPr lang="tr-TR" smtClean="0">
                <a:solidFill>
                  <a:prstClr val="black">
                    <a:tint val="75000"/>
                  </a:prstClr>
                </a:solidFill>
              </a:rPr>
              <a:pPr>
                <a:defRPr/>
              </a:pPr>
              <a:t>29.01.2020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a:defRPr/>
            </a:pPr>
            <a:fld id="{9E2F021D-B05C-4986-A8AF-1E3CF11B84AD}"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8265383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fld id="{F8526E57-DA71-42CA-B297-7D42B7667A01}" type="datetimeFigureOut">
              <a:rPr lang="tr-TR" smtClean="0">
                <a:solidFill>
                  <a:prstClr val="black">
                    <a:tint val="75000"/>
                  </a:prstClr>
                </a:solidFill>
              </a:rPr>
              <a:pPr>
                <a:defRPr/>
              </a:pPr>
              <a:t>29.01.2020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a:defRPr/>
            </a:pPr>
            <a:fld id="{A33F2E35-A3D7-4D29-BAF1-15EA86A1CD59}" type="slidenum">
              <a:rPr lang="tr-TR" smtClean="0">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18419207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457200" y="1600200"/>
            <a:ext cx="8229600" cy="4495800"/>
          </a:xfrm>
        </p:spPr>
        <p:txBody>
          <a:bodyPr rtlCol="0">
            <a:normAutofit/>
          </a:bodyPr>
          <a:lstStyle/>
          <a:p>
            <a:pPr lvl="0"/>
            <a:endParaRPr lang="tr-TR" noProof="0"/>
          </a:p>
        </p:txBody>
      </p:sp>
      <p:sp>
        <p:nvSpPr>
          <p:cNvPr id="4" name="3 Veri Yer Tutucusu"/>
          <p:cNvSpPr>
            <a:spLocks noGrp="1"/>
          </p:cNvSpPr>
          <p:nvPr>
            <p:ph type="dt" sz="half" idx="10"/>
          </p:nvPr>
        </p:nvSpPr>
        <p:spPr>
          <a:xfrm>
            <a:off x="457200" y="6248400"/>
            <a:ext cx="2133600" cy="457200"/>
          </a:xfrm>
        </p:spPr>
        <p:txBody>
          <a:bodyPr/>
          <a:lstStyle>
            <a:lvl1pPr>
              <a:defRPr/>
            </a:lvl1pPr>
          </a:lstStyle>
          <a:p>
            <a:pPr>
              <a:defRPr/>
            </a:pPr>
            <a:endParaRPr lang="tr-TR">
              <a:solidFill>
                <a:prstClr val="black">
                  <a:tint val="75000"/>
                </a:prstClr>
              </a:solidFill>
            </a:endParaRPr>
          </a:p>
        </p:txBody>
      </p:sp>
      <p:sp>
        <p:nvSpPr>
          <p:cNvPr id="5" name="4 Altbilgi Yer Tutucusu"/>
          <p:cNvSpPr>
            <a:spLocks noGrp="1"/>
          </p:cNvSpPr>
          <p:nvPr>
            <p:ph type="ftr" sz="quarter" idx="11"/>
          </p:nvPr>
        </p:nvSpPr>
        <p:spPr>
          <a:xfrm>
            <a:off x="3124200" y="6248400"/>
            <a:ext cx="2895600" cy="457200"/>
          </a:xfrm>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a:xfrm>
            <a:off x="6553200" y="6248400"/>
            <a:ext cx="2133600" cy="457200"/>
          </a:xfrm>
        </p:spPr>
        <p:txBody>
          <a:bodyPr/>
          <a:lstStyle>
            <a:lvl1pPr>
              <a:defRPr/>
            </a:lvl1pPr>
          </a:lstStyle>
          <a:p>
            <a:fld id="{097AC706-CAC9-C341-913F-77D157EB1D5B}"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0554411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8"/>
            <a:ext cx="82296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lvl1pPr>
          </a:lstStyle>
          <a:p>
            <a:pPr>
              <a:defRPr/>
            </a:pPr>
            <a:endParaRPr lang="tr-TR">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r>
              <a:rPr lang="tr-TR">
                <a:solidFill>
                  <a:prstClr val="black">
                    <a:tint val="75000"/>
                  </a:prstClr>
                </a:solidFill>
              </a:rPr>
              <a:t>M.Recep YAZGAN Em.Baş İş Müfettişi-İş Güvenliği Uzmanı-İnş.Müh .                                                                                               </a:t>
            </a:r>
          </a:p>
        </p:txBody>
      </p:sp>
      <p:sp>
        <p:nvSpPr>
          <p:cNvPr id="5" name="Rectangle 6"/>
          <p:cNvSpPr>
            <a:spLocks noGrp="1" noChangeArrowheads="1"/>
          </p:cNvSpPr>
          <p:nvPr>
            <p:ph type="sldNum" sz="quarter" idx="12"/>
          </p:nvPr>
        </p:nvSpPr>
        <p:spPr/>
        <p:txBody>
          <a:bodyPr/>
          <a:lstStyle>
            <a:lvl1pPr>
              <a:defRPr/>
            </a:lvl1pPr>
          </a:lstStyle>
          <a:p>
            <a:pPr>
              <a:defRPr/>
            </a:pPr>
            <a:fld id="{744EBCAE-550A-46FB-A885-914C058E407E}"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41602659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cSld name="Başlık, İçerik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600200"/>
            <a:ext cx="40386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8200" y="3938588"/>
            <a:ext cx="40386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p:txBody>
          <a:bodyPr/>
          <a:lstStyle>
            <a:lvl1pPr>
              <a:defRPr/>
            </a:lvl1pPr>
          </a:lstStyle>
          <a:p>
            <a:pPr>
              <a:defRPr/>
            </a:pPr>
            <a:endParaRPr lang="tr-TR">
              <a:solidFill>
                <a:prstClr val="black">
                  <a:tint val="75000"/>
                </a:prstClr>
              </a:solidFill>
            </a:endParaRPr>
          </a:p>
        </p:txBody>
      </p:sp>
      <p:sp>
        <p:nvSpPr>
          <p:cNvPr id="7" name="Rectangle 5"/>
          <p:cNvSpPr>
            <a:spLocks noGrp="1" noChangeArrowheads="1"/>
          </p:cNvSpPr>
          <p:nvPr>
            <p:ph type="ftr" sz="quarter" idx="11"/>
          </p:nvPr>
        </p:nvSpPr>
        <p:spPr/>
        <p:txBody>
          <a:bodyPr/>
          <a:lstStyle>
            <a:lvl1pPr>
              <a:defRPr/>
            </a:lvl1pPr>
          </a:lstStyle>
          <a:p>
            <a:pPr>
              <a:defRPr/>
            </a:pPr>
            <a:r>
              <a:rPr lang="tr-TR">
                <a:solidFill>
                  <a:prstClr val="black">
                    <a:tint val="75000"/>
                  </a:prstClr>
                </a:solidFill>
              </a:rPr>
              <a:t>M.Recep YAZGAN Em.Baş İş Müfettişi-İş Güvenliği Uzmanı-İnş.Müh .                                                                                               </a:t>
            </a:r>
          </a:p>
        </p:txBody>
      </p:sp>
      <p:sp>
        <p:nvSpPr>
          <p:cNvPr id="8" name="Rectangle 6"/>
          <p:cNvSpPr>
            <a:spLocks noGrp="1" noChangeArrowheads="1"/>
          </p:cNvSpPr>
          <p:nvPr>
            <p:ph type="sldNum" sz="quarter" idx="12"/>
          </p:nvPr>
        </p:nvSpPr>
        <p:spPr/>
        <p:txBody>
          <a:bodyPr/>
          <a:lstStyle>
            <a:lvl1pPr>
              <a:defRPr/>
            </a:lvl1pPr>
          </a:lstStyle>
          <a:p>
            <a:pPr>
              <a:defRPr/>
            </a:pPr>
            <a:fld id="{6133DC89-4059-440E-BCC0-E344DB40BF2C}"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20923636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tr-T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a:xfrm>
            <a:off x="457200" y="6356350"/>
            <a:ext cx="2133600" cy="365125"/>
          </a:xfrm>
        </p:spPr>
        <p:txBody>
          <a:bodyPr/>
          <a:lstStyle>
            <a:lvl1pPr>
              <a:defRPr/>
            </a:lvl1pPr>
          </a:lstStyle>
          <a:p>
            <a:pPr>
              <a:defRPr/>
            </a:pPr>
            <a:fld id="{66080407-096B-4F78-B107-1D302655FBF1}" type="datetimeFigureOut">
              <a:rPr lang="tr-TR">
                <a:solidFill>
                  <a:prstClr val="black">
                    <a:tint val="75000"/>
                  </a:prstClr>
                </a:solidFill>
              </a:rPr>
              <a:pPr>
                <a:defRPr/>
              </a:pPr>
              <a:t>29.01.2020</a:t>
            </a:fld>
            <a:endParaRPr lang="tr-TR">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tr-TR">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p:spPr>
        <p:txBody>
          <a:bodyPr/>
          <a:lstStyle>
            <a:lvl1pPr>
              <a:defRPr/>
            </a:lvl1pPr>
          </a:lstStyle>
          <a:p>
            <a:pPr>
              <a:defRPr/>
            </a:pPr>
            <a:fld id="{9F2A1F54-1526-45DC-88D2-843624CA15CB}"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xmlns="" val="1314401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tr-TR" altLang="en-US"/>
          </a:p>
        </p:txBody>
      </p:sp>
      <p:sp>
        <p:nvSpPr>
          <p:cNvPr id="5" name="Footer Placeholder 4"/>
          <p:cNvSpPr>
            <a:spLocks noGrp="1"/>
          </p:cNvSpPr>
          <p:nvPr>
            <p:ph type="ftr" sz="quarter" idx="11"/>
          </p:nvPr>
        </p:nvSpPr>
        <p:spPr/>
        <p:txBody>
          <a:bodyPr/>
          <a:lstStyle>
            <a:lvl1pPr>
              <a:defRPr/>
            </a:lvl1pPr>
          </a:lstStyle>
          <a:p>
            <a:pPr>
              <a:defRPr/>
            </a:pPr>
            <a:endParaRPr lang="tr-TR" altLang="en-US"/>
          </a:p>
        </p:txBody>
      </p:sp>
      <p:sp>
        <p:nvSpPr>
          <p:cNvPr id="6" name="Slide Number Placeholder 5"/>
          <p:cNvSpPr>
            <a:spLocks noGrp="1"/>
          </p:cNvSpPr>
          <p:nvPr>
            <p:ph type="sldNum" sz="quarter" idx="12"/>
          </p:nvPr>
        </p:nvSpPr>
        <p:spPr/>
        <p:txBody>
          <a:bodyPr/>
          <a:lstStyle>
            <a:lvl1pPr>
              <a:defRPr/>
            </a:lvl1pPr>
          </a:lstStyle>
          <a:p>
            <a:pPr>
              <a:defRPr/>
            </a:pPr>
            <a:fld id="{2CF7ABEC-C832-416F-82F1-2446B49E40F7}" type="slidenum">
              <a:rPr lang="tr-TR" altLang="en-US"/>
              <a:pPr>
                <a:defRPr/>
              </a:pPr>
              <a:t>‹#›</a:t>
            </a:fld>
            <a:endParaRPr lang="tr-TR" altLang="en-US"/>
          </a:p>
        </p:txBody>
      </p:sp>
    </p:spTree>
    <p:extLst>
      <p:ext uri="{BB962C8B-B14F-4D97-AF65-F5344CB8AC3E}">
        <p14:creationId xmlns:p14="http://schemas.microsoft.com/office/powerpoint/2010/main" xmlns="" val="410405049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9"/>
          <p:cNvSpPr>
            <a:spLocks noGrp="1"/>
          </p:cNvSpPr>
          <p:nvPr>
            <p:ph type="dt" sz="half" idx="10"/>
          </p:nvPr>
        </p:nvSpPr>
        <p:spPr/>
        <p:txBody>
          <a:bodyPr/>
          <a:lstStyle>
            <a:lvl1pPr>
              <a:defRPr/>
            </a:lvl1pPr>
          </a:lstStyle>
          <a:p>
            <a:pPr>
              <a:defRPr/>
            </a:pPr>
            <a:endParaRPr lang="tr-TR" altLang="en-US"/>
          </a:p>
        </p:txBody>
      </p:sp>
      <p:sp>
        <p:nvSpPr>
          <p:cNvPr id="6" name="Footer Placeholder 21"/>
          <p:cNvSpPr>
            <a:spLocks noGrp="1"/>
          </p:cNvSpPr>
          <p:nvPr>
            <p:ph type="ftr" sz="quarter" idx="11"/>
          </p:nvPr>
        </p:nvSpPr>
        <p:spPr/>
        <p:txBody>
          <a:bodyPr/>
          <a:lstStyle>
            <a:lvl1pPr>
              <a:defRPr/>
            </a:lvl1pPr>
          </a:lstStyle>
          <a:p>
            <a:pPr>
              <a:defRPr/>
            </a:pPr>
            <a:endParaRPr lang="tr-TR" altLang="en-US"/>
          </a:p>
        </p:txBody>
      </p:sp>
      <p:sp>
        <p:nvSpPr>
          <p:cNvPr id="7" name="Slide Number Placeholder 17"/>
          <p:cNvSpPr>
            <a:spLocks noGrp="1"/>
          </p:cNvSpPr>
          <p:nvPr>
            <p:ph type="sldNum" sz="quarter" idx="12"/>
          </p:nvPr>
        </p:nvSpPr>
        <p:spPr/>
        <p:txBody>
          <a:bodyPr/>
          <a:lstStyle>
            <a:lvl1pPr>
              <a:defRPr/>
            </a:lvl1pPr>
          </a:lstStyle>
          <a:p>
            <a:pPr>
              <a:defRPr/>
            </a:pPr>
            <a:fld id="{BDF52408-A884-4741-8E74-C5C7E408069B}" type="slidenum">
              <a:rPr lang="tr-TR" altLang="en-US"/>
              <a:pPr>
                <a:defRPr/>
              </a:pPr>
              <a:t>‹#›</a:t>
            </a:fld>
            <a:endParaRPr lang="tr-TR" altLang="en-US"/>
          </a:p>
        </p:txBody>
      </p:sp>
    </p:spTree>
    <p:extLst>
      <p:ext uri="{BB962C8B-B14F-4D97-AF65-F5344CB8AC3E}">
        <p14:creationId xmlns:p14="http://schemas.microsoft.com/office/powerpoint/2010/main" xmlns="" val="3029103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9"/>
          <p:cNvSpPr>
            <a:spLocks noGrp="1"/>
          </p:cNvSpPr>
          <p:nvPr>
            <p:ph type="dt" sz="half" idx="10"/>
          </p:nvPr>
        </p:nvSpPr>
        <p:spPr/>
        <p:txBody>
          <a:bodyPr/>
          <a:lstStyle>
            <a:lvl1pPr>
              <a:defRPr/>
            </a:lvl1pPr>
          </a:lstStyle>
          <a:p>
            <a:pPr>
              <a:defRPr/>
            </a:pPr>
            <a:endParaRPr lang="tr-TR" altLang="en-US"/>
          </a:p>
        </p:txBody>
      </p:sp>
      <p:sp>
        <p:nvSpPr>
          <p:cNvPr id="8" name="Footer Placeholder 21"/>
          <p:cNvSpPr>
            <a:spLocks noGrp="1"/>
          </p:cNvSpPr>
          <p:nvPr>
            <p:ph type="ftr" sz="quarter" idx="11"/>
          </p:nvPr>
        </p:nvSpPr>
        <p:spPr/>
        <p:txBody>
          <a:bodyPr/>
          <a:lstStyle>
            <a:lvl1pPr>
              <a:defRPr/>
            </a:lvl1pPr>
          </a:lstStyle>
          <a:p>
            <a:pPr>
              <a:defRPr/>
            </a:pPr>
            <a:endParaRPr lang="tr-TR" altLang="en-US"/>
          </a:p>
        </p:txBody>
      </p:sp>
      <p:sp>
        <p:nvSpPr>
          <p:cNvPr id="9" name="Slide Number Placeholder 17"/>
          <p:cNvSpPr>
            <a:spLocks noGrp="1"/>
          </p:cNvSpPr>
          <p:nvPr>
            <p:ph type="sldNum" sz="quarter" idx="12"/>
          </p:nvPr>
        </p:nvSpPr>
        <p:spPr/>
        <p:txBody>
          <a:bodyPr/>
          <a:lstStyle>
            <a:lvl1pPr>
              <a:defRPr/>
            </a:lvl1pPr>
          </a:lstStyle>
          <a:p>
            <a:pPr>
              <a:defRPr/>
            </a:pPr>
            <a:fld id="{BF489E8F-2250-4BE3-9D9B-290FF956163A}" type="slidenum">
              <a:rPr lang="tr-TR" altLang="en-US"/>
              <a:pPr>
                <a:defRPr/>
              </a:pPr>
              <a:t>‹#›</a:t>
            </a:fld>
            <a:endParaRPr lang="tr-TR" altLang="en-US"/>
          </a:p>
        </p:txBody>
      </p:sp>
    </p:spTree>
    <p:extLst>
      <p:ext uri="{BB962C8B-B14F-4D97-AF65-F5344CB8AC3E}">
        <p14:creationId xmlns:p14="http://schemas.microsoft.com/office/powerpoint/2010/main" xmlns="" val="2336413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Date Placeholder 9"/>
          <p:cNvSpPr>
            <a:spLocks noGrp="1"/>
          </p:cNvSpPr>
          <p:nvPr>
            <p:ph type="dt" sz="half" idx="10"/>
          </p:nvPr>
        </p:nvSpPr>
        <p:spPr/>
        <p:txBody>
          <a:bodyPr/>
          <a:lstStyle>
            <a:lvl1pPr>
              <a:defRPr/>
            </a:lvl1pPr>
          </a:lstStyle>
          <a:p>
            <a:pPr>
              <a:defRPr/>
            </a:pPr>
            <a:endParaRPr lang="tr-TR" altLang="en-US"/>
          </a:p>
        </p:txBody>
      </p:sp>
      <p:sp>
        <p:nvSpPr>
          <p:cNvPr id="4" name="Footer Placeholder 21"/>
          <p:cNvSpPr>
            <a:spLocks noGrp="1"/>
          </p:cNvSpPr>
          <p:nvPr>
            <p:ph type="ftr" sz="quarter" idx="11"/>
          </p:nvPr>
        </p:nvSpPr>
        <p:spPr/>
        <p:txBody>
          <a:bodyPr/>
          <a:lstStyle>
            <a:lvl1pPr>
              <a:defRPr/>
            </a:lvl1pPr>
          </a:lstStyle>
          <a:p>
            <a:pPr>
              <a:defRPr/>
            </a:pPr>
            <a:endParaRPr lang="tr-TR" altLang="en-US"/>
          </a:p>
        </p:txBody>
      </p:sp>
      <p:sp>
        <p:nvSpPr>
          <p:cNvPr id="5" name="Slide Number Placeholder 17"/>
          <p:cNvSpPr>
            <a:spLocks noGrp="1"/>
          </p:cNvSpPr>
          <p:nvPr>
            <p:ph type="sldNum" sz="quarter" idx="12"/>
          </p:nvPr>
        </p:nvSpPr>
        <p:spPr/>
        <p:txBody>
          <a:bodyPr/>
          <a:lstStyle>
            <a:lvl1pPr>
              <a:defRPr/>
            </a:lvl1pPr>
          </a:lstStyle>
          <a:p>
            <a:pPr>
              <a:defRPr/>
            </a:pPr>
            <a:fld id="{84ADAF6D-4659-469C-8155-F0F14784E808}" type="slidenum">
              <a:rPr lang="tr-TR" altLang="en-US"/>
              <a:pPr>
                <a:defRPr/>
              </a:pPr>
              <a:t>‹#›</a:t>
            </a:fld>
            <a:endParaRPr lang="tr-TR" altLang="en-US"/>
          </a:p>
        </p:txBody>
      </p:sp>
    </p:spTree>
    <p:extLst>
      <p:ext uri="{BB962C8B-B14F-4D97-AF65-F5344CB8AC3E}">
        <p14:creationId xmlns:p14="http://schemas.microsoft.com/office/powerpoint/2010/main" xmlns="" val="3196109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tr-TR" altLang="en-US"/>
          </a:p>
        </p:txBody>
      </p:sp>
      <p:sp>
        <p:nvSpPr>
          <p:cNvPr id="3" name="Footer Placeholder 21"/>
          <p:cNvSpPr>
            <a:spLocks noGrp="1"/>
          </p:cNvSpPr>
          <p:nvPr>
            <p:ph type="ftr" sz="quarter" idx="11"/>
          </p:nvPr>
        </p:nvSpPr>
        <p:spPr/>
        <p:txBody>
          <a:bodyPr/>
          <a:lstStyle>
            <a:lvl1pPr>
              <a:defRPr/>
            </a:lvl1pPr>
          </a:lstStyle>
          <a:p>
            <a:pPr>
              <a:defRPr/>
            </a:pPr>
            <a:endParaRPr lang="tr-TR" altLang="en-US"/>
          </a:p>
        </p:txBody>
      </p:sp>
      <p:sp>
        <p:nvSpPr>
          <p:cNvPr id="4" name="Slide Number Placeholder 17"/>
          <p:cNvSpPr>
            <a:spLocks noGrp="1"/>
          </p:cNvSpPr>
          <p:nvPr>
            <p:ph type="sldNum" sz="quarter" idx="12"/>
          </p:nvPr>
        </p:nvSpPr>
        <p:spPr/>
        <p:txBody>
          <a:bodyPr/>
          <a:lstStyle>
            <a:lvl1pPr>
              <a:defRPr/>
            </a:lvl1pPr>
          </a:lstStyle>
          <a:p>
            <a:pPr>
              <a:defRPr/>
            </a:pPr>
            <a:fld id="{F2531004-FF88-42A2-A3DC-0734BA80D7A5}" type="slidenum">
              <a:rPr lang="tr-TR" altLang="en-US"/>
              <a:pPr>
                <a:defRPr/>
              </a:pPr>
              <a:t>‹#›</a:t>
            </a:fld>
            <a:endParaRPr lang="tr-TR" altLang="en-US"/>
          </a:p>
        </p:txBody>
      </p:sp>
    </p:spTree>
    <p:extLst>
      <p:ext uri="{BB962C8B-B14F-4D97-AF65-F5344CB8AC3E}">
        <p14:creationId xmlns:p14="http://schemas.microsoft.com/office/powerpoint/2010/main" xmlns="" val="174123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9"/>
          <p:cNvSpPr>
            <a:spLocks noGrp="1"/>
          </p:cNvSpPr>
          <p:nvPr>
            <p:ph type="dt" sz="half" idx="10"/>
          </p:nvPr>
        </p:nvSpPr>
        <p:spPr/>
        <p:txBody>
          <a:bodyPr/>
          <a:lstStyle>
            <a:lvl1pPr>
              <a:defRPr/>
            </a:lvl1pPr>
          </a:lstStyle>
          <a:p>
            <a:pPr>
              <a:defRPr/>
            </a:pPr>
            <a:endParaRPr lang="tr-TR" altLang="en-US"/>
          </a:p>
        </p:txBody>
      </p:sp>
      <p:sp>
        <p:nvSpPr>
          <p:cNvPr id="6" name="Footer Placeholder 21"/>
          <p:cNvSpPr>
            <a:spLocks noGrp="1"/>
          </p:cNvSpPr>
          <p:nvPr>
            <p:ph type="ftr" sz="quarter" idx="11"/>
          </p:nvPr>
        </p:nvSpPr>
        <p:spPr/>
        <p:txBody>
          <a:bodyPr/>
          <a:lstStyle>
            <a:lvl1pPr>
              <a:defRPr/>
            </a:lvl1pPr>
          </a:lstStyle>
          <a:p>
            <a:pPr>
              <a:defRPr/>
            </a:pPr>
            <a:endParaRPr lang="tr-TR" altLang="en-US"/>
          </a:p>
        </p:txBody>
      </p:sp>
      <p:sp>
        <p:nvSpPr>
          <p:cNvPr id="7" name="Slide Number Placeholder 17"/>
          <p:cNvSpPr>
            <a:spLocks noGrp="1"/>
          </p:cNvSpPr>
          <p:nvPr>
            <p:ph type="sldNum" sz="quarter" idx="12"/>
          </p:nvPr>
        </p:nvSpPr>
        <p:spPr/>
        <p:txBody>
          <a:bodyPr/>
          <a:lstStyle>
            <a:lvl1pPr>
              <a:defRPr/>
            </a:lvl1pPr>
          </a:lstStyle>
          <a:p>
            <a:pPr>
              <a:defRPr/>
            </a:pPr>
            <a:fld id="{B6D20405-9C69-4F08-ADB0-0868E304E2C2}" type="slidenum">
              <a:rPr lang="tr-TR" altLang="en-US"/>
              <a:pPr>
                <a:defRPr/>
              </a:pPr>
              <a:t>‹#›</a:t>
            </a:fld>
            <a:endParaRPr lang="tr-TR" altLang="en-US"/>
          </a:p>
        </p:txBody>
      </p:sp>
    </p:spTree>
    <p:extLst>
      <p:ext uri="{BB962C8B-B14F-4D97-AF65-F5344CB8AC3E}">
        <p14:creationId xmlns:p14="http://schemas.microsoft.com/office/powerpoint/2010/main" xmlns="" val="3602866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tr-TR" smtClean="0"/>
              <a:t>Asıl başlık stili için tıklatın</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tr-TR" altLang="en-US"/>
          </a:p>
        </p:txBody>
      </p:sp>
      <p:sp>
        <p:nvSpPr>
          <p:cNvPr id="10" name="Footer Placeholder 5"/>
          <p:cNvSpPr>
            <a:spLocks noGrp="1"/>
          </p:cNvSpPr>
          <p:nvPr>
            <p:ph type="ftr" sz="quarter" idx="11"/>
          </p:nvPr>
        </p:nvSpPr>
        <p:spPr/>
        <p:txBody>
          <a:bodyPr/>
          <a:lstStyle>
            <a:lvl1pPr>
              <a:defRPr/>
            </a:lvl1pPr>
          </a:lstStyle>
          <a:p>
            <a:pPr>
              <a:defRPr/>
            </a:pPr>
            <a:endParaRPr lang="tr-TR" alt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BD3004DE-6C9E-4C28-8C16-B2DFA4C5459B}" type="slidenum">
              <a:rPr lang="tr-TR" altLang="en-US"/>
              <a:pPr>
                <a:defRPr/>
              </a:pPr>
              <a:t>‹#›</a:t>
            </a:fld>
            <a:endParaRPr lang="tr-TR" altLang="en-US"/>
          </a:p>
        </p:txBody>
      </p:sp>
    </p:spTree>
    <p:extLst>
      <p:ext uri="{BB962C8B-B14F-4D97-AF65-F5344CB8AC3E}">
        <p14:creationId xmlns:p14="http://schemas.microsoft.com/office/powerpoint/2010/main" xmlns="" val="73063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tr-TR" smtClean="0"/>
              <a:t>Asıl başlık stili için tıklatın</a:t>
            </a:r>
            <a:endParaRPr lang="en-US" smtClean="0"/>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tr-TR"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tr-TR"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charset="0"/>
                <a:cs typeface="Arial" charset="0"/>
              </a:defRPr>
            </a:lvl1pPr>
          </a:lstStyle>
          <a:p>
            <a:pPr>
              <a:defRPr/>
            </a:pPr>
            <a:fld id="{FB8AC5C5-E4B8-4E49-ACCD-974DA4541A23}" type="slidenum">
              <a:rPr lang="tr-TR" altLang="en-US"/>
              <a:pPr>
                <a:defRPr/>
              </a:pPr>
              <a:t>‹#›</a:t>
            </a:fld>
            <a:endParaRPr lang="tr-TR" alt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grpSp>
    </p:spTree>
  </p:cSld>
  <p:clrMap bg1="lt1" tx1="dk1" bg2="lt2" tx2="dk2" accent1="accent1" accent2="accent2" accent3="accent3" accent4="accent4" accent5="accent5" accent6="accent6" hlink="hlink" folHlink="folHlink"/>
  <p:sldLayoutIdLst>
    <p:sldLayoutId id="2147484218" r:id="rId1"/>
    <p:sldLayoutId id="2147484210" r:id="rId2"/>
    <p:sldLayoutId id="2147484219" r:id="rId3"/>
    <p:sldLayoutId id="2147484211" r:id="rId4"/>
    <p:sldLayoutId id="2147484212" r:id="rId5"/>
    <p:sldLayoutId id="2147484213" r:id="rId6"/>
    <p:sldLayoutId id="2147484214" r:id="rId7"/>
    <p:sldLayoutId id="2147484215" r:id="rId8"/>
    <p:sldLayoutId id="2147484220" r:id="rId9"/>
    <p:sldLayoutId id="2147484216" r:id="rId10"/>
    <p:sldLayoutId id="2147484217" r:id="rId11"/>
    <p:sldLayoutId id="2147484222" r:id="rId12"/>
    <p:sldLayoutId id="2147484224" r:id="rId13"/>
    <p:sldLayoutId id="2147484225" r:id="rId14"/>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DF29FD9-5871-486E-BAB3-AB479A846358}" type="datetimeFigureOut">
              <a:rPr lang="tr-TR" smtClean="0">
                <a:solidFill>
                  <a:prstClr val="black">
                    <a:tint val="75000"/>
                  </a:prstClr>
                </a:solidFill>
                <a:latin typeface="Calibri" pitchFamily="34" charset="0"/>
                <a:cs typeface="Arial" charset="0"/>
              </a:rPr>
              <a:pPr>
                <a:defRPr/>
              </a:pPr>
              <a:t>29.01.2020</a:t>
            </a:fld>
            <a:endParaRPr lang="tr-TR">
              <a:solidFill>
                <a:prstClr val="black">
                  <a:tint val="75000"/>
                </a:prstClr>
              </a:solidFill>
              <a:latin typeface="Calibri" pitchFamily="34" charset="0"/>
              <a:cs typeface="Arial" charset="0"/>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solidFill>
                <a:prstClr val="black">
                  <a:tint val="75000"/>
                </a:prstClr>
              </a:solidFill>
              <a:latin typeface="Calibri" pitchFamily="34" charset="0"/>
              <a:cs typeface="Arial" charset="0"/>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9DB4385-9EE6-48FA-8AC6-442C99A529F1}" type="slidenum">
              <a:rPr lang="tr-TR" smtClean="0">
                <a:solidFill>
                  <a:prstClr val="black">
                    <a:tint val="75000"/>
                  </a:prstClr>
                </a:solidFill>
                <a:latin typeface="Calibri" pitchFamily="34" charset="0"/>
                <a:cs typeface="Arial" charset="0"/>
              </a:rPr>
              <a:pPr>
                <a:defRPr/>
              </a:pPr>
              <a:t>‹#›</a:t>
            </a:fld>
            <a:endParaRPr lang="tr-TR">
              <a:solidFill>
                <a:prstClr val="black">
                  <a:tint val="75000"/>
                </a:prstClr>
              </a:solidFill>
              <a:latin typeface="Calibri" pitchFamily="34" charset="0"/>
              <a:cs typeface="Arial" charset="0"/>
            </a:endParaRPr>
          </a:p>
        </p:txBody>
      </p:sp>
    </p:spTree>
    <p:extLst>
      <p:ext uri="{BB962C8B-B14F-4D97-AF65-F5344CB8AC3E}">
        <p14:creationId xmlns:p14="http://schemas.microsoft.com/office/powerpoint/2010/main" xmlns="" val="3403346909"/>
      </p:ext>
    </p:extLst>
  </p:cSld>
  <p:clrMap bg1="lt1" tx1="dk1" bg2="lt2" tx2="dk2" accent1="accent1" accent2="accent2" accent3="accent3" accent4="accent4" accent5="accent5" accent6="accent6" hlink="hlink" folHlink="folHlink"/>
  <p:sldLayoutIdLst>
    <p:sldLayoutId id="2147484227" r:id="rId1"/>
    <p:sldLayoutId id="2147484228" r:id="rId2"/>
    <p:sldLayoutId id="2147484229" r:id="rId3"/>
    <p:sldLayoutId id="2147484230" r:id="rId4"/>
    <p:sldLayoutId id="2147484231" r:id="rId5"/>
    <p:sldLayoutId id="2147484232" r:id="rId6"/>
    <p:sldLayoutId id="2147484233" r:id="rId7"/>
    <p:sldLayoutId id="2147484234" r:id="rId8"/>
    <p:sldLayoutId id="2147484235" r:id="rId9"/>
    <p:sldLayoutId id="2147484236" r:id="rId10"/>
    <p:sldLayoutId id="2147484237" r:id="rId11"/>
    <p:sldLayoutId id="2147484238" r:id="rId12"/>
    <p:sldLayoutId id="2147484239" r:id="rId13"/>
    <p:sldLayoutId id="2147484240" r:id="rId14"/>
    <p:sldLayoutId id="2147484241"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8.png"/></Relationships>
</file>

<file path=ppt/slides/_rels/slide1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hemeOverride" Target="../theme/themeOverride8.xml"/><Relationship Id="rId4" Type="http://schemas.openxmlformats.org/officeDocument/2006/relationships/notesSlide" Target="../notesSlides/notesSlide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tr/url?sa=i&amp;rct=j&amp;q=i%C5%9F+kaza&amp;source=images&amp;cd=&amp;cad=rja&amp;docid=CD2qx_Zd1s2DaM&amp;tbnid=cNDcyuZN3OiXvM:&amp;ved=0CAUQjRw&amp;url=http://www.isguvenligi.com/?page=kaza_arastirmasi&amp;ei=pyl-UcqAFIvSPLbbgcAI&amp;psig=AFQjCNFrE56YvgMFV9xwrZoYcSET9nUrGg&amp;ust=1367309066166615"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tr/url?sa=i&amp;rct=j&amp;q=risk&amp;source=images&amp;cd=&amp;cad=rja&amp;docid=zxES-RXpb8umyM&amp;tbnid=zhJ6XoQvSqR7xM:&amp;ved=0CAUQjRw&amp;url=http://www.profitclicking.biz.tr/profitclicking.380/profitclickingde-risk-vardir.html&amp;ei=NCV-UduyNsLkPMm_gcgF&amp;psig=AFQjCNG5j9jClQqmshf2TjowtbfaXZrRqg&amp;ust=1367307105801129"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Risk%20Analizi/Risk%20Analizi%20-%20B&#246;l&#252;m%204.doc"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tr/url?sa=i&amp;rct=j&amp;q=risk+de%C4%9Ferlendirmesi&amp;source=images&amp;cd=&amp;cad=rja&amp;docid=E_XILN40bBxo8M&amp;tbnid=PHneUD0OQUOfZM:&amp;ved=0CAUQjRw&amp;url=http://muhasebedr.com/genel-risk-degerlendirmesi-ornek-formu/&amp;ei=PCl-Ubz9O8f_OdDvgagN&amp;psig=AFQjCNE8Mbrx0YAhB32hWMQcCSEjrdE7-g&amp;ust=1367308560994716"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5.png"/></Relationships>
</file>

<file path=ppt/slides/_rels/slide6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5.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2" Type="http://schemas.openxmlformats.org/officeDocument/2006/relationships/slide" Target="slide109.xml"/><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body" idx="1"/>
          </p:nvPr>
        </p:nvSpPr>
        <p:spPr>
          <a:xfrm>
            <a:off x="457200" y="476250"/>
            <a:ext cx="8229600" cy="5619750"/>
          </a:xfrm>
        </p:spPr>
        <p:txBody>
          <a:bodyPr/>
          <a:lstStyle/>
          <a:p>
            <a:pPr algn="ctr">
              <a:buFont typeface="Arial" charset="0"/>
              <a:buNone/>
            </a:pPr>
            <a:endParaRPr lang="tr-TR" sz="5400" b="1" smtClean="0">
              <a:solidFill>
                <a:schemeClr val="tx2"/>
              </a:solidFill>
            </a:endParaRPr>
          </a:p>
          <a:p>
            <a:pPr algn="ctr">
              <a:buFont typeface="Arial" charset="0"/>
              <a:buNone/>
            </a:pPr>
            <a:endParaRPr lang="tr-TR" sz="5400" b="1" smtClean="0">
              <a:solidFill>
                <a:schemeClr val="tx2"/>
              </a:solidFill>
            </a:endParaRPr>
          </a:p>
          <a:p>
            <a:pPr algn="ctr">
              <a:buFont typeface="Arial" charset="0"/>
              <a:buNone/>
            </a:pPr>
            <a:r>
              <a:rPr lang="tr-TR" sz="5400" b="1" smtClean="0">
                <a:solidFill>
                  <a:schemeClr val="tx2"/>
                </a:solidFill>
              </a:rPr>
              <a:t>RİSK DEĞERLENDİRMESİ</a:t>
            </a:r>
          </a:p>
          <a:p>
            <a:pPr algn="ctr">
              <a:buFont typeface="Arial" charset="0"/>
              <a:buNone/>
            </a:pPr>
            <a:endParaRPr lang="tr-TR" sz="5400" b="1" smtClean="0">
              <a:solidFill>
                <a:schemeClr val="tx2"/>
              </a:solidFill>
            </a:endParaRPr>
          </a:p>
        </p:txBody>
      </p:sp>
    </p:spTree>
    <p:extLst>
      <p:ext uri="{BB962C8B-B14F-4D97-AF65-F5344CB8AC3E}">
        <p14:creationId xmlns:p14="http://schemas.microsoft.com/office/powerpoint/2010/main" xmlns="" val="1155719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28" name="Group 24"/>
          <p:cNvGraphicFramePr>
            <a:graphicFrameLocks noGrp="1"/>
          </p:cNvGraphicFramePr>
          <p:nvPr/>
        </p:nvGraphicFramePr>
        <p:xfrm>
          <a:off x="1142976" y="214290"/>
          <a:ext cx="7786742" cy="6171670"/>
        </p:xfrm>
        <a:graphic>
          <a:graphicData uri="http://schemas.openxmlformats.org/drawingml/2006/table">
            <a:tbl>
              <a:tblPr/>
              <a:tblGrid>
                <a:gridCol w="2874010">
                  <a:extLst>
                    <a:ext uri="{9D8B030D-6E8A-4147-A177-3AD203B41FA5}">
                      <a16:colId xmlns:a16="http://schemas.microsoft.com/office/drawing/2014/main" xmlns="" val="20000"/>
                    </a:ext>
                  </a:extLst>
                </a:gridCol>
                <a:gridCol w="4912732">
                  <a:extLst>
                    <a:ext uri="{9D8B030D-6E8A-4147-A177-3AD203B41FA5}">
                      <a16:colId xmlns:a16="http://schemas.microsoft.com/office/drawing/2014/main" xmlns="" val="20001"/>
                    </a:ext>
                  </a:extLst>
                </a:gridCol>
              </a:tblGrid>
              <a:tr h="618913">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tr-TR" sz="3400" b="1" i="0" u="none" strike="noStrike" cap="none" normalizeH="0" baseline="0" dirty="0" smtClean="0">
                          <a:ln>
                            <a:noFill/>
                          </a:ln>
                          <a:solidFill>
                            <a:schemeClr val="tx1"/>
                          </a:solidFill>
                          <a:effectLst/>
                          <a:latin typeface="Calibri" pitchFamily="34" charset="0"/>
                        </a:rPr>
                        <a:t>Tehlike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tr-TR" sz="3400" b="1" i="0" u="none" strike="noStrike" cap="none" normalizeH="0" baseline="0" smtClean="0">
                          <a:ln>
                            <a:noFill/>
                          </a:ln>
                          <a:solidFill>
                            <a:schemeClr val="tx1"/>
                          </a:solidFill>
                          <a:effectLst/>
                          <a:latin typeface="Calibri" pitchFamily="34" charset="0"/>
                        </a:rPr>
                        <a:t>Risk</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279967">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tr-TR" sz="2200" b="0" i="0" u="none" strike="noStrike" cap="none" normalizeH="0" baseline="0" dirty="0" smtClean="0">
                          <a:ln>
                            <a:noFill/>
                          </a:ln>
                          <a:solidFill>
                            <a:srgbClr val="FF0000"/>
                          </a:solidFill>
                          <a:effectLst/>
                          <a:latin typeface="Calibri" pitchFamily="34" charset="0"/>
                        </a:rPr>
                        <a:t>Kapalı Ortamda</a:t>
                      </a:r>
                      <a:r>
                        <a:rPr kumimoji="0" lang="tr-TR" sz="2200" b="0" i="0" u="none" strike="noStrike" cap="none" normalizeH="0" baseline="0" dirty="0" smtClean="0">
                          <a:ln>
                            <a:noFill/>
                          </a:ln>
                          <a:solidFill>
                            <a:schemeClr val="folHlink"/>
                          </a:solidFill>
                          <a:effectLst/>
                          <a:latin typeface="Calibri" pitchFamily="34" charset="0"/>
                        </a:rPr>
                        <a:t> </a:t>
                      </a:r>
                      <a:r>
                        <a:rPr kumimoji="0" lang="tr-TR" sz="2200" b="0" i="0" u="none" strike="noStrike" cap="none" normalizeH="0" baseline="0" dirty="0" smtClean="0">
                          <a:ln>
                            <a:noFill/>
                          </a:ln>
                          <a:solidFill>
                            <a:srgbClr val="FF0000"/>
                          </a:solidFill>
                          <a:effectLst/>
                          <a:latin typeface="Calibri" pitchFamily="34" charset="0"/>
                        </a:rPr>
                        <a:t>Çalışma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tr-TR" sz="2800" b="0" i="0" u="none" strike="noStrike" cap="none" normalizeH="0" baseline="0" smtClean="0">
                          <a:ln>
                            <a:noFill/>
                          </a:ln>
                          <a:solidFill>
                            <a:schemeClr val="tx1"/>
                          </a:solidFill>
                          <a:effectLst/>
                          <a:latin typeface="Calibri" pitchFamily="34" charset="0"/>
                        </a:rPr>
                        <a:t>Bir tank içinde kaynak yapan çalışanın yangına maruz kalması ya da kaynak gazlarından zehirlenmesi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770274">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tr-TR" sz="2700" b="0" i="0" u="none" strike="noStrike" cap="none" normalizeH="0" baseline="0" smtClean="0">
                          <a:ln>
                            <a:noFill/>
                          </a:ln>
                          <a:solidFill>
                            <a:srgbClr val="FF0000"/>
                          </a:solidFill>
                          <a:effectLst/>
                          <a:latin typeface="Calibri" pitchFamily="34" charset="0"/>
                        </a:rPr>
                        <a:t>Elektrik Enerjisi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tr-TR" sz="2800" b="0" i="0" u="none" strike="noStrike" cap="none" normalizeH="0" baseline="0" smtClean="0">
                          <a:ln>
                            <a:noFill/>
                          </a:ln>
                          <a:solidFill>
                            <a:schemeClr val="tx1"/>
                          </a:solidFill>
                          <a:effectLst/>
                          <a:latin typeface="Calibri" pitchFamily="34" charset="0"/>
                        </a:rPr>
                        <a:t>İzolasyonu yetersiz ya da hatalı elektrikli bir iş ekipmanını kullanan çalışanın elektrik şokuna kapılması</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474470">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tr-TR" sz="2700" b="0" i="0" u="none" strike="noStrike" cap="none" normalizeH="0" baseline="0" smtClean="0">
                          <a:ln>
                            <a:noFill/>
                          </a:ln>
                          <a:solidFill>
                            <a:srgbClr val="FF0000"/>
                          </a:solidFill>
                          <a:effectLst/>
                          <a:latin typeface="Calibri" pitchFamily="34" charset="0"/>
                        </a:rPr>
                        <a:t>Elle taşıma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tr-TR" sz="2800" b="0" i="0" u="none" strike="noStrike" cap="none" normalizeH="0" baseline="0" dirty="0" smtClean="0">
                          <a:ln>
                            <a:noFill/>
                          </a:ln>
                          <a:solidFill>
                            <a:schemeClr val="tx1"/>
                          </a:solidFill>
                          <a:effectLst/>
                          <a:latin typeface="Calibri" pitchFamily="34" charset="0"/>
                        </a:rPr>
                        <a:t>Ağır yükleri elle taşıyan çalışanın,  kas-iskelet sistemi hastalıklarına yakalanması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pic>
        <p:nvPicPr>
          <p:cNvPr id="47123" name="Picture 19" descr="electric1"/>
          <p:cNvPicPr>
            <a:picLocks noChangeAspect="1" noChangeArrowheads="1"/>
          </p:cNvPicPr>
          <p:nvPr/>
        </p:nvPicPr>
        <p:blipFill>
          <a:blip r:embed="rId2" cstate="print"/>
          <a:srcRect/>
          <a:stretch>
            <a:fillRect/>
          </a:stretch>
        </p:blipFill>
        <p:spPr bwMode="auto">
          <a:xfrm>
            <a:off x="1714480" y="3571876"/>
            <a:ext cx="1571636" cy="1114282"/>
          </a:xfrm>
          <a:prstGeom prst="rect">
            <a:avLst/>
          </a:prstGeom>
          <a:noFill/>
        </p:spPr>
      </p:pic>
      <p:pic>
        <p:nvPicPr>
          <p:cNvPr id="47124" name="Picture 20" descr="manual"/>
          <p:cNvPicPr>
            <a:picLocks noChangeAspect="1" noChangeArrowheads="1"/>
          </p:cNvPicPr>
          <p:nvPr/>
        </p:nvPicPr>
        <p:blipFill>
          <a:blip r:embed="rId3" cstate="print"/>
          <a:srcRect/>
          <a:stretch>
            <a:fillRect/>
          </a:stretch>
        </p:blipFill>
        <p:spPr bwMode="auto">
          <a:xfrm>
            <a:off x="1857356" y="5429264"/>
            <a:ext cx="1317300" cy="779460"/>
          </a:xfrm>
          <a:prstGeom prst="rect">
            <a:avLst/>
          </a:prstGeom>
          <a:noFill/>
        </p:spPr>
      </p:pic>
      <p:pic>
        <p:nvPicPr>
          <p:cNvPr id="47125" name="Picture 21" descr="112215260"/>
          <p:cNvPicPr>
            <a:picLocks noGrp="1" noChangeAspect="1" noChangeArrowheads="1"/>
          </p:cNvPicPr>
          <p:nvPr>
            <p:ph sz="half" idx="1"/>
          </p:nvPr>
        </p:nvPicPr>
        <p:blipFill>
          <a:blip r:embed="rId4" cstate="print"/>
          <a:srcRect/>
          <a:stretch>
            <a:fillRect/>
          </a:stretch>
        </p:blipFill>
        <p:spPr>
          <a:xfrm>
            <a:off x="1714480" y="1643050"/>
            <a:ext cx="1643073" cy="1300435"/>
          </a:xfrm>
          <a:noFill/>
          <a:ln/>
        </p:spPr>
      </p:pic>
    </p:spTree>
    <p:extLst>
      <p:ext uri="{BB962C8B-B14F-4D97-AF65-F5344CB8AC3E}">
        <p14:creationId xmlns:p14="http://schemas.microsoft.com/office/powerpoint/2010/main" xmlns="" val="1729157776"/>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483768" y="4894932"/>
            <a:ext cx="108012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prstClr val="white"/>
                </a:solidFill>
              </a:rPr>
              <a:t>A</a:t>
            </a:r>
            <a:endParaRPr lang="tr-TR" sz="2400" b="1" dirty="0">
              <a:solidFill>
                <a:prstClr val="white"/>
              </a:solidFill>
            </a:endParaRPr>
          </a:p>
        </p:txBody>
      </p:sp>
      <p:sp>
        <p:nvSpPr>
          <p:cNvPr id="3" name="Dikdörtgen 2"/>
          <p:cNvSpPr/>
          <p:nvPr/>
        </p:nvSpPr>
        <p:spPr>
          <a:xfrm>
            <a:off x="3932312" y="4869160"/>
            <a:ext cx="107173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prstClr val="white"/>
                </a:solidFill>
              </a:rPr>
              <a:t>B</a:t>
            </a:r>
            <a:endParaRPr lang="tr-TR" sz="2400" b="1" dirty="0">
              <a:solidFill>
                <a:prstClr val="white"/>
              </a:solidFill>
            </a:endParaRPr>
          </a:p>
        </p:txBody>
      </p:sp>
      <p:sp>
        <p:nvSpPr>
          <p:cNvPr id="4" name="Dikdörtgen 3"/>
          <p:cNvSpPr/>
          <p:nvPr/>
        </p:nvSpPr>
        <p:spPr>
          <a:xfrm>
            <a:off x="5364088" y="4869160"/>
            <a:ext cx="100811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prstClr val="white"/>
                </a:solidFill>
              </a:rPr>
              <a:t>C</a:t>
            </a:r>
            <a:endParaRPr lang="tr-TR" sz="2400" b="1" dirty="0">
              <a:solidFill>
                <a:prstClr val="white"/>
              </a:solidFill>
            </a:endParaRPr>
          </a:p>
        </p:txBody>
      </p:sp>
      <p:sp>
        <p:nvSpPr>
          <p:cNvPr id="7" name="Sol Ok 6"/>
          <p:cNvSpPr/>
          <p:nvPr/>
        </p:nvSpPr>
        <p:spPr>
          <a:xfrm>
            <a:off x="7236296" y="2158628"/>
            <a:ext cx="1384932" cy="75343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prstClr val="white"/>
                </a:solidFill>
              </a:rPr>
              <a:t>Etki</a:t>
            </a:r>
            <a:endParaRPr lang="tr-TR" dirty="0">
              <a:solidFill>
                <a:prstClr val="white"/>
              </a:solidFill>
            </a:endParaRPr>
          </a:p>
        </p:txBody>
      </p:sp>
      <p:sp>
        <p:nvSpPr>
          <p:cNvPr id="9" name="Oval 8"/>
          <p:cNvSpPr/>
          <p:nvPr/>
        </p:nvSpPr>
        <p:spPr>
          <a:xfrm>
            <a:off x="3491880" y="2912058"/>
            <a:ext cx="1976028" cy="5253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0" name="Dikdörtgen 9"/>
          <p:cNvSpPr/>
          <p:nvPr/>
        </p:nvSpPr>
        <p:spPr>
          <a:xfrm>
            <a:off x="3388061" y="2276872"/>
            <a:ext cx="216024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smtClean="0">
                <a:solidFill>
                  <a:prstClr val="white"/>
                </a:solidFill>
              </a:rPr>
              <a:t>X</a:t>
            </a:r>
            <a:endParaRPr lang="tr-TR" sz="3200" dirty="0">
              <a:solidFill>
                <a:prstClr val="white"/>
              </a:solidFill>
            </a:endParaRPr>
          </a:p>
        </p:txBody>
      </p:sp>
      <p:sp>
        <p:nvSpPr>
          <p:cNvPr id="11" name="Oval 10"/>
          <p:cNvSpPr/>
          <p:nvPr/>
        </p:nvSpPr>
        <p:spPr>
          <a:xfrm>
            <a:off x="251520" y="4727798"/>
            <a:ext cx="2016224" cy="53101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prstClr val="white"/>
                </a:solidFill>
              </a:rPr>
              <a:t>NE?</a:t>
            </a:r>
            <a:endParaRPr lang="tr-TR" dirty="0">
              <a:solidFill>
                <a:prstClr val="white"/>
              </a:solidFill>
            </a:endParaRPr>
          </a:p>
        </p:txBody>
      </p:sp>
      <p:sp>
        <p:nvSpPr>
          <p:cNvPr id="12" name="Dikdörtgen 11"/>
          <p:cNvSpPr/>
          <p:nvPr/>
        </p:nvSpPr>
        <p:spPr>
          <a:xfrm>
            <a:off x="3921822" y="2975700"/>
            <a:ext cx="1082226"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2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Calibri" pitchFamily="34" charset="0"/>
                <a:cs typeface="Arial" charset="0"/>
              </a:rPr>
              <a:t>NASIL?</a:t>
            </a:r>
            <a:endParaRPr lang="tr-TR" sz="2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Calibri" pitchFamily="34" charset="0"/>
              <a:cs typeface="Arial" charset="0"/>
            </a:endParaRPr>
          </a:p>
        </p:txBody>
      </p:sp>
      <p:sp>
        <p:nvSpPr>
          <p:cNvPr id="13" name="Dikdörtgen 12"/>
          <p:cNvSpPr/>
          <p:nvPr/>
        </p:nvSpPr>
        <p:spPr>
          <a:xfrm>
            <a:off x="611560" y="4797152"/>
            <a:ext cx="1082226"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2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Calibri" pitchFamily="34" charset="0"/>
                <a:cs typeface="Arial" charset="0"/>
              </a:rPr>
              <a:t>NE?</a:t>
            </a:r>
            <a:endParaRPr lang="tr-TR" sz="2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Calibri" pitchFamily="34" charset="0"/>
              <a:cs typeface="Arial" charset="0"/>
            </a:endParaRPr>
          </a:p>
        </p:txBody>
      </p:sp>
      <p:cxnSp>
        <p:nvCxnSpPr>
          <p:cNvPr id="15" name="Düz Ok Bağlayıcısı 14"/>
          <p:cNvCxnSpPr/>
          <p:nvPr/>
        </p:nvCxnSpPr>
        <p:spPr>
          <a:xfrm flipV="1">
            <a:off x="3023828" y="3789040"/>
            <a:ext cx="897994"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Düz Ok Bağlayıcısı 15"/>
          <p:cNvCxnSpPr/>
          <p:nvPr/>
        </p:nvCxnSpPr>
        <p:spPr>
          <a:xfrm flipV="1">
            <a:off x="4498805" y="3789040"/>
            <a:ext cx="0" cy="9387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Düz Ok Bağlayıcısı 16"/>
          <p:cNvCxnSpPr/>
          <p:nvPr/>
        </p:nvCxnSpPr>
        <p:spPr>
          <a:xfrm flipH="1" flipV="1">
            <a:off x="5152256" y="3816821"/>
            <a:ext cx="792088"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Dikdörtgen 21"/>
          <p:cNvSpPr/>
          <p:nvPr/>
        </p:nvSpPr>
        <p:spPr>
          <a:xfrm>
            <a:off x="7577042" y="2273733"/>
            <a:ext cx="830677"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28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Calibri" pitchFamily="34" charset="0"/>
                <a:cs typeface="Arial" charset="0"/>
              </a:rPr>
              <a:t>Etki</a:t>
            </a:r>
            <a:endParaRPr lang="tr-TR" sz="28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Calibri" pitchFamily="34" charset="0"/>
              <a:cs typeface="Arial" charset="0"/>
            </a:endParaRPr>
          </a:p>
        </p:txBody>
      </p:sp>
      <p:sp>
        <p:nvSpPr>
          <p:cNvPr id="23" name="Sol Ok 22"/>
          <p:cNvSpPr/>
          <p:nvPr/>
        </p:nvSpPr>
        <p:spPr>
          <a:xfrm>
            <a:off x="7308304" y="4475770"/>
            <a:ext cx="1384932" cy="75343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prstClr val="white"/>
                </a:solidFill>
              </a:rPr>
              <a:t>Etki</a:t>
            </a:r>
            <a:endParaRPr lang="tr-TR" dirty="0">
              <a:solidFill>
                <a:prstClr val="white"/>
              </a:solidFill>
            </a:endParaRPr>
          </a:p>
        </p:txBody>
      </p:sp>
      <p:sp>
        <p:nvSpPr>
          <p:cNvPr id="24" name="Dikdörtgen 23"/>
          <p:cNvSpPr/>
          <p:nvPr/>
        </p:nvSpPr>
        <p:spPr>
          <a:xfrm>
            <a:off x="7516001" y="4590875"/>
            <a:ext cx="1096775"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28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Calibri" pitchFamily="34" charset="0"/>
                <a:cs typeface="Arial" charset="0"/>
              </a:rPr>
              <a:t>Sebep</a:t>
            </a:r>
            <a:endParaRPr lang="tr-TR" sz="28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Calibri" pitchFamily="34" charset="0"/>
              <a:cs typeface="Arial" charset="0"/>
            </a:endParaRPr>
          </a:p>
        </p:txBody>
      </p:sp>
      <p:sp>
        <p:nvSpPr>
          <p:cNvPr id="25" name="Metin kutusu 24"/>
          <p:cNvSpPr txBox="1"/>
          <p:nvPr/>
        </p:nvSpPr>
        <p:spPr>
          <a:xfrm>
            <a:off x="2122675" y="6015960"/>
            <a:ext cx="4680520" cy="369332"/>
          </a:xfrm>
          <a:prstGeom prst="rect">
            <a:avLst/>
          </a:prstGeom>
          <a:noFill/>
        </p:spPr>
        <p:txBody>
          <a:bodyPr wrap="square" rtlCol="0">
            <a:spAutoFit/>
          </a:bodyPr>
          <a:lstStyle/>
          <a:p>
            <a:r>
              <a:rPr lang="tr-TR" dirty="0" smtClean="0">
                <a:solidFill>
                  <a:prstClr val="black"/>
                </a:solidFill>
                <a:latin typeface="Calibri" pitchFamily="34" charset="0"/>
                <a:cs typeface="Arial" charset="0"/>
              </a:rPr>
              <a:t>Hata Ağacında sebep ve etkinin belirlenmesi</a:t>
            </a:r>
            <a:endParaRPr lang="tr-TR" dirty="0">
              <a:solidFill>
                <a:prstClr val="black"/>
              </a:solidFill>
              <a:latin typeface="Calibri" pitchFamily="34" charset="0"/>
              <a:cs typeface="Arial" charset="0"/>
            </a:endParaRPr>
          </a:p>
        </p:txBody>
      </p:sp>
      <p:sp>
        <p:nvSpPr>
          <p:cNvPr id="26" name="Metin kutusu 25"/>
          <p:cNvSpPr txBox="1"/>
          <p:nvPr/>
        </p:nvSpPr>
        <p:spPr>
          <a:xfrm>
            <a:off x="323528" y="188640"/>
            <a:ext cx="8361256" cy="1631216"/>
          </a:xfrm>
          <a:prstGeom prst="rect">
            <a:avLst/>
          </a:prstGeom>
          <a:noFill/>
        </p:spPr>
        <p:txBody>
          <a:bodyPr wrap="square" rtlCol="0">
            <a:spAutoFit/>
          </a:bodyPr>
          <a:lstStyle/>
          <a:p>
            <a:pPr algn="just"/>
            <a:r>
              <a:rPr lang="tr-TR" sz="2000" dirty="0" smtClean="0">
                <a:solidFill>
                  <a:prstClr val="black"/>
                </a:solidFill>
                <a:latin typeface="Calibri" pitchFamily="34" charset="0"/>
                <a:cs typeface="Arial" charset="0"/>
              </a:rPr>
              <a:t>Hata Ağacı prosesi mantık kapıları içerir ve bu kapılara girdiler girer. Her bir kapı belirlenmesi zorunlu olan bir sebepten kaynaklanan bir etkidir. Her bir kapı için Ne? Ve Nasıl? Sorularına cevap  bulunmalıdır.  X olayı için sebep olaylar </a:t>
            </a:r>
            <a:r>
              <a:rPr lang="tr-TR" sz="2000" b="1" u="sng" dirty="0" smtClean="0">
                <a:solidFill>
                  <a:srgbClr val="FF0000"/>
                </a:solidFill>
                <a:latin typeface="Calibri" pitchFamily="34" charset="0"/>
                <a:cs typeface="Arial" charset="0"/>
              </a:rPr>
              <a:t>ne</a:t>
            </a:r>
            <a:r>
              <a:rPr lang="tr-TR" sz="2000" dirty="0" smtClean="0">
                <a:solidFill>
                  <a:prstClr val="black"/>
                </a:solidFill>
                <a:latin typeface="Calibri" pitchFamily="34" charset="0"/>
                <a:cs typeface="Arial" charset="0"/>
              </a:rPr>
              <a:t>dir? Ve olaylar mantıksal olarak </a:t>
            </a:r>
            <a:r>
              <a:rPr lang="tr-TR" sz="2000" b="1" u="sng" dirty="0" smtClean="0">
                <a:solidFill>
                  <a:srgbClr val="FF0000"/>
                </a:solidFill>
                <a:latin typeface="Calibri" pitchFamily="34" charset="0"/>
                <a:cs typeface="Arial" charset="0"/>
              </a:rPr>
              <a:t>nasıl</a:t>
            </a:r>
            <a:r>
              <a:rPr lang="tr-TR" sz="2000" b="1" u="sng" dirty="0" smtClean="0">
                <a:solidFill>
                  <a:prstClr val="black"/>
                </a:solidFill>
                <a:latin typeface="Calibri" pitchFamily="34" charset="0"/>
                <a:cs typeface="Arial" charset="0"/>
              </a:rPr>
              <a:t> </a:t>
            </a:r>
            <a:r>
              <a:rPr lang="tr-TR" sz="2000" dirty="0" smtClean="0">
                <a:solidFill>
                  <a:prstClr val="black"/>
                </a:solidFill>
                <a:latin typeface="Calibri" pitchFamily="34" charset="0"/>
                <a:cs typeface="Arial" charset="0"/>
              </a:rPr>
              <a:t>kombine oluşturmuşlardır?  Bu sorulara cevap girdi olayları ve kapı tipini oluşturmaktadır.</a:t>
            </a:r>
            <a:endParaRPr lang="tr-TR" sz="2000" dirty="0">
              <a:solidFill>
                <a:prstClr val="black"/>
              </a:solidFill>
              <a:latin typeface="Calibri" pitchFamily="34" charset="0"/>
              <a:cs typeface="Arial" charset="0"/>
            </a:endParaRPr>
          </a:p>
        </p:txBody>
      </p:sp>
    </p:spTree>
    <p:extLst>
      <p:ext uri="{BB962C8B-B14F-4D97-AF65-F5344CB8AC3E}">
        <p14:creationId xmlns:p14="http://schemas.microsoft.com/office/powerpoint/2010/main" xmlns="" val="111584799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2 İçerik Yer Tutucusu"/>
          <p:cNvSpPr>
            <a:spLocks noGrp="1"/>
          </p:cNvSpPr>
          <p:nvPr>
            <p:ph idx="4294967295"/>
          </p:nvPr>
        </p:nvSpPr>
        <p:spPr>
          <a:xfrm>
            <a:off x="395536" y="620688"/>
            <a:ext cx="7929562" cy="5256584"/>
          </a:xfrm>
        </p:spPr>
        <p:txBody>
          <a:bodyPr/>
          <a:lstStyle/>
          <a:p>
            <a:pPr marL="609600" indent="-609600" algn="ctr">
              <a:buFont typeface="Arial" charset="0"/>
              <a:buNone/>
            </a:pPr>
            <a:r>
              <a:rPr lang="tr-TR" b="1" dirty="0" smtClean="0">
                <a:solidFill>
                  <a:srgbClr val="FF0000"/>
                </a:solidFill>
              </a:rPr>
              <a:t>Hata Ağacı Analizi (FTA) </a:t>
            </a:r>
          </a:p>
          <a:p>
            <a:pPr marL="609600" indent="-609600" algn="ctr">
              <a:buFont typeface="Arial" charset="0"/>
              <a:buNone/>
            </a:pPr>
            <a:endParaRPr lang="tr-TR" sz="1000" b="1" dirty="0"/>
          </a:p>
          <a:p>
            <a:pPr marL="609600" indent="-609600" algn="ctr">
              <a:buFont typeface="Arial" charset="0"/>
              <a:buNone/>
            </a:pPr>
            <a:endParaRPr lang="tr-TR" sz="1000" b="1" dirty="0" smtClean="0"/>
          </a:p>
          <a:p>
            <a:pPr marL="609600" indent="-609600" algn="ctr">
              <a:buFont typeface="Arial" charset="0"/>
              <a:buNone/>
            </a:pPr>
            <a:r>
              <a:rPr lang="tr-TR" b="1" dirty="0" smtClean="0"/>
              <a:t>FTA üç temel adımda uygulanır;</a:t>
            </a:r>
          </a:p>
          <a:p>
            <a:pPr marL="609600" indent="-609600" algn="ctr">
              <a:buFont typeface="Arial" charset="0"/>
              <a:buNone/>
            </a:pPr>
            <a:endParaRPr lang="tr-TR" sz="4000" b="1" dirty="0" smtClean="0"/>
          </a:p>
          <a:p>
            <a:pPr marL="1009650" lvl="1" indent="-609600" algn="just">
              <a:buFont typeface="Arial" charset="0"/>
              <a:buAutoNum type="arabicPeriod"/>
            </a:pPr>
            <a:r>
              <a:rPr lang="tr-TR" sz="4000" dirty="0" smtClean="0"/>
              <a:t>Sistem Analizi</a:t>
            </a:r>
          </a:p>
          <a:p>
            <a:pPr marL="1009650" lvl="1" indent="-609600" algn="just">
              <a:buFont typeface="Arial" charset="0"/>
              <a:buAutoNum type="arabicPeriod"/>
            </a:pPr>
            <a:r>
              <a:rPr lang="tr-TR" sz="4000" dirty="0" smtClean="0"/>
              <a:t>Hata  Ağacının Oluşturulması</a:t>
            </a:r>
          </a:p>
          <a:p>
            <a:pPr marL="1009650" lvl="1" indent="-609600" algn="just">
              <a:buFont typeface="Arial" charset="0"/>
              <a:buAutoNum type="arabicPeriod"/>
            </a:pPr>
            <a:r>
              <a:rPr lang="tr-TR" sz="4000" dirty="0" smtClean="0"/>
              <a:t>Hata Ağacının Değerlendirilmesi</a:t>
            </a:r>
          </a:p>
        </p:txBody>
      </p:sp>
      <p:sp>
        <p:nvSpPr>
          <p:cNvPr id="8" name="7 Slayt Numarası Yer Tutucusu"/>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067F8D4-EC0A-49E2-9519-A4BE4FB406D3}" type="slidenum">
              <a:rPr lang="tr-TR" sz="1200">
                <a:solidFill>
                  <a:prstClr val="black">
                    <a:tint val="75000"/>
                  </a:prstClr>
                </a:solidFill>
                <a:latin typeface="Calibri"/>
                <a:cs typeface="Arial" charset="0"/>
              </a:rPr>
              <a:pPr algn="r" fontAlgn="auto">
                <a:spcBef>
                  <a:spcPts val="0"/>
                </a:spcBef>
                <a:spcAft>
                  <a:spcPts val="0"/>
                </a:spcAft>
                <a:defRPr/>
              </a:pPr>
              <a:t>101</a:t>
            </a:fld>
            <a:endParaRPr lang="tr-TR" sz="1200" dirty="0">
              <a:solidFill>
                <a:prstClr val="black">
                  <a:tint val="75000"/>
                </a:prstClr>
              </a:solidFill>
              <a:latin typeface="Calibri"/>
              <a:cs typeface="Arial" charset="0"/>
            </a:endParaRPr>
          </a:p>
        </p:txBody>
      </p:sp>
    </p:spTree>
    <p:extLst>
      <p:ext uri="{BB962C8B-B14F-4D97-AF65-F5344CB8AC3E}">
        <p14:creationId xmlns:p14="http://schemas.microsoft.com/office/powerpoint/2010/main" xmlns="" val="20400936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xmlns="" val="3066161432"/>
              </p:ext>
            </p:extLst>
          </p:nvPr>
        </p:nvGraphicFramePr>
        <p:xfrm>
          <a:off x="611560" y="260648"/>
          <a:ext cx="8064897" cy="6357509"/>
        </p:xfrm>
        <a:graphic>
          <a:graphicData uri="http://schemas.openxmlformats.org/drawingml/2006/table">
            <a:tbl>
              <a:tblPr>
                <a:tableStyleId>{5C22544A-7EE6-4342-B048-85BDC9FD1C3A}</a:tableStyleId>
              </a:tblPr>
              <a:tblGrid>
                <a:gridCol w="1008112">
                  <a:extLst>
                    <a:ext uri="{9D8B030D-6E8A-4147-A177-3AD203B41FA5}">
                      <a16:colId xmlns:a16="http://schemas.microsoft.com/office/drawing/2014/main" xmlns="" val="20000"/>
                    </a:ext>
                  </a:extLst>
                </a:gridCol>
                <a:gridCol w="1800201">
                  <a:extLst>
                    <a:ext uri="{9D8B030D-6E8A-4147-A177-3AD203B41FA5}">
                      <a16:colId xmlns:a16="http://schemas.microsoft.com/office/drawing/2014/main" xmlns="" val="20001"/>
                    </a:ext>
                  </a:extLst>
                </a:gridCol>
                <a:gridCol w="5256584">
                  <a:extLst>
                    <a:ext uri="{9D8B030D-6E8A-4147-A177-3AD203B41FA5}">
                      <a16:colId xmlns:a16="http://schemas.microsoft.com/office/drawing/2014/main" xmlns="" val="20002"/>
                    </a:ext>
                  </a:extLst>
                </a:gridCol>
              </a:tblGrid>
              <a:tr h="141083">
                <a:tc>
                  <a:txBody>
                    <a:bodyPr/>
                    <a:lstStyle/>
                    <a:p>
                      <a:pPr algn="ctr">
                        <a:spcAft>
                          <a:spcPts val="600"/>
                        </a:spcAft>
                      </a:pPr>
                      <a:r>
                        <a:rPr lang="tr-TR" sz="1400" b="1" dirty="0">
                          <a:effectLst/>
                        </a:rPr>
                        <a:t>Sembol  </a:t>
                      </a:r>
                      <a:endParaRPr lang="tr-TR" sz="1400" b="1" dirty="0">
                        <a:effectLst/>
                        <a:latin typeface="Times New Roman"/>
                        <a:ea typeface="Times New Roman"/>
                      </a:endParaRPr>
                    </a:p>
                  </a:txBody>
                  <a:tcPr marL="28601" marR="28601" marT="0" marB="0">
                    <a:noFill/>
                  </a:tcPr>
                </a:tc>
                <a:tc>
                  <a:txBody>
                    <a:bodyPr/>
                    <a:lstStyle/>
                    <a:p>
                      <a:pPr algn="ctr">
                        <a:spcAft>
                          <a:spcPts val="600"/>
                        </a:spcAft>
                      </a:pPr>
                      <a:r>
                        <a:rPr lang="tr-TR" sz="1400" b="1" dirty="0">
                          <a:effectLst/>
                        </a:rPr>
                        <a:t>İşaret edilen</a:t>
                      </a:r>
                      <a:endParaRPr lang="tr-TR" sz="1400" b="1" dirty="0">
                        <a:effectLst/>
                        <a:latin typeface="Times New Roman"/>
                        <a:ea typeface="Times New Roman"/>
                      </a:endParaRPr>
                    </a:p>
                  </a:txBody>
                  <a:tcPr marL="28601" marR="28601" marT="0" marB="0">
                    <a:noFill/>
                  </a:tcPr>
                </a:tc>
                <a:tc>
                  <a:txBody>
                    <a:bodyPr/>
                    <a:lstStyle/>
                    <a:p>
                      <a:pPr algn="ctr">
                        <a:spcAft>
                          <a:spcPts val="600"/>
                        </a:spcAft>
                      </a:pPr>
                      <a:r>
                        <a:rPr lang="tr-TR" sz="1400" b="1" dirty="0">
                          <a:effectLst/>
                        </a:rPr>
                        <a:t>İşlev</a:t>
                      </a:r>
                      <a:endParaRPr lang="tr-TR" sz="1400" b="1" dirty="0">
                        <a:effectLst/>
                        <a:latin typeface="Times New Roman"/>
                        <a:ea typeface="Times New Roman"/>
                      </a:endParaRPr>
                    </a:p>
                  </a:txBody>
                  <a:tcPr marL="28601" marR="28601" marT="0" marB="0">
                    <a:noFill/>
                  </a:tcPr>
                </a:tc>
                <a:extLst>
                  <a:ext uri="{0D108BD9-81ED-4DB2-BD59-A6C34878D82A}">
                    <a16:rowId xmlns:a16="http://schemas.microsoft.com/office/drawing/2014/main" xmlns="" val="10000"/>
                  </a:ext>
                </a:extLst>
              </a:tr>
              <a:tr h="382708">
                <a:tc>
                  <a:txBody>
                    <a:bodyPr/>
                    <a:lstStyle/>
                    <a:p>
                      <a:pPr algn="just">
                        <a:spcAft>
                          <a:spcPts val="600"/>
                        </a:spcAft>
                      </a:pPr>
                      <a:endParaRPr lang="tr-TR" sz="800" dirty="0">
                        <a:effectLst/>
                        <a:latin typeface="Times New Roman"/>
                        <a:ea typeface="Times New Roman"/>
                      </a:endParaRPr>
                    </a:p>
                  </a:txBody>
                  <a:tcPr marL="28601" marR="28601" marT="0" marB="0">
                    <a:noFill/>
                  </a:tcPr>
                </a:tc>
                <a:tc>
                  <a:txBody>
                    <a:bodyPr/>
                    <a:lstStyle/>
                    <a:p>
                      <a:pPr algn="l">
                        <a:spcAft>
                          <a:spcPts val="600"/>
                        </a:spcAft>
                      </a:pPr>
                      <a:r>
                        <a:rPr lang="tr-TR" sz="1200" dirty="0">
                          <a:effectLst/>
                        </a:rPr>
                        <a:t> </a:t>
                      </a:r>
                    </a:p>
                    <a:p>
                      <a:pPr algn="l">
                        <a:spcAft>
                          <a:spcPts val="600"/>
                        </a:spcAft>
                      </a:pPr>
                      <a:r>
                        <a:rPr lang="tr-TR" sz="1200" dirty="0">
                          <a:effectLst/>
                        </a:rPr>
                        <a:t>Durumsal olay </a:t>
                      </a:r>
                      <a:endParaRPr lang="tr-TR" sz="1200" dirty="0">
                        <a:effectLst/>
                        <a:latin typeface="Times New Roman"/>
                        <a:ea typeface="Times New Roman"/>
                      </a:endParaRPr>
                    </a:p>
                  </a:txBody>
                  <a:tcPr marL="28601" marR="28601" marT="0" marB="0">
                    <a:noFill/>
                  </a:tcPr>
                </a:tc>
                <a:tc>
                  <a:txBody>
                    <a:bodyPr/>
                    <a:lstStyle/>
                    <a:p>
                      <a:pPr algn="l">
                        <a:spcAft>
                          <a:spcPts val="600"/>
                        </a:spcAft>
                      </a:pPr>
                      <a:r>
                        <a:rPr lang="tr-TR" sz="1200" dirty="0">
                          <a:effectLst/>
                        </a:rPr>
                        <a:t>Mantık kapısı ile bağlı daha basit olayların, veya faktörlerin kombinasyonu ile ortaya çıkan olay, normal şekilde oluşabilecek olay </a:t>
                      </a:r>
                      <a:endParaRPr lang="tr-TR" sz="1200" dirty="0">
                        <a:effectLst/>
                        <a:latin typeface="Times New Roman"/>
                        <a:ea typeface="Times New Roman"/>
                      </a:endParaRPr>
                    </a:p>
                  </a:txBody>
                  <a:tcPr marL="28601" marR="28601" marT="0" marB="0">
                    <a:noFill/>
                  </a:tcPr>
                </a:tc>
                <a:extLst>
                  <a:ext uri="{0D108BD9-81ED-4DB2-BD59-A6C34878D82A}">
                    <a16:rowId xmlns:a16="http://schemas.microsoft.com/office/drawing/2014/main" xmlns="" val="10001"/>
                  </a:ext>
                </a:extLst>
              </a:tr>
              <a:tr h="543811">
                <a:tc>
                  <a:txBody>
                    <a:bodyPr/>
                    <a:lstStyle/>
                    <a:p>
                      <a:pPr algn="just">
                        <a:spcAft>
                          <a:spcPts val="600"/>
                        </a:spcAft>
                      </a:pPr>
                      <a:endParaRPr lang="tr-TR" sz="800" dirty="0">
                        <a:effectLst/>
                        <a:latin typeface="Times New Roman"/>
                        <a:ea typeface="Times New Roman"/>
                      </a:endParaRPr>
                    </a:p>
                  </a:txBody>
                  <a:tcPr marL="28601" marR="28601" marT="0" marB="0">
                    <a:noFill/>
                  </a:tcPr>
                </a:tc>
                <a:tc>
                  <a:txBody>
                    <a:bodyPr/>
                    <a:lstStyle/>
                    <a:p>
                      <a:pPr algn="l">
                        <a:spcAft>
                          <a:spcPts val="600"/>
                        </a:spcAft>
                      </a:pPr>
                      <a:r>
                        <a:rPr lang="tr-TR" sz="1200" dirty="0">
                          <a:effectLst/>
                        </a:rPr>
                        <a:t> </a:t>
                      </a:r>
                    </a:p>
                    <a:p>
                      <a:pPr algn="l">
                        <a:spcAft>
                          <a:spcPts val="600"/>
                        </a:spcAft>
                      </a:pPr>
                      <a:r>
                        <a:rPr lang="tr-TR" sz="1200" dirty="0">
                          <a:effectLst/>
                        </a:rPr>
                        <a:t>Esas, başlatıcı olay </a:t>
                      </a:r>
                      <a:endParaRPr lang="tr-TR" sz="1200" dirty="0">
                        <a:effectLst/>
                        <a:latin typeface="Times New Roman"/>
                        <a:ea typeface="Times New Roman"/>
                      </a:endParaRPr>
                    </a:p>
                  </a:txBody>
                  <a:tcPr marL="28601" marR="28601" marT="0" marB="0">
                    <a:noFill/>
                  </a:tcPr>
                </a:tc>
                <a:tc>
                  <a:txBody>
                    <a:bodyPr/>
                    <a:lstStyle/>
                    <a:p>
                      <a:pPr algn="l">
                        <a:spcAft>
                          <a:spcPts val="600"/>
                        </a:spcAft>
                      </a:pPr>
                      <a:r>
                        <a:rPr lang="tr-TR" sz="1200" dirty="0">
                          <a:effectLst/>
                        </a:rPr>
                        <a:t> </a:t>
                      </a:r>
                    </a:p>
                    <a:p>
                      <a:pPr algn="l">
                        <a:spcAft>
                          <a:spcPts val="600"/>
                        </a:spcAft>
                      </a:pPr>
                      <a:r>
                        <a:rPr lang="tr-TR" sz="1200" dirty="0">
                          <a:effectLst/>
                        </a:rPr>
                        <a:t>Daha temel olaylardan oluşan olay. Birincil durumdaki problem için kullanılır. Daha ileri bir gelişimi gerektirmeyen temel bir olay.</a:t>
                      </a:r>
                      <a:endParaRPr lang="tr-TR" sz="1200" dirty="0">
                        <a:effectLst/>
                        <a:latin typeface="Times New Roman"/>
                        <a:ea typeface="Times New Roman"/>
                      </a:endParaRPr>
                    </a:p>
                  </a:txBody>
                  <a:tcPr marL="28601" marR="28601" marT="0" marB="0">
                    <a:noFill/>
                  </a:tcPr>
                </a:tc>
                <a:extLst>
                  <a:ext uri="{0D108BD9-81ED-4DB2-BD59-A6C34878D82A}">
                    <a16:rowId xmlns:a16="http://schemas.microsoft.com/office/drawing/2014/main" xmlns="" val="10002"/>
                  </a:ext>
                </a:extLst>
              </a:tr>
              <a:tr h="543811">
                <a:tc>
                  <a:txBody>
                    <a:bodyPr/>
                    <a:lstStyle/>
                    <a:p>
                      <a:pPr algn="just">
                        <a:spcAft>
                          <a:spcPts val="600"/>
                        </a:spcAft>
                      </a:pPr>
                      <a:endParaRPr lang="tr-TR" sz="800">
                        <a:effectLst/>
                        <a:latin typeface="Times New Roman"/>
                        <a:ea typeface="Times New Roman"/>
                      </a:endParaRPr>
                    </a:p>
                  </a:txBody>
                  <a:tcPr marL="28601" marR="28601" marT="0" marB="0">
                    <a:noFill/>
                  </a:tcPr>
                </a:tc>
                <a:tc>
                  <a:txBody>
                    <a:bodyPr/>
                    <a:lstStyle/>
                    <a:p>
                      <a:pPr algn="l">
                        <a:spcAft>
                          <a:spcPts val="600"/>
                        </a:spcAft>
                      </a:pPr>
                      <a:r>
                        <a:rPr lang="tr-TR" sz="1200" dirty="0">
                          <a:effectLst/>
                        </a:rPr>
                        <a:t> </a:t>
                      </a:r>
                    </a:p>
                    <a:p>
                      <a:pPr algn="l">
                        <a:spcAft>
                          <a:spcPts val="600"/>
                        </a:spcAft>
                      </a:pPr>
                      <a:r>
                        <a:rPr lang="tr-TR" sz="1200" dirty="0">
                          <a:effectLst/>
                        </a:rPr>
                        <a:t>Gelişmemiş olay</a:t>
                      </a:r>
                      <a:endParaRPr lang="tr-TR" sz="1200" dirty="0">
                        <a:effectLst/>
                        <a:latin typeface="Times New Roman"/>
                        <a:ea typeface="Times New Roman"/>
                      </a:endParaRPr>
                    </a:p>
                  </a:txBody>
                  <a:tcPr marL="28601" marR="28601" marT="0" marB="0">
                    <a:noFill/>
                  </a:tcPr>
                </a:tc>
                <a:tc>
                  <a:txBody>
                    <a:bodyPr/>
                    <a:lstStyle/>
                    <a:p>
                      <a:pPr algn="l">
                        <a:spcAft>
                          <a:spcPts val="600"/>
                        </a:spcAft>
                      </a:pPr>
                      <a:r>
                        <a:rPr lang="tr-TR" sz="1200" dirty="0">
                          <a:effectLst/>
                        </a:rPr>
                        <a:t> </a:t>
                      </a:r>
                    </a:p>
                    <a:p>
                      <a:pPr algn="l">
                        <a:spcAft>
                          <a:spcPts val="600"/>
                        </a:spcAft>
                      </a:pPr>
                      <a:r>
                        <a:rPr lang="tr-TR" sz="1200" dirty="0">
                          <a:effectLst/>
                        </a:rPr>
                        <a:t>Sebebi tanımlanmamış ve belirsiz bir son olayı tanımlamaktadır. Tam gelişmemiş durum.</a:t>
                      </a:r>
                      <a:endParaRPr lang="tr-TR" sz="1200" dirty="0">
                        <a:effectLst/>
                        <a:latin typeface="Times New Roman"/>
                        <a:ea typeface="Times New Roman"/>
                      </a:endParaRPr>
                    </a:p>
                  </a:txBody>
                  <a:tcPr marL="28601" marR="28601" marT="0" marB="0">
                    <a:noFill/>
                  </a:tcPr>
                </a:tc>
                <a:extLst>
                  <a:ext uri="{0D108BD9-81ED-4DB2-BD59-A6C34878D82A}">
                    <a16:rowId xmlns:a16="http://schemas.microsoft.com/office/drawing/2014/main" xmlns="" val="10003"/>
                  </a:ext>
                </a:extLst>
              </a:tr>
              <a:tr h="420684">
                <a:tc>
                  <a:txBody>
                    <a:bodyPr/>
                    <a:lstStyle/>
                    <a:p>
                      <a:pPr algn="just">
                        <a:spcAft>
                          <a:spcPts val="600"/>
                        </a:spcAft>
                      </a:pPr>
                      <a:endParaRPr lang="tr-TR" sz="800" dirty="0">
                        <a:effectLst/>
                        <a:latin typeface="Times New Roman"/>
                        <a:ea typeface="Times New Roman"/>
                      </a:endParaRPr>
                    </a:p>
                  </a:txBody>
                  <a:tcPr marL="28601" marR="28601" marT="0" marB="0">
                    <a:noFill/>
                  </a:tcPr>
                </a:tc>
                <a:tc>
                  <a:txBody>
                    <a:bodyPr/>
                    <a:lstStyle/>
                    <a:p>
                      <a:pPr algn="l">
                        <a:spcAft>
                          <a:spcPts val="600"/>
                        </a:spcAft>
                      </a:pPr>
                      <a:endParaRPr lang="tr-TR" sz="1200" dirty="0">
                        <a:effectLst/>
                        <a:latin typeface="Times New Roman"/>
                        <a:ea typeface="Times New Roman"/>
                      </a:endParaRPr>
                    </a:p>
                  </a:txBody>
                  <a:tcPr marL="28601" marR="28601" marT="0" marB="0">
                    <a:noFill/>
                  </a:tcPr>
                </a:tc>
                <a:tc>
                  <a:txBody>
                    <a:bodyPr/>
                    <a:lstStyle/>
                    <a:p>
                      <a:pPr algn="l">
                        <a:spcAft>
                          <a:spcPts val="600"/>
                        </a:spcAft>
                      </a:pPr>
                      <a:endParaRPr lang="tr-TR" sz="1200" dirty="0">
                        <a:effectLst/>
                        <a:latin typeface="Times New Roman"/>
                        <a:ea typeface="Times New Roman"/>
                      </a:endParaRPr>
                    </a:p>
                  </a:txBody>
                  <a:tcPr marL="28601" marR="28601" marT="0" marB="0">
                    <a:noFill/>
                  </a:tcPr>
                </a:tc>
                <a:extLst>
                  <a:ext uri="{0D108BD9-81ED-4DB2-BD59-A6C34878D82A}">
                    <a16:rowId xmlns:a16="http://schemas.microsoft.com/office/drawing/2014/main" xmlns="" val="10004"/>
                  </a:ext>
                </a:extLst>
              </a:tr>
              <a:tr h="759464">
                <a:tc>
                  <a:txBody>
                    <a:bodyPr/>
                    <a:lstStyle/>
                    <a:p>
                      <a:pPr algn="just">
                        <a:spcAft>
                          <a:spcPts val="600"/>
                        </a:spcAft>
                      </a:pPr>
                      <a:endParaRPr lang="tr-TR" sz="800">
                        <a:effectLst/>
                      </a:endParaRPr>
                    </a:p>
                    <a:p>
                      <a:pPr algn="just">
                        <a:spcAft>
                          <a:spcPts val="600"/>
                        </a:spcAft>
                      </a:pPr>
                      <a:r>
                        <a:rPr lang="tr-TR" sz="800">
                          <a:effectLst/>
                        </a:rPr>
                        <a:t> </a:t>
                      </a:r>
                      <a:endParaRPr lang="tr-TR" sz="1000">
                        <a:effectLst/>
                      </a:endParaRPr>
                    </a:p>
                    <a:p>
                      <a:pPr algn="just">
                        <a:spcAft>
                          <a:spcPts val="600"/>
                        </a:spcAft>
                      </a:pPr>
                      <a:r>
                        <a:rPr lang="tr-TR" sz="800">
                          <a:effectLst/>
                        </a:rPr>
                        <a:t> </a:t>
                      </a:r>
                      <a:endParaRPr lang="tr-TR" sz="1000">
                        <a:effectLst/>
                      </a:endParaRPr>
                    </a:p>
                    <a:p>
                      <a:pPr algn="just">
                        <a:spcAft>
                          <a:spcPts val="600"/>
                        </a:spcAft>
                      </a:pPr>
                      <a:r>
                        <a:rPr lang="tr-TR" sz="800">
                          <a:effectLst/>
                        </a:rPr>
                        <a:t> </a:t>
                      </a:r>
                      <a:endParaRPr lang="tr-TR" sz="1000">
                        <a:effectLst/>
                        <a:latin typeface="Times New Roman"/>
                        <a:ea typeface="Times New Roman"/>
                      </a:endParaRPr>
                    </a:p>
                  </a:txBody>
                  <a:tcPr marL="28601" marR="28601" marT="0" marB="0">
                    <a:noFill/>
                  </a:tcPr>
                </a:tc>
                <a:tc>
                  <a:txBody>
                    <a:bodyPr/>
                    <a:lstStyle/>
                    <a:p>
                      <a:pPr algn="l">
                        <a:spcAft>
                          <a:spcPts val="600"/>
                        </a:spcAft>
                      </a:pPr>
                      <a:r>
                        <a:rPr lang="tr-TR" sz="1200" dirty="0">
                          <a:effectLst/>
                        </a:rPr>
                        <a:t> </a:t>
                      </a:r>
                    </a:p>
                    <a:p>
                      <a:pPr algn="l">
                        <a:spcAft>
                          <a:spcPts val="600"/>
                        </a:spcAft>
                      </a:pPr>
                      <a:r>
                        <a:rPr lang="tr-TR" sz="1200" dirty="0" smtClean="0">
                          <a:effectLst/>
                        </a:rPr>
                        <a:t>VE </a:t>
                      </a:r>
                      <a:r>
                        <a:rPr lang="tr-TR" sz="1200" dirty="0">
                          <a:effectLst/>
                        </a:rPr>
                        <a:t>kapısı</a:t>
                      </a:r>
                      <a:endParaRPr lang="tr-TR" sz="1200" dirty="0">
                        <a:effectLst/>
                        <a:latin typeface="Times New Roman"/>
                        <a:ea typeface="Times New Roman"/>
                      </a:endParaRPr>
                    </a:p>
                  </a:txBody>
                  <a:tcPr marL="28601" marR="28601" marT="0" marB="0">
                    <a:noFill/>
                  </a:tcPr>
                </a:tc>
                <a:tc>
                  <a:txBody>
                    <a:bodyPr/>
                    <a:lstStyle/>
                    <a:p>
                      <a:pPr algn="l">
                        <a:spcAft>
                          <a:spcPts val="600"/>
                        </a:spcAft>
                      </a:pPr>
                      <a:r>
                        <a:rPr lang="tr-TR" sz="1200" dirty="0">
                          <a:effectLst/>
                        </a:rPr>
                        <a:t> </a:t>
                      </a:r>
                    </a:p>
                    <a:p>
                      <a:pPr algn="l">
                        <a:spcAft>
                          <a:spcPts val="600"/>
                        </a:spcAft>
                      </a:pPr>
                      <a:r>
                        <a:rPr lang="tr-TR" sz="1200" dirty="0">
                          <a:effectLst/>
                        </a:rPr>
                        <a:t>Sembol altındaki tüm girdi olayların (A ve B olayları) gerçekleşmesi durumunda  yukarıda yer alan olayın (C) ortaya çıkmasıdır.    </a:t>
                      </a:r>
                      <a:endParaRPr lang="tr-TR" sz="1200" dirty="0">
                        <a:effectLst/>
                        <a:latin typeface="Times New Roman"/>
                        <a:ea typeface="Times New Roman"/>
                      </a:endParaRPr>
                    </a:p>
                  </a:txBody>
                  <a:tcPr marL="28601" marR="28601" marT="0" marB="0">
                    <a:noFill/>
                  </a:tcPr>
                </a:tc>
                <a:extLst>
                  <a:ext uri="{0D108BD9-81ED-4DB2-BD59-A6C34878D82A}">
                    <a16:rowId xmlns:a16="http://schemas.microsoft.com/office/drawing/2014/main" xmlns="" val="10005"/>
                  </a:ext>
                </a:extLst>
              </a:tr>
              <a:tr h="759464">
                <a:tc>
                  <a:txBody>
                    <a:bodyPr/>
                    <a:lstStyle/>
                    <a:p>
                      <a:pPr algn="just">
                        <a:spcAft>
                          <a:spcPts val="600"/>
                        </a:spcAft>
                      </a:pPr>
                      <a:r>
                        <a:rPr lang="tr-TR" sz="800" dirty="0">
                          <a:effectLst/>
                        </a:rPr>
                        <a:t> </a:t>
                      </a:r>
                      <a:endParaRPr lang="tr-TR" sz="1000" dirty="0">
                        <a:effectLst/>
                      </a:endParaRPr>
                    </a:p>
                    <a:p>
                      <a:pPr algn="just">
                        <a:spcAft>
                          <a:spcPts val="600"/>
                        </a:spcAft>
                      </a:pPr>
                      <a:r>
                        <a:rPr lang="tr-TR" sz="800" dirty="0">
                          <a:effectLst/>
                        </a:rPr>
                        <a:t> </a:t>
                      </a:r>
                      <a:endParaRPr lang="tr-TR" sz="1000" dirty="0">
                        <a:effectLst/>
                      </a:endParaRPr>
                    </a:p>
                    <a:p>
                      <a:pPr algn="just">
                        <a:spcAft>
                          <a:spcPts val="600"/>
                        </a:spcAft>
                      </a:pPr>
                      <a:r>
                        <a:rPr lang="tr-TR" sz="800" dirty="0">
                          <a:effectLst/>
                        </a:rPr>
                        <a:t> </a:t>
                      </a:r>
                      <a:endParaRPr lang="tr-TR" sz="1000" dirty="0">
                        <a:effectLst/>
                      </a:endParaRPr>
                    </a:p>
                    <a:p>
                      <a:pPr algn="just">
                        <a:spcAft>
                          <a:spcPts val="600"/>
                        </a:spcAft>
                      </a:pPr>
                      <a:r>
                        <a:rPr lang="tr-TR" sz="800" dirty="0">
                          <a:effectLst/>
                        </a:rPr>
                        <a:t> </a:t>
                      </a:r>
                      <a:endParaRPr lang="tr-TR" sz="1000" dirty="0">
                        <a:effectLst/>
                        <a:latin typeface="Times New Roman"/>
                        <a:ea typeface="Times New Roman"/>
                      </a:endParaRPr>
                    </a:p>
                  </a:txBody>
                  <a:tcPr marL="28601" marR="28601" marT="0" marB="0">
                    <a:noFill/>
                  </a:tcPr>
                </a:tc>
                <a:tc>
                  <a:txBody>
                    <a:bodyPr/>
                    <a:lstStyle/>
                    <a:p>
                      <a:pPr algn="l">
                        <a:spcAft>
                          <a:spcPts val="600"/>
                        </a:spcAft>
                      </a:pPr>
                      <a:r>
                        <a:rPr lang="tr-TR" sz="1200" dirty="0">
                          <a:effectLst/>
                        </a:rPr>
                        <a:t> </a:t>
                      </a:r>
                    </a:p>
                    <a:p>
                      <a:pPr algn="l">
                        <a:spcAft>
                          <a:spcPts val="600"/>
                        </a:spcAft>
                      </a:pPr>
                      <a:r>
                        <a:rPr lang="tr-TR" sz="1200" dirty="0" smtClean="0">
                          <a:effectLst/>
                        </a:rPr>
                        <a:t>VEYA </a:t>
                      </a:r>
                      <a:r>
                        <a:rPr lang="tr-TR" sz="1200" dirty="0">
                          <a:effectLst/>
                        </a:rPr>
                        <a:t>kapısı</a:t>
                      </a:r>
                      <a:endParaRPr lang="tr-TR" sz="1200" dirty="0">
                        <a:effectLst/>
                        <a:latin typeface="Times New Roman"/>
                        <a:ea typeface="Times New Roman"/>
                      </a:endParaRPr>
                    </a:p>
                  </a:txBody>
                  <a:tcPr marL="28601" marR="28601" marT="0" marB="0">
                    <a:noFill/>
                  </a:tcPr>
                </a:tc>
                <a:tc>
                  <a:txBody>
                    <a:bodyPr/>
                    <a:lstStyle/>
                    <a:p>
                      <a:pPr algn="l">
                        <a:spcAft>
                          <a:spcPts val="600"/>
                        </a:spcAft>
                      </a:pPr>
                      <a:r>
                        <a:rPr lang="tr-TR" sz="1200" dirty="0">
                          <a:effectLst/>
                        </a:rPr>
                        <a:t> </a:t>
                      </a:r>
                    </a:p>
                    <a:p>
                      <a:pPr algn="l">
                        <a:spcAft>
                          <a:spcPts val="600"/>
                        </a:spcAft>
                      </a:pPr>
                      <a:r>
                        <a:rPr lang="tr-TR" sz="1200" dirty="0">
                          <a:effectLst/>
                        </a:rPr>
                        <a:t>Sembol altındaki bir veya birden fazla olaydan en az birinin gerçekleşmesi durumunda yukarıda yer alan olayın ortaya çıkmasıdır.</a:t>
                      </a:r>
                      <a:endParaRPr lang="tr-TR" sz="1200" dirty="0">
                        <a:effectLst/>
                        <a:latin typeface="Times New Roman"/>
                        <a:ea typeface="Times New Roman"/>
                      </a:endParaRPr>
                    </a:p>
                  </a:txBody>
                  <a:tcPr marL="28601" marR="28601" marT="0" marB="0">
                    <a:noFill/>
                  </a:tcPr>
                </a:tc>
                <a:extLst>
                  <a:ext uri="{0D108BD9-81ED-4DB2-BD59-A6C34878D82A}">
                    <a16:rowId xmlns:a16="http://schemas.microsoft.com/office/drawing/2014/main" xmlns="" val="10006"/>
                  </a:ext>
                </a:extLst>
              </a:tr>
              <a:tr h="549399">
                <a:tc>
                  <a:txBody>
                    <a:bodyPr/>
                    <a:lstStyle/>
                    <a:p>
                      <a:pPr algn="just">
                        <a:spcAft>
                          <a:spcPts val="600"/>
                        </a:spcAft>
                      </a:pPr>
                      <a:endParaRPr lang="tr-TR" sz="800">
                        <a:effectLst/>
                      </a:endParaRPr>
                    </a:p>
                    <a:p>
                      <a:pPr algn="just">
                        <a:spcAft>
                          <a:spcPts val="600"/>
                        </a:spcAft>
                      </a:pPr>
                      <a:r>
                        <a:rPr lang="tr-TR" sz="800">
                          <a:effectLst/>
                        </a:rPr>
                        <a:t> </a:t>
                      </a:r>
                      <a:endParaRPr lang="tr-TR" sz="1000">
                        <a:effectLst/>
                      </a:endParaRPr>
                    </a:p>
                    <a:p>
                      <a:pPr algn="just">
                        <a:spcAft>
                          <a:spcPts val="600"/>
                        </a:spcAft>
                      </a:pPr>
                      <a:r>
                        <a:rPr lang="tr-TR" sz="800">
                          <a:effectLst/>
                        </a:rPr>
                        <a:t> </a:t>
                      </a:r>
                      <a:endParaRPr lang="tr-TR" sz="1000">
                        <a:effectLst/>
                        <a:latin typeface="Times New Roman"/>
                        <a:ea typeface="Times New Roman"/>
                      </a:endParaRPr>
                    </a:p>
                  </a:txBody>
                  <a:tcPr marL="28601" marR="28601" marT="0" marB="0">
                    <a:noFill/>
                  </a:tcPr>
                </a:tc>
                <a:tc>
                  <a:txBody>
                    <a:bodyPr/>
                    <a:lstStyle/>
                    <a:p>
                      <a:pPr algn="l">
                        <a:spcAft>
                          <a:spcPts val="600"/>
                        </a:spcAft>
                      </a:pPr>
                      <a:r>
                        <a:rPr lang="tr-TR" sz="1200" dirty="0">
                          <a:effectLst/>
                        </a:rPr>
                        <a:t> </a:t>
                      </a:r>
                    </a:p>
                    <a:p>
                      <a:pPr algn="l">
                        <a:spcAft>
                          <a:spcPts val="600"/>
                        </a:spcAft>
                      </a:pPr>
                      <a:r>
                        <a:rPr lang="tr-TR" sz="1200" dirty="0">
                          <a:effectLst/>
                        </a:rPr>
                        <a:t>Aktarma  </a:t>
                      </a:r>
                      <a:r>
                        <a:rPr lang="tr-TR" sz="1200" dirty="0" smtClean="0">
                          <a:effectLst/>
                        </a:rPr>
                        <a:t>sembolü</a:t>
                      </a:r>
                    </a:p>
                    <a:p>
                      <a:pPr algn="l">
                        <a:spcAft>
                          <a:spcPts val="600"/>
                        </a:spcAft>
                      </a:pPr>
                      <a:endParaRPr lang="tr-TR" sz="1200" dirty="0">
                        <a:effectLst/>
                        <a:latin typeface="Times New Roman"/>
                        <a:ea typeface="Times New Roman"/>
                      </a:endParaRPr>
                    </a:p>
                  </a:txBody>
                  <a:tcPr marL="28601" marR="28601" marT="0" marB="0">
                    <a:noFill/>
                  </a:tcPr>
                </a:tc>
                <a:tc>
                  <a:txBody>
                    <a:bodyPr/>
                    <a:lstStyle/>
                    <a:p>
                      <a:pPr algn="l">
                        <a:spcAft>
                          <a:spcPts val="600"/>
                        </a:spcAft>
                      </a:pPr>
                      <a:endParaRPr lang="tr-TR" sz="1200" dirty="0" smtClean="0">
                        <a:effectLst/>
                      </a:endParaRPr>
                    </a:p>
                    <a:p>
                      <a:pPr algn="l">
                        <a:spcAft>
                          <a:spcPts val="600"/>
                        </a:spcAft>
                      </a:pPr>
                      <a:r>
                        <a:rPr lang="tr-TR" sz="1200" dirty="0" smtClean="0">
                          <a:effectLst/>
                        </a:rPr>
                        <a:t>Aktarma </a:t>
                      </a:r>
                      <a:r>
                        <a:rPr lang="tr-TR" sz="1200" dirty="0">
                          <a:effectLst/>
                        </a:rPr>
                        <a:t>sembolü. Bağlantı ve birleştirme görevinde kullanılır. </a:t>
                      </a:r>
                      <a:endParaRPr lang="tr-TR" sz="1200" dirty="0">
                        <a:effectLst/>
                        <a:latin typeface="Times New Roman"/>
                        <a:ea typeface="Times New Roman"/>
                      </a:endParaRPr>
                    </a:p>
                  </a:txBody>
                  <a:tcPr marL="28601" marR="28601" marT="0" marB="0">
                    <a:noFill/>
                  </a:tcPr>
                </a:tc>
                <a:extLst>
                  <a:ext uri="{0D108BD9-81ED-4DB2-BD59-A6C34878D82A}">
                    <a16:rowId xmlns:a16="http://schemas.microsoft.com/office/drawing/2014/main" xmlns="" val="10007"/>
                  </a:ext>
                </a:extLst>
              </a:tr>
              <a:tr h="549399">
                <a:tc>
                  <a:txBody>
                    <a:bodyPr/>
                    <a:lstStyle/>
                    <a:p>
                      <a:pPr algn="just">
                        <a:spcAft>
                          <a:spcPts val="600"/>
                        </a:spcAft>
                      </a:pPr>
                      <a:endParaRPr lang="tr-TR" sz="800" dirty="0">
                        <a:effectLst/>
                        <a:latin typeface="Times New Roman"/>
                        <a:ea typeface="Times New Roman"/>
                      </a:endParaRPr>
                    </a:p>
                  </a:txBody>
                  <a:tcPr marL="28601" marR="28601" marT="0" marB="0">
                    <a:noFill/>
                  </a:tcPr>
                </a:tc>
                <a:tc>
                  <a:txBody>
                    <a:bodyPr/>
                    <a:lstStyle/>
                    <a:p>
                      <a:pPr algn="l">
                        <a:spcAft>
                          <a:spcPts val="600"/>
                        </a:spcAft>
                      </a:pPr>
                      <a:r>
                        <a:rPr lang="tr-TR" sz="1200" dirty="0">
                          <a:effectLst/>
                        </a:rPr>
                        <a:t> </a:t>
                      </a:r>
                    </a:p>
                    <a:p>
                      <a:pPr algn="l">
                        <a:spcAft>
                          <a:spcPts val="600"/>
                        </a:spcAft>
                      </a:pPr>
                      <a:r>
                        <a:rPr lang="tr-TR" sz="1200" dirty="0">
                          <a:effectLst/>
                        </a:rPr>
                        <a:t>Kombinasyon Sembolü</a:t>
                      </a:r>
                    </a:p>
                    <a:p>
                      <a:pPr algn="l">
                        <a:spcAft>
                          <a:spcPts val="600"/>
                        </a:spcAft>
                      </a:pPr>
                      <a:r>
                        <a:rPr lang="tr-TR" sz="1200" dirty="0">
                          <a:effectLst/>
                        </a:rPr>
                        <a:t> </a:t>
                      </a:r>
                      <a:endParaRPr lang="tr-TR" sz="1200" dirty="0">
                        <a:effectLst/>
                        <a:latin typeface="Times New Roman"/>
                        <a:ea typeface="Times New Roman"/>
                      </a:endParaRPr>
                    </a:p>
                  </a:txBody>
                  <a:tcPr marL="28601" marR="28601" marT="0" marB="0">
                    <a:noFill/>
                  </a:tcPr>
                </a:tc>
                <a:tc>
                  <a:txBody>
                    <a:bodyPr/>
                    <a:lstStyle/>
                    <a:p>
                      <a:pPr algn="l">
                        <a:spcAft>
                          <a:spcPts val="600"/>
                        </a:spcAft>
                      </a:pPr>
                      <a:r>
                        <a:rPr lang="tr-TR" sz="1200" dirty="0">
                          <a:effectLst/>
                        </a:rPr>
                        <a:t> </a:t>
                      </a:r>
                    </a:p>
                    <a:p>
                      <a:pPr algn="l">
                        <a:spcAft>
                          <a:spcPts val="600"/>
                        </a:spcAft>
                      </a:pPr>
                      <a:r>
                        <a:rPr lang="tr-TR" sz="1200" dirty="0">
                          <a:effectLst/>
                        </a:rPr>
                        <a:t>N girdi olay içinden en az M tanesi gerçekleşirse baştaki olay gerçekleşir.</a:t>
                      </a:r>
                      <a:endParaRPr lang="tr-TR" sz="1200" dirty="0">
                        <a:effectLst/>
                        <a:latin typeface="Times New Roman"/>
                        <a:ea typeface="Times New Roman"/>
                      </a:endParaRPr>
                    </a:p>
                  </a:txBody>
                  <a:tcPr marL="28601" marR="28601" marT="0" marB="0">
                    <a:noFill/>
                  </a:tcPr>
                </a:tc>
                <a:extLst>
                  <a:ext uri="{0D108BD9-81ED-4DB2-BD59-A6C34878D82A}">
                    <a16:rowId xmlns:a16="http://schemas.microsoft.com/office/drawing/2014/main" xmlns="" val="10008"/>
                  </a:ext>
                </a:extLst>
              </a:tr>
              <a:tr h="1110817">
                <a:tc>
                  <a:txBody>
                    <a:bodyPr/>
                    <a:lstStyle/>
                    <a:p>
                      <a:pPr algn="just">
                        <a:spcAft>
                          <a:spcPts val="600"/>
                        </a:spcAft>
                      </a:pPr>
                      <a:endParaRPr lang="tr-TR" sz="800" dirty="0">
                        <a:effectLst/>
                        <a:latin typeface="Times New Roman"/>
                        <a:ea typeface="Times New Roman"/>
                      </a:endParaRPr>
                    </a:p>
                  </a:txBody>
                  <a:tcPr marL="28601" marR="28601" marT="0" marB="0">
                    <a:noFill/>
                  </a:tcPr>
                </a:tc>
                <a:tc>
                  <a:txBody>
                    <a:bodyPr/>
                    <a:lstStyle/>
                    <a:p>
                      <a:pPr algn="l">
                        <a:spcAft>
                          <a:spcPts val="600"/>
                        </a:spcAft>
                      </a:pPr>
                      <a:r>
                        <a:rPr lang="tr-TR" sz="1200" dirty="0">
                          <a:effectLst/>
                        </a:rPr>
                        <a:t> </a:t>
                      </a:r>
                    </a:p>
                    <a:p>
                      <a:pPr algn="l">
                        <a:spcAft>
                          <a:spcPts val="600"/>
                        </a:spcAft>
                      </a:pPr>
                      <a:r>
                        <a:rPr lang="tr-TR" sz="1200" dirty="0" smtClean="0">
                          <a:effectLst/>
                        </a:rPr>
                        <a:t>İlerleme </a:t>
                      </a:r>
                      <a:r>
                        <a:rPr lang="tr-TR" sz="1200" dirty="0">
                          <a:effectLst/>
                        </a:rPr>
                        <a:t>yok</a:t>
                      </a:r>
                      <a:endParaRPr lang="tr-TR" sz="1200" dirty="0">
                        <a:effectLst/>
                        <a:latin typeface="Times New Roman"/>
                        <a:ea typeface="Times New Roman"/>
                      </a:endParaRPr>
                    </a:p>
                  </a:txBody>
                  <a:tcPr marL="28601" marR="28601" marT="0" marB="0">
                    <a:noFill/>
                  </a:tcPr>
                </a:tc>
                <a:tc>
                  <a:txBody>
                    <a:bodyPr/>
                    <a:lstStyle/>
                    <a:p>
                      <a:pPr algn="l">
                        <a:spcAft>
                          <a:spcPts val="600"/>
                        </a:spcAft>
                      </a:pPr>
                      <a:r>
                        <a:rPr lang="tr-TR" sz="1200" dirty="0">
                          <a:effectLst/>
                        </a:rPr>
                        <a:t> </a:t>
                      </a:r>
                    </a:p>
                    <a:p>
                      <a:pPr algn="l">
                        <a:spcAft>
                          <a:spcPts val="600"/>
                        </a:spcAft>
                      </a:pPr>
                      <a:r>
                        <a:rPr lang="tr-TR" sz="1200" dirty="0">
                          <a:effectLst/>
                        </a:rPr>
                        <a:t>Analizin bu bölümünde daha fazla ilerlemeye ihtiyaç olmadığını belirtir.</a:t>
                      </a:r>
                      <a:endParaRPr lang="tr-TR" sz="1200" dirty="0">
                        <a:effectLst/>
                        <a:latin typeface="Times New Roman"/>
                        <a:ea typeface="Times New Roman"/>
                      </a:endParaRPr>
                    </a:p>
                  </a:txBody>
                  <a:tcPr marL="28601" marR="28601" marT="0" marB="0">
                    <a:noFill/>
                  </a:tcPr>
                </a:tc>
                <a:extLst>
                  <a:ext uri="{0D108BD9-81ED-4DB2-BD59-A6C34878D82A}">
                    <a16:rowId xmlns:a16="http://schemas.microsoft.com/office/drawing/2014/main" xmlns="" val="10009"/>
                  </a:ext>
                </a:extLst>
              </a:tr>
            </a:tbl>
          </a:graphicData>
        </a:graphic>
      </p:graphicFrame>
      <p:sp>
        <p:nvSpPr>
          <p:cNvPr id="3" name="Oval 8"/>
          <p:cNvSpPr>
            <a:spLocks noChangeArrowheads="1"/>
          </p:cNvSpPr>
          <p:nvPr/>
        </p:nvSpPr>
        <p:spPr bwMode="auto">
          <a:xfrm>
            <a:off x="863801" y="1124744"/>
            <a:ext cx="342900" cy="3429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4" name="AutoShape 7"/>
          <p:cNvSpPr>
            <a:spLocks noChangeArrowheads="1"/>
          </p:cNvSpPr>
          <p:nvPr/>
        </p:nvSpPr>
        <p:spPr bwMode="auto">
          <a:xfrm>
            <a:off x="827584" y="1689102"/>
            <a:ext cx="571500" cy="342900"/>
          </a:xfrm>
          <a:prstGeom prst="diamond">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5" name="Rectangle 9"/>
          <p:cNvSpPr>
            <a:spLocks noChangeArrowheads="1"/>
          </p:cNvSpPr>
          <p:nvPr/>
        </p:nvSpPr>
        <p:spPr bwMode="auto">
          <a:xfrm>
            <a:off x="791467" y="601743"/>
            <a:ext cx="546100" cy="2968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7" name="AutoShape 5"/>
          <p:cNvSpPr>
            <a:spLocks noChangeArrowheads="1"/>
          </p:cNvSpPr>
          <p:nvPr/>
        </p:nvSpPr>
        <p:spPr bwMode="auto">
          <a:xfrm rot="-5404771">
            <a:off x="798675" y="4928150"/>
            <a:ext cx="575428" cy="458081"/>
          </a:xfrm>
          <a:prstGeom prst="flowChartDelay">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8" name="AutoShape 3"/>
          <p:cNvSpPr>
            <a:spLocks noChangeArrowheads="1"/>
          </p:cNvSpPr>
          <p:nvPr/>
        </p:nvSpPr>
        <p:spPr bwMode="auto">
          <a:xfrm>
            <a:off x="857748" y="4310236"/>
            <a:ext cx="457200" cy="342900"/>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10" name="AutoShape 2"/>
          <p:cNvSpPr>
            <a:spLocks noChangeArrowheads="1"/>
          </p:cNvSpPr>
          <p:nvPr/>
        </p:nvSpPr>
        <p:spPr bwMode="auto">
          <a:xfrm rot="-5404771">
            <a:off x="871717" y="2838316"/>
            <a:ext cx="457200" cy="342900"/>
          </a:xfrm>
          <a:prstGeom prst="flowChartDelay">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11" name="Oval 1"/>
          <p:cNvSpPr>
            <a:spLocks noChangeArrowheads="1"/>
          </p:cNvSpPr>
          <p:nvPr/>
        </p:nvSpPr>
        <p:spPr bwMode="auto">
          <a:xfrm>
            <a:off x="697410" y="5791695"/>
            <a:ext cx="777875" cy="25082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cxnSp>
        <p:nvCxnSpPr>
          <p:cNvPr id="13" name="Düz Bağlayıcı 12"/>
          <p:cNvCxnSpPr/>
          <p:nvPr/>
        </p:nvCxnSpPr>
        <p:spPr>
          <a:xfrm flipH="1">
            <a:off x="856951" y="5045650"/>
            <a:ext cx="415134" cy="399573"/>
          </a:xfrm>
          <a:prstGeom prst="line">
            <a:avLst/>
          </a:prstGeom>
        </p:spPr>
        <p:style>
          <a:lnRef idx="1">
            <a:schemeClr val="accent1"/>
          </a:lnRef>
          <a:fillRef idx="0">
            <a:schemeClr val="accent1"/>
          </a:fillRef>
          <a:effectRef idx="0">
            <a:schemeClr val="accent1"/>
          </a:effectRef>
          <a:fontRef idx="minor">
            <a:schemeClr val="tx1"/>
          </a:fontRef>
        </p:style>
      </p:cxnSp>
      <p:sp>
        <p:nvSpPr>
          <p:cNvPr id="15" name="Metin kutusu 14"/>
          <p:cNvSpPr txBox="1"/>
          <p:nvPr/>
        </p:nvSpPr>
        <p:spPr>
          <a:xfrm>
            <a:off x="1009601" y="5147900"/>
            <a:ext cx="250031" cy="369332"/>
          </a:xfrm>
          <a:prstGeom prst="rect">
            <a:avLst/>
          </a:prstGeom>
          <a:noFill/>
        </p:spPr>
        <p:txBody>
          <a:bodyPr wrap="square" rtlCol="0">
            <a:spAutoFit/>
          </a:bodyPr>
          <a:lstStyle/>
          <a:p>
            <a:r>
              <a:rPr lang="tr-TR" dirty="0" smtClean="0">
                <a:solidFill>
                  <a:prstClr val="black"/>
                </a:solidFill>
                <a:latin typeface="Calibri" pitchFamily="34" charset="0"/>
                <a:cs typeface="Arial" charset="0"/>
              </a:rPr>
              <a:t>N</a:t>
            </a:r>
            <a:endParaRPr lang="tr-TR" dirty="0">
              <a:solidFill>
                <a:prstClr val="black"/>
              </a:solidFill>
              <a:latin typeface="Calibri" pitchFamily="34" charset="0"/>
              <a:cs typeface="Arial" charset="0"/>
            </a:endParaRPr>
          </a:p>
        </p:txBody>
      </p:sp>
      <p:sp>
        <p:nvSpPr>
          <p:cNvPr id="18" name="Metin kutusu 17"/>
          <p:cNvSpPr txBox="1"/>
          <p:nvPr/>
        </p:nvSpPr>
        <p:spPr>
          <a:xfrm>
            <a:off x="863801" y="4860984"/>
            <a:ext cx="250031" cy="369332"/>
          </a:xfrm>
          <a:prstGeom prst="rect">
            <a:avLst/>
          </a:prstGeom>
          <a:noFill/>
        </p:spPr>
        <p:txBody>
          <a:bodyPr wrap="square" rtlCol="0">
            <a:spAutoFit/>
          </a:bodyPr>
          <a:lstStyle/>
          <a:p>
            <a:r>
              <a:rPr lang="tr-TR" dirty="0" smtClean="0">
                <a:solidFill>
                  <a:prstClr val="black"/>
                </a:solidFill>
                <a:latin typeface="Calibri" pitchFamily="34" charset="0"/>
                <a:cs typeface="Arial" charset="0"/>
              </a:rPr>
              <a:t>M</a:t>
            </a:r>
            <a:endParaRPr lang="tr-TR" dirty="0">
              <a:solidFill>
                <a:prstClr val="black"/>
              </a:solidFill>
              <a:latin typeface="Calibri" pitchFamily="34" charset="0"/>
              <a:cs typeface="Arial" charset="0"/>
            </a:endParaRPr>
          </a:p>
        </p:txBody>
      </p:sp>
      <p:sp>
        <p:nvSpPr>
          <p:cNvPr id="16" name="AutoShape 38"/>
          <p:cNvSpPr>
            <a:spLocks noChangeArrowheads="1"/>
          </p:cNvSpPr>
          <p:nvPr/>
        </p:nvSpPr>
        <p:spPr bwMode="auto">
          <a:xfrm rot="-5404771">
            <a:off x="865352" y="3575213"/>
            <a:ext cx="427037" cy="357963"/>
          </a:xfrm>
          <a:prstGeom prst="flowChartDelay">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17" name="Freeform 37"/>
          <p:cNvSpPr>
            <a:spLocks/>
          </p:cNvSpPr>
          <p:nvPr/>
        </p:nvSpPr>
        <p:spPr bwMode="auto">
          <a:xfrm>
            <a:off x="899889" y="3829670"/>
            <a:ext cx="365901" cy="138292"/>
          </a:xfrm>
          <a:custGeom>
            <a:avLst/>
            <a:gdLst>
              <a:gd name="T0" fmla="*/ 0 w 733"/>
              <a:gd name="T1" fmla="*/ 181 h 181"/>
              <a:gd name="T2" fmla="*/ 360 w 733"/>
              <a:gd name="T3" fmla="*/ 1 h 181"/>
              <a:gd name="T4" fmla="*/ 733 w 733"/>
              <a:gd name="T5" fmla="*/ 174 h 181"/>
            </a:gdLst>
            <a:ahLst/>
            <a:cxnLst>
              <a:cxn ang="0">
                <a:pos x="T0" y="T1"/>
              </a:cxn>
              <a:cxn ang="0">
                <a:pos x="T2" y="T3"/>
              </a:cxn>
              <a:cxn ang="0">
                <a:pos x="T4" y="T5"/>
              </a:cxn>
            </a:cxnLst>
            <a:rect l="0" t="0" r="r" b="b"/>
            <a:pathLst>
              <a:path w="733" h="181">
                <a:moveTo>
                  <a:pt x="0" y="181"/>
                </a:moveTo>
                <a:cubicBezTo>
                  <a:pt x="120" y="91"/>
                  <a:pt x="238" y="2"/>
                  <a:pt x="360" y="1"/>
                </a:cubicBezTo>
                <a:cubicBezTo>
                  <a:pt x="482" y="0"/>
                  <a:pt x="655" y="138"/>
                  <a:pt x="733" y="174"/>
                </a:cubicBezTo>
              </a:path>
            </a:pathLst>
          </a:cu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19" name="Text Box 36"/>
          <p:cNvSpPr txBox="1">
            <a:spLocks noChangeArrowheads="1"/>
          </p:cNvSpPr>
          <p:nvPr/>
        </p:nvSpPr>
        <p:spPr bwMode="auto">
          <a:xfrm>
            <a:off x="851480" y="3962772"/>
            <a:ext cx="571500" cy="114300"/>
          </a:xfrm>
          <a:prstGeom prst="rect">
            <a:avLst/>
          </a:prstGeom>
          <a:solidFill>
            <a:schemeClr val="bg1"/>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tr-TR" altLang="tr-TR" smtClean="0">
              <a:solidFill>
                <a:prstClr val="black"/>
              </a:solidFill>
            </a:endParaRPr>
          </a:p>
        </p:txBody>
      </p:sp>
      <p:sp>
        <p:nvSpPr>
          <p:cNvPr id="9" name="Metin kutusu 8"/>
          <p:cNvSpPr txBox="1"/>
          <p:nvPr/>
        </p:nvSpPr>
        <p:spPr>
          <a:xfrm>
            <a:off x="3565316" y="-18520"/>
            <a:ext cx="1800200" cy="461665"/>
          </a:xfrm>
          <a:prstGeom prst="rect">
            <a:avLst/>
          </a:prstGeom>
          <a:noFill/>
        </p:spPr>
        <p:txBody>
          <a:bodyPr wrap="square" rtlCol="0">
            <a:spAutoFit/>
          </a:bodyPr>
          <a:lstStyle/>
          <a:p>
            <a:r>
              <a:rPr lang="tr-TR" sz="2400" b="1" dirty="0" smtClean="0">
                <a:solidFill>
                  <a:prstClr val="black"/>
                </a:solidFill>
                <a:latin typeface="Calibri" pitchFamily="34" charset="0"/>
                <a:cs typeface="Arial" charset="0"/>
              </a:rPr>
              <a:t>SEMBOLLER</a:t>
            </a:r>
            <a:endParaRPr lang="tr-TR" sz="2400" b="1" dirty="0">
              <a:solidFill>
                <a:prstClr val="black"/>
              </a:solidFill>
              <a:latin typeface="Calibri" pitchFamily="34" charset="0"/>
              <a:cs typeface="Arial" charset="0"/>
            </a:endParaRPr>
          </a:p>
        </p:txBody>
      </p:sp>
    </p:spTree>
    <p:extLst>
      <p:ext uri="{BB962C8B-B14F-4D97-AF65-F5344CB8AC3E}">
        <p14:creationId xmlns:p14="http://schemas.microsoft.com/office/powerpoint/2010/main" xmlns="" val="384836579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Düz Bağlayıcı 2"/>
          <p:cNvCxnSpPr/>
          <p:nvPr/>
        </p:nvCxnSpPr>
        <p:spPr>
          <a:xfrm>
            <a:off x="3491880" y="116632"/>
            <a:ext cx="0"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4" name="Dikdörtgen 3"/>
          <p:cNvSpPr/>
          <p:nvPr/>
        </p:nvSpPr>
        <p:spPr>
          <a:xfrm>
            <a:off x="2771800" y="548680"/>
            <a:ext cx="151216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cxnSp>
        <p:nvCxnSpPr>
          <p:cNvPr id="6" name="Düz Bağlayıcı 5"/>
          <p:cNvCxnSpPr/>
          <p:nvPr/>
        </p:nvCxnSpPr>
        <p:spPr>
          <a:xfrm>
            <a:off x="3491880" y="1124744"/>
            <a:ext cx="0"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7" name="Akış Çizelgesi: Gecikme 6"/>
          <p:cNvSpPr/>
          <p:nvPr/>
        </p:nvSpPr>
        <p:spPr>
          <a:xfrm rot="16200000">
            <a:off x="3275856" y="1484784"/>
            <a:ext cx="432048" cy="288032"/>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cxnSp>
        <p:nvCxnSpPr>
          <p:cNvPr id="9" name="Düz Bağlayıcı 8"/>
          <p:cNvCxnSpPr>
            <a:stCxn id="7" idx="1"/>
          </p:cNvCxnSpPr>
          <p:nvPr/>
        </p:nvCxnSpPr>
        <p:spPr>
          <a:xfrm>
            <a:off x="3491880" y="1844824"/>
            <a:ext cx="0"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Düz Bağlayıcı 10"/>
          <p:cNvCxnSpPr/>
          <p:nvPr/>
        </p:nvCxnSpPr>
        <p:spPr>
          <a:xfrm>
            <a:off x="1763688" y="2204864"/>
            <a:ext cx="35283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Düz Bağlayıcı 13"/>
          <p:cNvCxnSpPr/>
          <p:nvPr/>
        </p:nvCxnSpPr>
        <p:spPr>
          <a:xfrm>
            <a:off x="1763688" y="2204864"/>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Düz Bağlayıcı 15"/>
          <p:cNvCxnSpPr/>
          <p:nvPr/>
        </p:nvCxnSpPr>
        <p:spPr>
          <a:xfrm>
            <a:off x="5292080" y="2204864"/>
            <a:ext cx="0" cy="432048"/>
          </a:xfrm>
          <a:prstGeom prst="line">
            <a:avLst/>
          </a:prstGeom>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1115616" y="2636912"/>
            <a:ext cx="136815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19" name="Dikdörtgen 18"/>
          <p:cNvSpPr/>
          <p:nvPr/>
        </p:nvSpPr>
        <p:spPr>
          <a:xfrm>
            <a:off x="4608004" y="2636912"/>
            <a:ext cx="136815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20" name="Oval 19"/>
          <p:cNvSpPr/>
          <p:nvPr/>
        </p:nvSpPr>
        <p:spPr>
          <a:xfrm>
            <a:off x="3275856" y="2492896"/>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cxnSp>
        <p:nvCxnSpPr>
          <p:cNvPr id="22" name="Düz Bağlayıcı 21"/>
          <p:cNvCxnSpPr/>
          <p:nvPr/>
        </p:nvCxnSpPr>
        <p:spPr>
          <a:xfrm>
            <a:off x="1763688" y="3212976"/>
            <a:ext cx="0" cy="360040"/>
          </a:xfrm>
          <a:prstGeom prst="line">
            <a:avLst/>
          </a:prstGeom>
        </p:spPr>
        <p:style>
          <a:lnRef idx="1">
            <a:schemeClr val="accent1"/>
          </a:lnRef>
          <a:fillRef idx="0">
            <a:schemeClr val="accent1"/>
          </a:fillRef>
          <a:effectRef idx="0">
            <a:schemeClr val="accent1"/>
          </a:effectRef>
          <a:fontRef idx="minor">
            <a:schemeClr val="tx1"/>
          </a:fontRef>
        </p:style>
      </p:cxnSp>
      <p:sp>
        <p:nvSpPr>
          <p:cNvPr id="23" name="Akış Çizelgesi: Depolanmış Veri 22"/>
          <p:cNvSpPr/>
          <p:nvPr/>
        </p:nvSpPr>
        <p:spPr>
          <a:xfrm rot="5400000">
            <a:off x="1547664" y="3645024"/>
            <a:ext cx="432048" cy="288032"/>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cxnSp>
        <p:nvCxnSpPr>
          <p:cNvPr id="25" name="Düz Bağlayıcı 24"/>
          <p:cNvCxnSpPr/>
          <p:nvPr/>
        </p:nvCxnSpPr>
        <p:spPr>
          <a:xfrm>
            <a:off x="891104" y="4365104"/>
            <a:ext cx="16561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Düz Bağlayıcı 26"/>
          <p:cNvCxnSpPr>
            <a:stCxn id="23" idx="3"/>
          </p:cNvCxnSpPr>
          <p:nvPr/>
        </p:nvCxnSpPr>
        <p:spPr>
          <a:xfrm>
            <a:off x="1763688" y="3933056"/>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Düz Bağlayıcı 28"/>
          <p:cNvCxnSpPr/>
          <p:nvPr/>
        </p:nvCxnSpPr>
        <p:spPr>
          <a:xfrm>
            <a:off x="2547288" y="436510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Düz Bağlayıcı 30"/>
          <p:cNvCxnSpPr/>
          <p:nvPr/>
        </p:nvCxnSpPr>
        <p:spPr>
          <a:xfrm>
            <a:off x="891104" y="4365104"/>
            <a:ext cx="0" cy="360040"/>
          </a:xfrm>
          <a:prstGeom prst="line">
            <a:avLst/>
          </a:prstGeom>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611560" y="4725144"/>
            <a:ext cx="648072"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33" name="Oval 32"/>
          <p:cNvSpPr/>
          <p:nvPr/>
        </p:nvSpPr>
        <p:spPr>
          <a:xfrm>
            <a:off x="2267744" y="4725144"/>
            <a:ext cx="648072"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34" name="Akış Çizelgesi: Gecikme 33"/>
          <p:cNvSpPr/>
          <p:nvPr/>
        </p:nvSpPr>
        <p:spPr>
          <a:xfrm rot="16200000">
            <a:off x="5076056" y="3766200"/>
            <a:ext cx="432048" cy="288032"/>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cxnSp>
        <p:nvCxnSpPr>
          <p:cNvPr id="36" name="Düz Bağlayıcı 35"/>
          <p:cNvCxnSpPr>
            <a:stCxn id="19" idx="2"/>
            <a:endCxn id="34" idx="3"/>
          </p:cNvCxnSpPr>
          <p:nvPr/>
        </p:nvCxnSpPr>
        <p:spPr>
          <a:xfrm>
            <a:off x="5292080" y="3212976"/>
            <a:ext cx="0" cy="481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Düz Bağlayıcı 37"/>
          <p:cNvCxnSpPr/>
          <p:nvPr/>
        </p:nvCxnSpPr>
        <p:spPr>
          <a:xfrm>
            <a:off x="4283968" y="4545124"/>
            <a:ext cx="21602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Düz Bağlayıcı 39"/>
          <p:cNvCxnSpPr/>
          <p:nvPr/>
        </p:nvCxnSpPr>
        <p:spPr>
          <a:xfrm>
            <a:off x="4283968" y="4545124"/>
            <a:ext cx="0" cy="3240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Düz Bağlayıcı 41"/>
          <p:cNvCxnSpPr/>
          <p:nvPr/>
        </p:nvCxnSpPr>
        <p:spPr>
          <a:xfrm>
            <a:off x="6444208" y="4545124"/>
            <a:ext cx="0" cy="324036"/>
          </a:xfrm>
          <a:prstGeom prst="line">
            <a:avLst/>
          </a:prstGeom>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3995936" y="4869160"/>
            <a:ext cx="612068"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44" name="Oval 43"/>
          <p:cNvSpPr/>
          <p:nvPr/>
        </p:nvSpPr>
        <p:spPr>
          <a:xfrm>
            <a:off x="6138174" y="4869160"/>
            <a:ext cx="612068"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cxnSp>
        <p:nvCxnSpPr>
          <p:cNvPr id="46" name="Düz Bağlayıcı 45"/>
          <p:cNvCxnSpPr>
            <a:stCxn id="34" idx="1"/>
          </p:cNvCxnSpPr>
          <p:nvPr/>
        </p:nvCxnSpPr>
        <p:spPr>
          <a:xfrm>
            <a:off x="5292080" y="4126240"/>
            <a:ext cx="0" cy="14630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Dikdörtgen 46"/>
          <p:cNvSpPr/>
          <p:nvPr/>
        </p:nvSpPr>
        <p:spPr>
          <a:xfrm>
            <a:off x="4608004" y="5589240"/>
            <a:ext cx="169218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cxnSp>
        <p:nvCxnSpPr>
          <p:cNvPr id="61" name="Düz Ok Bağlayıcısı 60"/>
          <p:cNvCxnSpPr/>
          <p:nvPr/>
        </p:nvCxnSpPr>
        <p:spPr>
          <a:xfrm flipV="1">
            <a:off x="539552" y="5445224"/>
            <a:ext cx="288032" cy="64807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Düz Ok Bağlayıcısı 62"/>
          <p:cNvCxnSpPr/>
          <p:nvPr/>
        </p:nvCxnSpPr>
        <p:spPr>
          <a:xfrm flipH="1" flipV="1">
            <a:off x="2591780" y="5445224"/>
            <a:ext cx="324036" cy="64807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Düz Ok Bağlayıcısı 65"/>
          <p:cNvCxnSpPr/>
          <p:nvPr/>
        </p:nvCxnSpPr>
        <p:spPr>
          <a:xfrm flipV="1">
            <a:off x="3491880" y="3068960"/>
            <a:ext cx="0" cy="302433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Düz Ok Bağlayıcısı 67"/>
          <p:cNvCxnSpPr/>
          <p:nvPr/>
        </p:nvCxnSpPr>
        <p:spPr>
          <a:xfrm flipH="1">
            <a:off x="4301970" y="548680"/>
            <a:ext cx="1674186" cy="28803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9" name="Düz Ok Bağlayıcısı 68"/>
          <p:cNvCxnSpPr/>
          <p:nvPr/>
        </p:nvCxnSpPr>
        <p:spPr>
          <a:xfrm flipH="1">
            <a:off x="3708896" y="1340768"/>
            <a:ext cx="1674186" cy="28803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Düz Ok Bağlayıcısı 69"/>
          <p:cNvCxnSpPr/>
          <p:nvPr/>
        </p:nvCxnSpPr>
        <p:spPr>
          <a:xfrm flipH="1">
            <a:off x="5913149" y="2348880"/>
            <a:ext cx="675075" cy="14401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Düz Ok Bağlayıcısı 71"/>
          <p:cNvCxnSpPr/>
          <p:nvPr/>
        </p:nvCxnSpPr>
        <p:spPr>
          <a:xfrm flipH="1">
            <a:off x="5575612" y="3933056"/>
            <a:ext cx="724580" cy="231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5" name="Düz Ok Bağlayıcısı 74"/>
          <p:cNvCxnSpPr/>
          <p:nvPr/>
        </p:nvCxnSpPr>
        <p:spPr>
          <a:xfrm flipH="1" flipV="1">
            <a:off x="6876256" y="5226888"/>
            <a:ext cx="774086" cy="28803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Düz Ok Bağlayıcısı 75"/>
          <p:cNvCxnSpPr/>
          <p:nvPr/>
        </p:nvCxnSpPr>
        <p:spPr>
          <a:xfrm flipH="1">
            <a:off x="6443107" y="5589240"/>
            <a:ext cx="1151256" cy="38214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2" name="Metin kutusu 81"/>
          <p:cNvSpPr txBox="1"/>
          <p:nvPr/>
        </p:nvSpPr>
        <p:spPr>
          <a:xfrm>
            <a:off x="6138174" y="368660"/>
            <a:ext cx="2682298" cy="307777"/>
          </a:xfrm>
          <a:prstGeom prst="rect">
            <a:avLst/>
          </a:prstGeom>
          <a:noFill/>
        </p:spPr>
        <p:txBody>
          <a:bodyPr wrap="square" rtlCol="0">
            <a:spAutoFit/>
          </a:bodyPr>
          <a:lstStyle/>
          <a:p>
            <a:r>
              <a:rPr lang="tr-TR" sz="1400" dirty="0" smtClean="0">
                <a:solidFill>
                  <a:prstClr val="black"/>
                </a:solidFill>
                <a:latin typeface="Calibri" pitchFamily="34" charset="0"/>
                <a:cs typeface="Arial" charset="0"/>
              </a:rPr>
              <a:t>1. Anlaşılabilir Zirve Olayı teşhis et</a:t>
            </a:r>
            <a:endParaRPr lang="tr-TR" sz="1400" dirty="0">
              <a:solidFill>
                <a:prstClr val="black"/>
              </a:solidFill>
              <a:latin typeface="Calibri" pitchFamily="34" charset="0"/>
              <a:cs typeface="Arial" charset="0"/>
            </a:endParaRPr>
          </a:p>
        </p:txBody>
      </p:sp>
      <p:sp>
        <p:nvSpPr>
          <p:cNvPr id="83" name="Metin kutusu 82"/>
          <p:cNvSpPr txBox="1"/>
          <p:nvPr/>
        </p:nvSpPr>
        <p:spPr>
          <a:xfrm>
            <a:off x="5436096" y="1151165"/>
            <a:ext cx="3316675" cy="523220"/>
          </a:xfrm>
          <a:prstGeom prst="rect">
            <a:avLst/>
          </a:prstGeom>
          <a:noFill/>
        </p:spPr>
        <p:txBody>
          <a:bodyPr wrap="square" rtlCol="0">
            <a:spAutoFit/>
          </a:bodyPr>
          <a:lstStyle/>
          <a:p>
            <a:r>
              <a:rPr lang="tr-TR" sz="1400" dirty="0">
                <a:solidFill>
                  <a:prstClr val="black"/>
                </a:solidFill>
                <a:latin typeface="Calibri" pitchFamily="34" charset="0"/>
                <a:cs typeface="Arial" charset="0"/>
              </a:rPr>
              <a:t>3</a:t>
            </a:r>
            <a:r>
              <a:rPr lang="tr-TR" sz="1400" dirty="0" smtClean="0">
                <a:solidFill>
                  <a:prstClr val="black"/>
                </a:solidFill>
                <a:latin typeface="Calibri" pitchFamily="34" charset="0"/>
                <a:cs typeface="Arial" charset="0"/>
              </a:rPr>
              <a:t>. Zirve olaya katkıda bulunan olaylara mantık kapısı ile bağlantı kur</a:t>
            </a:r>
            <a:endParaRPr lang="tr-TR" sz="1400" dirty="0">
              <a:solidFill>
                <a:prstClr val="black"/>
              </a:solidFill>
              <a:latin typeface="Calibri" pitchFamily="34" charset="0"/>
              <a:cs typeface="Arial" charset="0"/>
            </a:endParaRPr>
          </a:p>
        </p:txBody>
      </p:sp>
      <p:sp>
        <p:nvSpPr>
          <p:cNvPr id="84" name="Metin kutusu 83"/>
          <p:cNvSpPr txBox="1"/>
          <p:nvPr/>
        </p:nvSpPr>
        <p:spPr>
          <a:xfrm>
            <a:off x="6605876" y="1969676"/>
            <a:ext cx="2264295" cy="523220"/>
          </a:xfrm>
          <a:prstGeom prst="rect">
            <a:avLst/>
          </a:prstGeom>
          <a:noFill/>
        </p:spPr>
        <p:txBody>
          <a:bodyPr wrap="square" rtlCol="0">
            <a:spAutoFit/>
          </a:bodyPr>
          <a:lstStyle/>
          <a:p>
            <a:r>
              <a:rPr lang="tr-TR" sz="1400" dirty="0" smtClean="0">
                <a:solidFill>
                  <a:prstClr val="black"/>
                </a:solidFill>
                <a:latin typeface="Calibri" pitchFamily="34" charset="0"/>
                <a:cs typeface="Arial" charset="0"/>
              </a:rPr>
              <a:t>2. Birinci seviye katkısı bulunan olayı teşhis et</a:t>
            </a:r>
            <a:endParaRPr lang="tr-TR" sz="1400" dirty="0">
              <a:solidFill>
                <a:prstClr val="black"/>
              </a:solidFill>
              <a:latin typeface="Calibri" pitchFamily="34" charset="0"/>
              <a:cs typeface="Arial" charset="0"/>
            </a:endParaRPr>
          </a:p>
        </p:txBody>
      </p:sp>
      <p:sp>
        <p:nvSpPr>
          <p:cNvPr id="85" name="Metin kutusu 84"/>
          <p:cNvSpPr txBox="1"/>
          <p:nvPr/>
        </p:nvSpPr>
        <p:spPr>
          <a:xfrm>
            <a:off x="6333571" y="3611165"/>
            <a:ext cx="2633542" cy="738664"/>
          </a:xfrm>
          <a:prstGeom prst="rect">
            <a:avLst/>
          </a:prstGeom>
          <a:noFill/>
        </p:spPr>
        <p:txBody>
          <a:bodyPr wrap="square" rtlCol="0">
            <a:spAutoFit/>
          </a:bodyPr>
          <a:lstStyle/>
          <a:p>
            <a:r>
              <a:rPr lang="tr-TR" sz="1400" dirty="0" smtClean="0">
                <a:solidFill>
                  <a:prstClr val="black"/>
                </a:solidFill>
                <a:latin typeface="Calibri" pitchFamily="34" charset="0"/>
                <a:cs typeface="Arial" charset="0"/>
              </a:rPr>
              <a:t>5. Zirve olaya katkıda bulunan ikinci-seviye olaya mantık  mantık kapısı ile bağlantı kur</a:t>
            </a:r>
            <a:endParaRPr lang="tr-TR" sz="1400" dirty="0">
              <a:solidFill>
                <a:prstClr val="black"/>
              </a:solidFill>
              <a:latin typeface="Calibri" pitchFamily="34" charset="0"/>
              <a:cs typeface="Arial" charset="0"/>
            </a:endParaRPr>
          </a:p>
        </p:txBody>
      </p:sp>
      <p:sp>
        <p:nvSpPr>
          <p:cNvPr id="86" name="Metin kutusu 85"/>
          <p:cNvSpPr txBox="1"/>
          <p:nvPr/>
        </p:nvSpPr>
        <p:spPr>
          <a:xfrm>
            <a:off x="7638223" y="5246395"/>
            <a:ext cx="1505777" cy="738664"/>
          </a:xfrm>
          <a:prstGeom prst="rect">
            <a:avLst/>
          </a:prstGeom>
          <a:noFill/>
        </p:spPr>
        <p:txBody>
          <a:bodyPr wrap="square" rtlCol="0">
            <a:spAutoFit/>
          </a:bodyPr>
          <a:lstStyle/>
          <a:p>
            <a:r>
              <a:rPr lang="tr-TR" sz="1400" dirty="0">
                <a:solidFill>
                  <a:prstClr val="black"/>
                </a:solidFill>
                <a:latin typeface="Calibri" pitchFamily="34" charset="0"/>
                <a:cs typeface="Arial" charset="0"/>
              </a:rPr>
              <a:t>4</a:t>
            </a:r>
            <a:r>
              <a:rPr lang="tr-TR" sz="1400" dirty="0" smtClean="0">
                <a:solidFill>
                  <a:prstClr val="black"/>
                </a:solidFill>
                <a:latin typeface="Calibri" pitchFamily="34" charset="0"/>
                <a:cs typeface="Arial" charset="0"/>
              </a:rPr>
              <a:t>. İkinci seviye katkısı bulunan olayı teşhis et</a:t>
            </a:r>
            <a:endParaRPr lang="tr-TR" sz="1400" dirty="0">
              <a:solidFill>
                <a:prstClr val="black"/>
              </a:solidFill>
              <a:latin typeface="Calibri" pitchFamily="34" charset="0"/>
              <a:cs typeface="Arial" charset="0"/>
            </a:endParaRPr>
          </a:p>
        </p:txBody>
      </p:sp>
      <p:sp>
        <p:nvSpPr>
          <p:cNvPr id="87" name="Metin kutusu 86"/>
          <p:cNvSpPr txBox="1"/>
          <p:nvPr/>
        </p:nvSpPr>
        <p:spPr>
          <a:xfrm>
            <a:off x="7320958" y="6381328"/>
            <a:ext cx="1829305" cy="307777"/>
          </a:xfrm>
          <a:prstGeom prst="rect">
            <a:avLst/>
          </a:prstGeom>
          <a:noFill/>
        </p:spPr>
        <p:txBody>
          <a:bodyPr wrap="square" rtlCol="0">
            <a:spAutoFit/>
          </a:bodyPr>
          <a:lstStyle/>
          <a:p>
            <a:r>
              <a:rPr lang="tr-TR" sz="1400" dirty="0" smtClean="0">
                <a:solidFill>
                  <a:prstClr val="black"/>
                </a:solidFill>
                <a:latin typeface="Calibri" pitchFamily="34" charset="0"/>
                <a:cs typeface="Arial" charset="0"/>
              </a:rPr>
              <a:t>6. Tekrarla/devam </a:t>
            </a:r>
            <a:endParaRPr lang="tr-TR" sz="1400" dirty="0">
              <a:solidFill>
                <a:prstClr val="black"/>
              </a:solidFill>
              <a:latin typeface="Calibri" pitchFamily="34" charset="0"/>
              <a:cs typeface="Arial" charset="0"/>
            </a:endParaRPr>
          </a:p>
        </p:txBody>
      </p:sp>
      <p:cxnSp>
        <p:nvCxnSpPr>
          <p:cNvPr id="89" name="Düz Bağlayıcı 88"/>
          <p:cNvCxnSpPr/>
          <p:nvPr/>
        </p:nvCxnSpPr>
        <p:spPr>
          <a:xfrm>
            <a:off x="5292080" y="6093296"/>
            <a:ext cx="0" cy="44192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0" name="Düz Ok Bağlayıcısı 89"/>
          <p:cNvCxnSpPr>
            <a:stCxn id="87" idx="1"/>
          </p:cNvCxnSpPr>
          <p:nvPr/>
        </p:nvCxnSpPr>
        <p:spPr>
          <a:xfrm flipH="1" flipV="1">
            <a:off x="5427170" y="6458272"/>
            <a:ext cx="1893788" cy="7694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2" name="Metin kutusu 91"/>
          <p:cNvSpPr txBox="1"/>
          <p:nvPr/>
        </p:nvSpPr>
        <p:spPr>
          <a:xfrm>
            <a:off x="289438" y="6127362"/>
            <a:ext cx="3733818" cy="369332"/>
          </a:xfrm>
          <a:prstGeom prst="rect">
            <a:avLst/>
          </a:prstGeom>
          <a:noFill/>
          <a:ln>
            <a:solidFill>
              <a:srgbClr val="FF0000"/>
            </a:solidFill>
          </a:ln>
        </p:spPr>
        <p:txBody>
          <a:bodyPr wrap="square" rtlCol="0">
            <a:spAutoFit/>
          </a:bodyPr>
          <a:lstStyle/>
          <a:p>
            <a:r>
              <a:rPr lang="tr-TR" dirty="0" smtClean="0">
                <a:solidFill>
                  <a:prstClr val="black"/>
                </a:solidFill>
                <a:latin typeface="Calibri" pitchFamily="34" charset="0"/>
                <a:cs typeface="Arial" charset="0"/>
              </a:rPr>
              <a:t>Esas olay (başlatan, temel)</a:t>
            </a:r>
            <a:endParaRPr lang="tr-TR" dirty="0">
              <a:solidFill>
                <a:prstClr val="black"/>
              </a:solidFill>
              <a:latin typeface="Calibri" pitchFamily="34" charset="0"/>
              <a:cs typeface="Arial" charset="0"/>
            </a:endParaRPr>
          </a:p>
        </p:txBody>
      </p:sp>
    </p:spTree>
    <p:extLst>
      <p:ext uri="{BB962C8B-B14F-4D97-AF65-F5344CB8AC3E}">
        <p14:creationId xmlns:p14="http://schemas.microsoft.com/office/powerpoint/2010/main" xmlns="" val="141755578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692696"/>
            <a:ext cx="8280920" cy="3600986"/>
          </a:xfrm>
          <a:prstGeom prst="rect">
            <a:avLst/>
          </a:prstGeom>
        </p:spPr>
        <p:txBody>
          <a:bodyPr wrap="square">
            <a:spAutoFit/>
          </a:bodyPr>
          <a:lstStyle/>
          <a:p>
            <a:r>
              <a:rPr lang="tr-TR" sz="2400" dirty="0">
                <a:solidFill>
                  <a:prstClr val="black"/>
                </a:solidFill>
                <a:latin typeface="Calibri" pitchFamily="34" charset="0"/>
                <a:cs typeface="Arial" charset="0"/>
              </a:rPr>
              <a:t>Hata Ağacı </a:t>
            </a:r>
            <a:r>
              <a:rPr lang="tr-TR" sz="2400" dirty="0" smtClean="0">
                <a:solidFill>
                  <a:prstClr val="black"/>
                </a:solidFill>
                <a:latin typeface="Calibri" pitchFamily="34" charset="0"/>
                <a:cs typeface="Arial" charset="0"/>
              </a:rPr>
              <a:t>Analizinde  grafik  değerlendirmesi </a:t>
            </a:r>
            <a:r>
              <a:rPr lang="tr-TR" sz="2400" dirty="0">
                <a:solidFill>
                  <a:prstClr val="black"/>
                </a:solidFill>
                <a:latin typeface="Calibri" pitchFamily="34" charset="0"/>
                <a:cs typeface="Arial" charset="0"/>
              </a:rPr>
              <a:t>yapılır. </a:t>
            </a:r>
            <a:endParaRPr lang="tr-TR" sz="2400" dirty="0" smtClean="0">
              <a:solidFill>
                <a:prstClr val="black"/>
              </a:solidFill>
              <a:latin typeface="Calibri" pitchFamily="34" charset="0"/>
              <a:cs typeface="Arial" charset="0"/>
            </a:endParaRPr>
          </a:p>
          <a:p>
            <a:endParaRPr lang="tr-TR" sz="2400" dirty="0" smtClean="0">
              <a:solidFill>
                <a:prstClr val="black"/>
              </a:solidFill>
              <a:latin typeface="Calibri" pitchFamily="34" charset="0"/>
              <a:cs typeface="Arial" charset="0"/>
            </a:endParaRPr>
          </a:p>
          <a:p>
            <a:r>
              <a:rPr lang="tr-TR" sz="2400" dirty="0" smtClean="0">
                <a:solidFill>
                  <a:prstClr val="black"/>
                </a:solidFill>
                <a:latin typeface="Calibri" pitchFamily="34" charset="0"/>
                <a:cs typeface="Arial" charset="0"/>
              </a:rPr>
              <a:t>Zirve </a:t>
            </a:r>
            <a:r>
              <a:rPr lang="tr-TR" sz="2400" dirty="0">
                <a:solidFill>
                  <a:prstClr val="black"/>
                </a:solidFill>
                <a:latin typeface="Calibri" pitchFamily="34" charset="0"/>
                <a:cs typeface="Arial" charset="0"/>
              </a:rPr>
              <a:t>olay </a:t>
            </a:r>
            <a:r>
              <a:rPr lang="tr-TR" sz="2400" dirty="0" smtClean="0">
                <a:solidFill>
                  <a:prstClr val="black"/>
                </a:solidFill>
                <a:latin typeface="Calibri" pitchFamily="34" charset="0"/>
                <a:cs typeface="Arial" charset="0"/>
              </a:rPr>
              <a:t>analizin </a:t>
            </a:r>
            <a:r>
              <a:rPr lang="tr-TR" sz="2400" dirty="0">
                <a:solidFill>
                  <a:prstClr val="black"/>
                </a:solidFill>
                <a:latin typeface="Calibri" pitchFamily="34" charset="0"/>
                <a:cs typeface="Arial" charset="0"/>
              </a:rPr>
              <a:t>baş konusudur ve en önemli </a:t>
            </a:r>
            <a:r>
              <a:rPr lang="tr-TR" sz="2400" dirty="0" smtClean="0">
                <a:solidFill>
                  <a:prstClr val="black"/>
                </a:solidFill>
                <a:latin typeface="Calibri" pitchFamily="34" charset="0"/>
                <a:cs typeface="Arial" charset="0"/>
              </a:rPr>
              <a:t>etki, performans</a:t>
            </a:r>
            <a:r>
              <a:rPr lang="tr-TR" sz="2400" dirty="0">
                <a:solidFill>
                  <a:prstClr val="black"/>
                </a:solidFill>
                <a:latin typeface="Calibri" pitchFamily="34" charset="0"/>
                <a:cs typeface="Arial" charset="0"/>
              </a:rPr>
              <a:t>, sakatlık, tahribat veya kaybı </a:t>
            </a:r>
            <a:r>
              <a:rPr lang="tr-TR" sz="2400" dirty="0" smtClean="0">
                <a:solidFill>
                  <a:prstClr val="black"/>
                </a:solidFill>
                <a:latin typeface="Calibri" pitchFamily="34" charset="0"/>
                <a:cs typeface="Arial" charset="0"/>
              </a:rPr>
              <a:t>ifade   etmektedir.</a:t>
            </a:r>
            <a:r>
              <a:rPr lang="tr-TR" sz="2400" dirty="0">
                <a:solidFill>
                  <a:prstClr val="black"/>
                </a:solidFill>
                <a:latin typeface="Calibri" pitchFamily="34" charset="0"/>
                <a:cs typeface="Arial" charset="0"/>
              </a:rPr>
              <a:t> </a:t>
            </a:r>
            <a:endParaRPr lang="tr-TR" sz="2400" dirty="0" smtClean="0">
              <a:solidFill>
                <a:prstClr val="black"/>
              </a:solidFill>
              <a:latin typeface="Calibri" pitchFamily="34" charset="0"/>
              <a:cs typeface="Arial" charset="0"/>
            </a:endParaRPr>
          </a:p>
          <a:p>
            <a:endParaRPr lang="tr-TR" sz="2400" dirty="0">
              <a:solidFill>
                <a:prstClr val="black"/>
              </a:solidFill>
              <a:latin typeface="Calibri" pitchFamily="34" charset="0"/>
              <a:cs typeface="Arial" charset="0"/>
            </a:endParaRPr>
          </a:p>
          <a:p>
            <a:r>
              <a:rPr lang="tr-TR" sz="2400" dirty="0" smtClean="0">
                <a:solidFill>
                  <a:prstClr val="black"/>
                </a:solidFill>
                <a:latin typeface="Calibri" pitchFamily="34" charset="0"/>
                <a:cs typeface="Arial" charset="0"/>
              </a:rPr>
              <a:t>Bu zirve olay</a:t>
            </a:r>
            <a:r>
              <a:rPr lang="tr-TR" sz="2400" dirty="0">
                <a:solidFill>
                  <a:prstClr val="black"/>
                </a:solidFill>
                <a:latin typeface="Calibri" pitchFamily="34" charset="0"/>
                <a:cs typeface="Arial" charset="0"/>
              </a:rPr>
              <a:t>; patlama, teçhizatın arızalanması, zehirli gaz çıkışı ve üretime ara verilmesi olabilir. </a:t>
            </a:r>
          </a:p>
          <a:p>
            <a:endParaRPr lang="tr-TR" sz="2400" dirty="0" smtClean="0">
              <a:solidFill>
                <a:prstClr val="black"/>
              </a:solidFill>
              <a:latin typeface="Calibri" pitchFamily="34" charset="0"/>
              <a:cs typeface="Arial" charset="0"/>
            </a:endParaRPr>
          </a:p>
          <a:p>
            <a:endParaRPr lang="tr-TR" dirty="0" smtClean="0">
              <a:solidFill>
                <a:prstClr val="black"/>
              </a:solidFill>
              <a:latin typeface="Calibri" pitchFamily="34" charset="0"/>
              <a:cs typeface="Arial" charset="0"/>
            </a:endParaRPr>
          </a:p>
          <a:p>
            <a:endParaRPr lang="tr-TR" dirty="0">
              <a:solidFill>
                <a:prstClr val="black"/>
              </a:solidFill>
              <a:latin typeface="Calibri" pitchFamily="34" charset="0"/>
              <a:cs typeface="Arial" charset="0"/>
            </a:endParaRPr>
          </a:p>
        </p:txBody>
      </p:sp>
      <p:sp>
        <p:nvSpPr>
          <p:cNvPr id="5" name="Dikdörtgen 4"/>
          <p:cNvSpPr/>
          <p:nvPr/>
        </p:nvSpPr>
        <p:spPr>
          <a:xfrm>
            <a:off x="647056" y="3429000"/>
            <a:ext cx="8496944" cy="1569660"/>
          </a:xfrm>
          <a:prstGeom prst="rect">
            <a:avLst/>
          </a:prstGeom>
        </p:spPr>
        <p:txBody>
          <a:bodyPr wrap="square">
            <a:spAutoFit/>
          </a:bodyPr>
          <a:lstStyle/>
          <a:p>
            <a:r>
              <a:rPr lang="tr-TR" sz="2400" dirty="0">
                <a:solidFill>
                  <a:prstClr val="black"/>
                </a:solidFill>
                <a:latin typeface="Calibri" pitchFamily="34" charset="0"/>
                <a:cs typeface="Arial" charset="0"/>
              </a:rPr>
              <a:t>Zirve olayın tespiti</a:t>
            </a:r>
            <a:r>
              <a:rPr lang="tr-TR" sz="2400" dirty="0" smtClean="0">
                <a:solidFill>
                  <a:prstClr val="black"/>
                </a:solidFill>
                <a:latin typeface="Calibri" pitchFamily="34" charset="0"/>
                <a:cs typeface="Arial" charset="0"/>
              </a:rPr>
              <a:t>;</a:t>
            </a:r>
          </a:p>
          <a:p>
            <a:endParaRPr lang="tr-TR" sz="2400" dirty="0">
              <a:solidFill>
                <a:prstClr val="black"/>
              </a:solidFill>
              <a:latin typeface="Calibri" pitchFamily="34" charset="0"/>
              <a:cs typeface="Arial" charset="0"/>
            </a:endParaRPr>
          </a:p>
          <a:p>
            <a:r>
              <a:rPr lang="tr-TR" sz="2400" dirty="0">
                <a:solidFill>
                  <a:prstClr val="black"/>
                </a:solidFill>
                <a:latin typeface="Calibri" pitchFamily="34" charset="0"/>
                <a:cs typeface="Arial" charset="0"/>
              </a:rPr>
              <a:t>• Geçmiş patlama kayıtları (sistemin kendine veya başkalarına ait)</a:t>
            </a:r>
          </a:p>
          <a:p>
            <a:r>
              <a:rPr lang="tr-TR" sz="2400" dirty="0" smtClean="0">
                <a:solidFill>
                  <a:prstClr val="black"/>
                </a:solidFill>
                <a:latin typeface="Calibri" pitchFamily="34" charset="0"/>
                <a:cs typeface="Arial" charset="0"/>
              </a:rPr>
              <a:t>• “</a:t>
            </a:r>
            <a:r>
              <a:rPr lang="tr-TR" sz="2400" dirty="0" err="1" smtClean="0">
                <a:solidFill>
                  <a:prstClr val="black"/>
                </a:solidFill>
                <a:latin typeface="Calibri" pitchFamily="34" charset="0"/>
                <a:cs typeface="Arial" charset="0"/>
              </a:rPr>
              <a:t>Checklist</a:t>
            </a:r>
            <a:r>
              <a:rPr lang="tr-TR" sz="2400" dirty="0">
                <a:solidFill>
                  <a:prstClr val="black"/>
                </a:solidFill>
                <a:latin typeface="Calibri" pitchFamily="34" charset="0"/>
                <a:cs typeface="Arial" charset="0"/>
              </a:rPr>
              <a:t>”’</a:t>
            </a:r>
            <a:r>
              <a:rPr lang="tr-TR" sz="2400" dirty="0" err="1">
                <a:solidFill>
                  <a:prstClr val="black"/>
                </a:solidFill>
                <a:latin typeface="Calibri" pitchFamily="34" charset="0"/>
                <a:cs typeface="Arial" charset="0"/>
              </a:rPr>
              <a:t>ler</a:t>
            </a:r>
            <a:r>
              <a:rPr lang="tr-TR" sz="2400" dirty="0">
                <a:solidFill>
                  <a:prstClr val="black"/>
                </a:solidFill>
                <a:latin typeface="Calibri" pitchFamily="34" charset="0"/>
                <a:cs typeface="Arial" charset="0"/>
              </a:rPr>
              <a:t> kullanılır</a:t>
            </a:r>
          </a:p>
        </p:txBody>
      </p:sp>
    </p:spTree>
    <p:extLst>
      <p:ext uri="{BB962C8B-B14F-4D97-AF65-F5344CB8AC3E}">
        <p14:creationId xmlns:p14="http://schemas.microsoft.com/office/powerpoint/2010/main" xmlns="" val="161133101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ltLang="tr-TR" smtClean="0">
              <a:solidFill>
                <a:prstClr val="black"/>
              </a:solidFill>
            </a:endParaRPr>
          </a:p>
        </p:txBody>
      </p:sp>
      <p:grpSp>
        <p:nvGrpSpPr>
          <p:cNvPr id="4" name="Group 1"/>
          <p:cNvGrpSpPr>
            <a:grpSpLocks/>
          </p:cNvGrpSpPr>
          <p:nvPr/>
        </p:nvGrpSpPr>
        <p:grpSpPr bwMode="auto">
          <a:xfrm>
            <a:off x="3481252" y="4149080"/>
            <a:ext cx="5051188" cy="1852072"/>
            <a:chOff x="3781" y="6021"/>
            <a:chExt cx="4210" cy="2893"/>
          </a:xfrm>
        </p:grpSpPr>
        <p:sp>
          <p:nvSpPr>
            <p:cNvPr id="6" name="Line 22"/>
            <p:cNvSpPr>
              <a:spLocks noChangeShapeType="1"/>
            </p:cNvSpPr>
            <p:nvPr/>
          </p:nvSpPr>
          <p:spPr bwMode="auto">
            <a:xfrm flipV="1">
              <a:off x="4564" y="6201"/>
              <a:ext cx="1267"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7" name="AutoShape 21"/>
            <p:cNvSpPr>
              <a:spLocks noChangeArrowheads="1"/>
            </p:cNvSpPr>
            <p:nvPr/>
          </p:nvSpPr>
          <p:spPr bwMode="auto">
            <a:xfrm>
              <a:off x="5831" y="6021"/>
              <a:ext cx="360" cy="360"/>
            </a:xfrm>
            <a:prstGeom prst="flowChartSummingJunction">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8" name="Line 20"/>
            <p:cNvSpPr>
              <a:spLocks noChangeShapeType="1"/>
            </p:cNvSpPr>
            <p:nvPr/>
          </p:nvSpPr>
          <p:spPr bwMode="auto">
            <a:xfrm>
              <a:off x="6191" y="6201"/>
              <a:ext cx="180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9" name="Freeform 19"/>
            <p:cNvSpPr>
              <a:spLocks/>
            </p:cNvSpPr>
            <p:nvPr/>
          </p:nvSpPr>
          <p:spPr bwMode="auto">
            <a:xfrm>
              <a:off x="7984" y="6202"/>
              <a:ext cx="1" cy="2205"/>
            </a:xfrm>
            <a:custGeom>
              <a:avLst/>
              <a:gdLst>
                <a:gd name="T0" fmla="*/ 0 w 1"/>
                <a:gd name="T1" fmla="*/ 0 h 2205"/>
                <a:gd name="T2" fmla="*/ 0 w 1"/>
                <a:gd name="T3" fmla="*/ 2205 h 2205"/>
              </a:gdLst>
              <a:ahLst/>
              <a:cxnLst>
                <a:cxn ang="0">
                  <a:pos x="T0" y="T1"/>
                </a:cxn>
                <a:cxn ang="0">
                  <a:pos x="T2" y="T3"/>
                </a:cxn>
              </a:cxnLst>
              <a:rect l="0" t="0" r="r" b="b"/>
              <a:pathLst>
                <a:path w="1" h="2205">
                  <a:moveTo>
                    <a:pt x="0" y="0"/>
                  </a:moveTo>
                  <a:lnTo>
                    <a:pt x="0" y="2205"/>
                  </a:lnTo>
                </a:path>
              </a:pathLst>
            </a:cu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10" name="Line 18"/>
            <p:cNvSpPr>
              <a:spLocks noChangeShapeType="1"/>
            </p:cNvSpPr>
            <p:nvPr/>
          </p:nvSpPr>
          <p:spPr bwMode="auto">
            <a:xfrm flipH="1">
              <a:off x="7091" y="8408"/>
              <a:ext cx="900" cy="0"/>
            </a:xfrm>
            <a:prstGeom prst="line">
              <a:avLst/>
            </a:prstGeom>
            <a:noFill/>
            <a:ln w="9525">
              <a:solidFill>
                <a:srgbClr val="000000"/>
              </a:solidFill>
              <a:round/>
              <a:headEnd/>
              <a:tailEnd type="oval"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11" name="Line 17"/>
            <p:cNvSpPr>
              <a:spLocks noChangeShapeType="1"/>
            </p:cNvSpPr>
            <p:nvPr/>
          </p:nvSpPr>
          <p:spPr bwMode="auto">
            <a:xfrm flipH="1" flipV="1">
              <a:off x="6775" y="8018"/>
              <a:ext cx="316" cy="39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15" name="Freeform 13"/>
            <p:cNvSpPr>
              <a:spLocks/>
            </p:cNvSpPr>
            <p:nvPr/>
          </p:nvSpPr>
          <p:spPr bwMode="auto">
            <a:xfrm>
              <a:off x="4564" y="6201"/>
              <a:ext cx="7" cy="901"/>
            </a:xfrm>
            <a:custGeom>
              <a:avLst/>
              <a:gdLst>
                <a:gd name="T0" fmla="*/ 7 w 7"/>
                <a:gd name="T1" fmla="*/ 0 h 901"/>
                <a:gd name="T2" fmla="*/ 0 w 7"/>
                <a:gd name="T3" fmla="*/ 901 h 901"/>
              </a:gdLst>
              <a:ahLst/>
              <a:cxnLst>
                <a:cxn ang="0">
                  <a:pos x="T0" y="T1"/>
                </a:cxn>
                <a:cxn ang="0">
                  <a:pos x="T2" y="T3"/>
                </a:cxn>
              </a:cxnLst>
              <a:rect l="0" t="0" r="r" b="b"/>
              <a:pathLst>
                <a:path w="7" h="901">
                  <a:moveTo>
                    <a:pt x="7" y="0"/>
                  </a:moveTo>
                  <a:lnTo>
                    <a:pt x="0" y="901"/>
                  </a:lnTo>
                </a:path>
              </a:pathLst>
            </a:cu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16" name="Line 12"/>
            <p:cNvSpPr>
              <a:spLocks noChangeShapeType="1"/>
            </p:cNvSpPr>
            <p:nvPr/>
          </p:nvSpPr>
          <p:spPr bwMode="auto">
            <a:xfrm>
              <a:off x="4211" y="7105"/>
              <a:ext cx="72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17" name="Freeform 11"/>
            <p:cNvSpPr>
              <a:spLocks/>
            </p:cNvSpPr>
            <p:nvPr/>
          </p:nvSpPr>
          <p:spPr bwMode="auto">
            <a:xfrm>
              <a:off x="4564" y="7377"/>
              <a:ext cx="7" cy="1031"/>
            </a:xfrm>
            <a:custGeom>
              <a:avLst/>
              <a:gdLst>
                <a:gd name="T0" fmla="*/ 7 w 7"/>
                <a:gd name="T1" fmla="*/ 0 h 1031"/>
                <a:gd name="T2" fmla="*/ 0 w 7"/>
                <a:gd name="T3" fmla="*/ 1031 h 1031"/>
              </a:gdLst>
              <a:ahLst/>
              <a:cxnLst>
                <a:cxn ang="0">
                  <a:pos x="T0" y="T1"/>
                </a:cxn>
                <a:cxn ang="0">
                  <a:pos x="T2" y="T3"/>
                </a:cxn>
              </a:cxnLst>
              <a:rect l="0" t="0" r="r" b="b"/>
              <a:pathLst>
                <a:path w="7" h="1031">
                  <a:moveTo>
                    <a:pt x="7" y="0"/>
                  </a:moveTo>
                  <a:lnTo>
                    <a:pt x="0" y="1031"/>
                  </a:lnTo>
                </a:path>
              </a:pathLst>
            </a:cu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18" name="Line 10"/>
            <p:cNvSpPr>
              <a:spLocks noChangeShapeType="1"/>
            </p:cNvSpPr>
            <p:nvPr/>
          </p:nvSpPr>
          <p:spPr bwMode="auto">
            <a:xfrm>
              <a:off x="4391" y="7377"/>
              <a:ext cx="36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19" name="Text Box 9"/>
            <p:cNvSpPr txBox="1">
              <a:spLocks noChangeArrowheads="1"/>
            </p:cNvSpPr>
            <p:nvPr/>
          </p:nvSpPr>
          <p:spPr bwMode="auto">
            <a:xfrm>
              <a:off x="3781" y="7377"/>
              <a:ext cx="72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tr-TR" altLang="tr-TR" sz="1400" dirty="0" smtClean="0">
                  <a:solidFill>
                    <a:prstClr val="black"/>
                  </a:solidFill>
                  <a:ea typeface="Times New Roman" pitchFamily="18" charset="0"/>
                </a:rPr>
                <a:t>Pil</a:t>
              </a:r>
              <a:endParaRPr lang="tr-TR" altLang="tr-TR" dirty="0" smtClean="0">
                <a:solidFill>
                  <a:prstClr val="black"/>
                </a:solidFill>
              </a:endParaRPr>
            </a:p>
          </p:txBody>
        </p:sp>
        <p:sp>
          <p:nvSpPr>
            <p:cNvPr id="20" name="Text Box 8"/>
            <p:cNvSpPr txBox="1">
              <a:spLocks noChangeArrowheads="1"/>
            </p:cNvSpPr>
            <p:nvPr/>
          </p:nvSpPr>
          <p:spPr bwMode="auto">
            <a:xfrm>
              <a:off x="5651" y="6381"/>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tr-TR" altLang="tr-TR" sz="1400" smtClean="0">
                  <a:solidFill>
                    <a:prstClr val="black"/>
                  </a:solidFill>
                  <a:ea typeface="Times New Roman" pitchFamily="18" charset="0"/>
                </a:rPr>
                <a:t>Lamba</a:t>
              </a:r>
              <a:endParaRPr lang="tr-TR" altLang="tr-TR" smtClean="0">
                <a:solidFill>
                  <a:prstClr val="black"/>
                </a:solidFill>
              </a:endParaRPr>
            </a:p>
          </p:txBody>
        </p:sp>
        <p:sp>
          <p:nvSpPr>
            <p:cNvPr id="21" name="Text Box 7"/>
            <p:cNvSpPr txBox="1">
              <a:spLocks noChangeArrowheads="1"/>
            </p:cNvSpPr>
            <p:nvPr/>
          </p:nvSpPr>
          <p:spPr bwMode="auto">
            <a:xfrm>
              <a:off x="6371" y="8552"/>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tr-TR" altLang="tr-TR" sz="1400" dirty="0" smtClean="0">
                  <a:solidFill>
                    <a:prstClr val="black"/>
                  </a:solidFill>
                  <a:ea typeface="Times New Roman" pitchFamily="18" charset="0"/>
                </a:rPr>
                <a:t>B </a:t>
              </a:r>
            </a:p>
            <a:p>
              <a:pPr algn="ctr"/>
              <a:r>
                <a:rPr lang="tr-TR" altLang="tr-TR" sz="1400" dirty="0" smtClean="0">
                  <a:solidFill>
                    <a:prstClr val="black"/>
                  </a:solidFill>
                  <a:ea typeface="Times New Roman" pitchFamily="18" charset="0"/>
                </a:rPr>
                <a:t> Anahtarı</a:t>
              </a:r>
              <a:endParaRPr lang="tr-TR" altLang="tr-TR" dirty="0" smtClean="0">
                <a:solidFill>
                  <a:prstClr val="black"/>
                </a:solidFill>
              </a:endParaRPr>
            </a:p>
          </p:txBody>
        </p:sp>
        <p:sp>
          <p:nvSpPr>
            <p:cNvPr id="32" name="Line 17"/>
            <p:cNvSpPr>
              <a:spLocks noChangeShapeType="1"/>
            </p:cNvSpPr>
            <p:nvPr/>
          </p:nvSpPr>
          <p:spPr bwMode="auto">
            <a:xfrm flipH="1" flipV="1">
              <a:off x="5840" y="8053"/>
              <a:ext cx="360" cy="376"/>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33" name="Text Box 7"/>
            <p:cNvSpPr txBox="1">
              <a:spLocks noChangeArrowheads="1"/>
            </p:cNvSpPr>
            <p:nvPr/>
          </p:nvSpPr>
          <p:spPr bwMode="auto">
            <a:xfrm>
              <a:off x="5300" y="8554"/>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tr-TR" altLang="tr-TR" sz="1400" dirty="0" smtClean="0">
                  <a:solidFill>
                    <a:prstClr val="black"/>
                  </a:solidFill>
                  <a:ea typeface="Times New Roman" pitchFamily="18" charset="0"/>
                </a:rPr>
                <a:t>A  </a:t>
              </a:r>
            </a:p>
            <a:p>
              <a:pPr algn="ctr"/>
              <a:r>
                <a:rPr lang="tr-TR" altLang="tr-TR" sz="1400" dirty="0" smtClean="0">
                  <a:solidFill>
                    <a:prstClr val="black"/>
                  </a:solidFill>
                  <a:ea typeface="Times New Roman" pitchFamily="18" charset="0"/>
                </a:rPr>
                <a:t>Anahtarı</a:t>
              </a:r>
              <a:endParaRPr lang="tr-TR" altLang="tr-TR" dirty="0" smtClean="0">
                <a:solidFill>
                  <a:prstClr val="black"/>
                </a:solidFill>
              </a:endParaRPr>
            </a:p>
          </p:txBody>
        </p:sp>
      </p:grpSp>
      <p:sp>
        <p:nvSpPr>
          <p:cNvPr id="27" name="Rectangle 3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ltLang="tr-TR" smtClean="0">
              <a:solidFill>
                <a:prstClr val="black"/>
              </a:solidFill>
            </a:endParaRPr>
          </a:p>
        </p:txBody>
      </p:sp>
      <p:sp>
        <p:nvSpPr>
          <p:cNvPr id="28" name="Dikdörtgen 27"/>
          <p:cNvSpPr/>
          <p:nvPr/>
        </p:nvSpPr>
        <p:spPr>
          <a:xfrm>
            <a:off x="399629" y="1924726"/>
            <a:ext cx="8042144" cy="3477875"/>
          </a:xfrm>
          <a:prstGeom prst="rect">
            <a:avLst/>
          </a:prstGeom>
        </p:spPr>
        <p:txBody>
          <a:bodyPr wrap="square">
            <a:spAutoFit/>
          </a:bodyPr>
          <a:lstStyle/>
          <a:p>
            <a:endParaRPr lang="tr-TR" sz="2000" dirty="0" smtClean="0">
              <a:solidFill>
                <a:prstClr val="black"/>
              </a:solidFill>
              <a:latin typeface="Calibri" pitchFamily="34" charset="0"/>
              <a:cs typeface="Arial" charset="0"/>
            </a:endParaRPr>
          </a:p>
          <a:p>
            <a:r>
              <a:rPr lang="tr-TR" sz="2000" dirty="0" smtClean="0">
                <a:solidFill>
                  <a:prstClr val="black"/>
                </a:solidFill>
                <a:latin typeface="Calibri" pitchFamily="34" charset="0"/>
                <a:cs typeface="Arial" charset="0"/>
              </a:rPr>
              <a:t>-Burada </a:t>
            </a:r>
            <a:r>
              <a:rPr lang="tr-TR" sz="2000" dirty="0">
                <a:solidFill>
                  <a:prstClr val="black"/>
                </a:solidFill>
                <a:latin typeface="Calibri" pitchFamily="34" charset="0"/>
                <a:cs typeface="Arial" charset="0"/>
              </a:rPr>
              <a:t>tepe olay lambanın ışık vermemesidir. </a:t>
            </a:r>
            <a:r>
              <a:rPr lang="tr-TR" sz="2000" dirty="0" smtClean="0">
                <a:solidFill>
                  <a:prstClr val="black"/>
                </a:solidFill>
                <a:latin typeface="Calibri" pitchFamily="34" charset="0"/>
                <a:cs typeface="Arial" charset="0"/>
              </a:rPr>
              <a:t>Buna sistemde var olan hatalar neden olmaktadır. İki önemli etkenle lamba yanmaz .</a:t>
            </a:r>
          </a:p>
          <a:p>
            <a:pPr marL="342900" indent="-342900">
              <a:buFontTx/>
              <a:buAutoNum type="arabicPeriod"/>
            </a:pPr>
            <a:r>
              <a:rPr lang="tr-TR" sz="2000" dirty="0" smtClean="0">
                <a:solidFill>
                  <a:prstClr val="black"/>
                </a:solidFill>
                <a:latin typeface="Calibri" pitchFamily="34" charset="0"/>
                <a:cs typeface="Arial" charset="0"/>
              </a:rPr>
              <a:t>Lambanın </a:t>
            </a:r>
            <a:r>
              <a:rPr lang="tr-TR" sz="2000" dirty="0">
                <a:solidFill>
                  <a:prstClr val="black"/>
                </a:solidFill>
                <a:latin typeface="Calibri" pitchFamily="34" charset="0"/>
                <a:cs typeface="Arial" charset="0"/>
              </a:rPr>
              <a:t>hatalı </a:t>
            </a:r>
            <a:r>
              <a:rPr lang="tr-TR" sz="2000" dirty="0" smtClean="0">
                <a:solidFill>
                  <a:prstClr val="black"/>
                </a:solidFill>
                <a:latin typeface="Calibri" pitchFamily="34" charset="0"/>
                <a:cs typeface="Arial" charset="0"/>
              </a:rPr>
              <a:t>olması </a:t>
            </a:r>
          </a:p>
          <a:p>
            <a:pPr marL="342900" indent="-342900">
              <a:buFontTx/>
              <a:buAutoNum type="arabicPeriod"/>
            </a:pPr>
            <a:r>
              <a:rPr lang="tr-TR" sz="2000" dirty="0" smtClean="0">
                <a:solidFill>
                  <a:prstClr val="black"/>
                </a:solidFill>
                <a:latin typeface="Calibri" pitchFamily="34" charset="0"/>
                <a:cs typeface="Arial" charset="0"/>
              </a:rPr>
              <a:t>Lambaya gücün ulaşmaması  </a:t>
            </a:r>
          </a:p>
          <a:p>
            <a:pPr marL="342900" indent="-342900">
              <a:buFontTx/>
              <a:buAutoNum type="arabicPeriod"/>
            </a:pPr>
            <a:endParaRPr lang="tr-TR" sz="2000" dirty="0">
              <a:solidFill>
                <a:prstClr val="black"/>
              </a:solidFill>
              <a:latin typeface="Calibri" pitchFamily="34" charset="0"/>
              <a:cs typeface="Arial" charset="0"/>
            </a:endParaRPr>
          </a:p>
          <a:p>
            <a:r>
              <a:rPr lang="tr-TR" sz="2000" dirty="0" smtClean="0">
                <a:solidFill>
                  <a:prstClr val="black"/>
                </a:solidFill>
                <a:latin typeface="Calibri" pitchFamily="34" charset="0"/>
                <a:cs typeface="Arial" charset="0"/>
              </a:rPr>
              <a:t>Güç beslemesi nedeniyle oluşacak olay dört  temel </a:t>
            </a:r>
            <a:r>
              <a:rPr lang="tr-TR" sz="2000" dirty="0">
                <a:solidFill>
                  <a:prstClr val="black"/>
                </a:solidFill>
                <a:latin typeface="Calibri" pitchFamily="34" charset="0"/>
                <a:cs typeface="Arial" charset="0"/>
              </a:rPr>
              <a:t>olay </a:t>
            </a:r>
            <a:r>
              <a:rPr lang="tr-TR" sz="2000" dirty="0" smtClean="0">
                <a:solidFill>
                  <a:prstClr val="black"/>
                </a:solidFill>
                <a:latin typeface="Calibri" pitchFamily="34" charset="0"/>
                <a:cs typeface="Arial" charset="0"/>
              </a:rPr>
              <a:t>içerir.</a:t>
            </a:r>
            <a:endParaRPr lang="tr-TR" sz="2000" dirty="0">
              <a:solidFill>
                <a:prstClr val="black"/>
              </a:solidFill>
              <a:latin typeface="Calibri" pitchFamily="34" charset="0"/>
              <a:cs typeface="Arial" charset="0"/>
            </a:endParaRPr>
          </a:p>
          <a:p>
            <a:r>
              <a:rPr lang="tr-TR" sz="2000" dirty="0" smtClean="0">
                <a:solidFill>
                  <a:prstClr val="black"/>
                </a:solidFill>
                <a:latin typeface="Calibri" pitchFamily="34" charset="0"/>
                <a:cs typeface="Arial" charset="0"/>
              </a:rPr>
              <a:t>1. A anahtarının arızası</a:t>
            </a:r>
          </a:p>
          <a:p>
            <a:r>
              <a:rPr lang="tr-TR" sz="2000" dirty="0" smtClean="0">
                <a:solidFill>
                  <a:prstClr val="black"/>
                </a:solidFill>
                <a:latin typeface="Calibri" pitchFamily="34" charset="0"/>
                <a:cs typeface="Arial" charset="0"/>
              </a:rPr>
              <a:t>2. B anahtarının arızası</a:t>
            </a:r>
          </a:p>
          <a:p>
            <a:r>
              <a:rPr lang="tr-TR" sz="2000" dirty="0" smtClean="0">
                <a:solidFill>
                  <a:prstClr val="black"/>
                </a:solidFill>
                <a:latin typeface="Calibri" pitchFamily="34" charset="0"/>
                <a:cs typeface="Arial" charset="0"/>
              </a:rPr>
              <a:t>3. Pil arızası</a:t>
            </a:r>
          </a:p>
          <a:p>
            <a:r>
              <a:rPr lang="tr-TR" sz="2000" dirty="0" smtClean="0">
                <a:solidFill>
                  <a:prstClr val="black"/>
                </a:solidFill>
                <a:latin typeface="Calibri" pitchFamily="34" charset="0"/>
                <a:cs typeface="Arial" charset="0"/>
              </a:rPr>
              <a:t>4. Devre hattı arızası</a:t>
            </a:r>
          </a:p>
        </p:txBody>
      </p:sp>
      <p:sp>
        <p:nvSpPr>
          <p:cNvPr id="29" name="Metin kutusu 28"/>
          <p:cNvSpPr txBox="1"/>
          <p:nvPr/>
        </p:nvSpPr>
        <p:spPr>
          <a:xfrm>
            <a:off x="3748802" y="134034"/>
            <a:ext cx="1830077" cy="646331"/>
          </a:xfrm>
          <a:prstGeom prst="rect">
            <a:avLst/>
          </a:prstGeom>
          <a:noFill/>
        </p:spPr>
        <p:txBody>
          <a:bodyPr wrap="square" rtlCol="0">
            <a:spAutoFit/>
          </a:bodyPr>
          <a:lstStyle/>
          <a:p>
            <a:r>
              <a:rPr lang="tr-TR" sz="3600" dirty="0" smtClean="0">
                <a:solidFill>
                  <a:srgbClr val="FF0000"/>
                </a:solidFill>
                <a:latin typeface="Calibri" pitchFamily="34" charset="0"/>
                <a:cs typeface="Arial" charset="0"/>
              </a:rPr>
              <a:t>ÖRNEK</a:t>
            </a:r>
            <a:endParaRPr lang="tr-TR" sz="3600" dirty="0">
              <a:solidFill>
                <a:srgbClr val="FF0000"/>
              </a:solidFill>
              <a:latin typeface="Calibri" pitchFamily="34" charset="0"/>
              <a:cs typeface="Arial" charset="0"/>
            </a:endParaRPr>
          </a:p>
        </p:txBody>
      </p:sp>
      <p:sp>
        <p:nvSpPr>
          <p:cNvPr id="30" name="Dikdörtgen 29"/>
          <p:cNvSpPr/>
          <p:nvPr/>
        </p:nvSpPr>
        <p:spPr>
          <a:xfrm>
            <a:off x="3633347" y="6356788"/>
            <a:ext cx="2277675" cy="369332"/>
          </a:xfrm>
          <a:prstGeom prst="rect">
            <a:avLst/>
          </a:prstGeom>
        </p:spPr>
        <p:txBody>
          <a:bodyPr wrap="none">
            <a:spAutoFit/>
          </a:bodyPr>
          <a:lstStyle/>
          <a:p>
            <a:r>
              <a:rPr lang="tr-TR" b="1" dirty="0" smtClean="0">
                <a:solidFill>
                  <a:prstClr val="black"/>
                </a:solidFill>
                <a:latin typeface="Calibri" pitchFamily="34" charset="0"/>
                <a:cs typeface="Arial" charset="0"/>
              </a:rPr>
              <a:t> </a:t>
            </a:r>
            <a:r>
              <a:rPr lang="tr-TR" b="1" dirty="0">
                <a:solidFill>
                  <a:prstClr val="black"/>
                </a:solidFill>
                <a:latin typeface="Calibri" pitchFamily="34" charset="0"/>
                <a:cs typeface="Arial" charset="0"/>
              </a:rPr>
              <a:t>Lamba devresi örneği</a:t>
            </a:r>
          </a:p>
        </p:txBody>
      </p:sp>
      <p:sp>
        <p:nvSpPr>
          <p:cNvPr id="35" name="Line 12"/>
          <p:cNvSpPr>
            <a:spLocks noChangeShapeType="1"/>
          </p:cNvSpPr>
          <p:nvPr/>
        </p:nvSpPr>
        <p:spPr bwMode="auto">
          <a:xfrm>
            <a:off x="4455079" y="5673355"/>
            <a:ext cx="1455943"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36" name="Line 18"/>
          <p:cNvSpPr>
            <a:spLocks noChangeShapeType="1"/>
          </p:cNvSpPr>
          <p:nvPr/>
        </p:nvSpPr>
        <p:spPr bwMode="auto">
          <a:xfrm flipH="1">
            <a:off x="6373431" y="5651370"/>
            <a:ext cx="730410" cy="0"/>
          </a:xfrm>
          <a:prstGeom prst="line">
            <a:avLst/>
          </a:prstGeom>
          <a:noFill/>
          <a:ln w="9525">
            <a:solidFill>
              <a:srgbClr val="000000"/>
            </a:solidFill>
            <a:round/>
            <a:headEnd/>
            <a:tailEnd type="oval"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37" name="Line 10"/>
          <p:cNvSpPr>
            <a:spLocks noChangeShapeType="1"/>
          </p:cNvSpPr>
          <p:nvPr/>
        </p:nvSpPr>
        <p:spPr bwMode="auto">
          <a:xfrm>
            <a:off x="4312873" y="4970765"/>
            <a:ext cx="215965"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2" name="Dikdörtgen 1"/>
          <p:cNvSpPr/>
          <p:nvPr/>
        </p:nvSpPr>
        <p:spPr>
          <a:xfrm>
            <a:off x="522069" y="909063"/>
            <a:ext cx="7972215" cy="1015663"/>
          </a:xfrm>
          <a:prstGeom prst="rect">
            <a:avLst/>
          </a:prstGeom>
        </p:spPr>
        <p:txBody>
          <a:bodyPr wrap="square">
            <a:spAutoFit/>
          </a:bodyPr>
          <a:lstStyle/>
          <a:p>
            <a:r>
              <a:rPr lang="tr-TR" sz="2000" dirty="0">
                <a:solidFill>
                  <a:prstClr val="black"/>
                </a:solidFill>
                <a:latin typeface="Calibri" pitchFamily="34" charset="0"/>
                <a:cs typeface="Arial" charset="0"/>
              </a:rPr>
              <a:t>Bir lamba şekilde gösterildiği gibi devreye bağlanmıştır. Seri bağlı iki anahtar  vardır.  Lambanın yanması için ikisinin de kapalı olması gerekiyor. Lambanın ışık vermemesi durumu bir hata ağacı ile analiz edilmek istenmiştir.</a:t>
            </a:r>
          </a:p>
        </p:txBody>
      </p:sp>
    </p:spTree>
    <p:extLst>
      <p:ext uri="{BB962C8B-B14F-4D97-AF65-F5344CB8AC3E}">
        <p14:creationId xmlns:p14="http://schemas.microsoft.com/office/powerpoint/2010/main" xmlns="" val="6820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7"/>
          <p:cNvSpPr>
            <a:spLocks noChangeArrowheads="1"/>
          </p:cNvSpPr>
          <p:nvPr/>
        </p:nvSpPr>
        <p:spPr bwMode="auto">
          <a:xfrm>
            <a:off x="2411760" y="1271109"/>
            <a:ext cx="1600200" cy="6064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tr-TR" altLang="tr-TR" sz="1400" dirty="0" smtClean="0">
                <a:solidFill>
                  <a:prstClr val="black"/>
                </a:solidFill>
                <a:ea typeface="Times New Roman" pitchFamily="18" charset="0"/>
              </a:rPr>
              <a:t>Lamba yanmaz</a:t>
            </a:r>
            <a:endParaRPr lang="tr-TR" altLang="tr-TR" dirty="0" smtClean="0">
              <a:solidFill>
                <a:prstClr val="black"/>
              </a:solidFill>
            </a:endParaRPr>
          </a:p>
        </p:txBody>
      </p:sp>
      <p:sp>
        <p:nvSpPr>
          <p:cNvPr id="9" name="Text Box 43"/>
          <p:cNvSpPr txBox="1">
            <a:spLocks noChangeArrowheads="1"/>
          </p:cNvSpPr>
          <p:nvPr/>
        </p:nvSpPr>
        <p:spPr bwMode="auto">
          <a:xfrm>
            <a:off x="2526432" y="3584022"/>
            <a:ext cx="457200" cy="1143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tr-TR" altLang="tr-TR" smtClean="0">
              <a:solidFill>
                <a:prstClr val="black"/>
              </a:solidFill>
            </a:endParaRPr>
          </a:p>
        </p:txBody>
      </p:sp>
      <p:sp>
        <p:nvSpPr>
          <p:cNvPr id="10" name="Line 42"/>
          <p:cNvSpPr>
            <a:spLocks noChangeShapeType="1"/>
          </p:cNvSpPr>
          <p:nvPr/>
        </p:nvSpPr>
        <p:spPr bwMode="auto">
          <a:xfrm flipH="1">
            <a:off x="2325167" y="3016355"/>
            <a:ext cx="91440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11" name="Line 41"/>
          <p:cNvSpPr>
            <a:spLocks noChangeShapeType="1"/>
          </p:cNvSpPr>
          <p:nvPr/>
        </p:nvSpPr>
        <p:spPr bwMode="auto">
          <a:xfrm>
            <a:off x="2296593" y="3008802"/>
            <a:ext cx="0" cy="34290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12" name="Oval 40"/>
          <p:cNvSpPr>
            <a:spLocks noChangeArrowheads="1"/>
          </p:cNvSpPr>
          <p:nvPr/>
        </p:nvSpPr>
        <p:spPr bwMode="auto">
          <a:xfrm>
            <a:off x="2050518" y="3726822"/>
            <a:ext cx="519843" cy="50934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r>
              <a:rPr lang="tr-TR" altLang="tr-TR" sz="1400" dirty="0" smtClean="0">
                <a:solidFill>
                  <a:prstClr val="black"/>
                </a:solidFill>
                <a:ea typeface="Times New Roman" pitchFamily="18" charset="0"/>
              </a:rPr>
              <a:t>A</a:t>
            </a:r>
            <a:endParaRPr lang="tr-TR" altLang="tr-TR" dirty="0" smtClean="0">
              <a:solidFill>
                <a:prstClr val="black"/>
              </a:solidFill>
            </a:endParaRPr>
          </a:p>
        </p:txBody>
      </p:sp>
      <p:sp>
        <p:nvSpPr>
          <p:cNvPr id="13" name="Rectangle 39"/>
          <p:cNvSpPr>
            <a:spLocks noChangeArrowheads="1"/>
          </p:cNvSpPr>
          <p:nvPr/>
        </p:nvSpPr>
        <p:spPr bwMode="auto">
          <a:xfrm>
            <a:off x="3491880" y="3443649"/>
            <a:ext cx="1430384" cy="50934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tr-TR" altLang="tr-TR" sz="1400" dirty="0" smtClean="0">
                <a:solidFill>
                  <a:prstClr val="black"/>
                </a:solidFill>
                <a:ea typeface="Times New Roman" pitchFamily="18" charset="0"/>
              </a:rPr>
              <a:t>Lambaya gelen güç yok</a:t>
            </a:r>
            <a:endParaRPr lang="tr-TR" altLang="tr-TR" dirty="0" smtClean="0">
              <a:solidFill>
                <a:prstClr val="black"/>
              </a:solidFill>
            </a:endParaRPr>
          </a:p>
        </p:txBody>
      </p:sp>
      <p:sp>
        <p:nvSpPr>
          <p:cNvPr id="16" name="Text Box 36"/>
          <p:cNvSpPr txBox="1">
            <a:spLocks noChangeArrowheads="1"/>
          </p:cNvSpPr>
          <p:nvPr/>
        </p:nvSpPr>
        <p:spPr bwMode="auto">
          <a:xfrm>
            <a:off x="3856484" y="4645266"/>
            <a:ext cx="571500" cy="1143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tr-TR" altLang="tr-TR" smtClean="0">
              <a:solidFill>
                <a:prstClr val="black"/>
              </a:solidFill>
            </a:endParaRPr>
          </a:p>
        </p:txBody>
      </p:sp>
      <p:sp>
        <p:nvSpPr>
          <p:cNvPr id="17" name="Text Box 35"/>
          <p:cNvSpPr txBox="1">
            <a:spLocks noChangeArrowheads="1"/>
          </p:cNvSpPr>
          <p:nvPr/>
        </p:nvSpPr>
        <p:spPr bwMode="auto">
          <a:xfrm>
            <a:off x="1691680" y="2273652"/>
            <a:ext cx="571500" cy="1143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tr-TR" altLang="tr-TR" smtClean="0">
              <a:solidFill>
                <a:prstClr val="black"/>
              </a:solidFill>
            </a:endParaRPr>
          </a:p>
        </p:txBody>
      </p:sp>
      <p:sp>
        <p:nvSpPr>
          <p:cNvPr id="25" name="Line 27"/>
          <p:cNvSpPr>
            <a:spLocks noChangeShapeType="1"/>
          </p:cNvSpPr>
          <p:nvPr/>
        </p:nvSpPr>
        <p:spPr bwMode="auto">
          <a:xfrm>
            <a:off x="5955432" y="4878629"/>
            <a:ext cx="0" cy="22860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27" name="Rectangle 25"/>
          <p:cNvSpPr>
            <a:spLocks noChangeArrowheads="1"/>
          </p:cNvSpPr>
          <p:nvPr/>
        </p:nvSpPr>
        <p:spPr bwMode="auto">
          <a:xfrm>
            <a:off x="5458172" y="5042166"/>
            <a:ext cx="1130052" cy="342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a:tabLst>
                <a:tab pos="449263" algn="r"/>
              </a:tabLst>
              <a:defRPr>
                <a:solidFill>
                  <a:schemeClr val="tx1"/>
                </a:solidFill>
                <a:latin typeface="Arial" pitchFamily="34" charset="0"/>
                <a:cs typeface="Arial" pitchFamily="34" charset="0"/>
              </a:defRPr>
            </a:lvl1pPr>
            <a:lvl2pPr>
              <a:tabLst>
                <a:tab pos="449263" algn="r"/>
              </a:tabLst>
              <a:defRPr>
                <a:solidFill>
                  <a:schemeClr val="tx1"/>
                </a:solidFill>
                <a:latin typeface="Arial" pitchFamily="34" charset="0"/>
                <a:cs typeface="Arial" pitchFamily="34" charset="0"/>
              </a:defRPr>
            </a:lvl2pPr>
            <a:lvl3pPr>
              <a:tabLst>
                <a:tab pos="449263" algn="r"/>
              </a:tabLst>
              <a:defRPr>
                <a:solidFill>
                  <a:schemeClr val="tx1"/>
                </a:solidFill>
                <a:latin typeface="Arial" pitchFamily="34" charset="0"/>
                <a:cs typeface="Arial" pitchFamily="34" charset="0"/>
              </a:defRPr>
            </a:lvl3pPr>
            <a:lvl4pPr>
              <a:tabLst>
                <a:tab pos="449263" algn="r"/>
              </a:tabLst>
              <a:defRPr>
                <a:solidFill>
                  <a:schemeClr val="tx1"/>
                </a:solidFill>
                <a:latin typeface="Arial" pitchFamily="34" charset="0"/>
                <a:cs typeface="Arial" pitchFamily="34" charset="0"/>
              </a:defRPr>
            </a:lvl4pPr>
            <a:lvl5pPr>
              <a:tabLst>
                <a:tab pos="449263" algn="r"/>
              </a:tabLst>
              <a:defRPr>
                <a:solidFill>
                  <a:schemeClr val="tx1"/>
                </a:solidFill>
                <a:latin typeface="Arial" pitchFamily="34" charset="0"/>
                <a:cs typeface="Arial" pitchFamily="34" charset="0"/>
              </a:defRPr>
            </a:lvl5pPr>
            <a:lvl6pPr fontAlgn="base">
              <a:spcBef>
                <a:spcPct val="0"/>
              </a:spcBef>
              <a:spcAft>
                <a:spcPct val="0"/>
              </a:spcAft>
              <a:tabLst>
                <a:tab pos="449263" algn="r"/>
              </a:tabLst>
              <a:defRPr>
                <a:solidFill>
                  <a:schemeClr val="tx1"/>
                </a:solidFill>
                <a:latin typeface="Arial" pitchFamily="34" charset="0"/>
                <a:cs typeface="Arial" pitchFamily="34" charset="0"/>
              </a:defRPr>
            </a:lvl6pPr>
            <a:lvl7pPr fontAlgn="base">
              <a:spcBef>
                <a:spcPct val="0"/>
              </a:spcBef>
              <a:spcAft>
                <a:spcPct val="0"/>
              </a:spcAft>
              <a:tabLst>
                <a:tab pos="449263" algn="r"/>
              </a:tabLst>
              <a:defRPr>
                <a:solidFill>
                  <a:schemeClr val="tx1"/>
                </a:solidFill>
                <a:latin typeface="Arial" pitchFamily="34" charset="0"/>
                <a:cs typeface="Arial" pitchFamily="34" charset="0"/>
              </a:defRPr>
            </a:lvl7pPr>
            <a:lvl8pPr fontAlgn="base">
              <a:spcBef>
                <a:spcPct val="0"/>
              </a:spcBef>
              <a:spcAft>
                <a:spcPct val="0"/>
              </a:spcAft>
              <a:tabLst>
                <a:tab pos="449263" algn="r"/>
              </a:tabLst>
              <a:defRPr>
                <a:solidFill>
                  <a:schemeClr val="tx1"/>
                </a:solidFill>
                <a:latin typeface="Arial" pitchFamily="34" charset="0"/>
                <a:cs typeface="Arial" pitchFamily="34" charset="0"/>
              </a:defRPr>
            </a:lvl8pPr>
            <a:lvl9pPr fontAlgn="base">
              <a:spcBef>
                <a:spcPct val="0"/>
              </a:spcBef>
              <a:spcAft>
                <a:spcPct val="0"/>
              </a:spcAft>
              <a:tabLst>
                <a:tab pos="449263" algn="r"/>
              </a:tabLst>
              <a:defRPr>
                <a:solidFill>
                  <a:schemeClr val="tx1"/>
                </a:solidFill>
                <a:latin typeface="Arial" pitchFamily="34" charset="0"/>
                <a:cs typeface="Arial" pitchFamily="34" charset="0"/>
              </a:defRPr>
            </a:lvl9pPr>
          </a:lstStyle>
          <a:p>
            <a:r>
              <a:rPr lang="tr-TR" altLang="tr-TR" sz="1400" dirty="0" smtClean="0">
                <a:solidFill>
                  <a:prstClr val="black"/>
                </a:solidFill>
                <a:ea typeface="Times New Roman" pitchFamily="18" charset="0"/>
              </a:rPr>
              <a:t>Pil Hatası</a:t>
            </a:r>
            <a:endParaRPr lang="tr-TR" altLang="tr-TR" dirty="0" smtClean="0">
              <a:solidFill>
                <a:prstClr val="black"/>
              </a:solidFill>
            </a:endParaRPr>
          </a:p>
        </p:txBody>
      </p:sp>
      <p:sp>
        <p:nvSpPr>
          <p:cNvPr id="49" name="Line 3"/>
          <p:cNvSpPr>
            <a:spLocks noChangeShapeType="1"/>
          </p:cNvSpPr>
          <p:nvPr/>
        </p:nvSpPr>
        <p:spPr bwMode="auto">
          <a:xfrm flipV="1">
            <a:off x="2512864" y="4869101"/>
            <a:ext cx="5335499"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50" name="Line 2"/>
          <p:cNvSpPr>
            <a:spLocks noChangeShapeType="1"/>
          </p:cNvSpPr>
          <p:nvPr/>
        </p:nvSpPr>
        <p:spPr bwMode="auto">
          <a:xfrm>
            <a:off x="2454002" y="5281184"/>
            <a:ext cx="0" cy="11430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52" name="Rectangle 5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ltLang="tr-TR" smtClean="0">
              <a:solidFill>
                <a:prstClr val="black"/>
              </a:solidFill>
            </a:endParaRPr>
          </a:p>
        </p:txBody>
      </p:sp>
      <p:sp>
        <p:nvSpPr>
          <p:cNvPr id="53" name="Rectangle 53"/>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tr-TR" altLang="tr-TR" sz="600" smtClean="0">
                <a:solidFill>
                  <a:prstClr val="black"/>
                </a:solidFill>
              </a:rPr>
              <a:t/>
            </a:r>
            <a:br>
              <a:rPr lang="tr-TR" altLang="tr-TR" sz="600" smtClean="0">
                <a:solidFill>
                  <a:prstClr val="black"/>
                </a:solidFill>
              </a:rPr>
            </a:br>
            <a:endParaRPr lang="tr-TR" altLang="tr-TR" smtClean="0">
              <a:solidFill>
                <a:prstClr val="black"/>
              </a:solidFill>
            </a:endParaRPr>
          </a:p>
          <a:p>
            <a:pPr eaLnBrk="0" hangingPunct="0"/>
            <a:endParaRPr lang="tr-TR" altLang="tr-TR" smtClean="0">
              <a:solidFill>
                <a:prstClr val="black"/>
              </a:solidFill>
            </a:endParaRPr>
          </a:p>
        </p:txBody>
      </p:sp>
      <p:sp>
        <p:nvSpPr>
          <p:cNvPr id="54" name="Rectangle 54"/>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857250" algn="l"/>
              </a:tabLst>
              <a:defRPr>
                <a:solidFill>
                  <a:schemeClr val="tx1"/>
                </a:solidFill>
                <a:latin typeface="Arial" pitchFamily="34" charset="0"/>
                <a:cs typeface="Arial" pitchFamily="34" charset="0"/>
              </a:defRPr>
            </a:lvl1pPr>
            <a:lvl2pPr>
              <a:tabLst>
                <a:tab pos="857250" algn="l"/>
              </a:tabLst>
              <a:defRPr>
                <a:solidFill>
                  <a:schemeClr val="tx1"/>
                </a:solidFill>
                <a:latin typeface="Arial" pitchFamily="34" charset="0"/>
                <a:cs typeface="Arial" pitchFamily="34" charset="0"/>
              </a:defRPr>
            </a:lvl2pPr>
            <a:lvl3pPr>
              <a:tabLst>
                <a:tab pos="857250" algn="l"/>
              </a:tabLst>
              <a:defRPr>
                <a:solidFill>
                  <a:schemeClr val="tx1"/>
                </a:solidFill>
                <a:latin typeface="Arial" pitchFamily="34" charset="0"/>
                <a:cs typeface="Arial" pitchFamily="34" charset="0"/>
              </a:defRPr>
            </a:lvl3pPr>
            <a:lvl4pPr>
              <a:tabLst>
                <a:tab pos="857250" algn="l"/>
              </a:tabLst>
              <a:defRPr>
                <a:solidFill>
                  <a:schemeClr val="tx1"/>
                </a:solidFill>
                <a:latin typeface="Arial" pitchFamily="34" charset="0"/>
                <a:cs typeface="Arial" pitchFamily="34" charset="0"/>
              </a:defRPr>
            </a:lvl4pPr>
            <a:lvl5pPr>
              <a:tabLst>
                <a:tab pos="857250" algn="l"/>
              </a:tabLst>
              <a:defRPr>
                <a:solidFill>
                  <a:schemeClr val="tx1"/>
                </a:solidFill>
                <a:latin typeface="Arial" pitchFamily="34" charset="0"/>
                <a:cs typeface="Arial" pitchFamily="34" charset="0"/>
              </a:defRPr>
            </a:lvl5pPr>
            <a:lvl6pPr fontAlgn="base">
              <a:spcBef>
                <a:spcPct val="0"/>
              </a:spcBef>
              <a:spcAft>
                <a:spcPct val="0"/>
              </a:spcAft>
              <a:tabLst>
                <a:tab pos="857250" algn="l"/>
              </a:tabLst>
              <a:defRPr>
                <a:solidFill>
                  <a:schemeClr val="tx1"/>
                </a:solidFill>
                <a:latin typeface="Arial" pitchFamily="34" charset="0"/>
                <a:cs typeface="Arial" pitchFamily="34" charset="0"/>
              </a:defRPr>
            </a:lvl6pPr>
            <a:lvl7pPr fontAlgn="base">
              <a:spcBef>
                <a:spcPct val="0"/>
              </a:spcBef>
              <a:spcAft>
                <a:spcPct val="0"/>
              </a:spcAft>
              <a:tabLst>
                <a:tab pos="857250" algn="l"/>
              </a:tabLst>
              <a:defRPr>
                <a:solidFill>
                  <a:schemeClr val="tx1"/>
                </a:solidFill>
                <a:latin typeface="Arial" pitchFamily="34" charset="0"/>
                <a:cs typeface="Arial" pitchFamily="34" charset="0"/>
              </a:defRPr>
            </a:lvl7pPr>
            <a:lvl8pPr fontAlgn="base">
              <a:spcBef>
                <a:spcPct val="0"/>
              </a:spcBef>
              <a:spcAft>
                <a:spcPct val="0"/>
              </a:spcAft>
              <a:tabLst>
                <a:tab pos="857250" algn="l"/>
              </a:tabLst>
              <a:defRPr>
                <a:solidFill>
                  <a:schemeClr val="tx1"/>
                </a:solidFill>
                <a:latin typeface="Arial" pitchFamily="34" charset="0"/>
                <a:cs typeface="Arial" pitchFamily="34" charset="0"/>
              </a:defRPr>
            </a:lvl8pPr>
            <a:lvl9pPr fontAlgn="base">
              <a:spcBef>
                <a:spcPct val="0"/>
              </a:spcBef>
              <a:spcAft>
                <a:spcPct val="0"/>
              </a:spcAft>
              <a:tabLst>
                <a:tab pos="857250" algn="l"/>
              </a:tabLst>
              <a:defRPr>
                <a:solidFill>
                  <a:schemeClr val="tx1"/>
                </a:solidFill>
                <a:latin typeface="Arial" pitchFamily="34" charset="0"/>
                <a:cs typeface="Arial" pitchFamily="34" charset="0"/>
              </a:defRPr>
            </a:lvl9pPr>
          </a:lstStyle>
          <a:p>
            <a:r>
              <a:rPr lang="tr-TR" altLang="tr-TR" sz="1200" smtClean="0">
                <a:solidFill>
                  <a:prstClr val="black"/>
                </a:solidFill>
                <a:ea typeface="Times New Roman" pitchFamily="18" charset="0"/>
              </a:rPr>
              <a:t>		</a:t>
            </a:r>
            <a:endParaRPr lang="tr-TR" altLang="tr-TR" sz="600" smtClean="0">
              <a:solidFill>
                <a:prstClr val="black"/>
              </a:solidFill>
            </a:endParaRPr>
          </a:p>
          <a:p>
            <a:pPr eaLnBrk="0" hangingPunct="0"/>
            <a:endParaRPr lang="tr-TR" altLang="tr-TR" smtClean="0">
              <a:solidFill>
                <a:prstClr val="black"/>
              </a:solidFill>
            </a:endParaRPr>
          </a:p>
        </p:txBody>
      </p:sp>
      <p:cxnSp>
        <p:nvCxnSpPr>
          <p:cNvPr id="60" name="Düz Bağlayıcı 59"/>
          <p:cNvCxnSpPr/>
          <p:nvPr/>
        </p:nvCxnSpPr>
        <p:spPr>
          <a:xfrm>
            <a:off x="3284116" y="1877534"/>
            <a:ext cx="0" cy="201489"/>
          </a:xfrm>
          <a:prstGeom prst="line">
            <a:avLst/>
          </a:prstGeom>
        </p:spPr>
        <p:style>
          <a:lnRef idx="1">
            <a:schemeClr val="accent1"/>
          </a:lnRef>
          <a:fillRef idx="0">
            <a:schemeClr val="accent1"/>
          </a:fillRef>
          <a:effectRef idx="0">
            <a:schemeClr val="accent1"/>
          </a:effectRef>
          <a:fontRef idx="minor">
            <a:schemeClr val="tx1"/>
          </a:fontRef>
        </p:style>
      </p:cxnSp>
      <p:sp>
        <p:nvSpPr>
          <p:cNvPr id="71" name="Text Box 36"/>
          <p:cNvSpPr txBox="1">
            <a:spLocks noChangeArrowheads="1"/>
          </p:cNvSpPr>
          <p:nvPr/>
        </p:nvSpPr>
        <p:spPr bwMode="auto">
          <a:xfrm>
            <a:off x="3053434" y="2720578"/>
            <a:ext cx="571500" cy="1143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tr-TR" altLang="tr-TR" smtClean="0">
              <a:solidFill>
                <a:prstClr val="black"/>
              </a:solidFill>
            </a:endParaRPr>
          </a:p>
        </p:txBody>
      </p:sp>
      <p:sp>
        <p:nvSpPr>
          <p:cNvPr id="4" name="Line 48"/>
          <p:cNvSpPr>
            <a:spLocks noChangeShapeType="1"/>
          </p:cNvSpPr>
          <p:nvPr/>
        </p:nvSpPr>
        <p:spPr bwMode="auto">
          <a:xfrm>
            <a:off x="3279354" y="2564904"/>
            <a:ext cx="0" cy="443897"/>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19" name="Freeform 33"/>
          <p:cNvSpPr>
            <a:spLocks/>
          </p:cNvSpPr>
          <p:nvPr/>
        </p:nvSpPr>
        <p:spPr bwMode="auto">
          <a:xfrm>
            <a:off x="4082500" y="3008802"/>
            <a:ext cx="45719" cy="434848"/>
          </a:xfrm>
          <a:custGeom>
            <a:avLst/>
            <a:gdLst>
              <a:gd name="T0" fmla="*/ 0 w 1"/>
              <a:gd name="T1" fmla="*/ 0 h 1260"/>
              <a:gd name="T2" fmla="*/ 0 w 1"/>
              <a:gd name="T3" fmla="*/ 1260 h 1260"/>
            </a:gdLst>
            <a:ahLst/>
            <a:cxnLst>
              <a:cxn ang="0">
                <a:pos x="T0" y="T1"/>
              </a:cxn>
              <a:cxn ang="0">
                <a:pos x="T2" y="T3"/>
              </a:cxn>
            </a:cxnLst>
            <a:rect l="0" t="0" r="r" b="b"/>
            <a:pathLst>
              <a:path w="1" h="1260">
                <a:moveTo>
                  <a:pt x="0" y="0"/>
                </a:moveTo>
                <a:lnTo>
                  <a:pt x="0" y="1260"/>
                </a:lnTo>
              </a:path>
            </a:pathLst>
          </a:cu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59" name="Rectangle 25"/>
          <p:cNvSpPr>
            <a:spLocks noChangeArrowheads="1"/>
          </p:cNvSpPr>
          <p:nvPr/>
        </p:nvSpPr>
        <p:spPr bwMode="auto">
          <a:xfrm>
            <a:off x="1573063" y="3383922"/>
            <a:ext cx="1562100" cy="342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a:tabLst>
                <a:tab pos="449263" algn="r"/>
              </a:tabLst>
              <a:defRPr>
                <a:solidFill>
                  <a:schemeClr val="tx1"/>
                </a:solidFill>
                <a:latin typeface="Arial" pitchFamily="34" charset="0"/>
                <a:cs typeface="Arial" pitchFamily="34" charset="0"/>
              </a:defRPr>
            </a:lvl1pPr>
            <a:lvl2pPr>
              <a:tabLst>
                <a:tab pos="449263" algn="r"/>
              </a:tabLst>
              <a:defRPr>
                <a:solidFill>
                  <a:schemeClr val="tx1"/>
                </a:solidFill>
                <a:latin typeface="Arial" pitchFamily="34" charset="0"/>
                <a:cs typeface="Arial" pitchFamily="34" charset="0"/>
              </a:defRPr>
            </a:lvl2pPr>
            <a:lvl3pPr>
              <a:tabLst>
                <a:tab pos="449263" algn="r"/>
              </a:tabLst>
              <a:defRPr>
                <a:solidFill>
                  <a:schemeClr val="tx1"/>
                </a:solidFill>
                <a:latin typeface="Arial" pitchFamily="34" charset="0"/>
                <a:cs typeface="Arial" pitchFamily="34" charset="0"/>
              </a:defRPr>
            </a:lvl3pPr>
            <a:lvl4pPr>
              <a:tabLst>
                <a:tab pos="449263" algn="r"/>
              </a:tabLst>
              <a:defRPr>
                <a:solidFill>
                  <a:schemeClr val="tx1"/>
                </a:solidFill>
                <a:latin typeface="Arial" pitchFamily="34" charset="0"/>
                <a:cs typeface="Arial" pitchFamily="34" charset="0"/>
              </a:defRPr>
            </a:lvl4pPr>
            <a:lvl5pPr>
              <a:tabLst>
                <a:tab pos="449263" algn="r"/>
              </a:tabLst>
              <a:defRPr>
                <a:solidFill>
                  <a:schemeClr val="tx1"/>
                </a:solidFill>
                <a:latin typeface="Arial" pitchFamily="34" charset="0"/>
                <a:cs typeface="Arial" pitchFamily="34" charset="0"/>
              </a:defRPr>
            </a:lvl5pPr>
            <a:lvl6pPr fontAlgn="base">
              <a:spcBef>
                <a:spcPct val="0"/>
              </a:spcBef>
              <a:spcAft>
                <a:spcPct val="0"/>
              </a:spcAft>
              <a:tabLst>
                <a:tab pos="449263" algn="r"/>
              </a:tabLst>
              <a:defRPr>
                <a:solidFill>
                  <a:schemeClr val="tx1"/>
                </a:solidFill>
                <a:latin typeface="Arial" pitchFamily="34" charset="0"/>
                <a:cs typeface="Arial" pitchFamily="34" charset="0"/>
              </a:defRPr>
            </a:lvl6pPr>
            <a:lvl7pPr fontAlgn="base">
              <a:spcBef>
                <a:spcPct val="0"/>
              </a:spcBef>
              <a:spcAft>
                <a:spcPct val="0"/>
              </a:spcAft>
              <a:tabLst>
                <a:tab pos="449263" algn="r"/>
              </a:tabLst>
              <a:defRPr>
                <a:solidFill>
                  <a:schemeClr val="tx1"/>
                </a:solidFill>
                <a:latin typeface="Arial" pitchFamily="34" charset="0"/>
                <a:cs typeface="Arial" pitchFamily="34" charset="0"/>
              </a:defRPr>
            </a:lvl7pPr>
            <a:lvl8pPr fontAlgn="base">
              <a:spcBef>
                <a:spcPct val="0"/>
              </a:spcBef>
              <a:spcAft>
                <a:spcPct val="0"/>
              </a:spcAft>
              <a:tabLst>
                <a:tab pos="449263" algn="r"/>
              </a:tabLst>
              <a:defRPr>
                <a:solidFill>
                  <a:schemeClr val="tx1"/>
                </a:solidFill>
                <a:latin typeface="Arial" pitchFamily="34" charset="0"/>
                <a:cs typeface="Arial" pitchFamily="34" charset="0"/>
              </a:defRPr>
            </a:lvl8pPr>
            <a:lvl9pPr fontAlgn="base">
              <a:spcBef>
                <a:spcPct val="0"/>
              </a:spcBef>
              <a:spcAft>
                <a:spcPct val="0"/>
              </a:spcAft>
              <a:tabLst>
                <a:tab pos="449263" algn="r"/>
              </a:tabLst>
              <a:defRPr>
                <a:solidFill>
                  <a:schemeClr val="tx1"/>
                </a:solidFill>
                <a:latin typeface="Arial" pitchFamily="34" charset="0"/>
                <a:cs typeface="Arial" pitchFamily="34" charset="0"/>
              </a:defRPr>
            </a:lvl9pPr>
          </a:lstStyle>
          <a:p>
            <a:r>
              <a:rPr lang="tr-TR" altLang="tr-TR" sz="1400" dirty="0" smtClean="0">
                <a:solidFill>
                  <a:prstClr val="black"/>
                </a:solidFill>
                <a:ea typeface="Times New Roman" pitchFamily="18" charset="0"/>
              </a:rPr>
              <a:t>Hatalı Lamba</a:t>
            </a:r>
            <a:endParaRPr lang="tr-TR" altLang="tr-TR" dirty="0" smtClean="0">
              <a:solidFill>
                <a:prstClr val="black"/>
              </a:solidFill>
            </a:endParaRPr>
          </a:p>
        </p:txBody>
      </p:sp>
      <p:sp>
        <p:nvSpPr>
          <p:cNvPr id="61" name="Line 42"/>
          <p:cNvSpPr>
            <a:spLocks noChangeShapeType="1"/>
          </p:cNvSpPr>
          <p:nvPr/>
        </p:nvSpPr>
        <p:spPr bwMode="auto">
          <a:xfrm flipH="1">
            <a:off x="3202609" y="3008801"/>
            <a:ext cx="879891" cy="755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64" name="Rectangle 25"/>
          <p:cNvSpPr>
            <a:spLocks noChangeArrowheads="1"/>
          </p:cNvSpPr>
          <p:nvPr/>
        </p:nvSpPr>
        <p:spPr bwMode="auto">
          <a:xfrm>
            <a:off x="3593232" y="5085004"/>
            <a:ext cx="1562100" cy="342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a:tabLst>
                <a:tab pos="449263" algn="r"/>
              </a:tabLst>
              <a:defRPr>
                <a:solidFill>
                  <a:schemeClr val="tx1"/>
                </a:solidFill>
                <a:latin typeface="Arial" pitchFamily="34" charset="0"/>
                <a:cs typeface="Arial" pitchFamily="34" charset="0"/>
              </a:defRPr>
            </a:lvl1pPr>
            <a:lvl2pPr>
              <a:tabLst>
                <a:tab pos="449263" algn="r"/>
              </a:tabLst>
              <a:defRPr>
                <a:solidFill>
                  <a:schemeClr val="tx1"/>
                </a:solidFill>
                <a:latin typeface="Arial" pitchFamily="34" charset="0"/>
                <a:cs typeface="Arial" pitchFamily="34" charset="0"/>
              </a:defRPr>
            </a:lvl2pPr>
            <a:lvl3pPr>
              <a:tabLst>
                <a:tab pos="449263" algn="r"/>
              </a:tabLst>
              <a:defRPr>
                <a:solidFill>
                  <a:schemeClr val="tx1"/>
                </a:solidFill>
                <a:latin typeface="Arial" pitchFamily="34" charset="0"/>
                <a:cs typeface="Arial" pitchFamily="34" charset="0"/>
              </a:defRPr>
            </a:lvl3pPr>
            <a:lvl4pPr>
              <a:tabLst>
                <a:tab pos="449263" algn="r"/>
              </a:tabLst>
              <a:defRPr>
                <a:solidFill>
                  <a:schemeClr val="tx1"/>
                </a:solidFill>
                <a:latin typeface="Arial" pitchFamily="34" charset="0"/>
                <a:cs typeface="Arial" pitchFamily="34" charset="0"/>
              </a:defRPr>
            </a:lvl4pPr>
            <a:lvl5pPr>
              <a:tabLst>
                <a:tab pos="449263" algn="r"/>
              </a:tabLst>
              <a:defRPr>
                <a:solidFill>
                  <a:schemeClr val="tx1"/>
                </a:solidFill>
                <a:latin typeface="Arial" pitchFamily="34" charset="0"/>
                <a:cs typeface="Arial" pitchFamily="34" charset="0"/>
              </a:defRPr>
            </a:lvl5pPr>
            <a:lvl6pPr fontAlgn="base">
              <a:spcBef>
                <a:spcPct val="0"/>
              </a:spcBef>
              <a:spcAft>
                <a:spcPct val="0"/>
              </a:spcAft>
              <a:tabLst>
                <a:tab pos="449263" algn="r"/>
              </a:tabLst>
              <a:defRPr>
                <a:solidFill>
                  <a:schemeClr val="tx1"/>
                </a:solidFill>
                <a:latin typeface="Arial" pitchFamily="34" charset="0"/>
                <a:cs typeface="Arial" pitchFamily="34" charset="0"/>
              </a:defRPr>
            </a:lvl6pPr>
            <a:lvl7pPr fontAlgn="base">
              <a:spcBef>
                <a:spcPct val="0"/>
              </a:spcBef>
              <a:spcAft>
                <a:spcPct val="0"/>
              </a:spcAft>
              <a:tabLst>
                <a:tab pos="449263" algn="r"/>
              </a:tabLst>
              <a:defRPr>
                <a:solidFill>
                  <a:schemeClr val="tx1"/>
                </a:solidFill>
                <a:latin typeface="Arial" pitchFamily="34" charset="0"/>
                <a:cs typeface="Arial" pitchFamily="34" charset="0"/>
              </a:defRPr>
            </a:lvl7pPr>
            <a:lvl8pPr fontAlgn="base">
              <a:spcBef>
                <a:spcPct val="0"/>
              </a:spcBef>
              <a:spcAft>
                <a:spcPct val="0"/>
              </a:spcAft>
              <a:tabLst>
                <a:tab pos="449263" algn="r"/>
              </a:tabLst>
              <a:defRPr>
                <a:solidFill>
                  <a:schemeClr val="tx1"/>
                </a:solidFill>
                <a:latin typeface="Arial" pitchFamily="34" charset="0"/>
                <a:cs typeface="Arial" pitchFamily="34" charset="0"/>
              </a:defRPr>
            </a:lvl8pPr>
            <a:lvl9pPr fontAlgn="base">
              <a:spcBef>
                <a:spcPct val="0"/>
              </a:spcBef>
              <a:spcAft>
                <a:spcPct val="0"/>
              </a:spcAft>
              <a:tabLst>
                <a:tab pos="449263" algn="r"/>
              </a:tabLst>
              <a:defRPr>
                <a:solidFill>
                  <a:schemeClr val="tx1"/>
                </a:solidFill>
                <a:latin typeface="Arial" pitchFamily="34" charset="0"/>
                <a:cs typeface="Arial" pitchFamily="34" charset="0"/>
              </a:defRPr>
            </a:lvl9pPr>
          </a:lstStyle>
          <a:p>
            <a:r>
              <a:rPr lang="tr-TR" altLang="tr-TR" sz="1400" dirty="0" smtClean="0">
                <a:solidFill>
                  <a:prstClr val="black"/>
                </a:solidFill>
                <a:ea typeface="Times New Roman" pitchFamily="18" charset="0"/>
              </a:rPr>
              <a:t>B Anahtarı Hatalı</a:t>
            </a:r>
            <a:endParaRPr lang="tr-TR" altLang="tr-TR" dirty="0" smtClean="0">
              <a:solidFill>
                <a:prstClr val="black"/>
              </a:solidFill>
            </a:endParaRPr>
          </a:p>
        </p:txBody>
      </p:sp>
      <p:sp>
        <p:nvSpPr>
          <p:cNvPr id="65" name="Line 27"/>
          <p:cNvSpPr>
            <a:spLocks noChangeShapeType="1"/>
          </p:cNvSpPr>
          <p:nvPr/>
        </p:nvSpPr>
        <p:spPr bwMode="auto">
          <a:xfrm>
            <a:off x="2668809" y="5075479"/>
            <a:ext cx="0" cy="22860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66" name="Rectangle 25"/>
          <p:cNvSpPr>
            <a:spLocks noChangeArrowheads="1"/>
          </p:cNvSpPr>
          <p:nvPr/>
        </p:nvSpPr>
        <p:spPr bwMode="auto">
          <a:xfrm>
            <a:off x="1763688" y="5097034"/>
            <a:ext cx="1562100" cy="342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a:tabLst>
                <a:tab pos="449263" algn="r"/>
              </a:tabLst>
              <a:defRPr>
                <a:solidFill>
                  <a:schemeClr val="tx1"/>
                </a:solidFill>
                <a:latin typeface="Arial" pitchFamily="34" charset="0"/>
                <a:cs typeface="Arial" pitchFamily="34" charset="0"/>
              </a:defRPr>
            </a:lvl1pPr>
            <a:lvl2pPr>
              <a:tabLst>
                <a:tab pos="449263" algn="r"/>
              </a:tabLst>
              <a:defRPr>
                <a:solidFill>
                  <a:schemeClr val="tx1"/>
                </a:solidFill>
                <a:latin typeface="Arial" pitchFamily="34" charset="0"/>
                <a:cs typeface="Arial" pitchFamily="34" charset="0"/>
              </a:defRPr>
            </a:lvl2pPr>
            <a:lvl3pPr>
              <a:tabLst>
                <a:tab pos="449263" algn="r"/>
              </a:tabLst>
              <a:defRPr>
                <a:solidFill>
                  <a:schemeClr val="tx1"/>
                </a:solidFill>
                <a:latin typeface="Arial" pitchFamily="34" charset="0"/>
                <a:cs typeface="Arial" pitchFamily="34" charset="0"/>
              </a:defRPr>
            </a:lvl3pPr>
            <a:lvl4pPr>
              <a:tabLst>
                <a:tab pos="449263" algn="r"/>
              </a:tabLst>
              <a:defRPr>
                <a:solidFill>
                  <a:schemeClr val="tx1"/>
                </a:solidFill>
                <a:latin typeface="Arial" pitchFamily="34" charset="0"/>
                <a:cs typeface="Arial" pitchFamily="34" charset="0"/>
              </a:defRPr>
            </a:lvl4pPr>
            <a:lvl5pPr>
              <a:tabLst>
                <a:tab pos="449263" algn="r"/>
              </a:tabLst>
              <a:defRPr>
                <a:solidFill>
                  <a:schemeClr val="tx1"/>
                </a:solidFill>
                <a:latin typeface="Arial" pitchFamily="34" charset="0"/>
                <a:cs typeface="Arial" pitchFamily="34" charset="0"/>
              </a:defRPr>
            </a:lvl5pPr>
            <a:lvl6pPr fontAlgn="base">
              <a:spcBef>
                <a:spcPct val="0"/>
              </a:spcBef>
              <a:spcAft>
                <a:spcPct val="0"/>
              </a:spcAft>
              <a:tabLst>
                <a:tab pos="449263" algn="r"/>
              </a:tabLst>
              <a:defRPr>
                <a:solidFill>
                  <a:schemeClr val="tx1"/>
                </a:solidFill>
                <a:latin typeface="Arial" pitchFamily="34" charset="0"/>
                <a:cs typeface="Arial" pitchFamily="34" charset="0"/>
              </a:defRPr>
            </a:lvl6pPr>
            <a:lvl7pPr fontAlgn="base">
              <a:spcBef>
                <a:spcPct val="0"/>
              </a:spcBef>
              <a:spcAft>
                <a:spcPct val="0"/>
              </a:spcAft>
              <a:tabLst>
                <a:tab pos="449263" algn="r"/>
              </a:tabLst>
              <a:defRPr>
                <a:solidFill>
                  <a:schemeClr val="tx1"/>
                </a:solidFill>
                <a:latin typeface="Arial" pitchFamily="34" charset="0"/>
                <a:cs typeface="Arial" pitchFamily="34" charset="0"/>
              </a:defRPr>
            </a:lvl7pPr>
            <a:lvl8pPr fontAlgn="base">
              <a:spcBef>
                <a:spcPct val="0"/>
              </a:spcBef>
              <a:spcAft>
                <a:spcPct val="0"/>
              </a:spcAft>
              <a:tabLst>
                <a:tab pos="449263" algn="r"/>
              </a:tabLst>
              <a:defRPr>
                <a:solidFill>
                  <a:schemeClr val="tx1"/>
                </a:solidFill>
                <a:latin typeface="Arial" pitchFamily="34" charset="0"/>
                <a:cs typeface="Arial" pitchFamily="34" charset="0"/>
              </a:defRPr>
            </a:lvl8pPr>
            <a:lvl9pPr fontAlgn="base">
              <a:spcBef>
                <a:spcPct val="0"/>
              </a:spcBef>
              <a:spcAft>
                <a:spcPct val="0"/>
              </a:spcAft>
              <a:tabLst>
                <a:tab pos="449263" algn="r"/>
              </a:tabLst>
              <a:defRPr>
                <a:solidFill>
                  <a:schemeClr val="tx1"/>
                </a:solidFill>
                <a:latin typeface="Arial" pitchFamily="34" charset="0"/>
                <a:cs typeface="Arial" pitchFamily="34" charset="0"/>
              </a:defRPr>
            </a:lvl9pPr>
          </a:lstStyle>
          <a:p>
            <a:r>
              <a:rPr lang="tr-TR" altLang="tr-TR" sz="1400" dirty="0" smtClean="0">
                <a:solidFill>
                  <a:prstClr val="black"/>
                </a:solidFill>
                <a:ea typeface="Times New Roman" pitchFamily="18" charset="0"/>
              </a:rPr>
              <a:t>A Anahtarı Hatalı</a:t>
            </a:r>
            <a:endParaRPr lang="tr-TR" altLang="tr-TR" dirty="0" smtClean="0">
              <a:solidFill>
                <a:prstClr val="black"/>
              </a:solidFill>
            </a:endParaRPr>
          </a:p>
        </p:txBody>
      </p:sp>
      <p:sp>
        <p:nvSpPr>
          <p:cNvPr id="67" name="Line 27"/>
          <p:cNvSpPr>
            <a:spLocks noChangeShapeType="1"/>
          </p:cNvSpPr>
          <p:nvPr/>
        </p:nvSpPr>
        <p:spPr bwMode="auto">
          <a:xfrm flipH="1">
            <a:off x="4139952" y="4509120"/>
            <a:ext cx="0" cy="566359"/>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68" name="Line 27"/>
          <p:cNvSpPr>
            <a:spLocks noChangeShapeType="1"/>
          </p:cNvSpPr>
          <p:nvPr/>
        </p:nvSpPr>
        <p:spPr bwMode="auto">
          <a:xfrm>
            <a:off x="2512864" y="4892073"/>
            <a:ext cx="0" cy="22860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72" name="Oval 40"/>
          <p:cNvSpPr>
            <a:spLocks noChangeArrowheads="1"/>
          </p:cNvSpPr>
          <p:nvPr/>
        </p:nvSpPr>
        <p:spPr bwMode="auto">
          <a:xfrm>
            <a:off x="2301554" y="5439934"/>
            <a:ext cx="519843" cy="50934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r>
              <a:rPr lang="tr-TR" altLang="tr-TR" sz="1400" dirty="0" smtClean="0">
                <a:solidFill>
                  <a:prstClr val="black"/>
                </a:solidFill>
                <a:ea typeface="Times New Roman" pitchFamily="18" charset="0"/>
              </a:rPr>
              <a:t>B</a:t>
            </a:r>
            <a:endParaRPr lang="tr-TR" altLang="tr-TR" dirty="0" smtClean="0">
              <a:solidFill>
                <a:prstClr val="black"/>
              </a:solidFill>
            </a:endParaRPr>
          </a:p>
        </p:txBody>
      </p:sp>
      <p:sp>
        <p:nvSpPr>
          <p:cNvPr id="73" name="Oval 40"/>
          <p:cNvSpPr>
            <a:spLocks noChangeArrowheads="1"/>
          </p:cNvSpPr>
          <p:nvPr/>
        </p:nvSpPr>
        <p:spPr bwMode="auto">
          <a:xfrm>
            <a:off x="4001069" y="5409380"/>
            <a:ext cx="519843" cy="50934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r>
              <a:rPr lang="tr-TR" altLang="tr-TR" sz="1400" dirty="0" smtClean="0">
                <a:solidFill>
                  <a:prstClr val="black"/>
                </a:solidFill>
                <a:ea typeface="Times New Roman" pitchFamily="18" charset="0"/>
              </a:rPr>
              <a:t>C</a:t>
            </a:r>
            <a:endParaRPr lang="tr-TR" altLang="tr-TR" dirty="0" smtClean="0">
              <a:solidFill>
                <a:prstClr val="black"/>
              </a:solidFill>
            </a:endParaRPr>
          </a:p>
        </p:txBody>
      </p:sp>
      <p:sp>
        <p:nvSpPr>
          <p:cNvPr id="74" name="Oval 40"/>
          <p:cNvSpPr>
            <a:spLocks noChangeArrowheads="1"/>
          </p:cNvSpPr>
          <p:nvPr/>
        </p:nvSpPr>
        <p:spPr bwMode="auto">
          <a:xfrm>
            <a:off x="5649044" y="5368050"/>
            <a:ext cx="519843" cy="50934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r>
              <a:rPr lang="tr-TR" altLang="tr-TR" sz="1400" dirty="0" smtClean="0">
                <a:solidFill>
                  <a:prstClr val="black"/>
                </a:solidFill>
                <a:ea typeface="Times New Roman" pitchFamily="18" charset="0"/>
              </a:rPr>
              <a:t>D</a:t>
            </a:r>
            <a:endParaRPr lang="tr-TR" altLang="tr-TR" dirty="0" smtClean="0">
              <a:solidFill>
                <a:prstClr val="black"/>
              </a:solidFill>
            </a:endParaRPr>
          </a:p>
        </p:txBody>
      </p:sp>
      <p:sp>
        <p:nvSpPr>
          <p:cNvPr id="2" name="Metin kutusu 1"/>
          <p:cNvSpPr txBox="1"/>
          <p:nvPr/>
        </p:nvSpPr>
        <p:spPr>
          <a:xfrm>
            <a:off x="1583668" y="340836"/>
            <a:ext cx="4788532" cy="369332"/>
          </a:xfrm>
          <a:prstGeom prst="rect">
            <a:avLst/>
          </a:prstGeom>
          <a:noFill/>
        </p:spPr>
        <p:txBody>
          <a:bodyPr wrap="square" rtlCol="0">
            <a:spAutoFit/>
          </a:bodyPr>
          <a:lstStyle/>
          <a:p>
            <a:r>
              <a:rPr lang="tr-TR" dirty="0" smtClean="0">
                <a:solidFill>
                  <a:prstClr val="black"/>
                </a:solidFill>
                <a:latin typeface="Calibri" pitchFamily="34" charset="0"/>
                <a:cs typeface="Arial" charset="0"/>
              </a:rPr>
              <a:t>Lamba </a:t>
            </a:r>
            <a:r>
              <a:rPr lang="tr-TR" dirty="0" err="1" smtClean="0">
                <a:solidFill>
                  <a:prstClr val="black"/>
                </a:solidFill>
                <a:latin typeface="Calibri" pitchFamily="34" charset="0"/>
                <a:cs typeface="Arial" charset="0"/>
              </a:rPr>
              <a:t>derveresi</a:t>
            </a:r>
            <a:r>
              <a:rPr lang="tr-TR" dirty="0" smtClean="0">
                <a:solidFill>
                  <a:prstClr val="black"/>
                </a:solidFill>
                <a:latin typeface="Calibri" pitchFamily="34" charset="0"/>
                <a:cs typeface="Arial" charset="0"/>
              </a:rPr>
              <a:t> için Hata Ağacı</a:t>
            </a:r>
            <a:endParaRPr lang="tr-TR" dirty="0">
              <a:solidFill>
                <a:prstClr val="black"/>
              </a:solidFill>
              <a:latin typeface="Calibri" pitchFamily="34" charset="0"/>
              <a:cs typeface="Arial" charset="0"/>
            </a:endParaRPr>
          </a:p>
        </p:txBody>
      </p:sp>
      <p:sp>
        <p:nvSpPr>
          <p:cNvPr id="76" name="Rectangle 25"/>
          <p:cNvSpPr>
            <a:spLocks noChangeArrowheads="1"/>
          </p:cNvSpPr>
          <p:nvPr/>
        </p:nvSpPr>
        <p:spPr bwMode="auto">
          <a:xfrm>
            <a:off x="6948264" y="5030316"/>
            <a:ext cx="1512168" cy="342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a:tabLst>
                <a:tab pos="449263" algn="r"/>
              </a:tabLst>
              <a:defRPr>
                <a:solidFill>
                  <a:schemeClr val="tx1"/>
                </a:solidFill>
                <a:latin typeface="Arial" pitchFamily="34" charset="0"/>
                <a:cs typeface="Arial" pitchFamily="34" charset="0"/>
              </a:defRPr>
            </a:lvl1pPr>
            <a:lvl2pPr>
              <a:tabLst>
                <a:tab pos="449263" algn="r"/>
              </a:tabLst>
              <a:defRPr>
                <a:solidFill>
                  <a:schemeClr val="tx1"/>
                </a:solidFill>
                <a:latin typeface="Arial" pitchFamily="34" charset="0"/>
                <a:cs typeface="Arial" pitchFamily="34" charset="0"/>
              </a:defRPr>
            </a:lvl2pPr>
            <a:lvl3pPr>
              <a:tabLst>
                <a:tab pos="449263" algn="r"/>
              </a:tabLst>
              <a:defRPr>
                <a:solidFill>
                  <a:schemeClr val="tx1"/>
                </a:solidFill>
                <a:latin typeface="Arial" pitchFamily="34" charset="0"/>
                <a:cs typeface="Arial" pitchFamily="34" charset="0"/>
              </a:defRPr>
            </a:lvl3pPr>
            <a:lvl4pPr>
              <a:tabLst>
                <a:tab pos="449263" algn="r"/>
              </a:tabLst>
              <a:defRPr>
                <a:solidFill>
                  <a:schemeClr val="tx1"/>
                </a:solidFill>
                <a:latin typeface="Arial" pitchFamily="34" charset="0"/>
                <a:cs typeface="Arial" pitchFamily="34" charset="0"/>
              </a:defRPr>
            </a:lvl4pPr>
            <a:lvl5pPr>
              <a:tabLst>
                <a:tab pos="449263" algn="r"/>
              </a:tabLst>
              <a:defRPr>
                <a:solidFill>
                  <a:schemeClr val="tx1"/>
                </a:solidFill>
                <a:latin typeface="Arial" pitchFamily="34" charset="0"/>
                <a:cs typeface="Arial" pitchFamily="34" charset="0"/>
              </a:defRPr>
            </a:lvl5pPr>
            <a:lvl6pPr fontAlgn="base">
              <a:spcBef>
                <a:spcPct val="0"/>
              </a:spcBef>
              <a:spcAft>
                <a:spcPct val="0"/>
              </a:spcAft>
              <a:tabLst>
                <a:tab pos="449263" algn="r"/>
              </a:tabLst>
              <a:defRPr>
                <a:solidFill>
                  <a:schemeClr val="tx1"/>
                </a:solidFill>
                <a:latin typeface="Arial" pitchFamily="34" charset="0"/>
                <a:cs typeface="Arial" pitchFamily="34" charset="0"/>
              </a:defRPr>
            </a:lvl6pPr>
            <a:lvl7pPr fontAlgn="base">
              <a:spcBef>
                <a:spcPct val="0"/>
              </a:spcBef>
              <a:spcAft>
                <a:spcPct val="0"/>
              </a:spcAft>
              <a:tabLst>
                <a:tab pos="449263" algn="r"/>
              </a:tabLst>
              <a:defRPr>
                <a:solidFill>
                  <a:schemeClr val="tx1"/>
                </a:solidFill>
                <a:latin typeface="Arial" pitchFamily="34" charset="0"/>
                <a:cs typeface="Arial" pitchFamily="34" charset="0"/>
              </a:defRPr>
            </a:lvl7pPr>
            <a:lvl8pPr fontAlgn="base">
              <a:spcBef>
                <a:spcPct val="0"/>
              </a:spcBef>
              <a:spcAft>
                <a:spcPct val="0"/>
              </a:spcAft>
              <a:tabLst>
                <a:tab pos="449263" algn="r"/>
              </a:tabLst>
              <a:defRPr>
                <a:solidFill>
                  <a:schemeClr val="tx1"/>
                </a:solidFill>
                <a:latin typeface="Arial" pitchFamily="34" charset="0"/>
                <a:cs typeface="Arial" pitchFamily="34" charset="0"/>
              </a:defRPr>
            </a:lvl8pPr>
            <a:lvl9pPr fontAlgn="base">
              <a:spcBef>
                <a:spcPct val="0"/>
              </a:spcBef>
              <a:spcAft>
                <a:spcPct val="0"/>
              </a:spcAft>
              <a:tabLst>
                <a:tab pos="449263" algn="r"/>
              </a:tabLst>
              <a:defRPr>
                <a:solidFill>
                  <a:schemeClr val="tx1"/>
                </a:solidFill>
                <a:latin typeface="Arial" pitchFamily="34" charset="0"/>
                <a:cs typeface="Arial" pitchFamily="34" charset="0"/>
              </a:defRPr>
            </a:lvl9pPr>
          </a:lstStyle>
          <a:p>
            <a:r>
              <a:rPr lang="tr-TR" altLang="tr-TR" sz="1400" dirty="0" smtClean="0">
                <a:solidFill>
                  <a:prstClr val="black"/>
                </a:solidFill>
                <a:ea typeface="Times New Roman" pitchFamily="18" charset="0"/>
              </a:rPr>
              <a:t>Kesik devre hattı</a:t>
            </a:r>
            <a:endParaRPr lang="tr-TR" altLang="tr-TR" dirty="0" smtClean="0">
              <a:solidFill>
                <a:prstClr val="black"/>
              </a:solidFill>
            </a:endParaRPr>
          </a:p>
        </p:txBody>
      </p:sp>
      <p:sp>
        <p:nvSpPr>
          <p:cNvPr id="80" name="Oval 40"/>
          <p:cNvSpPr>
            <a:spLocks noChangeArrowheads="1"/>
          </p:cNvSpPr>
          <p:nvPr/>
        </p:nvSpPr>
        <p:spPr bwMode="auto">
          <a:xfrm>
            <a:off x="7508541" y="5373216"/>
            <a:ext cx="519843" cy="50934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r>
              <a:rPr lang="tr-TR" altLang="tr-TR" sz="1400" dirty="0" smtClean="0">
                <a:solidFill>
                  <a:prstClr val="black"/>
                </a:solidFill>
                <a:ea typeface="Times New Roman" pitchFamily="18" charset="0"/>
              </a:rPr>
              <a:t>E</a:t>
            </a:r>
            <a:endParaRPr lang="tr-TR" altLang="tr-TR" dirty="0" smtClean="0">
              <a:solidFill>
                <a:prstClr val="black"/>
              </a:solidFill>
            </a:endParaRPr>
          </a:p>
        </p:txBody>
      </p:sp>
      <p:sp>
        <p:nvSpPr>
          <p:cNvPr id="82" name="Line 27"/>
          <p:cNvSpPr>
            <a:spLocks noChangeShapeType="1"/>
          </p:cNvSpPr>
          <p:nvPr/>
        </p:nvSpPr>
        <p:spPr bwMode="auto">
          <a:xfrm>
            <a:off x="7848363" y="4869102"/>
            <a:ext cx="0" cy="156649"/>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6" name="Akış Çizelgesi: Depolanmış Veri 5"/>
          <p:cNvSpPr/>
          <p:nvPr/>
        </p:nvSpPr>
        <p:spPr>
          <a:xfrm rot="5400000">
            <a:off x="3009750" y="2165715"/>
            <a:ext cx="569070" cy="395189"/>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7" name="Akış Çizelgesi: Depolanmış Veri 6"/>
          <p:cNvSpPr/>
          <p:nvPr/>
        </p:nvSpPr>
        <p:spPr>
          <a:xfrm rot="5400000">
            <a:off x="3866270" y="4067854"/>
            <a:ext cx="498923" cy="383609"/>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Tree>
    <p:extLst>
      <p:ext uri="{BB962C8B-B14F-4D97-AF65-F5344CB8AC3E}">
        <p14:creationId xmlns:p14="http://schemas.microsoft.com/office/powerpoint/2010/main" xmlns="" val="198805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additive="base">
                                        <p:cTn id="25" dur="500" fill="hold"/>
                                        <p:tgtEl>
                                          <p:spTgt spid="59"/>
                                        </p:tgtEl>
                                        <p:attrNameLst>
                                          <p:attrName>ppt_x</p:attrName>
                                        </p:attrNameLst>
                                      </p:cBhvr>
                                      <p:tavLst>
                                        <p:tav tm="0">
                                          <p:val>
                                            <p:strVal val="#ppt_x"/>
                                          </p:val>
                                        </p:tav>
                                        <p:tav tm="100000">
                                          <p:val>
                                            <p:strVal val="#ppt_x"/>
                                          </p:val>
                                        </p:tav>
                                      </p:tavLst>
                                    </p:anim>
                                    <p:anim calcmode="lin" valueType="num">
                                      <p:cBhvr additive="base">
                                        <p:cTn id="26"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additive="base">
                                        <p:cTn id="43" dur="500" fill="hold"/>
                                        <p:tgtEl>
                                          <p:spTgt spid="60"/>
                                        </p:tgtEl>
                                        <p:attrNameLst>
                                          <p:attrName>ppt_x</p:attrName>
                                        </p:attrNameLst>
                                      </p:cBhvr>
                                      <p:tavLst>
                                        <p:tav tm="0">
                                          <p:val>
                                            <p:strVal val="#ppt_x"/>
                                          </p:val>
                                        </p:tav>
                                        <p:tav tm="100000">
                                          <p:val>
                                            <p:strVal val="#ppt_x"/>
                                          </p:val>
                                        </p:tav>
                                      </p:tavLst>
                                    </p:anim>
                                    <p:anim calcmode="lin" valueType="num">
                                      <p:cBhvr additive="base">
                                        <p:cTn id="44" dur="500" fill="hold"/>
                                        <p:tgtEl>
                                          <p:spTgt spid="6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1"/>
                                        </p:tgtEl>
                                        <p:attrNameLst>
                                          <p:attrName>style.visibility</p:attrName>
                                        </p:attrNameLst>
                                      </p:cBhvr>
                                      <p:to>
                                        <p:strVal val="visible"/>
                                      </p:to>
                                    </p:set>
                                    <p:anim calcmode="lin" valueType="num">
                                      <p:cBhvr additive="base">
                                        <p:cTn id="47" dur="500" fill="hold"/>
                                        <p:tgtEl>
                                          <p:spTgt spid="71"/>
                                        </p:tgtEl>
                                        <p:attrNameLst>
                                          <p:attrName>ppt_x</p:attrName>
                                        </p:attrNameLst>
                                      </p:cBhvr>
                                      <p:tavLst>
                                        <p:tav tm="0">
                                          <p:val>
                                            <p:strVal val="#ppt_x"/>
                                          </p:val>
                                        </p:tav>
                                        <p:tav tm="100000">
                                          <p:val>
                                            <p:strVal val="#ppt_x"/>
                                          </p:val>
                                        </p:tav>
                                      </p:tavLst>
                                    </p:anim>
                                    <p:anim calcmode="lin" valueType="num">
                                      <p:cBhvr additive="base">
                                        <p:cTn id="48" dur="500" fill="hold"/>
                                        <p:tgtEl>
                                          <p:spTgt spid="7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1"/>
                                        </p:tgtEl>
                                        <p:attrNameLst>
                                          <p:attrName>style.visibility</p:attrName>
                                        </p:attrNameLst>
                                      </p:cBhvr>
                                      <p:to>
                                        <p:strVal val="visible"/>
                                      </p:to>
                                    </p:set>
                                    <p:anim calcmode="lin" valueType="num">
                                      <p:cBhvr additive="base">
                                        <p:cTn id="59" dur="500" fill="hold"/>
                                        <p:tgtEl>
                                          <p:spTgt spid="61"/>
                                        </p:tgtEl>
                                        <p:attrNameLst>
                                          <p:attrName>ppt_x</p:attrName>
                                        </p:attrNameLst>
                                      </p:cBhvr>
                                      <p:tavLst>
                                        <p:tav tm="0">
                                          <p:val>
                                            <p:strVal val="#ppt_x"/>
                                          </p:val>
                                        </p:tav>
                                        <p:tav tm="100000">
                                          <p:val>
                                            <p:strVal val="#ppt_x"/>
                                          </p:val>
                                        </p:tav>
                                      </p:tavLst>
                                    </p:anim>
                                    <p:anim calcmode="lin" valueType="num">
                                      <p:cBhvr additive="base">
                                        <p:cTn id="60" dur="500" fill="hold"/>
                                        <p:tgtEl>
                                          <p:spTgt spid="6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ppt_x"/>
                                          </p:val>
                                        </p:tav>
                                        <p:tav tm="100000">
                                          <p:val>
                                            <p:strVal val="#ppt_x"/>
                                          </p:val>
                                        </p:tav>
                                      </p:tavLst>
                                    </p:anim>
                                    <p:anim calcmode="lin" valueType="num">
                                      <p:cBhvr additive="base">
                                        <p:cTn id="6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additive="base">
                                        <p:cTn id="69" dur="500" fill="hold"/>
                                        <p:tgtEl>
                                          <p:spTgt spid="27"/>
                                        </p:tgtEl>
                                        <p:attrNameLst>
                                          <p:attrName>ppt_x</p:attrName>
                                        </p:attrNameLst>
                                      </p:cBhvr>
                                      <p:tavLst>
                                        <p:tav tm="0">
                                          <p:val>
                                            <p:strVal val="#ppt_x"/>
                                          </p:val>
                                        </p:tav>
                                        <p:tav tm="100000">
                                          <p:val>
                                            <p:strVal val="#ppt_x"/>
                                          </p:val>
                                        </p:tav>
                                      </p:tavLst>
                                    </p:anim>
                                    <p:anim calcmode="lin" valueType="num">
                                      <p:cBhvr additive="base">
                                        <p:cTn id="70" dur="500" fill="hold"/>
                                        <p:tgtEl>
                                          <p:spTgt spid="27"/>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additive="base">
                                        <p:cTn id="73" dur="500" fill="hold"/>
                                        <p:tgtEl>
                                          <p:spTgt spid="50"/>
                                        </p:tgtEl>
                                        <p:attrNameLst>
                                          <p:attrName>ppt_x</p:attrName>
                                        </p:attrNameLst>
                                      </p:cBhvr>
                                      <p:tavLst>
                                        <p:tav tm="0">
                                          <p:val>
                                            <p:strVal val="#ppt_x"/>
                                          </p:val>
                                        </p:tav>
                                        <p:tav tm="100000">
                                          <p:val>
                                            <p:strVal val="#ppt_x"/>
                                          </p:val>
                                        </p:tav>
                                      </p:tavLst>
                                    </p:anim>
                                    <p:anim calcmode="lin" valueType="num">
                                      <p:cBhvr additive="base">
                                        <p:cTn id="74" dur="500" fill="hold"/>
                                        <p:tgtEl>
                                          <p:spTgt spid="50"/>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64"/>
                                        </p:tgtEl>
                                        <p:attrNameLst>
                                          <p:attrName>style.visibility</p:attrName>
                                        </p:attrNameLst>
                                      </p:cBhvr>
                                      <p:to>
                                        <p:strVal val="visible"/>
                                      </p:to>
                                    </p:set>
                                    <p:anim calcmode="lin" valueType="num">
                                      <p:cBhvr additive="base">
                                        <p:cTn id="77" dur="500" fill="hold"/>
                                        <p:tgtEl>
                                          <p:spTgt spid="64"/>
                                        </p:tgtEl>
                                        <p:attrNameLst>
                                          <p:attrName>ppt_x</p:attrName>
                                        </p:attrNameLst>
                                      </p:cBhvr>
                                      <p:tavLst>
                                        <p:tav tm="0">
                                          <p:val>
                                            <p:strVal val="#ppt_x"/>
                                          </p:val>
                                        </p:tav>
                                        <p:tav tm="100000">
                                          <p:val>
                                            <p:strVal val="#ppt_x"/>
                                          </p:val>
                                        </p:tav>
                                      </p:tavLst>
                                    </p:anim>
                                    <p:anim calcmode="lin" valueType="num">
                                      <p:cBhvr additive="base">
                                        <p:cTn id="78" dur="500" fill="hold"/>
                                        <p:tgtEl>
                                          <p:spTgt spid="64"/>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65"/>
                                        </p:tgtEl>
                                        <p:attrNameLst>
                                          <p:attrName>style.visibility</p:attrName>
                                        </p:attrNameLst>
                                      </p:cBhvr>
                                      <p:to>
                                        <p:strVal val="visible"/>
                                      </p:to>
                                    </p:set>
                                    <p:anim calcmode="lin" valueType="num">
                                      <p:cBhvr additive="base">
                                        <p:cTn id="81" dur="500" fill="hold"/>
                                        <p:tgtEl>
                                          <p:spTgt spid="65"/>
                                        </p:tgtEl>
                                        <p:attrNameLst>
                                          <p:attrName>ppt_x</p:attrName>
                                        </p:attrNameLst>
                                      </p:cBhvr>
                                      <p:tavLst>
                                        <p:tav tm="0">
                                          <p:val>
                                            <p:strVal val="#ppt_x"/>
                                          </p:val>
                                        </p:tav>
                                        <p:tav tm="100000">
                                          <p:val>
                                            <p:strVal val="#ppt_x"/>
                                          </p:val>
                                        </p:tav>
                                      </p:tavLst>
                                    </p:anim>
                                    <p:anim calcmode="lin" valueType="num">
                                      <p:cBhvr additive="base">
                                        <p:cTn id="82" dur="500" fill="hold"/>
                                        <p:tgtEl>
                                          <p:spTgt spid="65"/>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66"/>
                                        </p:tgtEl>
                                        <p:attrNameLst>
                                          <p:attrName>style.visibility</p:attrName>
                                        </p:attrNameLst>
                                      </p:cBhvr>
                                      <p:to>
                                        <p:strVal val="visible"/>
                                      </p:to>
                                    </p:set>
                                    <p:anim calcmode="lin" valueType="num">
                                      <p:cBhvr additive="base">
                                        <p:cTn id="85" dur="500" fill="hold"/>
                                        <p:tgtEl>
                                          <p:spTgt spid="66"/>
                                        </p:tgtEl>
                                        <p:attrNameLst>
                                          <p:attrName>ppt_x</p:attrName>
                                        </p:attrNameLst>
                                      </p:cBhvr>
                                      <p:tavLst>
                                        <p:tav tm="0">
                                          <p:val>
                                            <p:strVal val="#ppt_x"/>
                                          </p:val>
                                        </p:tav>
                                        <p:tav tm="100000">
                                          <p:val>
                                            <p:strVal val="#ppt_x"/>
                                          </p:val>
                                        </p:tav>
                                      </p:tavLst>
                                    </p:anim>
                                    <p:anim calcmode="lin" valueType="num">
                                      <p:cBhvr additive="base">
                                        <p:cTn id="86" dur="500" fill="hold"/>
                                        <p:tgtEl>
                                          <p:spTgt spid="66"/>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additive="base">
                                        <p:cTn id="89" dur="500" fill="hold"/>
                                        <p:tgtEl>
                                          <p:spTgt spid="72"/>
                                        </p:tgtEl>
                                        <p:attrNameLst>
                                          <p:attrName>ppt_x</p:attrName>
                                        </p:attrNameLst>
                                      </p:cBhvr>
                                      <p:tavLst>
                                        <p:tav tm="0">
                                          <p:val>
                                            <p:strVal val="#ppt_x"/>
                                          </p:val>
                                        </p:tav>
                                        <p:tav tm="100000">
                                          <p:val>
                                            <p:strVal val="#ppt_x"/>
                                          </p:val>
                                        </p:tav>
                                      </p:tavLst>
                                    </p:anim>
                                    <p:anim calcmode="lin" valueType="num">
                                      <p:cBhvr additive="base">
                                        <p:cTn id="90" dur="500" fill="hold"/>
                                        <p:tgtEl>
                                          <p:spTgt spid="72"/>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additive="base">
                                        <p:cTn id="93" dur="500" fill="hold"/>
                                        <p:tgtEl>
                                          <p:spTgt spid="73"/>
                                        </p:tgtEl>
                                        <p:attrNameLst>
                                          <p:attrName>ppt_x</p:attrName>
                                        </p:attrNameLst>
                                      </p:cBhvr>
                                      <p:tavLst>
                                        <p:tav tm="0">
                                          <p:val>
                                            <p:strVal val="#ppt_x"/>
                                          </p:val>
                                        </p:tav>
                                        <p:tav tm="100000">
                                          <p:val>
                                            <p:strVal val="#ppt_x"/>
                                          </p:val>
                                        </p:tav>
                                      </p:tavLst>
                                    </p:anim>
                                    <p:anim calcmode="lin" valueType="num">
                                      <p:cBhvr additive="base">
                                        <p:cTn id="94" dur="500" fill="hold"/>
                                        <p:tgtEl>
                                          <p:spTgt spid="73"/>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74"/>
                                        </p:tgtEl>
                                        <p:attrNameLst>
                                          <p:attrName>style.visibility</p:attrName>
                                        </p:attrNameLst>
                                      </p:cBhvr>
                                      <p:to>
                                        <p:strVal val="visible"/>
                                      </p:to>
                                    </p:set>
                                    <p:anim calcmode="lin" valueType="num">
                                      <p:cBhvr additive="base">
                                        <p:cTn id="97" dur="500" fill="hold"/>
                                        <p:tgtEl>
                                          <p:spTgt spid="74"/>
                                        </p:tgtEl>
                                        <p:attrNameLst>
                                          <p:attrName>ppt_x</p:attrName>
                                        </p:attrNameLst>
                                      </p:cBhvr>
                                      <p:tavLst>
                                        <p:tav tm="0">
                                          <p:val>
                                            <p:strVal val="#ppt_x"/>
                                          </p:val>
                                        </p:tav>
                                        <p:tav tm="100000">
                                          <p:val>
                                            <p:strVal val="#ppt_x"/>
                                          </p:val>
                                        </p:tav>
                                      </p:tavLst>
                                    </p:anim>
                                    <p:anim calcmode="lin" valueType="num">
                                      <p:cBhvr additive="base">
                                        <p:cTn id="98" dur="500" fill="hold"/>
                                        <p:tgtEl>
                                          <p:spTgt spid="74"/>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additive="base">
                                        <p:cTn id="101" dur="500" fill="hold"/>
                                        <p:tgtEl>
                                          <p:spTgt spid="76"/>
                                        </p:tgtEl>
                                        <p:attrNameLst>
                                          <p:attrName>ppt_x</p:attrName>
                                        </p:attrNameLst>
                                      </p:cBhvr>
                                      <p:tavLst>
                                        <p:tav tm="0">
                                          <p:val>
                                            <p:strVal val="#ppt_x"/>
                                          </p:val>
                                        </p:tav>
                                        <p:tav tm="100000">
                                          <p:val>
                                            <p:strVal val="#ppt_x"/>
                                          </p:val>
                                        </p:tav>
                                      </p:tavLst>
                                    </p:anim>
                                    <p:anim calcmode="lin" valueType="num">
                                      <p:cBhvr additive="base">
                                        <p:cTn id="102" dur="500" fill="hold"/>
                                        <p:tgtEl>
                                          <p:spTgt spid="76"/>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80"/>
                                        </p:tgtEl>
                                        <p:attrNameLst>
                                          <p:attrName>style.visibility</p:attrName>
                                        </p:attrNameLst>
                                      </p:cBhvr>
                                      <p:to>
                                        <p:strVal val="visible"/>
                                      </p:to>
                                    </p:set>
                                    <p:anim calcmode="lin" valueType="num">
                                      <p:cBhvr additive="base">
                                        <p:cTn id="105" dur="500" fill="hold"/>
                                        <p:tgtEl>
                                          <p:spTgt spid="80"/>
                                        </p:tgtEl>
                                        <p:attrNameLst>
                                          <p:attrName>ppt_x</p:attrName>
                                        </p:attrNameLst>
                                      </p:cBhvr>
                                      <p:tavLst>
                                        <p:tav tm="0">
                                          <p:val>
                                            <p:strVal val="#ppt_x"/>
                                          </p:val>
                                        </p:tav>
                                        <p:tav tm="100000">
                                          <p:val>
                                            <p:strVal val="#ppt_x"/>
                                          </p:val>
                                        </p:tav>
                                      </p:tavLst>
                                    </p:anim>
                                    <p:anim calcmode="lin" valueType="num">
                                      <p:cBhvr additive="base">
                                        <p:cTn id="106"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16"/>
                                        </p:tgtEl>
                                        <p:attrNameLst>
                                          <p:attrName>style.visibility</p:attrName>
                                        </p:attrNameLst>
                                      </p:cBhvr>
                                      <p:to>
                                        <p:strVal val="visible"/>
                                      </p:to>
                                    </p:set>
                                    <p:anim calcmode="lin" valueType="num">
                                      <p:cBhvr additive="base">
                                        <p:cTn id="111" dur="500" fill="hold"/>
                                        <p:tgtEl>
                                          <p:spTgt spid="16"/>
                                        </p:tgtEl>
                                        <p:attrNameLst>
                                          <p:attrName>ppt_x</p:attrName>
                                        </p:attrNameLst>
                                      </p:cBhvr>
                                      <p:tavLst>
                                        <p:tav tm="0">
                                          <p:val>
                                            <p:strVal val="#ppt_x"/>
                                          </p:val>
                                        </p:tav>
                                        <p:tav tm="100000">
                                          <p:val>
                                            <p:strVal val="#ppt_x"/>
                                          </p:val>
                                        </p:tav>
                                      </p:tavLst>
                                    </p:anim>
                                    <p:anim calcmode="lin" valueType="num">
                                      <p:cBhvr additive="base">
                                        <p:cTn id="112" dur="500" fill="hold"/>
                                        <p:tgtEl>
                                          <p:spTgt spid="1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5"/>
                                        </p:tgtEl>
                                        <p:attrNameLst>
                                          <p:attrName>style.visibility</p:attrName>
                                        </p:attrNameLst>
                                      </p:cBhvr>
                                      <p:to>
                                        <p:strVal val="visible"/>
                                      </p:to>
                                    </p:set>
                                    <p:anim calcmode="lin" valueType="num">
                                      <p:cBhvr additive="base">
                                        <p:cTn id="115" dur="500" fill="hold"/>
                                        <p:tgtEl>
                                          <p:spTgt spid="25"/>
                                        </p:tgtEl>
                                        <p:attrNameLst>
                                          <p:attrName>ppt_x</p:attrName>
                                        </p:attrNameLst>
                                      </p:cBhvr>
                                      <p:tavLst>
                                        <p:tav tm="0">
                                          <p:val>
                                            <p:strVal val="#ppt_x"/>
                                          </p:val>
                                        </p:tav>
                                        <p:tav tm="100000">
                                          <p:val>
                                            <p:strVal val="#ppt_x"/>
                                          </p:val>
                                        </p:tav>
                                      </p:tavLst>
                                    </p:anim>
                                    <p:anim calcmode="lin" valueType="num">
                                      <p:cBhvr additive="base">
                                        <p:cTn id="116" dur="500" fill="hold"/>
                                        <p:tgtEl>
                                          <p:spTgt spid="25"/>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500" fill="hold"/>
                                        <p:tgtEl>
                                          <p:spTgt spid="49"/>
                                        </p:tgtEl>
                                        <p:attrNameLst>
                                          <p:attrName>ppt_x</p:attrName>
                                        </p:attrNameLst>
                                      </p:cBhvr>
                                      <p:tavLst>
                                        <p:tav tm="0">
                                          <p:val>
                                            <p:strVal val="#ppt_x"/>
                                          </p:val>
                                        </p:tav>
                                        <p:tav tm="100000">
                                          <p:val>
                                            <p:strVal val="#ppt_x"/>
                                          </p:val>
                                        </p:tav>
                                      </p:tavLst>
                                    </p:anim>
                                    <p:anim calcmode="lin" valueType="num">
                                      <p:cBhvr additive="base">
                                        <p:cTn id="120" dur="5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67"/>
                                        </p:tgtEl>
                                        <p:attrNameLst>
                                          <p:attrName>style.visibility</p:attrName>
                                        </p:attrNameLst>
                                      </p:cBhvr>
                                      <p:to>
                                        <p:strVal val="visible"/>
                                      </p:to>
                                    </p:set>
                                    <p:anim calcmode="lin" valueType="num">
                                      <p:cBhvr additive="base">
                                        <p:cTn id="123" dur="500" fill="hold"/>
                                        <p:tgtEl>
                                          <p:spTgt spid="67"/>
                                        </p:tgtEl>
                                        <p:attrNameLst>
                                          <p:attrName>ppt_x</p:attrName>
                                        </p:attrNameLst>
                                      </p:cBhvr>
                                      <p:tavLst>
                                        <p:tav tm="0">
                                          <p:val>
                                            <p:strVal val="#ppt_x"/>
                                          </p:val>
                                        </p:tav>
                                        <p:tav tm="100000">
                                          <p:val>
                                            <p:strVal val="#ppt_x"/>
                                          </p:val>
                                        </p:tav>
                                      </p:tavLst>
                                    </p:anim>
                                    <p:anim calcmode="lin" valueType="num">
                                      <p:cBhvr additive="base">
                                        <p:cTn id="124" dur="500" fill="hold"/>
                                        <p:tgtEl>
                                          <p:spTgt spid="6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additive="base">
                                        <p:cTn id="127" dur="500" fill="hold"/>
                                        <p:tgtEl>
                                          <p:spTgt spid="68"/>
                                        </p:tgtEl>
                                        <p:attrNameLst>
                                          <p:attrName>ppt_x</p:attrName>
                                        </p:attrNameLst>
                                      </p:cBhvr>
                                      <p:tavLst>
                                        <p:tav tm="0">
                                          <p:val>
                                            <p:strVal val="#ppt_x"/>
                                          </p:val>
                                        </p:tav>
                                        <p:tav tm="100000">
                                          <p:val>
                                            <p:strVal val="#ppt_x"/>
                                          </p:val>
                                        </p:tav>
                                      </p:tavLst>
                                    </p:anim>
                                    <p:anim calcmode="lin" valueType="num">
                                      <p:cBhvr additive="base">
                                        <p:cTn id="128" dur="500" fill="hold"/>
                                        <p:tgtEl>
                                          <p:spTgt spid="6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82"/>
                                        </p:tgtEl>
                                        <p:attrNameLst>
                                          <p:attrName>style.visibility</p:attrName>
                                        </p:attrNameLst>
                                      </p:cBhvr>
                                      <p:to>
                                        <p:strVal val="visible"/>
                                      </p:to>
                                    </p:set>
                                    <p:anim calcmode="lin" valueType="num">
                                      <p:cBhvr additive="base">
                                        <p:cTn id="131" dur="500" fill="hold"/>
                                        <p:tgtEl>
                                          <p:spTgt spid="82"/>
                                        </p:tgtEl>
                                        <p:attrNameLst>
                                          <p:attrName>ppt_x</p:attrName>
                                        </p:attrNameLst>
                                      </p:cBhvr>
                                      <p:tavLst>
                                        <p:tav tm="0">
                                          <p:val>
                                            <p:strVal val="#ppt_x"/>
                                          </p:val>
                                        </p:tav>
                                        <p:tav tm="100000">
                                          <p:val>
                                            <p:strVal val="#ppt_x"/>
                                          </p:val>
                                        </p:tav>
                                      </p:tavLst>
                                    </p:anim>
                                    <p:anim calcmode="lin" valueType="num">
                                      <p:cBhvr additive="base">
                                        <p:cTn id="132" dur="500" fill="hold"/>
                                        <p:tgtEl>
                                          <p:spTgt spid="8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7"/>
                                        </p:tgtEl>
                                        <p:attrNameLst>
                                          <p:attrName>style.visibility</p:attrName>
                                        </p:attrNameLst>
                                      </p:cBhvr>
                                      <p:to>
                                        <p:strVal val="visible"/>
                                      </p:to>
                                    </p:set>
                                    <p:anim calcmode="lin" valueType="num">
                                      <p:cBhvr additive="base">
                                        <p:cTn id="135" dur="500" fill="hold"/>
                                        <p:tgtEl>
                                          <p:spTgt spid="7"/>
                                        </p:tgtEl>
                                        <p:attrNameLst>
                                          <p:attrName>ppt_x</p:attrName>
                                        </p:attrNameLst>
                                      </p:cBhvr>
                                      <p:tavLst>
                                        <p:tav tm="0">
                                          <p:val>
                                            <p:strVal val="#ppt_x"/>
                                          </p:val>
                                        </p:tav>
                                        <p:tav tm="100000">
                                          <p:val>
                                            <p:strVal val="#ppt_x"/>
                                          </p:val>
                                        </p:tav>
                                      </p:tavLst>
                                    </p:anim>
                                    <p:anim calcmode="lin" valueType="num">
                                      <p:cBhvr additive="base">
                                        <p:cTn id="1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P spid="13" grpId="0" animBg="1"/>
      <p:bldP spid="16" grpId="0" animBg="1"/>
      <p:bldP spid="17" grpId="0" animBg="1"/>
      <p:bldP spid="25" grpId="0" animBg="1"/>
      <p:bldP spid="27" grpId="0" animBg="1"/>
      <p:bldP spid="49" grpId="0" animBg="1"/>
      <p:bldP spid="50" grpId="0" animBg="1"/>
      <p:bldP spid="71" grpId="0" animBg="1"/>
      <p:bldP spid="4" grpId="0" animBg="1"/>
      <p:bldP spid="19" grpId="0" animBg="1"/>
      <p:bldP spid="59" grpId="0" animBg="1"/>
      <p:bldP spid="61" grpId="0" animBg="1"/>
      <p:bldP spid="64" grpId="0" animBg="1"/>
      <p:bldP spid="65" grpId="0" animBg="1"/>
      <p:bldP spid="66" grpId="0" animBg="1"/>
      <p:bldP spid="67" grpId="0" animBg="1"/>
      <p:bldP spid="68" grpId="0" animBg="1"/>
      <p:bldP spid="72" grpId="0" animBg="1"/>
      <p:bldP spid="73" grpId="0" animBg="1"/>
      <p:bldP spid="74" grpId="0" animBg="1"/>
      <p:bldP spid="76" grpId="0" animBg="1"/>
      <p:bldP spid="80" grpId="0" animBg="1"/>
      <p:bldP spid="82" grpId="0" animBg="1"/>
      <p:bldP spid="6" grpId="0" animBg="1"/>
      <p:bldP spid="7"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7"/>
          <p:cNvSpPr>
            <a:spLocks noChangeArrowheads="1"/>
          </p:cNvSpPr>
          <p:nvPr/>
        </p:nvSpPr>
        <p:spPr bwMode="auto">
          <a:xfrm>
            <a:off x="3203848" y="871537"/>
            <a:ext cx="1600200" cy="6064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tr-TR" altLang="tr-TR" sz="1400" dirty="0" smtClean="0">
                <a:solidFill>
                  <a:prstClr val="black"/>
                </a:solidFill>
                <a:ea typeface="Times New Roman" pitchFamily="18" charset="0"/>
              </a:rPr>
              <a:t>Lambaya gelen akım yok</a:t>
            </a:r>
            <a:endParaRPr lang="tr-TR" altLang="tr-TR" dirty="0" smtClean="0">
              <a:solidFill>
                <a:prstClr val="black"/>
              </a:solidFill>
            </a:endParaRPr>
          </a:p>
        </p:txBody>
      </p:sp>
      <p:sp>
        <p:nvSpPr>
          <p:cNvPr id="6" name="AutoShape 44"/>
          <p:cNvSpPr>
            <a:spLocks noChangeArrowheads="1"/>
          </p:cNvSpPr>
          <p:nvPr/>
        </p:nvSpPr>
        <p:spPr bwMode="auto">
          <a:xfrm>
            <a:off x="6588224" y="5557762"/>
            <a:ext cx="1224136" cy="849313"/>
          </a:xfrm>
          <a:prstGeom prst="diamond">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tr-TR" altLang="tr-TR" sz="1100" dirty="0" smtClean="0">
                <a:solidFill>
                  <a:prstClr val="black"/>
                </a:solidFill>
                <a:ea typeface="Times New Roman" pitchFamily="18" charset="0"/>
              </a:rPr>
              <a:t>Hatalı</a:t>
            </a:r>
            <a:endParaRPr lang="tr-TR" altLang="tr-TR" sz="1100" dirty="0" smtClean="0">
              <a:solidFill>
                <a:prstClr val="black"/>
              </a:solidFill>
            </a:endParaRPr>
          </a:p>
          <a:p>
            <a:pPr algn="ctr" eaLnBrk="0" hangingPunct="0"/>
            <a:r>
              <a:rPr lang="tr-TR" altLang="tr-TR" sz="1100" dirty="0" smtClean="0">
                <a:solidFill>
                  <a:prstClr val="black"/>
                </a:solidFill>
                <a:ea typeface="Times New Roman" pitchFamily="18" charset="0"/>
              </a:rPr>
              <a:t>sigorta</a:t>
            </a:r>
            <a:endParaRPr lang="tr-TR" altLang="tr-TR" sz="1100" dirty="0" smtClean="0">
              <a:solidFill>
                <a:prstClr val="black"/>
              </a:solidFill>
            </a:endParaRPr>
          </a:p>
        </p:txBody>
      </p:sp>
      <p:sp>
        <p:nvSpPr>
          <p:cNvPr id="9" name="Text Box 43"/>
          <p:cNvSpPr txBox="1">
            <a:spLocks noChangeArrowheads="1"/>
          </p:cNvSpPr>
          <p:nvPr/>
        </p:nvSpPr>
        <p:spPr bwMode="auto">
          <a:xfrm>
            <a:off x="2526432" y="2924100"/>
            <a:ext cx="457200" cy="1143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tr-TR" altLang="tr-TR" smtClean="0">
              <a:solidFill>
                <a:prstClr val="black"/>
              </a:solidFill>
            </a:endParaRPr>
          </a:p>
        </p:txBody>
      </p:sp>
      <p:sp>
        <p:nvSpPr>
          <p:cNvPr id="10" name="Line 42"/>
          <p:cNvSpPr>
            <a:spLocks noChangeShapeType="1"/>
          </p:cNvSpPr>
          <p:nvPr/>
        </p:nvSpPr>
        <p:spPr bwMode="auto">
          <a:xfrm flipH="1">
            <a:off x="3012206" y="2356433"/>
            <a:ext cx="91440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11" name="Line 41"/>
          <p:cNvSpPr>
            <a:spLocks noChangeShapeType="1"/>
          </p:cNvSpPr>
          <p:nvPr/>
        </p:nvSpPr>
        <p:spPr bwMode="auto">
          <a:xfrm>
            <a:off x="2983632" y="2348880"/>
            <a:ext cx="0" cy="34290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12" name="Oval 40"/>
          <p:cNvSpPr>
            <a:spLocks noChangeArrowheads="1"/>
          </p:cNvSpPr>
          <p:nvPr/>
        </p:nvSpPr>
        <p:spPr bwMode="auto">
          <a:xfrm>
            <a:off x="2449363" y="2708920"/>
            <a:ext cx="1001712" cy="90328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r>
              <a:rPr lang="tr-TR" altLang="tr-TR" sz="1400" smtClean="0">
                <a:solidFill>
                  <a:prstClr val="black"/>
                </a:solidFill>
                <a:ea typeface="Times New Roman" pitchFamily="18" charset="0"/>
              </a:rPr>
              <a:t>Hatalı lamba</a:t>
            </a:r>
            <a:endParaRPr lang="tr-TR" altLang="tr-TR" smtClean="0">
              <a:solidFill>
                <a:prstClr val="black"/>
              </a:solidFill>
            </a:endParaRPr>
          </a:p>
        </p:txBody>
      </p:sp>
      <p:sp>
        <p:nvSpPr>
          <p:cNvPr id="13" name="Rectangle 39"/>
          <p:cNvSpPr>
            <a:spLocks noChangeArrowheads="1"/>
          </p:cNvSpPr>
          <p:nvPr/>
        </p:nvSpPr>
        <p:spPr bwMode="auto">
          <a:xfrm>
            <a:off x="3669432" y="2860600"/>
            <a:ext cx="1028700" cy="10160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tr-TR" altLang="tr-TR" sz="1400" smtClean="0">
                <a:solidFill>
                  <a:prstClr val="black"/>
                </a:solidFill>
                <a:ea typeface="Times New Roman" pitchFamily="18" charset="0"/>
              </a:rPr>
              <a:t>Lambaya gelen güç yok</a:t>
            </a:r>
            <a:endParaRPr lang="tr-TR" altLang="tr-TR" smtClean="0">
              <a:solidFill>
                <a:prstClr val="black"/>
              </a:solidFill>
            </a:endParaRPr>
          </a:p>
        </p:txBody>
      </p:sp>
      <p:sp>
        <p:nvSpPr>
          <p:cNvPr id="14" name="AutoShape 38"/>
          <p:cNvSpPr>
            <a:spLocks noChangeArrowheads="1"/>
          </p:cNvSpPr>
          <p:nvPr/>
        </p:nvSpPr>
        <p:spPr bwMode="auto">
          <a:xfrm rot="-5404771">
            <a:off x="3951213" y="3561482"/>
            <a:ext cx="427037" cy="457200"/>
          </a:xfrm>
          <a:prstGeom prst="flowChartDelay">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15" name="Freeform 37"/>
          <p:cNvSpPr>
            <a:spLocks/>
          </p:cNvSpPr>
          <p:nvPr/>
        </p:nvSpPr>
        <p:spPr bwMode="auto">
          <a:xfrm>
            <a:off x="3936132" y="3865488"/>
            <a:ext cx="465137" cy="114300"/>
          </a:xfrm>
          <a:custGeom>
            <a:avLst/>
            <a:gdLst>
              <a:gd name="T0" fmla="*/ 0 w 733"/>
              <a:gd name="T1" fmla="*/ 181 h 181"/>
              <a:gd name="T2" fmla="*/ 360 w 733"/>
              <a:gd name="T3" fmla="*/ 1 h 181"/>
              <a:gd name="T4" fmla="*/ 733 w 733"/>
              <a:gd name="T5" fmla="*/ 174 h 181"/>
            </a:gdLst>
            <a:ahLst/>
            <a:cxnLst>
              <a:cxn ang="0">
                <a:pos x="T0" y="T1"/>
              </a:cxn>
              <a:cxn ang="0">
                <a:pos x="T2" y="T3"/>
              </a:cxn>
              <a:cxn ang="0">
                <a:pos x="T4" y="T5"/>
              </a:cxn>
            </a:cxnLst>
            <a:rect l="0" t="0" r="r" b="b"/>
            <a:pathLst>
              <a:path w="733" h="181">
                <a:moveTo>
                  <a:pt x="0" y="181"/>
                </a:moveTo>
                <a:cubicBezTo>
                  <a:pt x="120" y="91"/>
                  <a:pt x="238" y="2"/>
                  <a:pt x="360" y="1"/>
                </a:cubicBezTo>
                <a:cubicBezTo>
                  <a:pt x="482" y="0"/>
                  <a:pt x="655" y="138"/>
                  <a:pt x="733" y="174"/>
                </a:cubicBezTo>
              </a:path>
            </a:pathLst>
          </a:cu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16" name="Text Box 36"/>
          <p:cNvSpPr txBox="1">
            <a:spLocks noChangeArrowheads="1"/>
          </p:cNvSpPr>
          <p:nvPr/>
        </p:nvSpPr>
        <p:spPr bwMode="auto">
          <a:xfrm>
            <a:off x="3898032" y="3985344"/>
            <a:ext cx="571500" cy="1143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tr-TR" altLang="tr-TR" smtClean="0">
              <a:solidFill>
                <a:prstClr val="black"/>
              </a:solidFill>
            </a:endParaRPr>
          </a:p>
        </p:txBody>
      </p:sp>
      <p:sp>
        <p:nvSpPr>
          <p:cNvPr id="17" name="Text Box 35"/>
          <p:cNvSpPr txBox="1">
            <a:spLocks noChangeArrowheads="1"/>
          </p:cNvSpPr>
          <p:nvPr/>
        </p:nvSpPr>
        <p:spPr bwMode="auto">
          <a:xfrm>
            <a:off x="2378719" y="1613730"/>
            <a:ext cx="571500" cy="1143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tr-TR" altLang="tr-TR" smtClean="0">
              <a:solidFill>
                <a:prstClr val="black"/>
              </a:solidFill>
            </a:endParaRPr>
          </a:p>
        </p:txBody>
      </p:sp>
      <p:sp>
        <p:nvSpPr>
          <p:cNvPr id="20" name="Freeform 32"/>
          <p:cNvSpPr>
            <a:spLocks/>
          </p:cNvSpPr>
          <p:nvPr/>
        </p:nvSpPr>
        <p:spPr bwMode="auto">
          <a:xfrm>
            <a:off x="4007569" y="3927400"/>
            <a:ext cx="3175" cy="293688"/>
          </a:xfrm>
          <a:custGeom>
            <a:avLst/>
            <a:gdLst>
              <a:gd name="T0" fmla="*/ 3 w 3"/>
              <a:gd name="T1" fmla="*/ 0 h 463"/>
              <a:gd name="T2" fmla="*/ 0 w 3"/>
              <a:gd name="T3" fmla="*/ 463 h 463"/>
            </a:gdLst>
            <a:ahLst/>
            <a:cxnLst>
              <a:cxn ang="0">
                <a:pos x="T0" y="T1"/>
              </a:cxn>
              <a:cxn ang="0">
                <a:pos x="T2" y="T3"/>
              </a:cxn>
            </a:cxnLst>
            <a:rect l="0" t="0" r="r" b="b"/>
            <a:pathLst>
              <a:path w="3" h="463">
                <a:moveTo>
                  <a:pt x="3" y="0"/>
                </a:moveTo>
                <a:lnTo>
                  <a:pt x="0" y="463"/>
                </a:lnTo>
              </a:path>
            </a:pathLst>
          </a:cu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21" name="Freeform 31"/>
          <p:cNvSpPr>
            <a:spLocks/>
          </p:cNvSpPr>
          <p:nvPr/>
        </p:nvSpPr>
        <p:spPr bwMode="auto">
          <a:xfrm>
            <a:off x="4299669" y="3936132"/>
            <a:ext cx="0" cy="273050"/>
          </a:xfrm>
          <a:custGeom>
            <a:avLst/>
            <a:gdLst>
              <a:gd name="T0" fmla="*/ 0 w 1"/>
              <a:gd name="T1" fmla="*/ 0 h 430"/>
              <a:gd name="T2" fmla="*/ 0 w 1"/>
              <a:gd name="T3" fmla="*/ 430 h 430"/>
            </a:gdLst>
            <a:ahLst/>
            <a:cxnLst>
              <a:cxn ang="0">
                <a:pos x="T0" y="T1"/>
              </a:cxn>
              <a:cxn ang="0">
                <a:pos x="T2" y="T3"/>
              </a:cxn>
            </a:cxnLst>
            <a:rect l="0" t="0" r="r" b="b"/>
            <a:pathLst>
              <a:path w="1" h="430">
                <a:moveTo>
                  <a:pt x="0" y="0"/>
                </a:moveTo>
                <a:lnTo>
                  <a:pt x="0" y="430"/>
                </a:lnTo>
              </a:path>
            </a:pathLst>
          </a:cu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22" name="Line 30"/>
          <p:cNvSpPr>
            <a:spLocks noChangeShapeType="1"/>
          </p:cNvSpPr>
          <p:nvPr/>
        </p:nvSpPr>
        <p:spPr bwMode="auto">
          <a:xfrm flipH="1">
            <a:off x="2983632" y="4218707"/>
            <a:ext cx="102870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23" name="Freeform 29"/>
          <p:cNvSpPr>
            <a:spLocks/>
          </p:cNvSpPr>
          <p:nvPr/>
        </p:nvSpPr>
        <p:spPr bwMode="auto">
          <a:xfrm>
            <a:off x="4302844" y="4218707"/>
            <a:ext cx="1654175" cy="1587"/>
          </a:xfrm>
          <a:custGeom>
            <a:avLst/>
            <a:gdLst>
              <a:gd name="T0" fmla="*/ 0 w 2607"/>
              <a:gd name="T1" fmla="*/ 0 h 2"/>
              <a:gd name="T2" fmla="*/ 2607 w 2607"/>
              <a:gd name="T3" fmla="*/ 2 h 2"/>
            </a:gdLst>
            <a:ahLst/>
            <a:cxnLst>
              <a:cxn ang="0">
                <a:pos x="T0" y="T1"/>
              </a:cxn>
              <a:cxn ang="0">
                <a:pos x="T2" y="T3"/>
              </a:cxn>
            </a:cxnLst>
            <a:rect l="0" t="0" r="r" b="b"/>
            <a:pathLst>
              <a:path w="2607" h="2">
                <a:moveTo>
                  <a:pt x="0" y="0"/>
                </a:moveTo>
                <a:lnTo>
                  <a:pt x="2607" y="2"/>
                </a:lnTo>
              </a:path>
            </a:pathLst>
          </a:cu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24" name="Line 28"/>
          <p:cNvSpPr>
            <a:spLocks noChangeShapeType="1"/>
          </p:cNvSpPr>
          <p:nvPr/>
        </p:nvSpPr>
        <p:spPr bwMode="auto">
          <a:xfrm>
            <a:off x="2983632" y="4218707"/>
            <a:ext cx="0" cy="22860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25" name="Line 27"/>
          <p:cNvSpPr>
            <a:spLocks noChangeShapeType="1"/>
          </p:cNvSpPr>
          <p:nvPr/>
        </p:nvSpPr>
        <p:spPr bwMode="auto">
          <a:xfrm>
            <a:off x="5955432" y="4218707"/>
            <a:ext cx="0" cy="22860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26" name="Rectangle 26"/>
          <p:cNvSpPr>
            <a:spLocks noChangeArrowheads="1"/>
          </p:cNvSpPr>
          <p:nvPr/>
        </p:nvSpPr>
        <p:spPr bwMode="auto">
          <a:xfrm>
            <a:off x="2183532" y="4272682"/>
            <a:ext cx="1922462" cy="342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a:tabLst>
                <a:tab pos="449263" algn="r"/>
              </a:tabLst>
              <a:defRPr>
                <a:solidFill>
                  <a:schemeClr val="tx1"/>
                </a:solidFill>
                <a:latin typeface="Arial" pitchFamily="34" charset="0"/>
                <a:cs typeface="Arial" pitchFamily="34" charset="0"/>
              </a:defRPr>
            </a:lvl1pPr>
            <a:lvl2pPr>
              <a:tabLst>
                <a:tab pos="449263" algn="r"/>
              </a:tabLst>
              <a:defRPr>
                <a:solidFill>
                  <a:schemeClr val="tx1"/>
                </a:solidFill>
                <a:latin typeface="Arial" pitchFamily="34" charset="0"/>
                <a:cs typeface="Arial" pitchFamily="34" charset="0"/>
              </a:defRPr>
            </a:lvl2pPr>
            <a:lvl3pPr>
              <a:tabLst>
                <a:tab pos="449263" algn="r"/>
              </a:tabLst>
              <a:defRPr>
                <a:solidFill>
                  <a:schemeClr val="tx1"/>
                </a:solidFill>
                <a:latin typeface="Arial" pitchFamily="34" charset="0"/>
                <a:cs typeface="Arial" pitchFamily="34" charset="0"/>
              </a:defRPr>
            </a:lvl3pPr>
            <a:lvl4pPr>
              <a:tabLst>
                <a:tab pos="449263" algn="r"/>
              </a:tabLst>
              <a:defRPr>
                <a:solidFill>
                  <a:schemeClr val="tx1"/>
                </a:solidFill>
                <a:latin typeface="Arial" pitchFamily="34" charset="0"/>
                <a:cs typeface="Arial" pitchFamily="34" charset="0"/>
              </a:defRPr>
            </a:lvl4pPr>
            <a:lvl5pPr>
              <a:tabLst>
                <a:tab pos="449263" algn="r"/>
              </a:tabLst>
              <a:defRPr>
                <a:solidFill>
                  <a:schemeClr val="tx1"/>
                </a:solidFill>
                <a:latin typeface="Arial" pitchFamily="34" charset="0"/>
                <a:cs typeface="Arial" pitchFamily="34" charset="0"/>
              </a:defRPr>
            </a:lvl5pPr>
            <a:lvl6pPr fontAlgn="base">
              <a:spcBef>
                <a:spcPct val="0"/>
              </a:spcBef>
              <a:spcAft>
                <a:spcPct val="0"/>
              </a:spcAft>
              <a:tabLst>
                <a:tab pos="449263" algn="r"/>
              </a:tabLst>
              <a:defRPr>
                <a:solidFill>
                  <a:schemeClr val="tx1"/>
                </a:solidFill>
                <a:latin typeface="Arial" pitchFamily="34" charset="0"/>
                <a:cs typeface="Arial" pitchFamily="34" charset="0"/>
              </a:defRPr>
            </a:lvl6pPr>
            <a:lvl7pPr fontAlgn="base">
              <a:spcBef>
                <a:spcPct val="0"/>
              </a:spcBef>
              <a:spcAft>
                <a:spcPct val="0"/>
              </a:spcAft>
              <a:tabLst>
                <a:tab pos="449263" algn="r"/>
              </a:tabLst>
              <a:defRPr>
                <a:solidFill>
                  <a:schemeClr val="tx1"/>
                </a:solidFill>
                <a:latin typeface="Arial" pitchFamily="34" charset="0"/>
                <a:cs typeface="Arial" pitchFamily="34" charset="0"/>
              </a:defRPr>
            </a:lvl7pPr>
            <a:lvl8pPr fontAlgn="base">
              <a:spcBef>
                <a:spcPct val="0"/>
              </a:spcBef>
              <a:spcAft>
                <a:spcPct val="0"/>
              </a:spcAft>
              <a:tabLst>
                <a:tab pos="449263" algn="r"/>
              </a:tabLst>
              <a:defRPr>
                <a:solidFill>
                  <a:schemeClr val="tx1"/>
                </a:solidFill>
                <a:latin typeface="Arial" pitchFamily="34" charset="0"/>
                <a:cs typeface="Arial" pitchFamily="34" charset="0"/>
              </a:defRPr>
            </a:lvl8pPr>
            <a:lvl9pPr fontAlgn="base">
              <a:spcBef>
                <a:spcPct val="0"/>
              </a:spcBef>
              <a:spcAft>
                <a:spcPct val="0"/>
              </a:spcAft>
              <a:tabLst>
                <a:tab pos="449263" algn="r"/>
              </a:tabLst>
              <a:defRPr>
                <a:solidFill>
                  <a:schemeClr val="tx1"/>
                </a:solidFill>
                <a:latin typeface="Arial" pitchFamily="34" charset="0"/>
                <a:cs typeface="Arial" pitchFamily="34" charset="0"/>
              </a:defRPr>
            </a:lvl9pPr>
          </a:lstStyle>
          <a:p>
            <a:r>
              <a:rPr lang="tr-TR" altLang="tr-TR" sz="1400" smtClean="0">
                <a:solidFill>
                  <a:prstClr val="black"/>
                </a:solidFill>
                <a:ea typeface="Times New Roman" pitchFamily="18" charset="0"/>
              </a:rPr>
              <a:t>Enerji Beslemesi yok</a:t>
            </a:r>
            <a:endParaRPr lang="tr-TR" altLang="tr-TR" smtClean="0">
              <a:solidFill>
                <a:prstClr val="black"/>
              </a:solidFill>
            </a:endParaRPr>
          </a:p>
        </p:txBody>
      </p:sp>
      <p:sp>
        <p:nvSpPr>
          <p:cNvPr id="27" name="Rectangle 25"/>
          <p:cNvSpPr>
            <a:spLocks noChangeArrowheads="1"/>
          </p:cNvSpPr>
          <p:nvPr/>
        </p:nvSpPr>
        <p:spPr bwMode="auto">
          <a:xfrm>
            <a:off x="5170140" y="4272682"/>
            <a:ext cx="1562100" cy="342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a:tabLst>
                <a:tab pos="449263" algn="r"/>
              </a:tabLst>
              <a:defRPr>
                <a:solidFill>
                  <a:schemeClr val="tx1"/>
                </a:solidFill>
                <a:latin typeface="Arial" pitchFamily="34" charset="0"/>
                <a:cs typeface="Arial" pitchFamily="34" charset="0"/>
              </a:defRPr>
            </a:lvl1pPr>
            <a:lvl2pPr>
              <a:tabLst>
                <a:tab pos="449263" algn="r"/>
              </a:tabLst>
              <a:defRPr>
                <a:solidFill>
                  <a:schemeClr val="tx1"/>
                </a:solidFill>
                <a:latin typeface="Arial" pitchFamily="34" charset="0"/>
                <a:cs typeface="Arial" pitchFamily="34" charset="0"/>
              </a:defRPr>
            </a:lvl2pPr>
            <a:lvl3pPr>
              <a:tabLst>
                <a:tab pos="449263" algn="r"/>
              </a:tabLst>
              <a:defRPr>
                <a:solidFill>
                  <a:schemeClr val="tx1"/>
                </a:solidFill>
                <a:latin typeface="Arial" pitchFamily="34" charset="0"/>
                <a:cs typeface="Arial" pitchFamily="34" charset="0"/>
              </a:defRPr>
            </a:lvl3pPr>
            <a:lvl4pPr>
              <a:tabLst>
                <a:tab pos="449263" algn="r"/>
              </a:tabLst>
              <a:defRPr>
                <a:solidFill>
                  <a:schemeClr val="tx1"/>
                </a:solidFill>
                <a:latin typeface="Arial" pitchFamily="34" charset="0"/>
                <a:cs typeface="Arial" pitchFamily="34" charset="0"/>
              </a:defRPr>
            </a:lvl4pPr>
            <a:lvl5pPr>
              <a:tabLst>
                <a:tab pos="449263" algn="r"/>
              </a:tabLst>
              <a:defRPr>
                <a:solidFill>
                  <a:schemeClr val="tx1"/>
                </a:solidFill>
                <a:latin typeface="Arial" pitchFamily="34" charset="0"/>
                <a:cs typeface="Arial" pitchFamily="34" charset="0"/>
              </a:defRPr>
            </a:lvl5pPr>
            <a:lvl6pPr fontAlgn="base">
              <a:spcBef>
                <a:spcPct val="0"/>
              </a:spcBef>
              <a:spcAft>
                <a:spcPct val="0"/>
              </a:spcAft>
              <a:tabLst>
                <a:tab pos="449263" algn="r"/>
              </a:tabLst>
              <a:defRPr>
                <a:solidFill>
                  <a:schemeClr val="tx1"/>
                </a:solidFill>
                <a:latin typeface="Arial" pitchFamily="34" charset="0"/>
                <a:cs typeface="Arial" pitchFamily="34" charset="0"/>
              </a:defRPr>
            </a:lvl6pPr>
            <a:lvl7pPr fontAlgn="base">
              <a:spcBef>
                <a:spcPct val="0"/>
              </a:spcBef>
              <a:spcAft>
                <a:spcPct val="0"/>
              </a:spcAft>
              <a:tabLst>
                <a:tab pos="449263" algn="r"/>
              </a:tabLst>
              <a:defRPr>
                <a:solidFill>
                  <a:schemeClr val="tx1"/>
                </a:solidFill>
                <a:latin typeface="Arial" pitchFamily="34" charset="0"/>
                <a:cs typeface="Arial" pitchFamily="34" charset="0"/>
              </a:defRPr>
            </a:lvl7pPr>
            <a:lvl8pPr fontAlgn="base">
              <a:spcBef>
                <a:spcPct val="0"/>
              </a:spcBef>
              <a:spcAft>
                <a:spcPct val="0"/>
              </a:spcAft>
              <a:tabLst>
                <a:tab pos="449263" algn="r"/>
              </a:tabLst>
              <a:defRPr>
                <a:solidFill>
                  <a:schemeClr val="tx1"/>
                </a:solidFill>
                <a:latin typeface="Arial" pitchFamily="34" charset="0"/>
                <a:cs typeface="Arial" pitchFamily="34" charset="0"/>
              </a:defRPr>
            </a:lvl8pPr>
            <a:lvl9pPr fontAlgn="base">
              <a:spcBef>
                <a:spcPct val="0"/>
              </a:spcBef>
              <a:spcAft>
                <a:spcPct val="0"/>
              </a:spcAft>
              <a:tabLst>
                <a:tab pos="449263" algn="r"/>
              </a:tabLst>
              <a:defRPr>
                <a:solidFill>
                  <a:schemeClr val="tx1"/>
                </a:solidFill>
                <a:latin typeface="Arial" pitchFamily="34" charset="0"/>
                <a:cs typeface="Arial" pitchFamily="34" charset="0"/>
              </a:defRPr>
            </a:lvl9pPr>
          </a:lstStyle>
          <a:p>
            <a:r>
              <a:rPr lang="tr-TR" altLang="tr-TR" sz="1400" smtClean="0">
                <a:solidFill>
                  <a:prstClr val="black"/>
                </a:solidFill>
                <a:ea typeface="Times New Roman" pitchFamily="18" charset="0"/>
              </a:rPr>
              <a:t>Kesik devre hattı</a:t>
            </a:r>
            <a:endParaRPr lang="tr-TR" altLang="tr-TR" smtClean="0">
              <a:solidFill>
                <a:prstClr val="black"/>
              </a:solidFill>
            </a:endParaRPr>
          </a:p>
        </p:txBody>
      </p:sp>
      <p:sp>
        <p:nvSpPr>
          <p:cNvPr id="30" name="Text Box 22"/>
          <p:cNvSpPr txBox="1">
            <a:spLocks noChangeArrowheads="1"/>
          </p:cNvSpPr>
          <p:nvPr/>
        </p:nvSpPr>
        <p:spPr bwMode="auto">
          <a:xfrm>
            <a:off x="5728692" y="5055319"/>
            <a:ext cx="571500" cy="1143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tr-TR" altLang="tr-TR" smtClean="0">
              <a:solidFill>
                <a:prstClr val="black"/>
              </a:solidFill>
            </a:endParaRPr>
          </a:p>
        </p:txBody>
      </p:sp>
      <p:sp>
        <p:nvSpPr>
          <p:cNvPr id="31" name="Freeform 21"/>
          <p:cNvSpPr>
            <a:spLocks/>
          </p:cNvSpPr>
          <p:nvPr/>
        </p:nvSpPr>
        <p:spPr bwMode="auto">
          <a:xfrm>
            <a:off x="2870919" y="4785444"/>
            <a:ext cx="1588" cy="369888"/>
          </a:xfrm>
          <a:custGeom>
            <a:avLst/>
            <a:gdLst>
              <a:gd name="T0" fmla="*/ 0 w 2"/>
              <a:gd name="T1" fmla="*/ 0 h 584"/>
              <a:gd name="T2" fmla="*/ 2 w 2"/>
              <a:gd name="T3" fmla="*/ 584 h 584"/>
            </a:gdLst>
            <a:ahLst/>
            <a:cxnLst>
              <a:cxn ang="0">
                <a:pos x="T0" y="T1"/>
              </a:cxn>
              <a:cxn ang="0">
                <a:pos x="T2" y="T3"/>
              </a:cxn>
            </a:cxnLst>
            <a:rect l="0" t="0" r="r" b="b"/>
            <a:pathLst>
              <a:path w="2" h="584">
                <a:moveTo>
                  <a:pt x="0" y="0"/>
                </a:moveTo>
                <a:lnTo>
                  <a:pt x="2" y="584"/>
                </a:lnTo>
              </a:path>
            </a:pathLst>
          </a:cu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32" name="Freeform 20"/>
          <p:cNvSpPr>
            <a:spLocks/>
          </p:cNvSpPr>
          <p:nvPr/>
        </p:nvSpPr>
        <p:spPr bwMode="auto">
          <a:xfrm>
            <a:off x="3156669" y="4772744"/>
            <a:ext cx="0" cy="374650"/>
          </a:xfrm>
          <a:custGeom>
            <a:avLst/>
            <a:gdLst>
              <a:gd name="T0" fmla="*/ 0 w 1"/>
              <a:gd name="T1" fmla="*/ 0 h 590"/>
              <a:gd name="T2" fmla="*/ 0 w 1"/>
              <a:gd name="T3" fmla="*/ 590 h 590"/>
            </a:gdLst>
            <a:ahLst/>
            <a:cxnLst>
              <a:cxn ang="0">
                <a:pos x="T0" y="T1"/>
              </a:cxn>
              <a:cxn ang="0">
                <a:pos x="T2" y="T3"/>
              </a:cxn>
            </a:cxnLst>
            <a:rect l="0" t="0" r="r" b="b"/>
            <a:pathLst>
              <a:path w="1" h="590">
                <a:moveTo>
                  <a:pt x="0" y="0"/>
                </a:moveTo>
                <a:lnTo>
                  <a:pt x="0" y="590"/>
                </a:lnTo>
              </a:path>
            </a:pathLst>
          </a:cu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33" name="Freeform 19"/>
          <p:cNvSpPr>
            <a:spLocks/>
          </p:cNvSpPr>
          <p:nvPr/>
        </p:nvSpPr>
        <p:spPr bwMode="auto">
          <a:xfrm>
            <a:off x="2293069" y="5179144"/>
            <a:ext cx="577850" cy="0"/>
          </a:xfrm>
          <a:custGeom>
            <a:avLst/>
            <a:gdLst>
              <a:gd name="T0" fmla="*/ 910 w 910"/>
              <a:gd name="T1" fmla="*/ 0 h 1"/>
              <a:gd name="T2" fmla="*/ 0 w 910"/>
              <a:gd name="T3" fmla="*/ 0 h 1"/>
            </a:gdLst>
            <a:ahLst/>
            <a:cxnLst>
              <a:cxn ang="0">
                <a:pos x="T0" y="T1"/>
              </a:cxn>
              <a:cxn ang="0">
                <a:pos x="T2" y="T3"/>
              </a:cxn>
            </a:cxnLst>
            <a:rect l="0" t="0" r="r" b="b"/>
            <a:pathLst>
              <a:path w="910" h="1">
                <a:moveTo>
                  <a:pt x="910" y="0"/>
                </a:moveTo>
                <a:lnTo>
                  <a:pt x="0" y="0"/>
                </a:lnTo>
              </a:path>
            </a:pathLst>
          </a:cu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34" name="Freeform 18"/>
          <p:cNvSpPr>
            <a:spLocks/>
          </p:cNvSpPr>
          <p:nvPr/>
        </p:nvSpPr>
        <p:spPr bwMode="auto">
          <a:xfrm>
            <a:off x="3156669" y="5179143"/>
            <a:ext cx="695251" cy="45719"/>
          </a:xfrm>
          <a:custGeom>
            <a:avLst/>
            <a:gdLst>
              <a:gd name="T0" fmla="*/ 1360 w 1360"/>
              <a:gd name="T1" fmla="*/ 0 h 1"/>
              <a:gd name="T2" fmla="*/ 0 w 1360"/>
              <a:gd name="T3" fmla="*/ 0 h 1"/>
            </a:gdLst>
            <a:ahLst/>
            <a:cxnLst>
              <a:cxn ang="0">
                <a:pos x="T0" y="T1"/>
              </a:cxn>
              <a:cxn ang="0">
                <a:pos x="T2" y="T3"/>
              </a:cxn>
            </a:cxnLst>
            <a:rect l="0" t="0" r="r" b="b"/>
            <a:pathLst>
              <a:path w="1360" h="1">
                <a:moveTo>
                  <a:pt x="1360" y="0"/>
                </a:moveTo>
                <a:lnTo>
                  <a:pt x="0" y="0"/>
                </a:lnTo>
              </a:path>
            </a:pathLst>
          </a:cu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35" name="Freeform 17"/>
          <p:cNvSpPr>
            <a:spLocks/>
          </p:cNvSpPr>
          <p:nvPr/>
        </p:nvSpPr>
        <p:spPr bwMode="auto">
          <a:xfrm>
            <a:off x="2293069" y="5179144"/>
            <a:ext cx="0" cy="273050"/>
          </a:xfrm>
          <a:custGeom>
            <a:avLst/>
            <a:gdLst>
              <a:gd name="T0" fmla="*/ 0 w 1"/>
              <a:gd name="T1" fmla="*/ 0 h 430"/>
              <a:gd name="T2" fmla="*/ 0 w 1"/>
              <a:gd name="T3" fmla="*/ 430 h 430"/>
            </a:gdLst>
            <a:ahLst/>
            <a:cxnLst>
              <a:cxn ang="0">
                <a:pos x="T0" y="T1"/>
              </a:cxn>
              <a:cxn ang="0">
                <a:pos x="T2" y="T3"/>
              </a:cxn>
            </a:cxnLst>
            <a:rect l="0" t="0" r="r" b="b"/>
            <a:pathLst>
              <a:path w="1" h="430">
                <a:moveTo>
                  <a:pt x="0" y="0"/>
                </a:moveTo>
                <a:lnTo>
                  <a:pt x="0" y="430"/>
                </a:lnTo>
              </a:path>
            </a:pathLst>
          </a:cu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36" name="AutoShape 16"/>
          <p:cNvSpPr>
            <a:spLocks noChangeArrowheads="1"/>
          </p:cNvSpPr>
          <p:nvPr/>
        </p:nvSpPr>
        <p:spPr bwMode="auto">
          <a:xfrm>
            <a:off x="3059832" y="5417269"/>
            <a:ext cx="1543050" cy="1108075"/>
          </a:xfrm>
          <a:prstGeom prst="diamond">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ltLang="tr-TR" smtClean="0">
              <a:solidFill>
                <a:prstClr val="black"/>
              </a:solidFill>
            </a:endParaRPr>
          </a:p>
        </p:txBody>
      </p:sp>
      <p:sp>
        <p:nvSpPr>
          <p:cNvPr id="37" name="Freeform 15"/>
          <p:cNvSpPr>
            <a:spLocks/>
          </p:cNvSpPr>
          <p:nvPr/>
        </p:nvSpPr>
        <p:spPr bwMode="auto">
          <a:xfrm>
            <a:off x="3851920" y="5179144"/>
            <a:ext cx="0" cy="230188"/>
          </a:xfrm>
          <a:custGeom>
            <a:avLst/>
            <a:gdLst>
              <a:gd name="T0" fmla="*/ 0 w 1"/>
              <a:gd name="T1" fmla="*/ 0 h 363"/>
              <a:gd name="T2" fmla="*/ 0 w 1"/>
              <a:gd name="T3" fmla="*/ 363 h 363"/>
            </a:gdLst>
            <a:ahLst/>
            <a:cxnLst>
              <a:cxn ang="0">
                <a:pos x="T0" y="T1"/>
              </a:cxn>
              <a:cxn ang="0">
                <a:pos x="T2" y="T3"/>
              </a:cxn>
            </a:cxnLst>
            <a:rect l="0" t="0" r="r" b="b"/>
            <a:pathLst>
              <a:path w="1" h="363">
                <a:moveTo>
                  <a:pt x="0" y="0"/>
                </a:moveTo>
                <a:lnTo>
                  <a:pt x="0" y="363"/>
                </a:lnTo>
              </a:path>
            </a:pathLst>
          </a:cu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38" name="Freeform 14"/>
          <p:cNvSpPr>
            <a:spLocks/>
          </p:cNvSpPr>
          <p:nvPr/>
        </p:nvSpPr>
        <p:spPr bwMode="auto">
          <a:xfrm>
            <a:off x="5982419" y="4941019"/>
            <a:ext cx="0" cy="503238"/>
          </a:xfrm>
          <a:custGeom>
            <a:avLst/>
            <a:gdLst>
              <a:gd name="T0" fmla="*/ 0 w 1"/>
              <a:gd name="T1" fmla="*/ 0 h 793"/>
              <a:gd name="T2" fmla="*/ 0 w 1"/>
              <a:gd name="T3" fmla="*/ 793 h 793"/>
            </a:gdLst>
            <a:ahLst/>
            <a:cxnLst>
              <a:cxn ang="0">
                <a:pos x="T0" y="T1"/>
              </a:cxn>
              <a:cxn ang="0">
                <a:pos x="T2" y="T3"/>
              </a:cxn>
            </a:cxnLst>
            <a:rect l="0" t="0" r="r" b="b"/>
            <a:pathLst>
              <a:path w="1" h="793">
                <a:moveTo>
                  <a:pt x="0" y="0"/>
                </a:moveTo>
                <a:lnTo>
                  <a:pt x="0" y="793"/>
                </a:lnTo>
              </a:path>
            </a:pathLst>
          </a:cu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39" name="Oval 13"/>
          <p:cNvSpPr>
            <a:spLocks noChangeArrowheads="1"/>
          </p:cNvSpPr>
          <p:nvPr/>
        </p:nvSpPr>
        <p:spPr bwMode="auto">
          <a:xfrm>
            <a:off x="4698132" y="5531569"/>
            <a:ext cx="800100" cy="8001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ltLang="tr-TR" smtClean="0">
              <a:solidFill>
                <a:prstClr val="black"/>
              </a:solidFill>
            </a:endParaRPr>
          </a:p>
        </p:txBody>
      </p:sp>
      <p:sp>
        <p:nvSpPr>
          <p:cNvPr id="40" name="Text Box 12"/>
          <p:cNvSpPr txBox="1">
            <a:spLocks noChangeArrowheads="1"/>
          </p:cNvSpPr>
          <p:nvPr/>
        </p:nvSpPr>
        <p:spPr bwMode="auto">
          <a:xfrm>
            <a:off x="4698132" y="5704607"/>
            <a:ext cx="914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tr-TR" altLang="tr-TR" sz="1100" dirty="0" smtClean="0">
                <a:solidFill>
                  <a:prstClr val="black"/>
                </a:solidFill>
                <a:ea typeface="Times New Roman" pitchFamily="18" charset="0"/>
              </a:rPr>
              <a:t>Kesik devre hattı</a:t>
            </a:r>
            <a:endParaRPr lang="tr-TR" altLang="tr-TR" sz="1100" dirty="0" smtClean="0">
              <a:solidFill>
                <a:prstClr val="black"/>
              </a:solidFill>
            </a:endParaRPr>
          </a:p>
        </p:txBody>
      </p:sp>
      <p:sp>
        <p:nvSpPr>
          <p:cNvPr id="41" name="Text Box 11"/>
          <p:cNvSpPr txBox="1">
            <a:spLocks noChangeArrowheads="1"/>
          </p:cNvSpPr>
          <p:nvPr/>
        </p:nvSpPr>
        <p:spPr bwMode="auto">
          <a:xfrm>
            <a:off x="3203848" y="5545857"/>
            <a:ext cx="1190625" cy="87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tr-TR" altLang="tr-TR" sz="1200" dirty="0" smtClean="0">
                <a:solidFill>
                  <a:prstClr val="black"/>
                </a:solidFill>
                <a:ea typeface="Times New Roman" pitchFamily="18" charset="0"/>
              </a:rPr>
              <a:t>Güç kaynağından güç yok</a:t>
            </a:r>
            <a:endParaRPr lang="tr-TR" altLang="tr-TR" sz="1200" dirty="0" smtClean="0">
              <a:solidFill>
                <a:prstClr val="black"/>
              </a:solidFill>
            </a:endParaRPr>
          </a:p>
        </p:txBody>
      </p:sp>
      <p:sp>
        <p:nvSpPr>
          <p:cNvPr id="42" name="AutoShape 10"/>
          <p:cNvSpPr>
            <a:spLocks noChangeArrowheads="1"/>
          </p:cNvSpPr>
          <p:nvPr/>
        </p:nvSpPr>
        <p:spPr bwMode="auto">
          <a:xfrm>
            <a:off x="1616794" y="5363294"/>
            <a:ext cx="1371600" cy="1143000"/>
          </a:xfrm>
          <a:prstGeom prst="diamond">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ltLang="tr-TR" smtClean="0">
              <a:solidFill>
                <a:prstClr val="black"/>
              </a:solidFill>
            </a:endParaRPr>
          </a:p>
        </p:txBody>
      </p:sp>
      <p:sp>
        <p:nvSpPr>
          <p:cNvPr id="43" name="Text Box 9"/>
          <p:cNvSpPr txBox="1">
            <a:spLocks noChangeArrowheads="1"/>
          </p:cNvSpPr>
          <p:nvPr/>
        </p:nvSpPr>
        <p:spPr bwMode="auto">
          <a:xfrm>
            <a:off x="1768326" y="5660157"/>
            <a:ext cx="1028700"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tr-TR" altLang="tr-TR" sz="1200" dirty="0" smtClean="0">
                <a:solidFill>
                  <a:prstClr val="black"/>
                </a:solidFill>
                <a:ea typeface="Times New Roman" pitchFamily="18" charset="0"/>
              </a:rPr>
              <a:t>Pilden güç gelmiyor</a:t>
            </a:r>
            <a:endParaRPr lang="tr-TR" altLang="tr-TR" sz="1200" dirty="0" smtClean="0">
              <a:solidFill>
                <a:prstClr val="black"/>
              </a:solidFill>
            </a:endParaRPr>
          </a:p>
        </p:txBody>
      </p:sp>
      <p:sp>
        <p:nvSpPr>
          <p:cNvPr id="44" name="Oval 8"/>
          <p:cNvSpPr>
            <a:spLocks noChangeArrowheads="1"/>
          </p:cNvSpPr>
          <p:nvPr/>
        </p:nvSpPr>
        <p:spPr bwMode="auto">
          <a:xfrm>
            <a:off x="5649044" y="5531569"/>
            <a:ext cx="800100" cy="8001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tr-TR" altLang="tr-TR" smtClean="0">
              <a:solidFill>
                <a:prstClr val="black"/>
              </a:solidFill>
            </a:endParaRPr>
          </a:p>
        </p:txBody>
      </p:sp>
      <p:sp>
        <p:nvSpPr>
          <p:cNvPr id="45" name="Text Box 7"/>
          <p:cNvSpPr txBox="1">
            <a:spLocks noChangeArrowheads="1"/>
          </p:cNvSpPr>
          <p:nvPr/>
        </p:nvSpPr>
        <p:spPr bwMode="auto">
          <a:xfrm>
            <a:off x="5768107" y="5734769"/>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tr-TR" altLang="tr-TR" sz="1100" dirty="0" smtClean="0">
                <a:solidFill>
                  <a:prstClr val="black"/>
                </a:solidFill>
                <a:ea typeface="Times New Roman" pitchFamily="18" charset="0"/>
              </a:rPr>
              <a:t>Hatalı anahtar</a:t>
            </a:r>
            <a:endParaRPr lang="tr-TR" altLang="tr-TR" sz="1100" dirty="0" smtClean="0">
              <a:solidFill>
                <a:prstClr val="black"/>
              </a:solidFill>
            </a:endParaRPr>
          </a:p>
        </p:txBody>
      </p:sp>
      <p:sp>
        <p:nvSpPr>
          <p:cNvPr id="46" name="AutoShape 6"/>
          <p:cNvSpPr>
            <a:spLocks noChangeArrowheads="1"/>
          </p:cNvSpPr>
          <p:nvPr/>
        </p:nvSpPr>
        <p:spPr bwMode="auto">
          <a:xfrm rot="-5404771">
            <a:off x="2812182" y="4644157"/>
            <a:ext cx="342900" cy="457200"/>
          </a:xfrm>
          <a:prstGeom prst="flowChartDelay">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47" name="Freeform 5"/>
          <p:cNvSpPr>
            <a:spLocks/>
          </p:cNvSpPr>
          <p:nvPr/>
        </p:nvSpPr>
        <p:spPr bwMode="auto">
          <a:xfrm>
            <a:off x="5988769" y="5464894"/>
            <a:ext cx="0" cy="63500"/>
          </a:xfrm>
          <a:custGeom>
            <a:avLst/>
            <a:gdLst>
              <a:gd name="T0" fmla="*/ 0 w 1"/>
              <a:gd name="T1" fmla="*/ 0 h 100"/>
              <a:gd name="T2" fmla="*/ 0 w 1"/>
              <a:gd name="T3" fmla="*/ 100 h 100"/>
            </a:gdLst>
            <a:ahLst/>
            <a:cxnLst>
              <a:cxn ang="0">
                <a:pos x="T0" y="T1"/>
              </a:cxn>
              <a:cxn ang="0">
                <a:pos x="T2" y="T3"/>
              </a:cxn>
            </a:cxnLst>
            <a:rect l="0" t="0" r="r" b="b"/>
            <a:pathLst>
              <a:path w="1" h="100">
                <a:moveTo>
                  <a:pt x="0" y="0"/>
                </a:moveTo>
                <a:lnTo>
                  <a:pt x="0" y="100"/>
                </a:lnTo>
              </a:path>
            </a:pathLst>
          </a:cu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48" name="Freeform 4"/>
          <p:cNvSpPr>
            <a:spLocks/>
          </p:cNvSpPr>
          <p:nvPr/>
        </p:nvSpPr>
        <p:spPr bwMode="auto">
          <a:xfrm>
            <a:off x="2985219" y="4623519"/>
            <a:ext cx="0" cy="68263"/>
          </a:xfrm>
          <a:custGeom>
            <a:avLst/>
            <a:gdLst>
              <a:gd name="T0" fmla="*/ 0 w 2"/>
              <a:gd name="T1" fmla="*/ 0 h 107"/>
              <a:gd name="T2" fmla="*/ 0 w 2"/>
              <a:gd name="T3" fmla="*/ 107 h 107"/>
            </a:gdLst>
            <a:ahLst/>
            <a:cxnLst>
              <a:cxn ang="0">
                <a:pos x="T0" y="T1"/>
              </a:cxn>
              <a:cxn ang="0">
                <a:pos x="T2" y="T3"/>
              </a:cxn>
            </a:cxnLst>
            <a:rect l="0" t="0" r="r" b="b"/>
            <a:pathLst>
              <a:path w="2" h="107">
                <a:moveTo>
                  <a:pt x="0" y="0"/>
                </a:moveTo>
                <a:lnTo>
                  <a:pt x="0" y="107"/>
                </a:lnTo>
              </a:path>
            </a:pathLst>
          </a:cu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49" name="Line 3"/>
          <p:cNvSpPr>
            <a:spLocks noChangeShapeType="1"/>
          </p:cNvSpPr>
          <p:nvPr/>
        </p:nvSpPr>
        <p:spPr bwMode="auto">
          <a:xfrm>
            <a:off x="5055318" y="5372819"/>
            <a:ext cx="2144973"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50" name="Line 2"/>
          <p:cNvSpPr>
            <a:spLocks noChangeShapeType="1"/>
          </p:cNvSpPr>
          <p:nvPr/>
        </p:nvSpPr>
        <p:spPr bwMode="auto">
          <a:xfrm>
            <a:off x="5055319" y="5372819"/>
            <a:ext cx="0" cy="11430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51" name="Line 1"/>
          <p:cNvSpPr>
            <a:spLocks noChangeShapeType="1"/>
          </p:cNvSpPr>
          <p:nvPr/>
        </p:nvSpPr>
        <p:spPr bwMode="auto">
          <a:xfrm>
            <a:off x="7164288" y="5372819"/>
            <a:ext cx="0" cy="22860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52" name="Rectangle 5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ltLang="tr-TR" smtClean="0">
              <a:solidFill>
                <a:prstClr val="black"/>
              </a:solidFill>
            </a:endParaRPr>
          </a:p>
        </p:txBody>
      </p:sp>
      <p:sp>
        <p:nvSpPr>
          <p:cNvPr id="53" name="Rectangle 53"/>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tr-TR" altLang="tr-TR" sz="600" smtClean="0">
                <a:solidFill>
                  <a:prstClr val="black"/>
                </a:solidFill>
              </a:rPr>
              <a:t/>
            </a:r>
            <a:br>
              <a:rPr lang="tr-TR" altLang="tr-TR" sz="600" smtClean="0">
                <a:solidFill>
                  <a:prstClr val="black"/>
                </a:solidFill>
              </a:rPr>
            </a:br>
            <a:endParaRPr lang="tr-TR" altLang="tr-TR" smtClean="0">
              <a:solidFill>
                <a:prstClr val="black"/>
              </a:solidFill>
            </a:endParaRPr>
          </a:p>
          <a:p>
            <a:pPr eaLnBrk="0" hangingPunct="0"/>
            <a:endParaRPr lang="tr-TR" altLang="tr-TR" smtClean="0">
              <a:solidFill>
                <a:prstClr val="black"/>
              </a:solidFill>
            </a:endParaRPr>
          </a:p>
        </p:txBody>
      </p:sp>
      <p:sp>
        <p:nvSpPr>
          <p:cNvPr id="54" name="Rectangle 54"/>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857250" algn="l"/>
              </a:tabLst>
              <a:defRPr>
                <a:solidFill>
                  <a:schemeClr val="tx1"/>
                </a:solidFill>
                <a:latin typeface="Arial" pitchFamily="34" charset="0"/>
                <a:cs typeface="Arial" pitchFamily="34" charset="0"/>
              </a:defRPr>
            </a:lvl1pPr>
            <a:lvl2pPr>
              <a:tabLst>
                <a:tab pos="857250" algn="l"/>
              </a:tabLst>
              <a:defRPr>
                <a:solidFill>
                  <a:schemeClr val="tx1"/>
                </a:solidFill>
                <a:latin typeface="Arial" pitchFamily="34" charset="0"/>
                <a:cs typeface="Arial" pitchFamily="34" charset="0"/>
              </a:defRPr>
            </a:lvl2pPr>
            <a:lvl3pPr>
              <a:tabLst>
                <a:tab pos="857250" algn="l"/>
              </a:tabLst>
              <a:defRPr>
                <a:solidFill>
                  <a:schemeClr val="tx1"/>
                </a:solidFill>
                <a:latin typeface="Arial" pitchFamily="34" charset="0"/>
                <a:cs typeface="Arial" pitchFamily="34" charset="0"/>
              </a:defRPr>
            </a:lvl3pPr>
            <a:lvl4pPr>
              <a:tabLst>
                <a:tab pos="857250" algn="l"/>
              </a:tabLst>
              <a:defRPr>
                <a:solidFill>
                  <a:schemeClr val="tx1"/>
                </a:solidFill>
                <a:latin typeface="Arial" pitchFamily="34" charset="0"/>
                <a:cs typeface="Arial" pitchFamily="34" charset="0"/>
              </a:defRPr>
            </a:lvl4pPr>
            <a:lvl5pPr>
              <a:tabLst>
                <a:tab pos="857250" algn="l"/>
              </a:tabLst>
              <a:defRPr>
                <a:solidFill>
                  <a:schemeClr val="tx1"/>
                </a:solidFill>
                <a:latin typeface="Arial" pitchFamily="34" charset="0"/>
                <a:cs typeface="Arial" pitchFamily="34" charset="0"/>
              </a:defRPr>
            </a:lvl5pPr>
            <a:lvl6pPr fontAlgn="base">
              <a:spcBef>
                <a:spcPct val="0"/>
              </a:spcBef>
              <a:spcAft>
                <a:spcPct val="0"/>
              </a:spcAft>
              <a:tabLst>
                <a:tab pos="857250" algn="l"/>
              </a:tabLst>
              <a:defRPr>
                <a:solidFill>
                  <a:schemeClr val="tx1"/>
                </a:solidFill>
                <a:latin typeface="Arial" pitchFamily="34" charset="0"/>
                <a:cs typeface="Arial" pitchFamily="34" charset="0"/>
              </a:defRPr>
            </a:lvl6pPr>
            <a:lvl7pPr fontAlgn="base">
              <a:spcBef>
                <a:spcPct val="0"/>
              </a:spcBef>
              <a:spcAft>
                <a:spcPct val="0"/>
              </a:spcAft>
              <a:tabLst>
                <a:tab pos="857250" algn="l"/>
              </a:tabLst>
              <a:defRPr>
                <a:solidFill>
                  <a:schemeClr val="tx1"/>
                </a:solidFill>
                <a:latin typeface="Arial" pitchFamily="34" charset="0"/>
                <a:cs typeface="Arial" pitchFamily="34" charset="0"/>
              </a:defRPr>
            </a:lvl7pPr>
            <a:lvl8pPr fontAlgn="base">
              <a:spcBef>
                <a:spcPct val="0"/>
              </a:spcBef>
              <a:spcAft>
                <a:spcPct val="0"/>
              </a:spcAft>
              <a:tabLst>
                <a:tab pos="857250" algn="l"/>
              </a:tabLst>
              <a:defRPr>
                <a:solidFill>
                  <a:schemeClr val="tx1"/>
                </a:solidFill>
                <a:latin typeface="Arial" pitchFamily="34" charset="0"/>
                <a:cs typeface="Arial" pitchFamily="34" charset="0"/>
              </a:defRPr>
            </a:lvl8pPr>
            <a:lvl9pPr fontAlgn="base">
              <a:spcBef>
                <a:spcPct val="0"/>
              </a:spcBef>
              <a:spcAft>
                <a:spcPct val="0"/>
              </a:spcAft>
              <a:tabLst>
                <a:tab pos="857250" algn="l"/>
              </a:tabLst>
              <a:defRPr>
                <a:solidFill>
                  <a:schemeClr val="tx1"/>
                </a:solidFill>
                <a:latin typeface="Arial" pitchFamily="34" charset="0"/>
                <a:cs typeface="Arial" pitchFamily="34" charset="0"/>
              </a:defRPr>
            </a:lvl9pPr>
          </a:lstStyle>
          <a:p>
            <a:r>
              <a:rPr lang="tr-TR" altLang="tr-TR" sz="1200" smtClean="0">
                <a:solidFill>
                  <a:prstClr val="black"/>
                </a:solidFill>
                <a:ea typeface="Times New Roman" pitchFamily="18" charset="0"/>
              </a:rPr>
              <a:t>		</a:t>
            </a:r>
            <a:endParaRPr lang="tr-TR" altLang="tr-TR" sz="600" smtClean="0">
              <a:solidFill>
                <a:prstClr val="black"/>
              </a:solidFill>
            </a:endParaRPr>
          </a:p>
          <a:p>
            <a:pPr eaLnBrk="0" hangingPunct="0"/>
            <a:endParaRPr lang="tr-TR" altLang="tr-TR" smtClean="0">
              <a:solidFill>
                <a:prstClr val="black"/>
              </a:solidFill>
            </a:endParaRPr>
          </a:p>
        </p:txBody>
      </p:sp>
      <p:cxnSp>
        <p:nvCxnSpPr>
          <p:cNvPr id="60" name="Düz Bağlayıcı 59"/>
          <p:cNvCxnSpPr>
            <a:stCxn id="5" idx="2"/>
          </p:cNvCxnSpPr>
          <p:nvPr/>
        </p:nvCxnSpPr>
        <p:spPr>
          <a:xfrm>
            <a:off x="4003948" y="1477962"/>
            <a:ext cx="0" cy="201489"/>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Düz Bağlayıcı 61"/>
          <p:cNvCxnSpPr>
            <a:endCxn id="5" idx="0"/>
          </p:cNvCxnSpPr>
          <p:nvPr/>
        </p:nvCxnSpPr>
        <p:spPr>
          <a:xfrm flipH="1">
            <a:off x="4003948" y="692696"/>
            <a:ext cx="6449" cy="178841"/>
          </a:xfrm>
          <a:prstGeom prst="line">
            <a:avLst/>
          </a:prstGeom>
        </p:spPr>
        <p:style>
          <a:lnRef idx="1">
            <a:schemeClr val="accent1"/>
          </a:lnRef>
          <a:fillRef idx="0">
            <a:schemeClr val="accent1"/>
          </a:fillRef>
          <a:effectRef idx="0">
            <a:schemeClr val="accent1"/>
          </a:effectRef>
          <a:fontRef idx="minor">
            <a:schemeClr val="tx1"/>
          </a:fontRef>
        </p:style>
      </p:cxnSp>
      <p:sp>
        <p:nvSpPr>
          <p:cNvPr id="69" name="AutoShape 38"/>
          <p:cNvSpPr>
            <a:spLocks noChangeArrowheads="1"/>
          </p:cNvSpPr>
          <p:nvPr/>
        </p:nvSpPr>
        <p:spPr bwMode="auto">
          <a:xfrm rot="-5404771">
            <a:off x="3793654" y="1636794"/>
            <a:ext cx="427037" cy="457200"/>
          </a:xfrm>
          <a:prstGeom prst="flowChartDelay">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70" name="Freeform 37"/>
          <p:cNvSpPr>
            <a:spLocks/>
          </p:cNvSpPr>
          <p:nvPr/>
        </p:nvSpPr>
        <p:spPr bwMode="auto">
          <a:xfrm>
            <a:off x="3778573" y="1940800"/>
            <a:ext cx="465137" cy="114300"/>
          </a:xfrm>
          <a:custGeom>
            <a:avLst/>
            <a:gdLst>
              <a:gd name="T0" fmla="*/ 0 w 733"/>
              <a:gd name="T1" fmla="*/ 181 h 181"/>
              <a:gd name="T2" fmla="*/ 360 w 733"/>
              <a:gd name="T3" fmla="*/ 1 h 181"/>
              <a:gd name="T4" fmla="*/ 733 w 733"/>
              <a:gd name="T5" fmla="*/ 174 h 181"/>
            </a:gdLst>
            <a:ahLst/>
            <a:cxnLst>
              <a:cxn ang="0">
                <a:pos x="T0" y="T1"/>
              </a:cxn>
              <a:cxn ang="0">
                <a:pos x="T2" y="T3"/>
              </a:cxn>
              <a:cxn ang="0">
                <a:pos x="T4" y="T5"/>
              </a:cxn>
            </a:cxnLst>
            <a:rect l="0" t="0" r="r" b="b"/>
            <a:pathLst>
              <a:path w="733" h="181">
                <a:moveTo>
                  <a:pt x="0" y="181"/>
                </a:moveTo>
                <a:cubicBezTo>
                  <a:pt x="120" y="91"/>
                  <a:pt x="238" y="2"/>
                  <a:pt x="360" y="1"/>
                </a:cubicBezTo>
                <a:cubicBezTo>
                  <a:pt x="482" y="0"/>
                  <a:pt x="655" y="138"/>
                  <a:pt x="733" y="174"/>
                </a:cubicBezTo>
              </a:path>
            </a:pathLst>
          </a:cu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71" name="Text Box 36"/>
          <p:cNvSpPr txBox="1">
            <a:spLocks noChangeArrowheads="1"/>
          </p:cNvSpPr>
          <p:nvPr/>
        </p:nvSpPr>
        <p:spPr bwMode="auto">
          <a:xfrm>
            <a:off x="3740473" y="2060656"/>
            <a:ext cx="571500" cy="1143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tr-TR" altLang="tr-TR" smtClean="0">
              <a:solidFill>
                <a:prstClr val="black"/>
              </a:solidFill>
            </a:endParaRPr>
          </a:p>
        </p:txBody>
      </p:sp>
      <p:sp>
        <p:nvSpPr>
          <p:cNvPr id="77" name="AutoShape 38"/>
          <p:cNvSpPr>
            <a:spLocks noChangeArrowheads="1"/>
          </p:cNvSpPr>
          <p:nvPr/>
        </p:nvSpPr>
        <p:spPr bwMode="auto">
          <a:xfrm rot="-5404771">
            <a:off x="5768900" y="4743774"/>
            <a:ext cx="427037" cy="457200"/>
          </a:xfrm>
          <a:prstGeom prst="flowChartDelay">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78" name="Freeform 37"/>
          <p:cNvSpPr>
            <a:spLocks/>
          </p:cNvSpPr>
          <p:nvPr/>
        </p:nvSpPr>
        <p:spPr bwMode="auto">
          <a:xfrm>
            <a:off x="5755679" y="5047780"/>
            <a:ext cx="465137" cy="114300"/>
          </a:xfrm>
          <a:custGeom>
            <a:avLst/>
            <a:gdLst>
              <a:gd name="T0" fmla="*/ 0 w 733"/>
              <a:gd name="T1" fmla="*/ 181 h 181"/>
              <a:gd name="T2" fmla="*/ 360 w 733"/>
              <a:gd name="T3" fmla="*/ 1 h 181"/>
              <a:gd name="T4" fmla="*/ 733 w 733"/>
              <a:gd name="T5" fmla="*/ 174 h 181"/>
            </a:gdLst>
            <a:ahLst/>
            <a:cxnLst>
              <a:cxn ang="0">
                <a:pos x="T0" y="T1"/>
              </a:cxn>
              <a:cxn ang="0">
                <a:pos x="T2" y="T3"/>
              </a:cxn>
              <a:cxn ang="0">
                <a:pos x="T4" y="T5"/>
              </a:cxn>
            </a:cxnLst>
            <a:rect l="0" t="0" r="r" b="b"/>
            <a:pathLst>
              <a:path w="733" h="181">
                <a:moveTo>
                  <a:pt x="0" y="181"/>
                </a:moveTo>
                <a:cubicBezTo>
                  <a:pt x="120" y="91"/>
                  <a:pt x="238" y="2"/>
                  <a:pt x="360" y="1"/>
                </a:cubicBezTo>
                <a:cubicBezTo>
                  <a:pt x="482" y="0"/>
                  <a:pt x="655" y="138"/>
                  <a:pt x="733" y="174"/>
                </a:cubicBezTo>
              </a:path>
            </a:pathLst>
          </a:cu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79" name="Text Box 36"/>
          <p:cNvSpPr txBox="1">
            <a:spLocks noChangeArrowheads="1"/>
          </p:cNvSpPr>
          <p:nvPr/>
        </p:nvSpPr>
        <p:spPr bwMode="auto">
          <a:xfrm>
            <a:off x="5715719" y="5167636"/>
            <a:ext cx="571500" cy="1143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tr-TR" altLang="tr-TR" smtClean="0">
              <a:solidFill>
                <a:prstClr val="black"/>
              </a:solidFill>
            </a:endParaRPr>
          </a:p>
        </p:txBody>
      </p:sp>
      <p:cxnSp>
        <p:nvCxnSpPr>
          <p:cNvPr id="81" name="Düz Bağlayıcı 80"/>
          <p:cNvCxnSpPr>
            <a:stCxn id="27" idx="2"/>
          </p:cNvCxnSpPr>
          <p:nvPr/>
        </p:nvCxnSpPr>
        <p:spPr>
          <a:xfrm>
            <a:off x="5951190" y="4615582"/>
            <a:ext cx="32792" cy="143274"/>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Düz Bağlayıcı 84"/>
          <p:cNvCxnSpPr>
            <a:endCxn id="78" idx="1"/>
          </p:cNvCxnSpPr>
          <p:nvPr/>
        </p:nvCxnSpPr>
        <p:spPr>
          <a:xfrm flipH="1" flipV="1">
            <a:off x="5984123" y="5048411"/>
            <a:ext cx="6506" cy="314883"/>
          </a:xfrm>
          <a:prstGeom prst="line">
            <a:avLst/>
          </a:prstGeom>
        </p:spPr>
        <p:style>
          <a:lnRef idx="1">
            <a:schemeClr val="accent1"/>
          </a:lnRef>
          <a:fillRef idx="0">
            <a:schemeClr val="accent1"/>
          </a:fillRef>
          <a:effectRef idx="0">
            <a:schemeClr val="accent1"/>
          </a:effectRef>
          <a:fontRef idx="minor">
            <a:schemeClr val="tx1"/>
          </a:fontRef>
        </p:style>
      </p:cxnSp>
      <p:sp>
        <p:nvSpPr>
          <p:cNvPr id="4" name="Line 48"/>
          <p:cNvSpPr>
            <a:spLocks noChangeShapeType="1"/>
          </p:cNvSpPr>
          <p:nvPr/>
        </p:nvSpPr>
        <p:spPr bwMode="auto">
          <a:xfrm flipH="1">
            <a:off x="3936132" y="1987922"/>
            <a:ext cx="0" cy="36851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19" name="Freeform 33"/>
          <p:cNvSpPr>
            <a:spLocks/>
          </p:cNvSpPr>
          <p:nvPr/>
        </p:nvSpPr>
        <p:spPr bwMode="auto">
          <a:xfrm>
            <a:off x="4082500" y="1987922"/>
            <a:ext cx="45719" cy="865014"/>
          </a:xfrm>
          <a:custGeom>
            <a:avLst/>
            <a:gdLst>
              <a:gd name="T0" fmla="*/ 0 w 1"/>
              <a:gd name="T1" fmla="*/ 0 h 1260"/>
              <a:gd name="T2" fmla="*/ 0 w 1"/>
              <a:gd name="T3" fmla="*/ 1260 h 1260"/>
            </a:gdLst>
            <a:ahLst/>
            <a:cxnLst>
              <a:cxn ang="0">
                <a:pos x="T0" y="T1"/>
              </a:cxn>
              <a:cxn ang="0">
                <a:pos x="T2" y="T3"/>
              </a:cxn>
            </a:cxnLst>
            <a:rect l="0" t="0" r="r" b="b"/>
            <a:pathLst>
              <a:path w="1" h="1260">
                <a:moveTo>
                  <a:pt x="0" y="0"/>
                </a:moveTo>
                <a:lnTo>
                  <a:pt x="0" y="1260"/>
                </a:lnTo>
              </a:path>
            </a:pathLst>
          </a:cu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Tree>
    <p:extLst>
      <p:ext uri="{BB962C8B-B14F-4D97-AF65-F5344CB8AC3E}">
        <p14:creationId xmlns:p14="http://schemas.microsoft.com/office/powerpoint/2010/main" xmlns="" val="403758663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38332"/>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solidFill>
                <a:prstClr val="black"/>
              </a:solidFill>
              <a:latin typeface="Calibri" pitchFamily="34" charset="0"/>
              <a:cs typeface="Arial" charset="0"/>
            </a:endParaRPr>
          </a:p>
        </p:txBody>
      </p:sp>
      <p:sp>
        <p:nvSpPr>
          <p:cNvPr id="5" name="Dikdörtgen 4"/>
          <p:cNvSpPr/>
          <p:nvPr/>
        </p:nvSpPr>
        <p:spPr>
          <a:xfrm>
            <a:off x="3608598" y="554964"/>
            <a:ext cx="2376264" cy="432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prstClr val="white"/>
                </a:solidFill>
              </a:rPr>
              <a:t>Çalınmış Araba</a:t>
            </a:r>
            <a:endParaRPr lang="tr-TR" dirty="0">
              <a:solidFill>
                <a:prstClr val="white"/>
              </a:solidFill>
            </a:endParaRPr>
          </a:p>
        </p:txBody>
      </p:sp>
      <p:sp>
        <p:nvSpPr>
          <p:cNvPr id="7" name="Akış Çizelgesi: Depolanmış Veri 6"/>
          <p:cNvSpPr/>
          <p:nvPr/>
        </p:nvSpPr>
        <p:spPr>
          <a:xfrm rot="5400000">
            <a:off x="6597176" y="2430933"/>
            <a:ext cx="512055" cy="347950"/>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8" name="Akış Çizelgesi: Gecikme 7"/>
          <p:cNvSpPr/>
          <p:nvPr/>
        </p:nvSpPr>
        <p:spPr>
          <a:xfrm rot="16200000">
            <a:off x="4400624" y="1072712"/>
            <a:ext cx="404664" cy="288032"/>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cxnSp>
        <p:nvCxnSpPr>
          <p:cNvPr id="9" name="Düz Bağlayıcı 8"/>
          <p:cNvCxnSpPr/>
          <p:nvPr/>
        </p:nvCxnSpPr>
        <p:spPr>
          <a:xfrm>
            <a:off x="4575460" y="1419060"/>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a:off x="4656100" y="1419060"/>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Düz Bağlayıcı 10"/>
          <p:cNvCxnSpPr/>
          <p:nvPr/>
        </p:nvCxnSpPr>
        <p:spPr>
          <a:xfrm>
            <a:off x="2303388" y="1568012"/>
            <a:ext cx="22720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a:off x="4638960" y="1563076"/>
            <a:ext cx="2448272"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Dikdörtgen 12"/>
          <p:cNvSpPr/>
          <p:nvPr/>
        </p:nvSpPr>
        <p:spPr>
          <a:xfrm>
            <a:off x="1650628" y="1873928"/>
            <a:ext cx="158417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prstClr val="white"/>
                </a:solidFill>
              </a:rPr>
              <a:t>Açılmış kapı</a:t>
            </a:r>
            <a:endParaRPr lang="tr-TR" dirty="0">
              <a:solidFill>
                <a:prstClr val="white"/>
              </a:solidFill>
            </a:endParaRPr>
          </a:p>
        </p:txBody>
      </p:sp>
      <p:sp>
        <p:nvSpPr>
          <p:cNvPr id="14" name="Dikdörtgen 13"/>
          <p:cNvSpPr/>
          <p:nvPr/>
        </p:nvSpPr>
        <p:spPr>
          <a:xfrm>
            <a:off x="5935104" y="1851108"/>
            <a:ext cx="183620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prstClr val="white"/>
                </a:solidFill>
              </a:rPr>
              <a:t>Çalışan motor</a:t>
            </a:r>
            <a:endParaRPr lang="tr-TR" dirty="0">
              <a:solidFill>
                <a:prstClr val="white"/>
              </a:solidFill>
            </a:endParaRPr>
          </a:p>
        </p:txBody>
      </p:sp>
      <p:sp>
        <p:nvSpPr>
          <p:cNvPr id="15" name="Dikdörtgen 14"/>
          <p:cNvSpPr/>
          <p:nvPr/>
        </p:nvSpPr>
        <p:spPr>
          <a:xfrm>
            <a:off x="4854984" y="3403847"/>
            <a:ext cx="1507120" cy="601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solidFill>
                  <a:prstClr val="white"/>
                </a:solidFill>
              </a:rPr>
              <a:t>Kısa devre </a:t>
            </a:r>
            <a:endParaRPr lang="tr-TR" sz="1400" dirty="0">
              <a:solidFill>
                <a:prstClr val="white"/>
              </a:solidFill>
            </a:endParaRPr>
          </a:p>
        </p:txBody>
      </p:sp>
      <p:sp>
        <p:nvSpPr>
          <p:cNvPr id="16" name="Dikdörtgen 15"/>
          <p:cNvSpPr/>
          <p:nvPr/>
        </p:nvSpPr>
        <p:spPr>
          <a:xfrm>
            <a:off x="6918618" y="3403847"/>
            <a:ext cx="1440160" cy="601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solidFill>
                  <a:prstClr val="white"/>
                </a:solidFill>
              </a:rPr>
              <a:t>Tornavida ile ateşleme</a:t>
            </a:r>
            <a:endParaRPr lang="tr-TR" sz="1400" dirty="0">
              <a:solidFill>
                <a:prstClr val="white"/>
              </a:solidFill>
            </a:endParaRPr>
          </a:p>
        </p:txBody>
      </p:sp>
      <p:cxnSp>
        <p:nvCxnSpPr>
          <p:cNvPr id="17" name="Düz Bağlayıcı 16"/>
          <p:cNvCxnSpPr/>
          <p:nvPr/>
        </p:nvCxnSpPr>
        <p:spPr>
          <a:xfrm>
            <a:off x="2303388" y="1568012"/>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a:off x="7087232" y="1568012"/>
            <a:ext cx="0" cy="3704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Düz Bağlayıcı 20"/>
          <p:cNvCxnSpPr/>
          <p:nvPr/>
        </p:nvCxnSpPr>
        <p:spPr>
          <a:xfrm>
            <a:off x="6888968" y="2787212"/>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Düz Bağlayıcı 21"/>
          <p:cNvCxnSpPr/>
          <p:nvPr/>
        </p:nvCxnSpPr>
        <p:spPr>
          <a:xfrm>
            <a:off x="5661574" y="3244664"/>
            <a:ext cx="14010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Düz Bağlayıcı 22"/>
          <p:cNvCxnSpPr/>
          <p:nvPr/>
        </p:nvCxnSpPr>
        <p:spPr>
          <a:xfrm>
            <a:off x="6648346" y="3244664"/>
            <a:ext cx="13681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Düz Bağlayıcı 23"/>
          <p:cNvCxnSpPr/>
          <p:nvPr/>
        </p:nvCxnSpPr>
        <p:spPr>
          <a:xfrm>
            <a:off x="5692530" y="3230744"/>
            <a:ext cx="0" cy="1939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Düz Bağlayıcı 24"/>
          <p:cNvCxnSpPr/>
          <p:nvPr/>
        </p:nvCxnSpPr>
        <p:spPr>
          <a:xfrm>
            <a:off x="8016498" y="3244664"/>
            <a:ext cx="0" cy="159183"/>
          </a:xfrm>
          <a:prstGeom prst="line">
            <a:avLst/>
          </a:prstGeom>
        </p:spPr>
        <p:style>
          <a:lnRef idx="1">
            <a:schemeClr val="accent1"/>
          </a:lnRef>
          <a:fillRef idx="0">
            <a:schemeClr val="accent1"/>
          </a:fillRef>
          <a:effectRef idx="0">
            <a:schemeClr val="accent1"/>
          </a:effectRef>
          <a:fontRef idx="minor">
            <a:schemeClr val="tx1"/>
          </a:fontRef>
        </p:style>
      </p:cxnSp>
      <p:sp>
        <p:nvSpPr>
          <p:cNvPr id="48" name="Dikdörtgen 47"/>
          <p:cNvSpPr/>
          <p:nvPr/>
        </p:nvSpPr>
        <p:spPr>
          <a:xfrm>
            <a:off x="2514724" y="3403847"/>
            <a:ext cx="1728192" cy="601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solidFill>
                  <a:prstClr val="white"/>
                </a:solidFill>
              </a:rPr>
              <a:t>Maymuncukla açılmış kapı</a:t>
            </a:r>
            <a:endParaRPr lang="tr-TR" sz="1400" dirty="0">
              <a:solidFill>
                <a:prstClr val="white"/>
              </a:solidFill>
            </a:endParaRPr>
          </a:p>
        </p:txBody>
      </p:sp>
      <p:cxnSp>
        <p:nvCxnSpPr>
          <p:cNvPr id="49" name="Düz Bağlayıcı 48"/>
          <p:cNvCxnSpPr/>
          <p:nvPr/>
        </p:nvCxnSpPr>
        <p:spPr>
          <a:xfrm>
            <a:off x="839196" y="3223827"/>
            <a:ext cx="22875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Düz Bağlayıcı 49"/>
          <p:cNvCxnSpPr/>
          <p:nvPr/>
        </p:nvCxnSpPr>
        <p:spPr>
          <a:xfrm>
            <a:off x="2262696" y="3223827"/>
            <a:ext cx="11521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Düz Bağlayıcı 51"/>
          <p:cNvCxnSpPr/>
          <p:nvPr/>
        </p:nvCxnSpPr>
        <p:spPr>
          <a:xfrm>
            <a:off x="3414824" y="3223827"/>
            <a:ext cx="0" cy="360040"/>
          </a:xfrm>
          <a:prstGeom prst="line">
            <a:avLst/>
          </a:prstGeom>
        </p:spPr>
        <p:style>
          <a:lnRef idx="1">
            <a:schemeClr val="accent1"/>
          </a:lnRef>
          <a:fillRef idx="0">
            <a:schemeClr val="accent1"/>
          </a:fillRef>
          <a:effectRef idx="0">
            <a:schemeClr val="accent1"/>
          </a:effectRef>
          <a:fontRef idx="minor">
            <a:schemeClr val="tx1"/>
          </a:fontRef>
        </p:style>
      </p:cxnSp>
      <p:sp>
        <p:nvSpPr>
          <p:cNvPr id="55" name="Dikdörtgen 54"/>
          <p:cNvSpPr/>
          <p:nvPr/>
        </p:nvSpPr>
        <p:spPr>
          <a:xfrm>
            <a:off x="539552" y="3413198"/>
            <a:ext cx="1543124" cy="591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solidFill>
                  <a:prstClr val="white"/>
                </a:solidFill>
              </a:rPr>
              <a:t>Tuz-buz olmuş pencere</a:t>
            </a:r>
            <a:endParaRPr lang="tr-TR" sz="1400" dirty="0">
              <a:solidFill>
                <a:prstClr val="white"/>
              </a:solidFill>
            </a:endParaRPr>
          </a:p>
        </p:txBody>
      </p:sp>
      <p:cxnSp>
        <p:nvCxnSpPr>
          <p:cNvPr id="56" name="Düz Bağlayıcı 55"/>
          <p:cNvCxnSpPr/>
          <p:nvPr/>
        </p:nvCxnSpPr>
        <p:spPr>
          <a:xfrm>
            <a:off x="839196" y="3219259"/>
            <a:ext cx="0" cy="1939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Düz Bağlayıcı 60"/>
          <p:cNvCxnSpPr/>
          <p:nvPr/>
        </p:nvCxnSpPr>
        <p:spPr>
          <a:xfrm>
            <a:off x="2410532" y="2837144"/>
            <a:ext cx="0" cy="386683"/>
          </a:xfrm>
          <a:prstGeom prst="line">
            <a:avLst/>
          </a:prstGeom>
        </p:spPr>
        <p:style>
          <a:lnRef idx="1">
            <a:schemeClr val="accent1"/>
          </a:lnRef>
          <a:fillRef idx="0">
            <a:schemeClr val="accent1"/>
          </a:fillRef>
          <a:effectRef idx="0">
            <a:schemeClr val="accent1"/>
          </a:effectRef>
          <a:fontRef idx="minor">
            <a:schemeClr val="tx1"/>
          </a:fontRef>
        </p:style>
      </p:cxnSp>
      <p:sp>
        <p:nvSpPr>
          <p:cNvPr id="70" name="Akış Çizelgesi: Depolanmış Veri 69"/>
          <p:cNvSpPr/>
          <p:nvPr/>
        </p:nvSpPr>
        <p:spPr>
          <a:xfrm rot="5400000">
            <a:off x="2154504" y="2464342"/>
            <a:ext cx="512055" cy="347950"/>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6" name="Dikdörtgen 5"/>
          <p:cNvSpPr/>
          <p:nvPr/>
        </p:nvSpPr>
        <p:spPr>
          <a:xfrm>
            <a:off x="539552" y="4437112"/>
            <a:ext cx="1543124" cy="64807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prstClr val="white"/>
                </a:solidFill>
              </a:rPr>
              <a:t>Kurşun geçirmez cam</a:t>
            </a:r>
            <a:endParaRPr lang="tr-TR" dirty="0">
              <a:solidFill>
                <a:prstClr val="white"/>
              </a:solidFill>
            </a:endParaRPr>
          </a:p>
        </p:txBody>
      </p:sp>
      <p:sp>
        <p:nvSpPr>
          <p:cNvPr id="72" name="Dikdörtgen 71"/>
          <p:cNvSpPr/>
          <p:nvPr/>
        </p:nvSpPr>
        <p:spPr>
          <a:xfrm>
            <a:off x="2451838" y="4437112"/>
            <a:ext cx="1791078" cy="64807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prstClr val="white"/>
                </a:solidFill>
              </a:rPr>
              <a:t>Şifreli Kilit</a:t>
            </a:r>
            <a:endParaRPr lang="tr-TR" dirty="0">
              <a:solidFill>
                <a:prstClr val="white"/>
              </a:solidFill>
            </a:endParaRPr>
          </a:p>
        </p:txBody>
      </p:sp>
      <p:sp>
        <p:nvSpPr>
          <p:cNvPr id="73" name="Dikdörtgen 72"/>
          <p:cNvSpPr/>
          <p:nvPr/>
        </p:nvSpPr>
        <p:spPr>
          <a:xfrm>
            <a:off x="4854984" y="4437112"/>
            <a:ext cx="3503794" cy="64807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solidFill>
                  <a:prstClr val="white"/>
                </a:solidFill>
              </a:rPr>
              <a:t>İmmobiliser</a:t>
            </a:r>
            <a:endParaRPr lang="tr-TR" dirty="0">
              <a:solidFill>
                <a:prstClr val="white"/>
              </a:solidFill>
            </a:endParaRPr>
          </a:p>
        </p:txBody>
      </p:sp>
      <p:sp>
        <p:nvSpPr>
          <p:cNvPr id="19" name="Aşağı Ok 18"/>
          <p:cNvSpPr/>
          <p:nvPr/>
        </p:nvSpPr>
        <p:spPr>
          <a:xfrm>
            <a:off x="334876" y="751787"/>
            <a:ext cx="725392" cy="152508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prstClr val="white"/>
                </a:solidFill>
              </a:rPr>
              <a:t>NASIL</a:t>
            </a:r>
            <a:endParaRPr lang="tr-TR" dirty="0">
              <a:solidFill>
                <a:prstClr val="white"/>
              </a:solidFill>
            </a:endParaRPr>
          </a:p>
        </p:txBody>
      </p:sp>
      <p:sp>
        <p:nvSpPr>
          <p:cNvPr id="26" name="Dikdörtgen 25"/>
          <p:cNvSpPr/>
          <p:nvPr/>
        </p:nvSpPr>
        <p:spPr>
          <a:xfrm>
            <a:off x="182682" y="309447"/>
            <a:ext cx="1225015" cy="523220"/>
          </a:xfrm>
          <a:prstGeom prst="rect">
            <a:avLst/>
          </a:prstGeom>
          <a:noFill/>
        </p:spPr>
        <p:txBody>
          <a:bodyPr wrap="none" lIns="91440" tIns="45720" rIns="91440" bIns="45720">
            <a:spAutoFit/>
          </a:bodyPr>
          <a:lstStyle/>
          <a:p>
            <a:pPr algn="ctr"/>
            <a:r>
              <a:rPr lang="tr-TR" sz="28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pitchFamily="34" charset="0"/>
                <a:cs typeface="Arial" charset="0"/>
              </a:rPr>
              <a:t>NASIL?</a:t>
            </a:r>
            <a:endParaRPr lang="tr-TR" sz="28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pitchFamily="34" charset="0"/>
              <a:cs typeface="Arial" charset="0"/>
            </a:endParaRPr>
          </a:p>
        </p:txBody>
      </p:sp>
      <p:sp>
        <p:nvSpPr>
          <p:cNvPr id="74" name="Aşağı Ok 73"/>
          <p:cNvSpPr/>
          <p:nvPr/>
        </p:nvSpPr>
        <p:spPr>
          <a:xfrm rot="10800000">
            <a:off x="8028676" y="716026"/>
            <a:ext cx="725392" cy="152508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prstClr val="white"/>
                </a:solidFill>
              </a:rPr>
              <a:t>NASIL</a:t>
            </a:r>
            <a:endParaRPr lang="tr-TR" dirty="0">
              <a:solidFill>
                <a:prstClr val="white"/>
              </a:solidFill>
            </a:endParaRPr>
          </a:p>
        </p:txBody>
      </p:sp>
      <p:sp>
        <p:nvSpPr>
          <p:cNvPr id="75" name="Dikdörtgen 74"/>
          <p:cNvSpPr/>
          <p:nvPr/>
        </p:nvSpPr>
        <p:spPr>
          <a:xfrm>
            <a:off x="7223974" y="192806"/>
            <a:ext cx="1955665" cy="523220"/>
          </a:xfrm>
          <a:prstGeom prst="rect">
            <a:avLst/>
          </a:prstGeom>
          <a:noFill/>
        </p:spPr>
        <p:txBody>
          <a:bodyPr wrap="none" lIns="91440" tIns="45720" rIns="91440" bIns="45720">
            <a:spAutoFit/>
          </a:bodyPr>
          <a:lstStyle/>
          <a:p>
            <a:pPr algn="ctr"/>
            <a:r>
              <a:rPr lang="tr-TR" sz="28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pitchFamily="34" charset="0"/>
                <a:cs typeface="Arial" charset="0"/>
              </a:rPr>
              <a:t>VE  SONRA?</a:t>
            </a:r>
            <a:endParaRPr lang="tr-TR" sz="28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pitchFamily="34" charset="0"/>
              <a:cs typeface="Arial" charset="0"/>
            </a:endParaRPr>
          </a:p>
        </p:txBody>
      </p:sp>
    </p:spTree>
    <p:extLst>
      <p:ext uri="{BB962C8B-B14F-4D97-AF65-F5344CB8AC3E}">
        <p14:creationId xmlns:p14="http://schemas.microsoft.com/office/powerpoint/2010/main" xmlns="" val="298762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2"/>
                                        </p:tgtEl>
                                        <p:attrNameLst>
                                          <p:attrName>style.visibility</p:attrName>
                                        </p:attrNameLst>
                                      </p:cBhvr>
                                      <p:to>
                                        <p:strVal val="visible"/>
                                      </p:to>
                                    </p:set>
                                    <p:anim calcmode="lin" valueType="num">
                                      <p:cBhvr additive="base">
                                        <p:cTn id="11" dur="500" fill="hold"/>
                                        <p:tgtEl>
                                          <p:spTgt spid="72"/>
                                        </p:tgtEl>
                                        <p:attrNameLst>
                                          <p:attrName>ppt_x</p:attrName>
                                        </p:attrNameLst>
                                      </p:cBhvr>
                                      <p:tavLst>
                                        <p:tav tm="0">
                                          <p:val>
                                            <p:strVal val="#ppt_x"/>
                                          </p:val>
                                        </p:tav>
                                        <p:tav tm="100000">
                                          <p:val>
                                            <p:strVal val="#ppt_x"/>
                                          </p:val>
                                        </p:tav>
                                      </p:tavLst>
                                    </p:anim>
                                    <p:anim calcmode="lin" valueType="num">
                                      <p:cBhvr additive="base">
                                        <p:cTn id="12" dur="500" fill="hold"/>
                                        <p:tgtEl>
                                          <p:spTgt spid="7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anim calcmode="lin" valueType="num">
                                      <p:cBhvr additive="base">
                                        <p:cTn id="15" dur="500" fill="hold"/>
                                        <p:tgtEl>
                                          <p:spTgt spid="73"/>
                                        </p:tgtEl>
                                        <p:attrNameLst>
                                          <p:attrName>ppt_x</p:attrName>
                                        </p:attrNameLst>
                                      </p:cBhvr>
                                      <p:tavLst>
                                        <p:tav tm="0">
                                          <p:val>
                                            <p:strVal val="#ppt_x"/>
                                          </p:val>
                                        </p:tav>
                                        <p:tav tm="100000">
                                          <p:val>
                                            <p:strVal val="#ppt_x"/>
                                          </p:val>
                                        </p:tav>
                                      </p:tavLst>
                                    </p:anim>
                                    <p:anim calcmode="lin" valueType="num">
                                      <p:cBhvr additive="base">
                                        <p:cTn id="16"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2" grpId="0" animBg="1"/>
      <p:bldP spid="73"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6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ltLang="tr-TR" sz="600" smtClean="0">
              <a:solidFill>
                <a:prstClr val="black"/>
              </a:solidFill>
            </a:endParaRPr>
          </a:p>
          <a:p>
            <a:pPr eaLnBrk="0" hangingPunct="0"/>
            <a:r>
              <a:rPr lang="tr-TR" altLang="tr-TR" smtClean="0">
                <a:solidFill>
                  <a:prstClr val="black"/>
                </a:solidFill>
              </a:rPr>
              <a:t/>
            </a:r>
            <a:br>
              <a:rPr lang="tr-TR" altLang="tr-TR" smtClean="0">
                <a:solidFill>
                  <a:prstClr val="black"/>
                </a:solidFill>
              </a:rPr>
            </a:br>
            <a:endParaRPr lang="tr-TR" altLang="tr-TR" smtClean="0">
              <a:solidFill>
                <a:prstClr val="black"/>
              </a:solidFill>
            </a:endParaRPr>
          </a:p>
          <a:p>
            <a:pPr eaLnBrk="0" hangingPunct="0"/>
            <a:endParaRPr lang="tr-TR" altLang="tr-TR" smtClean="0">
              <a:solidFill>
                <a:prstClr val="black"/>
              </a:solidFill>
            </a:endParaRPr>
          </a:p>
        </p:txBody>
      </p:sp>
      <p:sp>
        <p:nvSpPr>
          <p:cNvPr id="59" name="Rectangle 67"/>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ltLang="tr-TR" smtClean="0">
              <a:solidFill>
                <a:prstClr val="black"/>
              </a:solidFill>
            </a:endParaRPr>
          </a:p>
          <a:p>
            <a:pPr eaLnBrk="0" hangingPunct="0"/>
            <a:endParaRPr lang="tr-TR" altLang="tr-TR" smtClean="0">
              <a:solidFill>
                <a:prstClr val="black"/>
              </a:solidFill>
            </a:endParaRPr>
          </a:p>
        </p:txBody>
      </p:sp>
      <p:sp>
        <p:nvSpPr>
          <p:cNvPr id="61" name="Rectangle 70"/>
          <p:cNvSpPr>
            <a:spLocks noChangeArrowheads="1"/>
          </p:cNvSpPr>
          <p:nvPr/>
        </p:nvSpPr>
        <p:spPr bwMode="auto">
          <a:xfrm>
            <a:off x="-33660" y="2286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ltLang="tr-TR" smtClean="0">
              <a:solidFill>
                <a:prstClr val="black"/>
              </a:solidFill>
            </a:endParaRPr>
          </a:p>
        </p:txBody>
      </p:sp>
      <p:sp>
        <p:nvSpPr>
          <p:cNvPr id="90" name="Rectangle 24"/>
          <p:cNvSpPr>
            <a:spLocks noChangeArrowheads="1"/>
          </p:cNvSpPr>
          <p:nvPr/>
        </p:nvSpPr>
        <p:spPr bwMode="auto">
          <a:xfrm>
            <a:off x="3519165" y="732071"/>
            <a:ext cx="1371600" cy="342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eaLnBrk="0" hangingPunct="0"/>
            <a:r>
              <a:rPr lang="tr-TR" altLang="tr-TR" sz="1400" dirty="0" smtClean="0">
                <a:solidFill>
                  <a:prstClr val="black"/>
                </a:solidFill>
                <a:ea typeface="Times New Roman" pitchFamily="18" charset="0"/>
              </a:rPr>
              <a:t>Tank patlar</a:t>
            </a:r>
            <a:endParaRPr lang="tr-TR" altLang="tr-TR" dirty="0" smtClean="0">
              <a:solidFill>
                <a:prstClr val="black"/>
              </a:solidFill>
            </a:endParaRPr>
          </a:p>
        </p:txBody>
      </p:sp>
      <p:sp>
        <p:nvSpPr>
          <p:cNvPr id="93" name="Text Box 18"/>
          <p:cNvSpPr txBox="1">
            <a:spLocks noChangeArrowheads="1"/>
          </p:cNvSpPr>
          <p:nvPr/>
        </p:nvSpPr>
        <p:spPr bwMode="auto">
          <a:xfrm>
            <a:off x="3999383" y="1669953"/>
            <a:ext cx="571500" cy="11430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tr-TR" altLang="tr-TR" smtClean="0">
              <a:solidFill>
                <a:prstClr val="black"/>
              </a:solidFill>
            </a:endParaRPr>
          </a:p>
        </p:txBody>
      </p:sp>
      <p:sp>
        <p:nvSpPr>
          <p:cNvPr id="94" name="Freeform 21"/>
          <p:cNvSpPr>
            <a:spLocks/>
          </p:cNvSpPr>
          <p:nvPr/>
        </p:nvSpPr>
        <p:spPr bwMode="auto">
          <a:xfrm>
            <a:off x="4204965" y="1096303"/>
            <a:ext cx="0" cy="266700"/>
          </a:xfrm>
          <a:custGeom>
            <a:avLst/>
            <a:gdLst>
              <a:gd name="T0" fmla="*/ 0 w 1"/>
              <a:gd name="T1" fmla="*/ 0 h 420"/>
              <a:gd name="T2" fmla="*/ 0 w 1"/>
              <a:gd name="T3" fmla="*/ 420 h 420"/>
            </a:gdLst>
            <a:ahLst/>
            <a:cxnLst>
              <a:cxn ang="0">
                <a:pos x="T0" y="T1"/>
              </a:cxn>
              <a:cxn ang="0">
                <a:pos x="T2" y="T3"/>
              </a:cxn>
            </a:cxnLst>
            <a:rect l="0" t="0" r="r" b="b"/>
            <a:pathLst>
              <a:path w="1" h="420">
                <a:moveTo>
                  <a:pt x="0" y="0"/>
                </a:moveTo>
                <a:lnTo>
                  <a:pt x="0" y="420"/>
                </a:lnTo>
              </a:path>
            </a:pathLst>
          </a:cu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95" name="Freeform 17"/>
          <p:cNvSpPr>
            <a:spLocks/>
          </p:cNvSpPr>
          <p:nvPr/>
        </p:nvSpPr>
        <p:spPr bwMode="auto">
          <a:xfrm>
            <a:off x="4113683" y="1663909"/>
            <a:ext cx="4763" cy="423862"/>
          </a:xfrm>
          <a:custGeom>
            <a:avLst/>
            <a:gdLst>
              <a:gd name="T0" fmla="*/ 7 w 7"/>
              <a:gd name="T1" fmla="*/ 0 h 667"/>
              <a:gd name="T2" fmla="*/ 0 w 7"/>
              <a:gd name="T3" fmla="*/ 667 h 667"/>
            </a:gdLst>
            <a:ahLst/>
            <a:cxnLst>
              <a:cxn ang="0">
                <a:pos x="T0" y="T1"/>
              </a:cxn>
              <a:cxn ang="0">
                <a:pos x="T2" y="T3"/>
              </a:cxn>
            </a:cxnLst>
            <a:rect l="0" t="0" r="r" b="b"/>
            <a:pathLst>
              <a:path w="7" h="667">
                <a:moveTo>
                  <a:pt x="7" y="0"/>
                </a:moveTo>
                <a:lnTo>
                  <a:pt x="0" y="667"/>
                </a:lnTo>
              </a:path>
            </a:pathLst>
          </a:cu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96" name="Line 16"/>
          <p:cNvSpPr>
            <a:spLocks noChangeShapeType="1"/>
          </p:cNvSpPr>
          <p:nvPr/>
        </p:nvSpPr>
        <p:spPr bwMode="auto">
          <a:xfrm flipH="1" flipV="1">
            <a:off x="3542183" y="2097296"/>
            <a:ext cx="57150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97" name="Line 15"/>
          <p:cNvSpPr>
            <a:spLocks noChangeShapeType="1"/>
          </p:cNvSpPr>
          <p:nvPr/>
        </p:nvSpPr>
        <p:spPr bwMode="auto">
          <a:xfrm>
            <a:off x="3542183" y="2097296"/>
            <a:ext cx="0" cy="22860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98" name="Rectangle 14"/>
          <p:cNvSpPr>
            <a:spLocks noChangeArrowheads="1"/>
          </p:cNvSpPr>
          <p:nvPr/>
        </p:nvSpPr>
        <p:spPr bwMode="auto">
          <a:xfrm>
            <a:off x="3199283" y="2337009"/>
            <a:ext cx="914400" cy="5381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tr-TR" altLang="tr-TR" sz="1400" smtClean="0">
                <a:solidFill>
                  <a:prstClr val="black"/>
                </a:solidFill>
                <a:ea typeface="Times New Roman" pitchFamily="18" charset="0"/>
              </a:rPr>
              <a:t>Aşırı basınç</a:t>
            </a:r>
            <a:endParaRPr lang="tr-TR" altLang="tr-TR" smtClean="0">
              <a:solidFill>
                <a:prstClr val="black"/>
              </a:solidFill>
            </a:endParaRPr>
          </a:p>
        </p:txBody>
      </p:sp>
      <p:sp>
        <p:nvSpPr>
          <p:cNvPr id="99" name="Freeform 13"/>
          <p:cNvSpPr>
            <a:spLocks/>
          </p:cNvSpPr>
          <p:nvPr/>
        </p:nvSpPr>
        <p:spPr bwMode="auto">
          <a:xfrm>
            <a:off x="4337521" y="1663909"/>
            <a:ext cx="4762" cy="423862"/>
          </a:xfrm>
          <a:custGeom>
            <a:avLst/>
            <a:gdLst>
              <a:gd name="T0" fmla="*/ 0 w 7"/>
              <a:gd name="T1" fmla="*/ 0 h 667"/>
              <a:gd name="T2" fmla="*/ 7 w 7"/>
              <a:gd name="T3" fmla="*/ 667 h 667"/>
            </a:gdLst>
            <a:ahLst/>
            <a:cxnLst>
              <a:cxn ang="0">
                <a:pos x="T0" y="T1"/>
              </a:cxn>
              <a:cxn ang="0">
                <a:pos x="T2" y="T3"/>
              </a:cxn>
            </a:cxnLst>
            <a:rect l="0" t="0" r="r" b="b"/>
            <a:pathLst>
              <a:path w="7" h="667">
                <a:moveTo>
                  <a:pt x="0" y="0"/>
                </a:moveTo>
                <a:lnTo>
                  <a:pt x="7" y="667"/>
                </a:lnTo>
              </a:path>
            </a:pathLst>
          </a:cu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100" name="Freeform 12"/>
          <p:cNvSpPr>
            <a:spLocks/>
          </p:cNvSpPr>
          <p:nvPr/>
        </p:nvSpPr>
        <p:spPr bwMode="auto">
          <a:xfrm>
            <a:off x="4342283" y="2094121"/>
            <a:ext cx="566738" cy="3175"/>
          </a:xfrm>
          <a:custGeom>
            <a:avLst/>
            <a:gdLst>
              <a:gd name="T0" fmla="*/ 893 w 893"/>
              <a:gd name="T1" fmla="*/ 0 h 7"/>
              <a:gd name="T2" fmla="*/ 0 w 893"/>
              <a:gd name="T3" fmla="*/ 7 h 7"/>
            </a:gdLst>
            <a:ahLst/>
            <a:cxnLst>
              <a:cxn ang="0">
                <a:pos x="T0" y="T1"/>
              </a:cxn>
              <a:cxn ang="0">
                <a:pos x="T2" y="T3"/>
              </a:cxn>
            </a:cxnLst>
            <a:rect l="0" t="0" r="r" b="b"/>
            <a:pathLst>
              <a:path w="893" h="7">
                <a:moveTo>
                  <a:pt x="893" y="0"/>
                </a:moveTo>
                <a:lnTo>
                  <a:pt x="0" y="7"/>
                </a:lnTo>
              </a:path>
            </a:pathLst>
          </a:cu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101" name="Line 11"/>
          <p:cNvSpPr>
            <a:spLocks noChangeShapeType="1"/>
          </p:cNvSpPr>
          <p:nvPr/>
        </p:nvSpPr>
        <p:spPr bwMode="auto">
          <a:xfrm>
            <a:off x="4913783" y="2097296"/>
            <a:ext cx="0" cy="22860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102" name="Rectangle 10"/>
          <p:cNvSpPr>
            <a:spLocks noChangeArrowheads="1"/>
          </p:cNvSpPr>
          <p:nvPr/>
        </p:nvSpPr>
        <p:spPr bwMode="auto">
          <a:xfrm>
            <a:off x="4456583" y="2337009"/>
            <a:ext cx="914400" cy="5381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tr-TR" altLang="tr-TR" sz="1400" smtClean="0">
                <a:solidFill>
                  <a:prstClr val="black"/>
                </a:solidFill>
                <a:ea typeface="Times New Roman" pitchFamily="18" charset="0"/>
              </a:rPr>
              <a:t>Hatalı tank</a:t>
            </a:r>
            <a:endParaRPr lang="tr-TR" altLang="tr-TR" smtClean="0">
              <a:solidFill>
                <a:prstClr val="black"/>
              </a:solidFill>
            </a:endParaRPr>
          </a:p>
        </p:txBody>
      </p:sp>
      <p:sp>
        <p:nvSpPr>
          <p:cNvPr id="103" name="Rectangle 23"/>
          <p:cNvSpPr>
            <a:spLocks noChangeArrowheads="1"/>
          </p:cNvSpPr>
          <p:nvPr/>
        </p:nvSpPr>
        <p:spPr bwMode="auto">
          <a:xfrm>
            <a:off x="6481440" y="3473005"/>
            <a:ext cx="1143000" cy="342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tr-TR" altLang="tr-TR" sz="1400" dirty="0" smtClean="0">
                <a:solidFill>
                  <a:prstClr val="black"/>
                </a:solidFill>
                <a:ea typeface="Times New Roman" pitchFamily="18" charset="0"/>
              </a:rPr>
              <a:t>Patlama</a:t>
            </a:r>
            <a:endParaRPr lang="tr-TR" altLang="tr-TR" dirty="0" smtClean="0">
              <a:solidFill>
                <a:prstClr val="black"/>
              </a:solidFill>
            </a:endParaRPr>
          </a:p>
        </p:txBody>
      </p:sp>
      <p:sp>
        <p:nvSpPr>
          <p:cNvPr id="104" name="Freeform 22"/>
          <p:cNvSpPr>
            <a:spLocks/>
          </p:cNvSpPr>
          <p:nvPr/>
        </p:nvSpPr>
        <p:spPr bwMode="auto">
          <a:xfrm>
            <a:off x="6992615" y="3842178"/>
            <a:ext cx="4763" cy="279400"/>
          </a:xfrm>
          <a:custGeom>
            <a:avLst/>
            <a:gdLst>
              <a:gd name="T0" fmla="*/ 7 w 7"/>
              <a:gd name="T1" fmla="*/ 0 h 442"/>
              <a:gd name="T2" fmla="*/ 0 w 7"/>
              <a:gd name="T3" fmla="*/ 442 h 442"/>
            </a:gdLst>
            <a:ahLst/>
            <a:cxnLst>
              <a:cxn ang="0">
                <a:pos x="T0" y="T1"/>
              </a:cxn>
              <a:cxn ang="0">
                <a:pos x="T2" y="T3"/>
              </a:cxn>
            </a:cxnLst>
            <a:rect l="0" t="0" r="r" b="b"/>
            <a:pathLst>
              <a:path w="7" h="442">
                <a:moveTo>
                  <a:pt x="7" y="0"/>
                </a:moveTo>
                <a:lnTo>
                  <a:pt x="0" y="442"/>
                </a:lnTo>
              </a:path>
            </a:pathLst>
          </a:cu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106" name="Line 8"/>
          <p:cNvSpPr>
            <a:spLocks noChangeShapeType="1"/>
          </p:cNvSpPr>
          <p:nvPr/>
        </p:nvSpPr>
        <p:spPr bwMode="auto">
          <a:xfrm>
            <a:off x="6884665" y="4498530"/>
            <a:ext cx="0" cy="22860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107" name="Line 7"/>
          <p:cNvSpPr>
            <a:spLocks noChangeShapeType="1"/>
          </p:cNvSpPr>
          <p:nvPr/>
        </p:nvSpPr>
        <p:spPr bwMode="auto">
          <a:xfrm flipH="1">
            <a:off x="6427465" y="4736655"/>
            <a:ext cx="45720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108" name="Line 6"/>
          <p:cNvSpPr>
            <a:spLocks noChangeShapeType="1"/>
          </p:cNvSpPr>
          <p:nvPr/>
        </p:nvSpPr>
        <p:spPr bwMode="auto">
          <a:xfrm>
            <a:off x="6427465" y="4736655"/>
            <a:ext cx="0" cy="22860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109" name="Line 5"/>
          <p:cNvSpPr>
            <a:spLocks noChangeShapeType="1"/>
          </p:cNvSpPr>
          <p:nvPr/>
        </p:nvSpPr>
        <p:spPr bwMode="auto">
          <a:xfrm>
            <a:off x="7113265" y="4498530"/>
            <a:ext cx="0" cy="22860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110" name="Line 4"/>
          <p:cNvSpPr>
            <a:spLocks noChangeShapeType="1"/>
          </p:cNvSpPr>
          <p:nvPr/>
        </p:nvSpPr>
        <p:spPr bwMode="auto">
          <a:xfrm>
            <a:off x="7113265" y="4736655"/>
            <a:ext cx="45720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111" name="Line 3"/>
          <p:cNvSpPr>
            <a:spLocks noChangeShapeType="1"/>
          </p:cNvSpPr>
          <p:nvPr/>
        </p:nvSpPr>
        <p:spPr bwMode="auto">
          <a:xfrm>
            <a:off x="7570465" y="4736655"/>
            <a:ext cx="0" cy="22860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112" name="Rectangle 2"/>
          <p:cNvSpPr>
            <a:spLocks noChangeArrowheads="1"/>
          </p:cNvSpPr>
          <p:nvPr/>
        </p:nvSpPr>
        <p:spPr bwMode="auto">
          <a:xfrm>
            <a:off x="5855965" y="4976368"/>
            <a:ext cx="1028700" cy="6524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tr-TR" altLang="tr-TR" sz="1400" smtClean="0">
                <a:solidFill>
                  <a:prstClr val="black"/>
                </a:solidFill>
                <a:ea typeface="Times New Roman" pitchFamily="18" charset="0"/>
              </a:rPr>
              <a:t>Patlayıcı karışım</a:t>
            </a:r>
            <a:endParaRPr lang="tr-TR" altLang="tr-TR" smtClean="0">
              <a:solidFill>
                <a:prstClr val="black"/>
              </a:solidFill>
            </a:endParaRPr>
          </a:p>
        </p:txBody>
      </p:sp>
      <p:sp>
        <p:nvSpPr>
          <p:cNvPr id="113" name="Rectangle 1"/>
          <p:cNvSpPr>
            <a:spLocks noChangeArrowheads="1"/>
          </p:cNvSpPr>
          <p:nvPr/>
        </p:nvSpPr>
        <p:spPr bwMode="auto">
          <a:xfrm>
            <a:off x="7052940" y="4990655"/>
            <a:ext cx="1012825" cy="342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tr-TR" altLang="tr-TR" sz="1400" smtClean="0">
                <a:solidFill>
                  <a:prstClr val="black"/>
                </a:solidFill>
                <a:ea typeface="Times New Roman" pitchFamily="18" charset="0"/>
              </a:rPr>
              <a:t>Ateşleme</a:t>
            </a:r>
            <a:endParaRPr lang="tr-TR" altLang="tr-TR" smtClean="0">
              <a:solidFill>
                <a:prstClr val="black"/>
              </a:solidFill>
            </a:endParaRPr>
          </a:p>
        </p:txBody>
      </p:sp>
      <p:sp>
        <p:nvSpPr>
          <p:cNvPr id="114" name="Metin kutusu 113"/>
          <p:cNvSpPr txBox="1"/>
          <p:nvPr/>
        </p:nvSpPr>
        <p:spPr>
          <a:xfrm>
            <a:off x="2882781" y="303311"/>
            <a:ext cx="2758008" cy="307777"/>
          </a:xfrm>
          <a:prstGeom prst="rect">
            <a:avLst/>
          </a:prstGeom>
          <a:noFill/>
        </p:spPr>
        <p:txBody>
          <a:bodyPr wrap="square" rtlCol="0">
            <a:spAutoFit/>
          </a:bodyPr>
          <a:lstStyle/>
          <a:p>
            <a:r>
              <a:rPr lang="tr-TR" sz="1400" b="1" dirty="0" smtClean="0">
                <a:solidFill>
                  <a:prstClr val="black"/>
                </a:solidFill>
                <a:latin typeface="Calibri" pitchFamily="34" charset="0"/>
                <a:cs typeface="Arial" charset="0"/>
              </a:rPr>
              <a:t>1. Basınçlı Tankın Patlaması</a:t>
            </a:r>
            <a:endParaRPr lang="tr-TR" sz="1400" b="1" dirty="0">
              <a:solidFill>
                <a:prstClr val="black"/>
              </a:solidFill>
              <a:latin typeface="Calibri" pitchFamily="34" charset="0"/>
              <a:cs typeface="Arial" charset="0"/>
            </a:endParaRPr>
          </a:p>
        </p:txBody>
      </p:sp>
      <p:sp>
        <p:nvSpPr>
          <p:cNvPr id="115" name="Metin kutusu 114"/>
          <p:cNvSpPr txBox="1"/>
          <p:nvPr/>
        </p:nvSpPr>
        <p:spPr>
          <a:xfrm>
            <a:off x="6004012" y="3165228"/>
            <a:ext cx="2816460" cy="307777"/>
          </a:xfrm>
          <a:prstGeom prst="rect">
            <a:avLst/>
          </a:prstGeom>
          <a:noFill/>
        </p:spPr>
        <p:txBody>
          <a:bodyPr wrap="square" rtlCol="0">
            <a:spAutoFit/>
          </a:bodyPr>
          <a:lstStyle/>
          <a:p>
            <a:r>
              <a:rPr lang="tr-TR" sz="1400" b="1" dirty="0" smtClean="0">
                <a:solidFill>
                  <a:prstClr val="black"/>
                </a:solidFill>
                <a:latin typeface="Calibri" pitchFamily="34" charset="0"/>
                <a:cs typeface="Arial" charset="0"/>
              </a:rPr>
              <a:t>2. Patlayıcı  karışımın patlaması</a:t>
            </a:r>
            <a:endParaRPr lang="tr-TR" sz="1400" b="1" dirty="0">
              <a:solidFill>
                <a:prstClr val="black"/>
              </a:solidFill>
              <a:latin typeface="Calibri" pitchFamily="34" charset="0"/>
              <a:cs typeface="Arial" charset="0"/>
            </a:endParaRPr>
          </a:p>
        </p:txBody>
      </p:sp>
      <p:sp>
        <p:nvSpPr>
          <p:cNvPr id="116" name="Rectangle 9"/>
          <p:cNvSpPr>
            <a:spLocks noChangeArrowheads="1"/>
          </p:cNvSpPr>
          <p:nvPr/>
        </p:nvSpPr>
        <p:spPr bwMode="auto">
          <a:xfrm>
            <a:off x="1259631" y="4706286"/>
            <a:ext cx="1371600" cy="342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tr-TR" altLang="tr-TR" sz="1400" smtClean="0">
                <a:solidFill>
                  <a:prstClr val="black"/>
                </a:solidFill>
                <a:ea typeface="Times New Roman" pitchFamily="18" charset="0"/>
              </a:rPr>
              <a:t>Aşırı basınç</a:t>
            </a:r>
            <a:endParaRPr lang="tr-TR" altLang="tr-TR" smtClean="0">
              <a:solidFill>
                <a:prstClr val="black"/>
              </a:solidFill>
            </a:endParaRPr>
          </a:p>
        </p:txBody>
      </p:sp>
      <p:sp>
        <p:nvSpPr>
          <p:cNvPr id="117" name="Line 11"/>
          <p:cNvSpPr>
            <a:spLocks noChangeShapeType="1"/>
          </p:cNvSpPr>
          <p:nvPr/>
        </p:nvSpPr>
        <p:spPr bwMode="auto">
          <a:xfrm>
            <a:off x="1972419" y="4466674"/>
            <a:ext cx="0" cy="22860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119" name="Line 8"/>
          <p:cNvSpPr>
            <a:spLocks noChangeShapeType="1"/>
          </p:cNvSpPr>
          <p:nvPr/>
        </p:nvSpPr>
        <p:spPr bwMode="auto">
          <a:xfrm>
            <a:off x="1925349" y="5653056"/>
            <a:ext cx="0" cy="18256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120" name="Line 7"/>
          <p:cNvSpPr>
            <a:spLocks noChangeShapeType="1"/>
          </p:cNvSpPr>
          <p:nvPr/>
        </p:nvSpPr>
        <p:spPr bwMode="auto">
          <a:xfrm>
            <a:off x="2023176" y="5659965"/>
            <a:ext cx="0" cy="150145"/>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121" name="Line 6"/>
          <p:cNvSpPr>
            <a:spLocks noChangeShapeType="1"/>
          </p:cNvSpPr>
          <p:nvPr/>
        </p:nvSpPr>
        <p:spPr bwMode="auto">
          <a:xfrm flipH="1">
            <a:off x="1274627" y="5835619"/>
            <a:ext cx="650722" cy="1203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122" name="Line 5"/>
          <p:cNvSpPr>
            <a:spLocks noChangeShapeType="1"/>
          </p:cNvSpPr>
          <p:nvPr/>
        </p:nvSpPr>
        <p:spPr bwMode="auto">
          <a:xfrm>
            <a:off x="2023176" y="5847650"/>
            <a:ext cx="52868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123" name="Line 4"/>
          <p:cNvSpPr>
            <a:spLocks noChangeShapeType="1"/>
          </p:cNvSpPr>
          <p:nvPr/>
        </p:nvSpPr>
        <p:spPr bwMode="auto">
          <a:xfrm>
            <a:off x="1259631" y="5835619"/>
            <a:ext cx="0" cy="22860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124" name="Line 3"/>
          <p:cNvSpPr>
            <a:spLocks noChangeShapeType="1"/>
          </p:cNvSpPr>
          <p:nvPr/>
        </p:nvSpPr>
        <p:spPr bwMode="auto">
          <a:xfrm>
            <a:off x="2566144" y="5835619"/>
            <a:ext cx="0" cy="22860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125" name="Rectangle 2"/>
          <p:cNvSpPr>
            <a:spLocks noChangeArrowheads="1"/>
          </p:cNvSpPr>
          <p:nvPr/>
        </p:nvSpPr>
        <p:spPr bwMode="auto">
          <a:xfrm>
            <a:off x="784969" y="6064219"/>
            <a:ext cx="1028700" cy="5127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tr-TR" altLang="tr-TR" sz="1200" smtClean="0">
                <a:solidFill>
                  <a:prstClr val="black"/>
                </a:solidFill>
                <a:ea typeface="Times New Roman" pitchFamily="18" charset="0"/>
              </a:rPr>
              <a:t>Pompalama durmaz</a:t>
            </a:r>
            <a:endParaRPr lang="tr-TR" altLang="tr-TR" smtClean="0">
              <a:solidFill>
                <a:prstClr val="black"/>
              </a:solidFill>
            </a:endParaRPr>
          </a:p>
        </p:txBody>
      </p:sp>
      <p:sp>
        <p:nvSpPr>
          <p:cNvPr id="126" name="Rectangle 1"/>
          <p:cNvSpPr>
            <a:spLocks noChangeArrowheads="1"/>
          </p:cNvSpPr>
          <p:nvPr/>
        </p:nvSpPr>
        <p:spPr bwMode="auto">
          <a:xfrm>
            <a:off x="1972419" y="6064219"/>
            <a:ext cx="1257300" cy="5127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tr-TR" altLang="tr-TR" sz="1200" smtClean="0">
                <a:solidFill>
                  <a:prstClr val="black"/>
                </a:solidFill>
                <a:ea typeface="Times New Roman" pitchFamily="18" charset="0"/>
              </a:rPr>
              <a:t>Basınç tahliye açılmaz</a:t>
            </a:r>
            <a:endParaRPr lang="tr-TR" altLang="tr-TR" smtClean="0">
              <a:solidFill>
                <a:prstClr val="black"/>
              </a:solidFill>
            </a:endParaRPr>
          </a:p>
        </p:txBody>
      </p:sp>
      <p:sp>
        <p:nvSpPr>
          <p:cNvPr id="127" name="Rectangle 13"/>
          <p:cNvSpPr>
            <a:spLocks noChangeArrowheads="1"/>
          </p:cNvSpPr>
          <p:nvPr/>
        </p:nvSpPr>
        <p:spPr bwMode="auto">
          <a:xfrm>
            <a:off x="467544" y="3705732"/>
            <a:ext cx="1584175"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tr-TR" altLang="tr-TR" sz="1400" b="1" dirty="0" smtClean="0">
                <a:solidFill>
                  <a:prstClr val="black"/>
                </a:solidFill>
              </a:rPr>
              <a:t>3. Akış sisteminde patlama</a:t>
            </a:r>
            <a:r>
              <a:rPr lang="tr-TR" altLang="tr-TR" b="1" dirty="0" smtClean="0">
                <a:solidFill>
                  <a:prstClr val="black"/>
                </a:solidFill>
              </a:rPr>
              <a:t> </a:t>
            </a:r>
            <a:endParaRPr lang="tr-TR" altLang="tr-TR" dirty="0" smtClean="0">
              <a:solidFill>
                <a:prstClr val="black"/>
              </a:solidFill>
            </a:endParaRPr>
          </a:p>
          <a:p>
            <a:pPr eaLnBrk="0" hangingPunct="0"/>
            <a:endParaRPr lang="tr-TR" altLang="tr-TR" dirty="0" smtClean="0">
              <a:solidFill>
                <a:prstClr val="black"/>
              </a:solidFill>
            </a:endParaRPr>
          </a:p>
        </p:txBody>
      </p:sp>
      <p:sp>
        <p:nvSpPr>
          <p:cNvPr id="2" name="Akış Çizelgesi: Depolanmış Veri 1"/>
          <p:cNvSpPr/>
          <p:nvPr/>
        </p:nvSpPr>
        <p:spPr>
          <a:xfrm rot="5400000">
            <a:off x="3948980" y="1329472"/>
            <a:ext cx="511969" cy="367974"/>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3" name="Akış Çizelgesi: Gecikme 2"/>
          <p:cNvSpPr/>
          <p:nvPr/>
        </p:nvSpPr>
        <p:spPr>
          <a:xfrm rot="16200000">
            <a:off x="6766843" y="4153127"/>
            <a:ext cx="479411" cy="343536"/>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57" name="Rectangle 23"/>
          <p:cNvSpPr>
            <a:spLocks noChangeArrowheads="1"/>
          </p:cNvSpPr>
          <p:nvPr/>
        </p:nvSpPr>
        <p:spPr bwMode="auto">
          <a:xfrm>
            <a:off x="1446993" y="3414748"/>
            <a:ext cx="1143000" cy="342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tr-TR" altLang="tr-TR" sz="1400" dirty="0" smtClean="0">
                <a:solidFill>
                  <a:prstClr val="black"/>
                </a:solidFill>
                <a:ea typeface="Times New Roman" pitchFamily="18" charset="0"/>
              </a:rPr>
              <a:t>Patlama</a:t>
            </a:r>
            <a:endParaRPr lang="tr-TR" altLang="tr-TR" dirty="0" smtClean="0">
              <a:solidFill>
                <a:prstClr val="black"/>
              </a:solidFill>
            </a:endParaRPr>
          </a:p>
        </p:txBody>
      </p:sp>
      <p:sp>
        <p:nvSpPr>
          <p:cNvPr id="62" name="Freeform 22"/>
          <p:cNvSpPr>
            <a:spLocks/>
          </p:cNvSpPr>
          <p:nvPr/>
        </p:nvSpPr>
        <p:spPr bwMode="auto">
          <a:xfrm>
            <a:off x="1989944" y="3783921"/>
            <a:ext cx="4763" cy="279400"/>
          </a:xfrm>
          <a:custGeom>
            <a:avLst/>
            <a:gdLst>
              <a:gd name="T0" fmla="*/ 7 w 7"/>
              <a:gd name="T1" fmla="*/ 0 h 442"/>
              <a:gd name="T2" fmla="*/ 0 w 7"/>
              <a:gd name="T3" fmla="*/ 442 h 442"/>
            </a:gdLst>
            <a:ahLst/>
            <a:cxnLst>
              <a:cxn ang="0">
                <a:pos x="T0" y="T1"/>
              </a:cxn>
              <a:cxn ang="0">
                <a:pos x="T2" y="T3"/>
              </a:cxn>
            </a:cxnLst>
            <a:rect l="0" t="0" r="r" b="b"/>
            <a:pathLst>
              <a:path w="7" h="442">
                <a:moveTo>
                  <a:pt x="7" y="0"/>
                </a:moveTo>
                <a:lnTo>
                  <a:pt x="0" y="442"/>
                </a:lnTo>
              </a:path>
            </a:pathLst>
          </a:cu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
        <p:nvSpPr>
          <p:cNvPr id="63" name="Akış Çizelgesi: Gecikme 62"/>
          <p:cNvSpPr/>
          <p:nvPr/>
        </p:nvSpPr>
        <p:spPr>
          <a:xfrm rot="16200000">
            <a:off x="1732396" y="4094870"/>
            <a:ext cx="479411" cy="343536"/>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65" name="Akış Çizelgesi: Gecikme 64"/>
          <p:cNvSpPr/>
          <p:nvPr/>
        </p:nvSpPr>
        <p:spPr>
          <a:xfrm rot="16200000">
            <a:off x="1752620" y="5241582"/>
            <a:ext cx="479411" cy="343536"/>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66" name="Line 11"/>
          <p:cNvSpPr>
            <a:spLocks noChangeShapeType="1"/>
          </p:cNvSpPr>
          <p:nvPr/>
        </p:nvSpPr>
        <p:spPr bwMode="auto">
          <a:xfrm flipH="1">
            <a:off x="1963767" y="5028004"/>
            <a:ext cx="8334" cy="145639"/>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latin typeface="Calibri" pitchFamily="34" charset="0"/>
              <a:cs typeface="Arial" charset="0"/>
            </a:endParaRPr>
          </a:p>
        </p:txBody>
      </p:sp>
    </p:spTree>
    <p:extLst>
      <p:ext uri="{BB962C8B-B14F-4D97-AF65-F5344CB8AC3E}">
        <p14:creationId xmlns:p14="http://schemas.microsoft.com/office/powerpoint/2010/main" xmlns="" val="59443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500" fill="hold"/>
                                        <p:tgtEl>
                                          <p:spTgt spid="90"/>
                                        </p:tgtEl>
                                        <p:attrNameLst>
                                          <p:attrName>ppt_x</p:attrName>
                                        </p:attrNameLst>
                                      </p:cBhvr>
                                      <p:tavLst>
                                        <p:tav tm="0">
                                          <p:val>
                                            <p:strVal val="#ppt_x"/>
                                          </p:val>
                                        </p:tav>
                                        <p:tav tm="100000">
                                          <p:val>
                                            <p:strVal val="#ppt_x"/>
                                          </p:val>
                                        </p:tav>
                                      </p:tavLst>
                                    </p:anim>
                                    <p:anim calcmode="lin" valueType="num">
                                      <p:cBhvr additive="base">
                                        <p:cTn id="8"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8"/>
                                        </p:tgtEl>
                                        <p:attrNameLst>
                                          <p:attrName>style.visibility</p:attrName>
                                        </p:attrNameLst>
                                      </p:cBhvr>
                                      <p:to>
                                        <p:strVal val="visible"/>
                                      </p:to>
                                    </p:set>
                                    <p:anim calcmode="lin" valueType="num">
                                      <p:cBhvr additive="base">
                                        <p:cTn id="13" dur="500" fill="hold"/>
                                        <p:tgtEl>
                                          <p:spTgt spid="98"/>
                                        </p:tgtEl>
                                        <p:attrNameLst>
                                          <p:attrName>ppt_x</p:attrName>
                                        </p:attrNameLst>
                                      </p:cBhvr>
                                      <p:tavLst>
                                        <p:tav tm="0">
                                          <p:val>
                                            <p:strVal val="#ppt_x"/>
                                          </p:val>
                                        </p:tav>
                                        <p:tav tm="100000">
                                          <p:val>
                                            <p:strVal val="#ppt_x"/>
                                          </p:val>
                                        </p:tav>
                                      </p:tavLst>
                                    </p:anim>
                                    <p:anim calcmode="lin" valueType="num">
                                      <p:cBhvr additive="base">
                                        <p:cTn id="14" dur="500" fill="hold"/>
                                        <p:tgtEl>
                                          <p:spTgt spid="9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2"/>
                                        </p:tgtEl>
                                        <p:attrNameLst>
                                          <p:attrName>style.visibility</p:attrName>
                                        </p:attrNameLst>
                                      </p:cBhvr>
                                      <p:to>
                                        <p:strVal val="visible"/>
                                      </p:to>
                                    </p:set>
                                    <p:anim calcmode="lin" valueType="num">
                                      <p:cBhvr additive="base">
                                        <p:cTn id="17" dur="500" fill="hold"/>
                                        <p:tgtEl>
                                          <p:spTgt spid="102"/>
                                        </p:tgtEl>
                                        <p:attrNameLst>
                                          <p:attrName>ppt_x</p:attrName>
                                        </p:attrNameLst>
                                      </p:cBhvr>
                                      <p:tavLst>
                                        <p:tav tm="0">
                                          <p:val>
                                            <p:strVal val="#ppt_x"/>
                                          </p:val>
                                        </p:tav>
                                        <p:tav tm="100000">
                                          <p:val>
                                            <p:strVal val="#ppt_x"/>
                                          </p:val>
                                        </p:tav>
                                      </p:tavLst>
                                    </p:anim>
                                    <p:anim calcmode="lin" valueType="num">
                                      <p:cBhvr additive="base">
                                        <p:cTn id="18"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4"/>
                                        </p:tgtEl>
                                        <p:attrNameLst>
                                          <p:attrName>style.visibility</p:attrName>
                                        </p:attrNameLst>
                                      </p:cBhvr>
                                      <p:to>
                                        <p:strVal val="visible"/>
                                      </p:to>
                                    </p:set>
                                    <p:anim calcmode="lin" valueType="num">
                                      <p:cBhvr additive="base">
                                        <p:cTn id="29" dur="500" fill="hold"/>
                                        <p:tgtEl>
                                          <p:spTgt spid="94"/>
                                        </p:tgtEl>
                                        <p:attrNameLst>
                                          <p:attrName>ppt_x</p:attrName>
                                        </p:attrNameLst>
                                      </p:cBhvr>
                                      <p:tavLst>
                                        <p:tav tm="0">
                                          <p:val>
                                            <p:strVal val="#ppt_x"/>
                                          </p:val>
                                        </p:tav>
                                        <p:tav tm="100000">
                                          <p:val>
                                            <p:strVal val="#ppt_x"/>
                                          </p:val>
                                        </p:tav>
                                      </p:tavLst>
                                    </p:anim>
                                    <p:anim calcmode="lin" valueType="num">
                                      <p:cBhvr additive="base">
                                        <p:cTn id="30" dur="500" fill="hold"/>
                                        <p:tgtEl>
                                          <p:spTgt spid="9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5"/>
                                        </p:tgtEl>
                                        <p:attrNameLst>
                                          <p:attrName>style.visibility</p:attrName>
                                        </p:attrNameLst>
                                      </p:cBhvr>
                                      <p:to>
                                        <p:strVal val="visible"/>
                                      </p:to>
                                    </p:set>
                                    <p:anim calcmode="lin" valueType="num">
                                      <p:cBhvr additive="base">
                                        <p:cTn id="33" dur="500" fill="hold"/>
                                        <p:tgtEl>
                                          <p:spTgt spid="95"/>
                                        </p:tgtEl>
                                        <p:attrNameLst>
                                          <p:attrName>ppt_x</p:attrName>
                                        </p:attrNameLst>
                                      </p:cBhvr>
                                      <p:tavLst>
                                        <p:tav tm="0">
                                          <p:val>
                                            <p:strVal val="#ppt_x"/>
                                          </p:val>
                                        </p:tav>
                                        <p:tav tm="100000">
                                          <p:val>
                                            <p:strVal val="#ppt_x"/>
                                          </p:val>
                                        </p:tav>
                                      </p:tavLst>
                                    </p:anim>
                                    <p:anim calcmode="lin" valueType="num">
                                      <p:cBhvr additive="base">
                                        <p:cTn id="34" dur="500" fill="hold"/>
                                        <p:tgtEl>
                                          <p:spTgt spid="9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9"/>
                                        </p:tgtEl>
                                        <p:attrNameLst>
                                          <p:attrName>style.visibility</p:attrName>
                                        </p:attrNameLst>
                                      </p:cBhvr>
                                      <p:to>
                                        <p:strVal val="visible"/>
                                      </p:to>
                                    </p:set>
                                    <p:anim calcmode="lin" valueType="num">
                                      <p:cBhvr additive="base">
                                        <p:cTn id="37" dur="500" fill="hold"/>
                                        <p:tgtEl>
                                          <p:spTgt spid="99"/>
                                        </p:tgtEl>
                                        <p:attrNameLst>
                                          <p:attrName>ppt_x</p:attrName>
                                        </p:attrNameLst>
                                      </p:cBhvr>
                                      <p:tavLst>
                                        <p:tav tm="0">
                                          <p:val>
                                            <p:strVal val="#ppt_x"/>
                                          </p:val>
                                        </p:tav>
                                        <p:tav tm="100000">
                                          <p:val>
                                            <p:strVal val="#ppt_x"/>
                                          </p:val>
                                        </p:tav>
                                      </p:tavLst>
                                    </p:anim>
                                    <p:anim calcmode="lin" valueType="num">
                                      <p:cBhvr additive="base">
                                        <p:cTn id="38" dur="500" fill="hold"/>
                                        <p:tgtEl>
                                          <p:spTgt spid="9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00"/>
                                        </p:tgtEl>
                                        <p:attrNameLst>
                                          <p:attrName>style.visibility</p:attrName>
                                        </p:attrNameLst>
                                      </p:cBhvr>
                                      <p:to>
                                        <p:strVal val="visible"/>
                                      </p:to>
                                    </p:set>
                                    <p:anim calcmode="lin" valueType="num">
                                      <p:cBhvr additive="base">
                                        <p:cTn id="41" dur="500" fill="hold"/>
                                        <p:tgtEl>
                                          <p:spTgt spid="100"/>
                                        </p:tgtEl>
                                        <p:attrNameLst>
                                          <p:attrName>ppt_x</p:attrName>
                                        </p:attrNameLst>
                                      </p:cBhvr>
                                      <p:tavLst>
                                        <p:tav tm="0">
                                          <p:val>
                                            <p:strVal val="#ppt_x"/>
                                          </p:val>
                                        </p:tav>
                                        <p:tav tm="100000">
                                          <p:val>
                                            <p:strVal val="#ppt_x"/>
                                          </p:val>
                                        </p:tav>
                                      </p:tavLst>
                                    </p:anim>
                                    <p:anim calcmode="lin" valueType="num">
                                      <p:cBhvr additive="base">
                                        <p:cTn id="42" dur="500" fill="hold"/>
                                        <p:tgtEl>
                                          <p:spTgt spid="10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01"/>
                                        </p:tgtEl>
                                        <p:attrNameLst>
                                          <p:attrName>style.visibility</p:attrName>
                                        </p:attrNameLst>
                                      </p:cBhvr>
                                      <p:to>
                                        <p:strVal val="visible"/>
                                      </p:to>
                                    </p:set>
                                    <p:anim calcmode="lin" valueType="num">
                                      <p:cBhvr additive="base">
                                        <p:cTn id="45" dur="500" fill="hold"/>
                                        <p:tgtEl>
                                          <p:spTgt spid="101"/>
                                        </p:tgtEl>
                                        <p:attrNameLst>
                                          <p:attrName>ppt_x</p:attrName>
                                        </p:attrNameLst>
                                      </p:cBhvr>
                                      <p:tavLst>
                                        <p:tav tm="0">
                                          <p:val>
                                            <p:strVal val="#ppt_x"/>
                                          </p:val>
                                        </p:tav>
                                        <p:tav tm="100000">
                                          <p:val>
                                            <p:strVal val="#ppt_x"/>
                                          </p:val>
                                        </p:tav>
                                      </p:tavLst>
                                    </p:anim>
                                    <p:anim calcmode="lin" valueType="num">
                                      <p:cBhvr additive="base">
                                        <p:cTn id="46" dur="500" fill="hold"/>
                                        <p:tgtEl>
                                          <p:spTgt spid="10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96"/>
                                        </p:tgtEl>
                                        <p:attrNameLst>
                                          <p:attrName>style.visibility</p:attrName>
                                        </p:attrNameLst>
                                      </p:cBhvr>
                                      <p:to>
                                        <p:strVal val="visible"/>
                                      </p:to>
                                    </p:set>
                                    <p:anim calcmode="lin" valueType="num">
                                      <p:cBhvr additive="base">
                                        <p:cTn id="49" dur="500" fill="hold"/>
                                        <p:tgtEl>
                                          <p:spTgt spid="96"/>
                                        </p:tgtEl>
                                        <p:attrNameLst>
                                          <p:attrName>ppt_x</p:attrName>
                                        </p:attrNameLst>
                                      </p:cBhvr>
                                      <p:tavLst>
                                        <p:tav tm="0">
                                          <p:val>
                                            <p:strVal val="#ppt_x"/>
                                          </p:val>
                                        </p:tav>
                                        <p:tav tm="100000">
                                          <p:val>
                                            <p:strVal val="#ppt_x"/>
                                          </p:val>
                                        </p:tav>
                                      </p:tavLst>
                                    </p:anim>
                                    <p:anim calcmode="lin" valueType="num">
                                      <p:cBhvr additive="base">
                                        <p:cTn id="50" dur="500" fill="hold"/>
                                        <p:tgtEl>
                                          <p:spTgt spid="9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97"/>
                                        </p:tgtEl>
                                        <p:attrNameLst>
                                          <p:attrName>style.visibility</p:attrName>
                                        </p:attrNameLst>
                                      </p:cBhvr>
                                      <p:to>
                                        <p:strVal val="visible"/>
                                      </p:to>
                                    </p:set>
                                    <p:anim calcmode="lin" valueType="num">
                                      <p:cBhvr additive="base">
                                        <p:cTn id="53" dur="500" fill="hold"/>
                                        <p:tgtEl>
                                          <p:spTgt spid="97"/>
                                        </p:tgtEl>
                                        <p:attrNameLst>
                                          <p:attrName>ppt_x</p:attrName>
                                        </p:attrNameLst>
                                      </p:cBhvr>
                                      <p:tavLst>
                                        <p:tav tm="0">
                                          <p:val>
                                            <p:strVal val="#ppt_x"/>
                                          </p:val>
                                        </p:tav>
                                        <p:tav tm="100000">
                                          <p:val>
                                            <p:strVal val="#ppt_x"/>
                                          </p:val>
                                        </p:tav>
                                      </p:tavLst>
                                    </p:anim>
                                    <p:anim calcmode="lin" valueType="num">
                                      <p:cBhvr additive="base">
                                        <p:cTn id="54"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03"/>
                                        </p:tgtEl>
                                        <p:attrNameLst>
                                          <p:attrName>style.visibility</p:attrName>
                                        </p:attrNameLst>
                                      </p:cBhvr>
                                      <p:to>
                                        <p:strVal val="visible"/>
                                      </p:to>
                                    </p:set>
                                    <p:anim calcmode="lin" valueType="num">
                                      <p:cBhvr additive="base">
                                        <p:cTn id="59" dur="500" fill="hold"/>
                                        <p:tgtEl>
                                          <p:spTgt spid="103"/>
                                        </p:tgtEl>
                                        <p:attrNameLst>
                                          <p:attrName>ppt_x</p:attrName>
                                        </p:attrNameLst>
                                      </p:cBhvr>
                                      <p:tavLst>
                                        <p:tav tm="0">
                                          <p:val>
                                            <p:strVal val="#ppt_x"/>
                                          </p:val>
                                        </p:tav>
                                        <p:tav tm="100000">
                                          <p:val>
                                            <p:strVal val="#ppt_x"/>
                                          </p:val>
                                        </p:tav>
                                      </p:tavLst>
                                    </p:anim>
                                    <p:anim calcmode="lin" valueType="num">
                                      <p:cBhvr additive="base">
                                        <p:cTn id="60"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12"/>
                                        </p:tgtEl>
                                        <p:attrNameLst>
                                          <p:attrName>style.visibility</p:attrName>
                                        </p:attrNameLst>
                                      </p:cBhvr>
                                      <p:to>
                                        <p:strVal val="visible"/>
                                      </p:to>
                                    </p:set>
                                    <p:anim calcmode="lin" valueType="num">
                                      <p:cBhvr additive="base">
                                        <p:cTn id="65" dur="500" fill="hold"/>
                                        <p:tgtEl>
                                          <p:spTgt spid="112"/>
                                        </p:tgtEl>
                                        <p:attrNameLst>
                                          <p:attrName>ppt_x</p:attrName>
                                        </p:attrNameLst>
                                      </p:cBhvr>
                                      <p:tavLst>
                                        <p:tav tm="0">
                                          <p:val>
                                            <p:strVal val="#ppt_x"/>
                                          </p:val>
                                        </p:tav>
                                        <p:tav tm="100000">
                                          <p:val>
                                            <p:strVal val="#ppt_x"/>
                                          </p:val>
                                        </p:tav>
                                      </p:tavLst>
                                    </p:anim>
                                    <p:anim calcmode="lin" valueType="num">
                                      <p:cBhvr additive="base">
                                        <p:cTn id="66" dur="500" fill="hold"/>
                                        <p:tgtEl>
                                          <p:spTgt spid="11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13"/>
                                        </p:tgtEl>
                                        <p:attrNameLst>
                                          <p:attrName>style.visibility</p:attrName>
                                        </p:attrNameLst>
                                      </p:cBhvr>
                                      <p:to>
                                        <p:strVal val="visible"/>
                                      </p:to>
                                    </p:set>
                                    <p:anim calcmode="lin" valueType="num">
                                      <p:cBhvr additive="base">
                                        <p:cTn id="69" dur="500" fill="hold"/>
                                        <p:tgtEl>
                                          <p:spTgt spid="113"/>
                                        </p:tgtEl>
                                        <p:attrNameLst>
                                          <p:attrName>ppt_x</p:attrName>
                                        </p:attrNameLst>
                                      </p:cBhvr>
                                      <p:tavLst>
                                        <p:tav tm="0">
                                          <p:val>
                                            <p:strVal val="#ppt_x"/>
                                          </p:val>
                                        </p:tav>
                                        <p:tav tm="100000">
                                          <p:val>
                                            <p:strVal val="#ppt_x"/>
                                          </p:val>
                                        </p:tav>
                                      </p:tavLst>
                                    </p:anim>
                                    <p:anim calcmode="lin" valueType="num">
                                      <p:cBhvr additive="base">
                                        <p:cTn id="70"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
                                        </p:tgtEl>
                                        <p:attrNameLst>
                                          <p:attrName>style.visibility</p:attrName>
                                        </p:attrNameLst>
                                      </p:cBhvr>
                                      <p:to>
                                        <p:strVal val="visible"/>
                                      </p:to>
                                    </p:set>
                                    <p:anim calcmode="lin" valueType="num">
                                      <p:cBhvr additive="base">
                                        <p:cTn id="75" dur="500" fill="hold"/>
                                        <p:tgtEl>
                                          <p:spTgt spid="3"/>
                                        </p:tgtEl>
                                        <p:attrNameLst>
                                          <p:attrName>ppt_x</p:attrName>
                                        </p:attrNameLst>
                                      </p:cBhvr>
                                      <p:tavLst>
                                        <p:tav tm="0">
                                          <p:val>
                                            <p:strVal val="#ppt_x"/>
                                          </p:val>
                                        </p:tav>
                                        <p:tav tm="100000">
                                          <p:val>
                                            <p:strVal val="#ppt_x"/>
                                          </p:val>
                                        </p:tav>
                                      </p:tavLst>
                                    </p:anim>
                                    <p:anim calcmode="lin" valueType="num">
                                      <p:cBhvr additive="base">
                                        <p:cTn id="7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04"/>
                                        </p:tgtEl>
                                        <p:attrNameLst>
                                          <p:attrName>style.visibility</p:attrName>
                                        </p:attrNameLst>
                                      </p:cBhvr>
                                      <p:to>
                                        <p:strVal val="visible"/>
                                      </p:to>
                                    </p:set>
                                    <p:anim calcmode="lin" valueType="num">
                                      <p:cBhvr additive="base">
                                        <p:cTn id="81" dur="500" fill="hold"/>
                                        <p:tgtEl>
                                          <p:spTgt spid="104"/>
                                        </p:tgtEl>
                                        <p:attrNameLst>
                                          <p:attrName>ppt_x</p:attrName>
                                        </p:attrNameLst>
                                      </p:cBhvr>
                                      <p:tavLst>
                                        <p:tav tm="0">
                                          <p:val>
                                            <p:strVal val="#ppt_x"/>
                                          </p:val>
                                        </p:tav>
                                        <p:tav tm="100000">
                                          <p:val>
                                            <p:strVal val="#ppt_x"/>
                                          </p:val>
                                        </p:tav>
                                      </p:tavLst>
                                    </p:anim>
                                    <p:anim calcmode="lin" valueType="num">
                                      <p:cBhvr additive="base">
                                        <p:cTn id="82" dur="500" fill="hold"/>
                                        <p:tgtEl>
                                          <p:spTgt spid="104"/>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additive="base">
                                        <p:cTn id="85" dur="500" fill="hold"/>
                                        <p:tgtEl>
                                          <p:spTgt spid="107"/>
                                        </p:tgtEl>
                                        <p:attrNameLst>
                                          <p:attrName>ppt_x</p:attrName>
                                        </p:attrNameLst>
                                      </p:cBhvr>
                                      <p:tavLst>
                                        <p:tav tm="0">
                                          <p:val>
                                            <p:strVal val="#ppt_x"/>
                                          </p:val>
                                        </p:tav>
                                        <p:tav tm="100000">
                                          <p:val>
                                            <p:strVal val="#ppt_x"/>
                                          </p:val>
                                        </p:tav>
                                      </p:tavLst>
                                    </p:anim>
                                    <p:anim calcmode="lin" valueType="num">
                                      <p:cBhvr additive="base">
                                        <p:cTn id="86" dur="500" fill="hold"/>
                                        <p:tgtEl>
                                          <p:spTgt spid="107"/>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106"/>
                                        </p:tgtEl>
                                        <p:attrNameLst>
                                          <p:attrName>style.visibility</p:attrName>
                                        </p:attrNameLst>
                                      </p:cBhvr>
                                      <p:to>
                                        <p:strVal val="visible"/>
                                      </p:to>
                                    </p:set>
                                    <p:anim calcmode="lin" valueType="num">
                                      <p:cBhvr additive="base">
                                        <p:cTn id="89" dur="500" fill="hold"/>
                                        <p:tgtEl>
                                          <p:spTgt spid="106"/>
                                        </p:tgtEl>
                                        <p:attrNameLst>
                                          <p:attrName>ppt_x</p:attrName>
                                        </p:attrNameLst>
                                      </p:cBhvr>
                                      <p:tavLst>
                                        <p:tav tm="0">
                                          <p:val>
                                            <p:strVal val="#ppt_x"/>
                                          </p:val>
                                        </p:tav>
                                        <p:tav tm="100000">
                                          <p:val>
                                            <p:strVal val="#ppt_x"/>
                                          </p:val>
                                        </p:tav>
                                      </p:tavLst>
                                    </p:anim>
                                    <p:anim calcmode="lin" valueType="num">
                                      <p:cBhvr additive="base">
                                        <p:cTn id="90" dur="500" fill="hold"/>
                                        <p:tgtEl>
                                          <p:spTgt spid="106"/>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109"/>
                                        </p:tgtEl>
                                        <p:attrNameLst>
                                          <p:attrName>style.visibility</p:attrName>
                                        </p:attrNameLst>
                                      </p:cBhvr>
                                      <p:to>
                                        <p:strVal val="visible"/>
                                      </p:to>
                                    </p:set>
                                    <p:anim calcmode="lin" valueType="num">
                                      <p:cBhvr additive="base">
                                        <p:cTn id="93" dur="500" fill="hold"/>
                                        <p:tgtEl>
                                          <p:spTgt spid="109"/>
                                        </p:tgtEl>
                                        <p:attrNameLst>
                                          <p:attrName>ppt_x</p:attrName>
                                        </p:attrNameLst>
                                      </p:cBhvr>
                                      <p:tavLst>
                                        <p:tav tm="0">
                                          <p:val>
                                            <p:strVal val="#ppt_x"/>
                                          </p:val>
                                        </p:tav>
                                        <p:tav tm="100000">
                                          <p:val>
                                            <p:strVal val="#ppt_x"/>
                                          </p:val>
                                        </p:tav>
                                      </p:tavLst>
                                    </p:anim>
                                    <p:anim calcmode="lin" valueType="num">
                                      <p:cBhvr additive="base">
                                        <p:cTn id="94" dur="500" fill="hold"/>
                                        <p:tgtEl>
                                          <p:spTgt spid="109"/>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110"/>
                                        </p:tgtEl>
                                        <p:attrNameLst>
                                          <p:attrName>style.visibility</p:attrName>
                                        </p:attrNameLst>
                                      </p:cBhvr>
                                      <p:to>
                                        <p:strVal val="visible"/>
                                      </p:to>
                                    </p:set>
                                    <p:anim calcmode="lin" valueType="num">
                                      <p:cBhvr additive="base">
                                        <p:cTn id="97" dur="500" fill="hold"/>
                                        <p:tgtEl>
                                          <p:spTgt spid="110"/>
                                        </p:tgtEl>
                                        <p:attrNameLst>
                                          <p:attrName>ppt_x</p:attrName>
                                        </p:attrNameLst>
                                      </p:cBhvr>
                                      <p:tavLst>
                                        <p:tav tm="0">
                                          <p:val>
                                            <p:strVal val="#ppt_x"/>
                                          </p:val>
                                        </p:tav>
                                        <p:tav tm="100000">
                                          <p:val>
                                            <p:strVal val="#ppt_x"/>
                                          </p:val>
                                        </p:tav>
                                      </p:tavLst>
                                    </p:anim>
                                    <p:anim calcmode="lin" valueType="num">
                                      <p:cBhvr additive="base">
                                        <p:cTn id="98" dur="500" fill="hold"/>
                                        <p:tgtEl>
                                          <p:spTgt spid="110"/>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111"/>
                                        </p:tgtEl>
                                        <p:attrNameLst>
                                          <p:attrName>style.visibility</p:attrName>
                                        </p:attrNameLst>
                                      </p:cBhvr>
                                      <p:to>
                                        <p:strVal val="visible"/>
                                      </p:to>
                                    </p:set>
                                    <p:anim calcmode="lin" valueType="num">
                                      <p:cBhvr additive="base">
                                        <p:cTn id="101" dur="500" fill="hold"/>
                                        <p:tgtEl>
                                          <p:spTgt spid="111"/>
                                        </p:tgtEl>
                                        <p:attrNameLst>
                                          <p:attrName>ppt_x</p:attrName>
                                        </p:attrNameLst>
                                      </p:cBhvr>
                                      <p:tavLst>
                                        <p:tav tm="0">
                                          <p:val>
                                            <p:strVal val="#ppt_x"/>
                                          </p:val>
                                        </p:tav>
                                        <p:tav tm="100000">
                                          <p:val>
                                            <p:strVal val="#ppt_x"/>
                                          </p:val>
                                        </p:tav>
                                      </p:tavLst>
                                    </p:anim>
                                    <p:anim calcmode="lin" valueType="num">
                                      <p:cBhvr additive="base">
                                        <p:cTn id="102" dur="500" fill="hold"/>
                                        <p:tgtEl>
                                          <p:spTgt spid="111"/>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108"/>
                                        </p:tgtEl>
                                        <p:attrNameLst>
                                          <p:attrName>style.visibility</p:attrName>
                                        </p:attrNameLst>
                                      </p:cBhvr>
                                      <p:to>
                                        <p:strVal val="visible"/>
                                      </p:to>
                                    </p:set>
                                    <p:anim calcmode="lin" valueType="num">
                                      <p:cBhvr additive="base">
                                        <p:cTn id="105" dur="500" fill="hold"/>
                                        <p:tgtEl>
                                          <p:spTgt spid="108"/>
                                        </p:tgtEl>
                                        <p:attrNameLst>
                                          <p:attrName>ppt_x</p:attrName>
                                        </p:attrNameLst>
                                      </p:cBhvr>
                                      <p:tavLst>
                                        <p:tav tm="0">
                                          <p:val>
                                            <p:strVal val="#ppt_x"/>
                                          </p:val>
                                        </p:tav>
                                        <p:tav tm="100000">
                                          <p:val>
                                            <p:strVal val="#ppt_x"/>
                                          </p:val>
                                        </p:tav>
                                      </p:tavLst>
                                    </p:anim>
                                    <p:anim calcmode="lin" valueType="num">
                                      <p:cBhvr additive="base">
                                        <p:cTn id="106"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57"/>
                                        </p:tgtEl>
                                        <p:attrNameLst>
                                          <p:attrName>style.visibility</p:attrName>
                                        </p:attrNameLst>
                                      </p:cBhvr>
                                      <p:to>
                                        <p:strVal val="visible"/>
                                      </p:to>
                                    </p:set>
                                    <p:anim calcmode="lin" valueType="num">
                                      <p:cBhvr additive="base">
                                        <p:cTn id="111" dur="500" fill="hold"/>
                                        <p:tgtEl>
                                          <p:spTgt spid="57"/>
                                        </p:tgtEl>
                                        <p:attrNameLst>
                                          <p:attrName>ppt_x</p:attrName>
                                        </p:attrNameLst>
                                      </p:cBhvr>
                                      <p:tavLst>
                                        <p:tav tm="0">
                                          <p:val>
                                            <p:strVal val="#ppt_x"/>
                                          </p:val>
                                        </p:tav>
                                        <p:tav tm="100000">
                                          <p:val>
                                            <p:strVal val="#ppt_x"/>
                                          </p:val>
                                        </p:tav>
                                      </p:tavLst>
                                    </p:anim>
                                    <p:anim calcmode="lin" valueType="num">
                                      <p:cBhvr additive="base">
                                        <p:cTn id="112"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116"/>
                                        </p:tgtEl>
                                        <p:attrNameLst>
                                          <p:attrName>style.visibility</p:attrName>
                                        </p:attrNameLst>
                                      </p:cBhvr>
                                      <p:to>
                                        <p:strVal val="visible"/>
                                      </p:to>
                                    </p:set>
                                    <p:anim calcmode="lin" valueType="num">
                                      <p:cBhvr additive="base">
                                        <p:cTn id="117" dur="500" fill="hold"/>
                                        <p:tgtEl>
                                          <p:spTgt spid="116"/>
                                        </p:tgtEl>
                                        <p:attrNameLst>
                                          <p:attrName>ppt_x</p:attrName>
                                        </p:attrNameLst>
                                      </p:cBhvr>
                                      <p:tavLst>
                                        <p:tav tm="0">
                                          <p:val>
                                            <p:strVal val="#ppt_x"/>
                                          </p:val>
                                        </p:tav>
                                        <p:tav tm="100000">
                                          <p:val>
                                            <p:strVal val="#ppt_x"/>
                                          </p:val>
                                        </p:tav>
                                      </p:tavLst>
                                    </p:anim>
                                    <p:anim calcmode="lin" valueType="num">
                                      <p:cBhvr additive="base">
                                        <p:cTn id="118" dur="500" fill="hold"/>
                                        <p:tgtEl>
                                          <p:spTgt spid="116"/>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63"/>
                                        </p:tgtEl>
                                        <p:attrNameLst>
                                          <p:attrName>style.visibility</p:attrName>
                                        </p:attrNameLst>
                                      </p:cBhvr>
                                      <p:to>
                                        <p:strVal val="visible"/>
                                      </p:to>
                                    </p:set>
                                    <p:anim calcmode="lin" valueType="num">
                                      <p:cBhvr additive="base">
                                        <p:cTn id="123" dur="500" fill="hold"/>
                                        <p:tgtEl>
                                          <p:spTgt spid="63"/>
                                        </p:tgtEl>
                                        <p:attrNameLst>
                                          <p:attrName>ppt_x</p:attrName>
                                        </p:attrNameLst>
                                      </p:cBhvr>
                                      <p:tavLst>
                                        <p:tav tm="0">
                                          <p:val>
                                            <p:strVal val="#ppt_x"/>
                                          </p:val>
                                        </p:tav>
                                        <p:tav tm="100000">
                                          <p:val>
                                            <p:strVal val="#ppt_x"/>
                                          </p:val>
                                        </p:tav>
                                      </p:tavLst>
                                    </p:anim>
                                    <p:anim calcmode="lin" valueType="num">
                                      <p:cBhvr additive="base">
                                        <p:cTn id="124"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additive="base">
                                        <p:cTn id="129" dur="500" fill="hold"/>
                                        <p:tgtEl>
                                          <p:spTgt spid="62"/>
                                        </p:tgtEl>
                                        <p:attrNameLst>
                                          <p:attrName>ppt_x</p:attrName>
                                        </p:attrNameLst>
                                      </p:cBhvr>
                                      <p:tavLst>
                                        <p:tav tm="0">
                                          <p:val>
                                            <p:strVal val="#ppt_x"/>
                                          </p:val>
                                        </p:tav>
                                        <p:tav tm="100000">
                                          <p:val>
                                            <p:strVal val="#ppt_x"/>
                                          </p:val>
                                        </p:tav>
                                      </p:tavLst>
                                    </p:anim>
                                    <p:anim calcmode="lin" valueType="num">
                                      <p:cBhvr additive="base">
                                        <p:cTn id="130" dur="500" fill="hold"/>
                                        <p:tgtEl>
                                          <p:spTgt spid="62"/>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117"/>
                                        </p:tgtEl>
                                        <p:attrNameLst>
                                          <p:attrName>style.visibility</p:attrName>
                                        </p:attrNameLst>
                                      </p:cBhvr>
                                      <p:to>
                                        <p:strVal val="visible"/>
                                      </p:to>
                                    </p:set>
                                    <p:anim calcmode="lin" valueType="num">
                                      <p:cBhvr additive="base">
                                        <p:cTn id="133" dur="500" fill="hold"/>
                                        <p:tgtEl>
                                          <p:spTgt spid="117"/>
                                        </p:tgtEl>
                                        <p:attrNameLst>
                                          <p:attrName>ppt_x</p:attrName>
                                        </p:attrNameLst>
                                      </p:cBhvr>
                                      <p:tavLst>
                                        <p:tav tm="0">
                                          <p:val>
                                            <p:strVal val="#ppt_x"/>
                                          </p:val>
                                        </p:tav>
                                        <p:tav tm="100000">
                                          <p:val>
                                            <p:strVal val="#ppt_x"/>
                                          </p:val>
                                        </p:tav>
                                      </p:tavLst>
                                    </p:anim>
                                    <p:anim calcmode="lin" valueType="num">
                                      <p:cBhvr additive="base">
                                        <p:cTn id="134"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125"/>
                                        </p:tgtEl>
                                        <p:attrNameLst>
                                          <p:attrName>style.visibility</p:attrName>
                                        </p:attrNameLst>
                                      </p:cBhvr>
                                      <p:to>
                                        <p:strVal val="visible"/>
                                      </p:to>
                                    </p:set>
                                    <p:anim calcmode="lin" valueType="num">
                                      <p:cBhvr additive="base">
                                        <p:cTn id="139" dur="500" fill="hold"/>
                                        <p:tgtEl>
                                          <p:spTgt spid="125"/>
                                        </p:tgtEl>
                                        <p:attrNameLst>
                                          <p:attrName>ppt_x</p:attrName>
                                        </p:attrNameLst>
                                      </p:cBhvr>
                                      <p:tavLst>
                                        <p:tav tm="0">
                                          <p:val>
                                            <p:strVal val="#ppt_x"/>
                                          </p:val>
                                        </p:tav>
                                        <p:tav tm="100000">
                                          <p:val>
                                            <p:strVal val="#ppt_x"/>
                                          </p:val>
                                        </p:tav>
                                      </p:tavLst>
                                    </p:anim>
                                    <p:anim calcmode="lin" valueType="num">
                                      <p:cBhvr additive="base">
                                        <p:cTn id="140" dur="500" fill="hold"/>
                                        <p:tgtEl>
                                          <p:spTgt spid="125"/>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26"/>
                                        </p:tgtEl>
                                        <p:attrNameLst>
                                          <p:attrName>style.visibility</p:attrName>
                                        </p:attrNameLst>
                                      </p:cBhvr>
                                      <p:to>
                                        <p:strVal val="visible"/>
                                      </p:to>
                                    </p:set>
                                    <p:anim calcmode="lin" valueType="num">
                                      <p:cBhvr additive="base">
                                        <p:cTn id="143" dur="500" fill="hold"/>
                                        <p:tgtEl>
                                          <p:spTgt spid="126"/>
                                        </p:tgtEl>
                                        <p:attrNameLst>
                                          <p:attrName>ppt_x</p:attrName>
                                        </p:attrNameLst>
                                      </p:cBhvr>
                                      <p:tavLst>
                                        <p:tav tm="0">
                                          <p:val>
                                            <p:strVal val="#ppt_x"/>
                                          </p:val>
                                        </p:tav>
                                        <p:tav tm="100000">
                                          <p:val>
                                            <p:strVal val="#ppt_x"/>
                                          </p:val>
                                        </p:tav>
                                      </p:tavLst>
                                    </p:anim>
                                    <p:anim calcmode="lin" valueType="num">
                                      <p:cBhvr additive="base">
                                        <p:cTn id="144"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ntr" presetSubtype="4" fill="hold" grpId="0" nodeType="clickEffect">
                                  <p:stCondLst>
                                    <p:cond delay="0"/>
                                  </p:stCondLst>
                                  <p:childTnLst>
                                    <p:set>
                                      <p:cBhvr>
                                        <p:cTn id="148" dur="1" fill="hold">
                                          <p:stCondLst>
                                            <p:cond delay="0"/>
                                          </p:stCondLst>
                                        </p:cTn>
                                        <p:tgtEl>
                                          <p:spTgt spid="65"/>
                                        </p:tgtEl>
                                        <p:attrNameLst>
                                          <p:attrName>style.visibility</p:attrName>
                                        </p:attrNameLst>
                                      </p:cBhvr>
                                      <p:to>
                                        <p:strVal val="visible"/>
                                      </p:to>
                                    </p:set>
                                    <p:anim calcmode="lin" valueType="num">
                                      <p:cBhvr additive="base">
                                        <p:cTn id="149" dur="500" fill="hold"/>
                                        <p:tgtEl>
                                          <p:spTgt spid="65"/>
                                        </p:tgtEl>
                                        <p:attrNameLst>
                                          <p:attrName>ppt_x</p:attrName>
                                        </p:attrNameLst>
                                      </p:cBhvr>
                                      <p:tavLst>
                                        <p:tav tm="0">
                                          <p:val>
                                            <p:strVal val="#ppt_x"/>
                                          </p:val>
                                        </p:tav>
                                        <p:tav tm="100000">
                                          <p:val>
                                            <p:strVal val="#ppt_x"/>
                                          </p:val>
                                        </p:tav>
                                      </p:tavLst>
                                    </p:anim>
                                    <p:anim calcmode="lin" valueType="num">
                                      <p:cBhvr additive="base">
                                        <p:cTn id="150"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2" presetClass="entr" presetSubtype="4" fill="hold" grpId="0" nodeType="clickEffect">
                                  <p:stCondLst>
                                    <p:cond delay="0"/>
                                  </p:stCondLst>
                                  <p:childTnLst>
                                    <p:set>
                                      <p:cBhvr>
                                        <p:cTn id="154" dur="1" fill="hold">
                                          <p:stCondLst>
                                            <p:cond delay="0"/>
                                          </p:stCondLst>
                                        </p:cTn>
                                        <p:tgtEl>
                                          <p:spTgt spid="66"/>
                                        </p:tgtEl>
                                        <p:attrNameLst>
                                          <p:attrName>style.visibility</p:attrName>
                                        </p:attrNameLst>
                                      </p:cBhvr>
                                      <p:to>
                                        <p:strVal val="visible"/>
                                      </p:to>
                                    </p:set>
                                    <p:anim calcmode="lin" valueType="num">
                                      <p:cBhvr additive="base">
                                        <p:cTn id="155" dur="500" fill="hold"/>
                                        <p:tgtEl>
                                          <p:spTgt spid="66"/>
                                        </p:tgtEl>
                                        <p:attrNameLst>
                                          <p:attrName>ppt_x</p:attrName>
                                        </p:attrNameLst>
                                      </p:cBhvr>
                                      <p:tavLst>
                                        <p:tav tm="0">
                                          <p:val>
                                            <p:strVal val="#ppt_x"/>
                                          </p:val>
                                        </p:tav>
                                        <p:tav tm="100000">
                                          <p:val>
                                            <p:strVal val="#ppt_x"/>
                                          </p:val>
                                        </p:tav>
                                      </p:tavLst>
                                    </p:anim>
                                    <p:anim calcmode="lin" valueType="num">
                                      <p:cBhvr additive="base">
                                        <p:cTn id="156" dur="500" fill="hold"/>
                                        <p:tgtEl>
                                          <p:spTgt spid="6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19"/>
                                        </p:tgtEl>
                                        <p:attrNameLst>
                                          <p:attrName>style.visibility</p:attrName>
                                        </p:attrNameLst>
                                      </p:cBhvr>
                                      <p:to>
                                        <p:strVal val="visible"/>
                                      </p:to>
                                    </p:set>
                                    <p:anim calcmode="lin" valueType="num">
                                      <p:cBhvr additive="base">
                                        <p:cTn id="159" dur="500" fill="hold"/>
                                        <p:tgtEl>
                                          <p:spTgt spid="119"/>
                                        </p:tgtEl>
                                        <p:attrNameLst>
                                          <p:attrName>ppt_x</p:attrName>
                                        </p:attrNameLst>
                                      </p:cBhvr>
                                      <p:tavLst>
                                        <p:tav tm="0">
                                          <p:val>
                                            <p:strVal val="#ppt_x"/>
                                          </p:val>
                                        </p:tav>
                                        <p:tav tm="100000">
                                          <p:val>
                                            <p:strVal val="#ppt_x"/>
                                          </p:val>
                                        </p:tav>
                                      </p:tavLst>
                                    </p:anim>
                                    <p:anim calcmode="lin" valueType="num">
                                      <p:cBhvr additive="base">
                                        <p:cTn id="160" dur="500" fill="hold"/>
                                        <p:tgtEl>
                                          <p:spTgt spid="11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20"/>
                                        </p:tgtEl>
                                        <p:attrNameLst>
                                          <p:attrName>style.visibility</p:attrName>
                                        </p:attrNameLst>
                                      </p:cBhvr>
                                      <p:to>
                                        <p:strVal val="visible"/>
                                      </p:to>
                                    </p:set>
                                    <p:anim calcmode="lin" valueType="num">
                                      <p:cBhvr additive="base">
                                        <p:cTn id="163" dur="500" fill="hold"/>
                                        <p:tgtEl>
                                          <p:spTgt spid="120"/>
                                        </p:tgtEl>
                                        <p:attrNameLst>
                                          <p:attrName>ppt_x</p:attrName>
                                        </p:attrNameLst>
                                      </p:cBhvr>
                                      <p:tavLst>
                                        <p:tav tm="0">
                                          <p:val>
                                            <p:strVal val="#ppt_x"/>
                                          </p:val>
                                        </p:tav>
                                        <p:tav tm="100000">
                                          <p:val>
                                            <p:strVal val="#ppt_x"/>
                                          </p:val>
                                        </p:tav>
                                      </p:tavLst>
                                    </p:anim>
                                    <p:anim calcmode="lin" valueType="num">
                                      <p:cBhvr additive="base">
                                        <p:cTn id="164" dur="500" fill="hold"/>
                                        <p:tgtEl>
                                          <p:spTgt spid="12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122"/>
                                        </p:tgtEl>
                                        <p:attrNameLst>
                                          <p:attrName>style.visibility</p:attrName>
                                        </p:attrNameLst>
                                      </p:cBhvr>
                                      <p:to>
                                        <p:strVal val="visible"/>
                                      </p:to>
                                    </p:set>
                                    <p:anim calcmode="lin" valueType="num">
                                      <p:cBhvr additive="base">
                                        <p:cTn id="167" dur="500" fill="hold"/>
                                        <p:tgtEl>
                                          <p:spTgt spid="122"/>
                                        </p:tgtEl>
                                        <p:attrNameLst>
                                          <p:attrName>ppt_x</p:attrName>
                                        </p:attrNameLst>
                                      </p:cBhvr>
                                      <p:tavLst>
                                        <p:tav tm="0">
                                          <p:val>
                                            <p:strVal val="#ppt_x"/>
                                          </p:val>
                                        </p:tav>
                                        <p:tav tm="100000">
                                          <p:val>
                                            <p:strVal val="#ppt_x"/>
                                          </p:val>
                                        </p:tav>
                                      </p:tavLst>
                                    </p:anim>
                                    <p:anim calcmode="lin" valueType="num">
                                      <p:cBhvr additive="base">
                                        <p:cTn id="168" dur="500" fill="hold"/>
                                        <p:tgtEl>
                                          <p:spTgt spid="122"/>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121"/>
                                        </p:tgtEl>
                                        <p:attrNameLst>
                                          <p:attrName>style.visibility</p:attrName>
                                        </p:attrNameLst>
                                      </p:cBhvr>
                                      <p:to>
                                        <p:strVal val="visible"/>
                                      </p:to>
                                    </p:set>
                                    <p:anim calcmode="lin" valueType="num">
                                      <p:cBhvr additive="base">
                                        <p:cTn id="171" dur="500" fill="hold"/>
                                        <p:tgtEl>
                                          <p:spTgt spid="121"/>
                                        </p:tgtEl>
                                        <p:attrNameLst>
                                          <p:attrName>ppt_x</p:attrName>
                                        </p:attrNameLst>
                                      </p:cBhvr>
                                      <p:tavLst>
                                        <p:tav tm="0">
                                          <p:val>
                                            <p:strVal val="#ppt_x"/>
                                          </p:val>
                                        </p:tav>
                                        <p:tav tm="100000">
                                          <p:val>
                                            <p:strVal val="#ppt_x"/>
                                          </p:val>
                                        </p:tav>
                                      </p:tavLst>
                                    </p:anim>
                                    <p:anim calcmode="lin" valueType="num">
                                      <p:cBhvr additive="base">
                                        <p:cTn id="172" dur="500" fill="hold"/>
                                        <p:tgtEl>
                                          <p:spTgt spid="12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123"/>
                                        </p:tgtEl>
                                        <p:attrNameLst>
                                          <p:attrName>style.visibility</p:attrName>
                                        </p:attrNameLst>
                                      </p:cBhvr>
                                      <p:to>
                                        <p:strVal val="visible"/>
                                      </p:to>
                                    </p:set>
                                    <p:anim calcmode="lin" valueType="num">
                                      <p:cBhvr additive="base">
                                        <p:cTn id="175" dur="500" fill="hold"/>
                                        <p:tgtEl>
                                          <p:spTgt spid="123"/>
                                        </p:tgtEl>
                                        <p:attrNameLst>
                                          <p:attrName>ppt_x</p:attrName>
                                        </p:attrNameLst>
                                      </p:cBhvr>
                                      <p:tavLst>
                                        <p:tav tm="0">
                                          <p:val>
                                            <p:strVal val="#ppt_x"/>
                                          </p:val>
                                        </p:tav>
                                        <p:tav tm="100000">
                                          <p:val>
                                            <p:strVal val="#ppt_x"/>
                                          </p:val>
                                        </p:tav>
                                      </p:tavLst>
                                    </p:anim>
                                    <p:anim calcmode="lin" valueType="num">
                                      <p:cBhvr additive="base">
                                        <p:cTn id="176" dur="500" fill="hold"/>
                                        <p:tgtEl>
                                          <p:spTgt spid="12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124"/>
                                        </p:tgtEl>
                                        <p:attrNameLst>
                                          <p:attrName>style.visibility</p:attrName>
                                        </p:attrNameLst>
                                      </p:cBhvr>
                                      <p:to>
                                        <p:strVal val="visible"/>
                                      </p:to>
                                    </p:set>
                                    <p:anim calcmode="lin" valueType="num">
                                      <p:cBhvr additive="base">
                                        <p:cTn id="179" dur="500" fill="hold"/>
                                        <p:tgtEl>
                                          <p:spTgt spid="124"/>
                                        </p:tgtEl>
                                        <p:attrNameLst>
                                          <p:attrName>ppt_x</p:attrName>
                                        </p:attrNameLst>
                                      </p:cBhvr>
                                      <p:tavLst>
                                        <p:tav tm="0">
                                          <p:val>
                                            <p:strVal val="#ppt_x"/>
                                          </p:val>
                                        </p:tav>
                                        <p:tav tm="100000">
                                          <p:val>
                                            <p:strVal val="#ppt_x"/>
                                          </p:val>
                                        </p:tav>
                                      </p:tavLst>
                                    </p:anim>
                                    <p:anim calcmode="lin" valueType="num">
                                      <p:cBhvr additive="base">
                                        <p:cTn id="180" dur="500" fill="hold"/>
                                        <p:tgtEl>
                                          <p:spTgt spid="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6" grpId="0" animBg="1"/>
      <p:bldP spid="107" grpId="0" animBg="1"/>
      <p:bldP spid="108" grpId="0" animBg="1"/>
      <p:bldP spid="109" grpId="0" animBg="1"/>
      <p:bldP spid="110" grpId="0" animBg="1"/>
      <p:bldP spid="111" grpId="0" animBg="1"/>
      <p:bldP spid="112" grpId="0" animBg="1"/>
      <p:bldP spid="113" grpId="0" animBg="1"/>
      <p:bldP spid="116" grpId="0" animBg="1"/>
      <p:bldP spid="117" grpId="0" animBg="1"/>
      <p:bldP spid="119" grpId="0" animBg="1"/>
      <p:bldP spid="120" grpId="0" animBg="1"/>
      <p:bldP spid="121" grpId="0" animBg="1"/>
      <p:bldP spid="122" grpId="0" animBg="1"/>
      <p:bldP spid="123" grpId="0" animBg="1"/>
      <p:bldP spid="124" grpId="0" animBg="1"/>
      <p:bldP spid="125" grpId="0" animBg="1"/>
      <p:bldP spid="126" grpId="0" animBg="1"/>
      <p:bldP spid="2" grpId="0" animBg="1"/>
      <p:bldP spid="3" grpId="0" animBg="1"/>
      <p:bldP spid="57" grpId="0" animBg="1"/>
      <p:bldP spid="62" grpId="0" animBg="1"/>
      <p:bldP spid="63"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50" name="Group 22"/>
          <p:cNvGraphicFramePr>
            <a:graphicFrameLocks noGrp="1"/>
          </p:cNvGraphicFramePr>
          <p:nvPr>
            <p:extLst>
              <p:ext uri="{D42A27DB-BD31-4B8C-83A1-F6EECF244321}">
                <p14:modId xmlns:p14="http://schemas.microsoft.com/office/powerpoint/2010/main" xmlns="" val="3814818978"/>
              </p:ext>
            </p:extLst>
          </p:nvPr>
        </p:nvGraphicFramePr>
        <p:xfrm>
          <a:off x="1428728" y="500041"/>
          <a:ext cx="7358114" cy="6169665"/>
        </p:xfrm>
        <a:graphic>
          <a:graphicData uri="http://schemas.openxmlformats.org/drawingml/2006/table">
            <a:tbl>
              <a:tblPr/>
              <a:tblGrid>
                <a:gridCol w="2332949">
                  <a:extLst>
                    <a:ext uri="{9D8B030D-6E8A-4147-A177-3AD203B41FA5}">
                      <a16:colId xmlns:a16="http://schemas.microsoft.com/office/drawing/2014/main" xmlns="" val="20000"/>
                    </a:ext>
                  </a:extLst>
                </a:gridCol>
                <a:gridCol w="5025165">
                  <a:extLst>
                    <a:ext uri="{9D8B030D-6E8A-4147-A177-3AD203B41FA5}">
                      <a16:colId xmlns:a16="http://schemas.microsoft.com/office/drawing/2014/main" xmlns="" val="20001"/>
                    </a:ext>
                  </a:extLst>
                </a:gridCol>
              </a:tblGrid>
              <a:tr h="593397">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tr-TR" sz="3400" b="1" i="0" u="none" strike="noStrike" cap="none" normalizeH="0" baseline="0" dirty="0" smtClean="0">
                          <a:ln>
                            <a:noFill/>
                          </a:ln>
                          <a:solidFill>
                            <a:schemeClr val="tx1"/>
                          </a:solidFill>
                          <a:effectLst/>
                          <a:latin typeface="Calibri" pitchFamily="34" charset="0"/>
                        </a:rPr>
                        <a:t>Tehlike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tr-TR" sz="3400" b="1" i="0" u="none" strike="noStrike" cap="none" normalizeH="0" baseline="0" smtClean="0">
                          <a:ln>
                            <a:noFill/>
                          </a:ln>
                          <a:solidFill>
                            <a:schemeClr val="tx1"/>
                          </a:solidFill>
                          <a:effectLst/>
                          <a:latin typeface="Calibri" pitchFamily="34" charset="0"/>
                        </a:rPr>
                        <a:t>Risk</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307142">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tr-TR" sz="2200" b="0" i="0" u="none" strike="noStrike" cap="none" normalizeH="0" baseline="0" smtClean="0">
                          <a:ln>
                            <a:noFill/>
                          </a:ln>
                          <a:solidFill>
                            <a:srgbClr val="FF0000"/>
                          </a:solidFill>
                          <a:effectLst/>
                          <a:latin typeface="Calibri" pitchFamily="34" charset="0"/>
                        </a:rPr>
                        <a:t>Gürültü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tr-TR" sz="2800" b="0" i="0" u="none" strike="noStrike" cap="none" normalizeH="0" baseline="0" dirty="0" smtClean="0">
                          <a:ln>
                            <a:noFill/>
                          </a:ln>
                          <a:solidFill>
                            <a:schemeClr val="tx1"/>
                          </a:solidFill>
                          <a:effectLst/>
                          <a:latin typeface="Calibri" pitchFamily="34" charset="0"/>
                        </a:rPr>
                        <a:t>Sürekli olarak yüksek seviyede gürültülü işlerde çalışanların kalıcı işitme kaybına uğraması</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tr-TR" sz="2800" b="0" i="0" u="none" strike="noStrike" cap="none" normalizeH="0" baseline="0" dirty="0" smtClean="0">
                          <a:ln>
                            <a:noFill/>
                          </a:ln>
                          <a:solidFill>
                            <a:schemeClr val="tx1"/>
                          </a:solidFill>
                          <a:effectLst/>
                          <a:latin typeface="Calibri" pitchFamily="34" charset="0"/>
                        </a:rPr>
                        <a:t>Not: </a:t>
                      </a:r>
                      <a:r>
                        <a:rPr kumimoji="0" lang="tr-TR" sz="2800" b="0" i="0" u="none" strike="noStrike" cap="none" normalizeH="0" baseline="0" dirty="0" err="1" smtClean="0">
                          <a:ln>
                            <a:noFill/>
                          </a:ln>
                          <a:solidFill>
                            <a:schemeClr val="tx1"/>
                          </a:solidFill>
                          <a:effectLst/>
                          <a:latin typeface="Calibri" pitchFamily="34" charset="0"/>
                        </a:rPr>
                        <a:t>Maruziyet</a:t>
                      </a:r>
                      <a:r>
                        <a:rPr kumimoji="0" lang="tr-TR" sz="2800" b="0" i="0" u="none" strike="noStrike" cap="none" normalizeH="0" baseline="0" dirty="0" smtClean="0">
                          <a:ln>
                            <a:noFill/>
                          </a:ln>
                          <a:solidFill>
                            <a:schemeClr val="tx1"/>
                          </a:solidFill>
                          <a:effectLst/>
                          <a:latin typeface="Calibri" pitchFamily="34" charset="0"/>
                        </a:rPr>
                        <a:t> sınır Değeri 87 </a:t>
                      </a:r>
                      <a:r>
                        <a:rPr kumimoji="0" lang="tr-TR" sz="2800" b="0" i="0" u="none" strike="noStrike" cap="none" normalizeH="0" baseline="0" dirty="0" err="1" smtClean="0">
                          <a:ln>
                            <a:noFill/>
                          </a:ln>
                          <a:solidFill>
                            <a:schemeClr val="tx1"/>
                          </a:solidFill>
                          <a:effectLst/>
                          <a:latin typeface="Calibri" pitchFamily="34" charset="0"/>
                        </a:rPr>
                        <a:t>dB</a:t>
                      </a:r>
                      <a:r>
                        <a:rPr kumimoji="0" lang="tr-TR" sz="2800" b="0" i="0" u="none" strike="noStrike" cap="none" normalizeH="0" baseline="0" dirty="0" smtClean="0">
                          <a:ln>
                            <a:noFill/>
                          </a:ln>
                          <a:solidFill>
                            <a:schemeClr val="tx1"/>
                          </a:solidFill>
                          <a:effectLst/>
                          <a:latin typeface="Calibri" pitchFamily="34" charset="0"/>
                        </a:rPr>
                        <a:t>(A)´</a:t>
                      </a:r>
                      <a:r>
                        <a:rPr kumimoji="0" lang="tr-TR" sz="2800" b="0" i="0" u="none" strike="noStrike" cap="none" normalizeH="0" baseline="0" dirty="0" err="1" smtClean="0">
                          <a:ln>
                            <a:noFill/>
                          </a:ln>
                          <a:solidFill>
                            <a:schemeClr val="tx1"/>
                          </a:solidFill>
                          <a:effectLst/>
                          <a:latin typeface="Calibri" pitchFamily="34" charset="0"/>
                        </a:rPr>
                        <a:t>nın</a:t>
                      </a:r>
                      <a:r>
                        <a:rPr kumimoji="0" lang="tr-TR" sz="2800" b="0" i="0" u="none" strike="noStrike" cap="none" normalizeH="0" baseline="0" dirty="0" smtClean="0">
                          <a:ln>
                            <a:noFill/>
                          </a:ln>
                          <a:solidFill>
                            <a:schemeClr val="tx1"/>
                          </a:solidFill>
                          <a:effectLst/>
                          <a:latin typeface="Calibri" pitchFamily="34" charset="0"/>
                        </a:rPr>
                        <a:t> üzerindedir.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508218">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tr-TR" sz="2200" b="0" i="0" u="none" strike="noStrike" cap="none" normalizeH="0" baseline="0" smtClean="0">
                          <a:ln>
                            <a:noFill/>
                          </a:ln>
                          <a:solidFill>
                            <a:srgbClr val="FF0000"/>
                          </a:solidFill>
                          <a:effectLst/>
                          <a:latin typeface="Calibri" pitchFamily="34" charset="0"/>
                        </a:rPr>
                        <a:t>Yanıcı gaz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tr-TR" sz="3200" b="0" i="0" u="none" strike="noStrike" cap="none" normalizeH="0" baseline="0" dirty="0" smtClean="0">
                          <a:ln>
                            <a:noFill/>
                          </a:ln>
                          <a:solidFill>
                            <a:schemeClr val="tx1"/>
                          </a:solidFill>
                          <a:effectLst/>
                          <a:latin typeface="Calibri" pitchFamily="34" charset="0"/>
                        </a:rPr>
                        <a:t>“</a:t>
                      </a:r>
                      <a:r>
                        <a:rPr kumimoji="0" lang="tr-TR" sz="3200" b="0" i="0" u="none" strike="noStrike" cap="none" normalizeH="0" baseline="0" dirty="0" err="1" smtClean="0">
                          <a:ln>
                            <a:noFill/>
                          </a:ln>
                          <a:solidFill>
                            <a:schemeClr val="tx1"/>
                          </a:solidFill>
                          <a:effectLst/>
                          <a:latin typeface="Calibri" pitchFamily="34" charset="0"/>
                        </a:rPr>
                        <a:t>Oksi</a:t>
                      </a:r>
                      <a:r>
                        <a:rPr kumimoji="0" lang="tr-TR" sz="3200" b="0" i="0" u="none" strike="noStrike" cap="none" normalizeH="0" baseline="0" dirty="0" smtClean="0">
                          <a:ln>
                            <a:noFill/>
                          </a:ln>
                          <a:solidFill>
                            <a:schemeClr val="tx1"/>
                          </a:solidFill>
                          <a:effectLst/>
                          <a:latin typeface="Calibri" pitchFamily="34" charset="0"/>
                        </a:rPr>
                        <a:t>-yanıcı gaz” sistemi  ile çalışan işçinin kazaya uğraması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695201">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tr-TR" sz="2200" b="0" i="0" u="none" strike="noStrike" cap="none" normalizeH="0" baseline="0" smtClean="0">
                          <a:ln>
                            <a:noFill/>
                          </a:ln>
                          <a:solidFill>
                            <a:srgbClr val="FF0000"/>
                          </a:solidFill>
                          <a:effectLst/>
                          <a:latin typeface="Calibri" pitchFamily="34" charset="0"/>
                        </a:rPr>
                        <a:t>Yüksekte çalışma</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tr-TR" sz="32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tr-TR" sz="3200" b="0" i="0" u="none" strike="noStrike" cap="none" normalizeH="0" baseline="0" dirty="0" smtClean="0">
                          <a:ln>
                            <a:noFill/>
                          </a:ln>
                          <a:solidFill>
                            <a:schemeClr val="tx1"/>
                          </a:solidFill>
                          <a:effectLst/>
                          <a:latin typeface="Calibri" pitchFamily="34" charset="0"/>
                        </a:rPr>
                        <a:t>-Kişinin yüksekten düşmesi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tr-TR" sz="3200" b="0" i="0" u="none" strike="noStrike" cap="none" normalizeH="0" baseline="0" dirty="0" smtClean="0">
                          <a:ln>
                            <a:noFill/>
                          </a:ln>
                          <a:solidFill>
                            <a:schemeClr val="tx1"/>
                          </a:solidFill>
                          <a:effectLst/>
                          <a:latin typeface="Calibri" pitchFamily="34" charset="0"/>
                        </a:rPr>
                        <a:t>-Malzeme düşmesi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pic>
        <p:nvPicPr>
          <p:cNvPr id="48147" name="Picture 19" descr="noise1"/>
          <p:cNvPicPr>
            <a:picLocks noGrp="1" noChangeAspect="1" noChangeArrowheads="1"/>
          </p:cNvPicPr>
          <p:nvPr>
            <p:ph/>
          </p:nvPr>
        </p:nvPicPr>
        <p:blipFill>
          <a:blip r:embed="rId2" cstate="print"/>
          <a:srcRect/>
          <a:stretch>
            <a:fillRect/>
          </a:stretch>
        </p:blipFill>
        <p:spPr>
          <a:xfrm>
            <a:off x="1857356" y="1643050"/>
            <a:ext cx="1285884" cy="1538395"/>
          </a:xfrm>
          <a:noFill/>
          <a:ln/>
        </p:spPr>
      </p:pic>
      <p:pic>
        <p:nvPicPr>
          <p:cNvPr id="48148" name="Picture 20" descr="flammble1"/>
          <p:cNvPicPr>
            <a:picLocks noChangeAspect="1" noChangeArrowheads="1"/>
          </p:cNvPicPr>
          <p:nvPr/>
        </p:nvPicPr>
        <p:blipFill>
          <a:blip r:embed="rId3" cstate="print"/>
          <a:srcRect/>
          <a:stretch>
            <a:fillRect/>
          </a:stretch>
        </p:blipFill>
        <p:spPr bwMode="auto">
          <a:xfrm>
            <a:off x="1928794" y="3857628"/>
            <a:ext cx="1214446" cy="966891"/>
          </a:xfrm>
          <a:prstGeom prst="rect">
            <a:avLst/>
          </a:prstGeom>
          <a:noFill/>
        </p:spPr>
      </p:pic>
      <p:pic>
        <p:nvPicPr>
          <p:cNvPr id="48149" name="Picture 21" descr="height1"/>
          <p:cNvPicPr>
            <a:picLocks noChangeAspect="1" noChangeArrowheads="1"/>
          </p:cNvPicPr>
          <p:nvPr/>
        </p:nvPicPr>
        <p:blipFill>
          <a:blip r:embed="rId4" cstate="print"/>
          <a:srcRect/>
          <a:stretch>
            <a:fillRect/>
          </a:stretch>
        </p:blipFill>
        <p:spPr bwMode="auto">
          <a:xfrm>
            <a:off x="2071670" y="5500702"/>
            <a:ext cx="955657" cy="907699"/>
          </a:xfrm>
          <a:prstGeom prst="rect">
            <a:avLst/>
          </a:prstGeom>
          <a:noFill/>
        </p:spPr>
      </p:pic>
    </p:spTree>
    <p:extLst>
      <p:ext uri="{BB962C8B-B14F-4D97-AF65-F5344CB8AC3E}">
        <p14:creationId xmlns:p14="http://schemas.microsoft.com/office/powerpoint/2010/main" xmlns="" val="1962475717"/>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solidFill>
                <a:prstClr val="black"/>
              </a:solidFill>
              <a:latin typeface="Calibri" pitchFamily="34" charset="0"/>
              <a:cs typeface="Arial" charset="0"/>
            </a:endParaRPr>
          </a:p>
        </p:txBody>
      </p:sp>
      <p:sp>
        <p:nvSpPr>
          <p:cNvPr id="4" name="Dikdörtgen 3"/>
          <p:cNvSpPr/>
          <p:nvPr/>
        </p:nvSpPr>
        <p:spPr>
          <a:xfrm>
            <a:off x="2915816" y="1088740"/>
            <a:ext cx="302433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prstClr val="white"/>
                </a:solidFill>
              </a:rPr>
              <a:t>Yangın ortaya çıkar</a:t>
            </a:r>
            <a:endParaRPr lang="tr-TR" dirty="0">
              <a:solidFill>
                <a:prstClr val="white"/>
              </a:solidFill>
            </a:endParaRPr>
          </a:p>
        </p:txBody>
      </p:sp>
      <p:cxnSp>
        <p:nvCxnSpPr>
          <p:cNvPr id="6" name="Düz Bağlayıcı 5"/>
          <p:cNvCxnSpPr>
            <a:stCxn id="4" idx="2"/>
          </p:cNvCxnSpPr>
          <p:nvPr/>
        </p:nvCxnSpPr>
        <p:spPr>
          <a:xfrm>
            <a:off x="4427984" y="1664804"/>
            <a:ext cx="0"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8" name="Akış Çizelgesi: Depolanmış Veri 7"/>
          <p:cNvSpPr/>
          <p:nvPr/>
        </p:nvSpPr>
        <p:spPr>
          <a:xfrm rot="5400000">
            <a:off x="5688124" y="4797152"/>
            <a:ext cx="792088" cy="432048"/>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9" name="Akış Çizelgesi: Gecikme 8"/>
          <p:cNvSpPr/>
          <p:nvPr/>
        </p:nvSpPr>
        <p:spPr>
          <a:xfrm rot="16200000">
            <a:off x="4175956" y="2204864"/>
            <a:ext cx="504056" cy="432048"/>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cxnSp>
        <p:nvCxnSpPr>
          <p:cNvPr id="12" name="Düz Bağlayıcı 11"/>
          <p:cNvCxnSpPr/>
          <p:nvPr/>
        </p:nvCxnSpPr>
        <p:spPr>
          <a:xfrm>
            <a:off x="4283968" y="2672916"/>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Düz Bağlayıcı 13"/>
          <p:cNvCxnSpPr/>
          <p:nvPr/>
        </p:nvCxnSpPr>
        <p:spPr>
          <a:xfrm>
            <a:off x="4572000" y="2672916"/>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Düz Bağlayıcı 15"/>
          <p:cNvCxnSpPr/>
          <p:nvPr/>
        </p:nvCxnSpPr>
        <p:spPr>
          <a:xfrm>
            <a:off x="2627784" y="2960948"/>
            <a:ext cx="16561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a:off x="4572000" y="2960948"/>
            <a:ext cx="1368152"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Dikdörtgen 18"/>
          <p:cNvSpPr/>
          <p:nvPr/>
        </p:nvSpPr>
        <p:spPr>
          <a:xfrm>
            <a:off x="1619672" y="3248980"/>
            <a:ext cx="158417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prstClr val="white"/>
                </a:solidFill>
              </a:rPr>
              <a:t>Parlayıcı yakıt kaçağı</a:t>
            </a:r>
            <a:endParaRPr lang="tr-TR" dirty="0">
              <a:solidFill>
                <a:prstClr val="white"/>
              </a:solidFill>
            </a:endParaRPr>
          </a:p>
        </p:txBody>
      </p:sp>
      <p:sp>
        <p:nvSpPr>
          <p:cNvPr id="20" name="Dikdörtgen 19"/>
          <p:cNvSpPr/>
          <p:nvPr/>
        </p:nvSpPr>
        <p:spPr>
          <a:xfrm>
            <a:off x="5148064" y="3320988"/>
            <a:ext cx="183620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prstClr val="white"/>
                </a:solidFill>
              </a:rPr>
              <a:t>Yakıt yanında ateşleme kaynağı</a:t>
            </a:r>
            <a:endParaRPr lang="tr-TR" dirty="0">
              <a:solidFill>
                <a:prstClr val="white"/>
              </a:solidFill>
            </a:endParaRPr>
          </a:p>
        </p:txBody>
      </p:sp>
      <p:sp>
        <p:nvSpPr>
          <p:cNvPr id="21" name="Dikdörtgen 20"/>
          <p:cNvSpPr/>
          <p:nvPr/>
        </p:nvSpPr>
        <p:spPr>
          <a:xfrm>
            <a:off x="3901120" y="5877272"/>
            <a:ext cx="172819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prstClr val="white"/>
                </a:solidFill>
              </a:rPr>
              <a:t>Kıvılcım mevcut</a:t>
            </a:r>
            <a:endParaRPr lang="tr-TR" dirty="0">
              <a:solidFill>
                <a:prstClr val="white"/>
              </a:solidFill>
            </a:endParaRPr>
          </a:p>
        </p:txBody>
      </p:sp>
      <p:sp>
        <p:nvSpPr>
          <p:cNvPr id="22" name="Dikdörtgen 21"/>
          <p:cNvSpPr/>
          <p:nvPr/>
        </p:nvSpPr>
        <p:spPr>
          <a:xfrm>
            <a:off x="6804248" y="5877272"/>
            <a:ext cx="158417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prstClr val="white"/>
                </a:solidFill>
              </a:rPr>
              <a:t>İşçi sigara içiyor</a:t>
            </a:r>
            <a:endParaRPr lang="tr-TR" dirty="0">
              <a:solidFill>
                <a:prstClr val="white"/>
              </a:solidFill>
            </a:endParaRPr>
          </a:p>
        </p:txBody>
      </p:sp>
      <p:cxnSp>
        <p:nvCxnSpPr>
          <p:cNvPr id="24" name="Düz Bağlayıcı 23"/>
          <p:cNvCxnSpPr/>
          <p:nvPr/>
        </p:nvCxnSpPr>
        <p:spPr>
          <a:xfrm>
            <a:off x="2627784" y="2960948"/>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Düz Bağlayıcı 25"/>
          <p:cNvCxnSpPr/>
          <p:nvPr/>
        </p:nvCxnSpPr>
        <p:spPr>
          <a:xfrm>
            <a:off x="5940152" y="2960948"/>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Düz Bağlayıcı 27"/>
          <p:cNvCxnSpPr>
            <a:stCxn id="20" idx="2"/>
            <a:endCxn id="8" idx="1"/>
          </p:cNvCxnSpPr>
          <p:nvPr/>
        </p:nvCxnSpPr>
        <p:spPr>
          <a:xfrm>
            <a:off x="6066166" y="3825044"/>
            <a:ext cx="18002"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Düz Bağlayıcı 30"/>
          <p:cNvCxnSpPr/>
          <p:nvPr/>
        </p:nvCxnSpPr>
        <p:spPr>
          <a:xfrm>
            <a:off x="5940152" y="5265204"/>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Düz Bağlayıcı 31"/>
          <p:cNvCxnSpPr/>
          <p:nvPr/>
        </p:nvCxnSpPr>
        <p:spPr>
          <a:xfrm>
            <a:off x="6228184" y="5265204"/>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Düz Bağlayıcı 32"/>
          <p:cNvCxnSpPr/>
          <p:nvPr/>
        </p:nvCxnSpPr>
        <p:spPr>
          <a:xfrm>
            <a:off x="4283968" y="5697252"/>
            <a:ext cx="16561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Düz Bağlayıcı 33"/>
          <p:cNvCxnSpPr/>
          <p:nvPr/>
        </p:nvCxnSpPr>
        <p:spPr>
          <a:xfrm>
            <a:off x="6228184" y="5697252"/>
            <a:ext cx="13681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Düz Bağlayıcı 34"/>
          <p:cNvCxnSpPr/>
          <p:nvPr/>
        </p:nvCxnSpPr>
        <p:spPr>
          <a:xfrm>
            <a:off x="4283968" y="5697252"/>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Düz Bağlayıcı 35"/>
          <p:cNvCxnSpPr/>
          <p:nvPr/>
        </p:nvCxnSpPr>
        <p:spPr>
          <a:xfrm>
            <a:off x="7596336" y="5697252"/>
            <a:ext cx="0" cy="360040"/>
          </a:xfrm>
          <a:prstGeom prst="line">
            <a:avLst/>
          </a:prstGeom>
        </p:spPr>
        <p:style>
          <a:lnRef idx="1">
            <a:schemeClr val="accent1"/>
          </a:lnRef>
          <a:fillRef idx="0">
            <a:schemeClr val="accent1"/>
          </a:fillRef>
          <a:effectRef idx="0">
            <a:schemeClr val="accent1"/>
          </a:effectRef>
          <a:fontRef idx="minor">
            <a:schemeClr val="tx1"/>
          </a:fontRef>
        </p:style>
      </p:cxnSp>
      <p:sp>
        <p:nvSpPr>
          <p:cNvPr id="62" name="Metin kutusu 61"/>
          <p:cNvSpPr txBox="1"/>
          <p:nvPr/>
        </p:nvSpPr>
        <p:spPr>
          <a:xfrm>
            <a:off x="208726" y="188640"/>
            <a:ext cx="2995122" cy="461665"/>
          </a:xfrm>
          <a:prstGeom prst="rect">
            <a:avLst/>
          </a:prstGeom>
          <a:noFill/>
        </p:spPr>
        <p:txBody>
          <a:bodyPr wrap="square" rtlCol="0">
            <a:spAutoFit/>
          </a:bodyPr>
          <a:lstStyle/>
          <a:p>
            <a:r>
              <a:rPr lang="tr-TR" sz="2400" dirty="0" smtClean="0">
                <a:solidFill>
                  <a:srgbClr val="FF0000"/>
                </a:solidFill>
                <a:latin typeface="Calibri" pitchFamily="34" charset="0"/>
                <a:cs typeface="Arial" charset="0"/>
              </a:rPr>
              <a:t>Yangının Hata Ağacı</a:t>
            </a:r>
            <a:endParaRPr lang="tr-TR" sz="2400" dirty="0">
              <a:solidFill>
                <a:srgbClr val="FF0000"/>
              </a:solidFill>
              <a:latin typeface="Calibri" pitchFamily="34" charset="0"/>
              <a:cs typeface="Arial" charset="0"/>
            </a:endParaRPr>
          </a:p>
        </p:txBody>
      </p:sp>
    </p:spTree>
    <p:extLst>
      <p:ext uri="{BB962C8B-B14F-4D97-AF65-F5344CB8AC3E}">
        <p14:creationId xmlns:p14="http://schemas.microsoft.com/office/powerpoint/2010/main" xmlns="" val="141792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additive="base">
                                        <p:cTn id="73" dur="500" fill="hold"/>
                                        <p:tgtEl>
                                          <p:spTgt spid="8"/>
                                        </p:tgtEl>
                                        <p:attrNameLst>
                                          <p:attrName>ppt_x</p:attrName>
                                        </p:attrNameLst>
                                      </p:cBhvr>
                                      <p:tavLst>
                                        <p:tav tm="0">
                                          <p:val>
                                            <p:strVal val="#ppt_x"/>
                                          </p:val>
                                        </p:tav>
                                        <p:tav tm="100000">
                                          <p:val>
                                            <p:strVal val="#ppt_x"/>
                                          </p:val>
                                        </p:tav>
                                      </p:tavLst>
                                    </p:anim>
                                    <p:anim calcmode="lin" valueType="num">
                                      <p:cBhvr additive="base">
                                        <p:cTn id="7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500" fill="hold"/>
                                        <p:tgtEl>
                                          <p:spTgt spid="35"/>
                                        </p:tgtEl>
                                        <p:attrNameLst>
                                          <p:attrName>ppt_x</p:attrName>
                                        </p:attrNameLst>
                                      </p:cBhvr>
                                      <p:tavLst>
                                        <p:tav tm="0">
                                          <p:val>
                                            <p:strVal val="#ppt_x"/>
                                          </p:val>
                                        </p:tav>
                                        <p:tav tm="100000">
                                          <p:val>
                                            <p:strVal val="#ppt_x"/>
                                          </p:val>
                                        </p:tav>
                                      </p:tavLst>
                                    </p:anim>
                                    <p:anim calcmode="lin" valueType="num">
                                      <p:cBhvr additive="base">
                                        <p:cTn id="80" dur="500" fill="hold"/>
                                        <p:tgtEl>
                                          <p:spTgt spid="35"/>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500" fill="hold"/>
                                        <p:tgtEl>
                                          <p:spTgt spid="33"/>
                                        </p:tgtEl>
                                        <p:attrNameLst>
                                          <p:attrName>ppt_x</p:attrName>
                                        </p:attrNameLst>
                                      </p:cBhvr>
                                      <p:tavLst>
                                        <p:tav tm="0">
                                          <p:val>
                                            <p:strVal val="#ppt_x"/>
                                          </p:val>
                                        </p:tav>
                                        <p:tav tm="100000">
                                          <p:val>
                                            <p:strVal val="#ppt_x"/>
                                          </p:val>
                                        </p:tav>
                                      </p:tavLst>
                                    </p:anim>
                                    <p:anim calcmode="lin" valueType="num">
                                      <p:cBhvr additive="base">
                                        <p:cTn id="84" dur="5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500" fill="hold"/>
                                        <p:tgtEl>
                                          <p:spTgt spid="31"/>
                                        </p:tgtEl>
                                        <p:attrNameLst>
                                          <p:attrName>ppt_x</p:attrName>
                                        </p:attrNameLst>
                                      </p:cBhvr>
                                      <p:tavLst>
                                        <p:tav tm="0">
                                          <p:val>
                                            <p:strVal val="#ppt_x"/>
                                          </p:val>
                                        </p:tav>
                                        <p:tav tm="100000">
                                          <p:val>
                                            <p:strVal val="#ppt_x"/>
                                          </p:val>
                                        </p:tav>
                                      </p:tavLst>
                                    </p:anim>
                                    <p:anim calcmode="lin" valueType="num">
                                      <p:cBhvr additive="base">
                                        <p:cTn id="88" dur="5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500" fill="hold"/>
                                        <p:tgtEl>
                                          <p:spTgt spid="32"/>
                                        </p:tgtEl>
                                        <p:attrNameLst>
                                          <p:attrName>ppt_x</p:attrName>
                                        </p:attrNameLst>
                                      </p:cBhvr>
                                      <p:tavLst>
                                        <p:tav tm="0">
                                          <p:val>
                                            <p:strVal val="#ppt_x"/>
                                          </p:val>
                                        </p:tav>
                                        <p:tav tm="100000">
                                          <p:val>
                                            <p:strVal val="#ppt_x"/>
                                          </p:val>
                                        </p:tav>
                                      </p:tavLst>
                                    </p:anim>
                                    <p:anim calcmode="lin" valueType="num">
                                      <p:cBhvr additive="base">
                                        <p:cTn id="92" dur="5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additive="base">
                                        <p:cTn id="95" dur="500" fill="hold"/>
                                        <p:tgtEl>
                                          <p:spTgt spid="34"/>
                                        </p:tgtEl>
                                        <p:attrNameLst>
                                          <p:attrName>ppt_x</p:attrName>
                                        </p:attrNameLst>
                                      </p:cBhvr>
                                      <p:tavLst>
                                        <p:tav tm="0">
                                          <p:val>
                                            <p:strVal val="#ppt_x"/>
                                          </p:val>
                                        </p:tav>
                                        <p:tav tm="100000">
                                          <p:val>
                                            <p:strVal val="#ppt_x"/>
                                          </p:val>
                                        </p:tav>
                                      </p:tavLst>
                                    </p:anim>
                                    <p:anim calcmode="lin" valueType="num">
                                      <p:cBhvr additive="base">
                                        <p:cTn id="96" dur="500" fill="hold"/>
                                        <p:tgtEl>
                                          <p:spTgt spid="34"/>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36"/>
                                        </p:tgtEl>
                                        <p:attrNameLst>
                                          <p:attrName>style.visibility</p:attrName>
                                        </p:attrNameLst>
                                      </p:cBhvr>
                                      <p:to>
                                        <p:strVal val="visible"/>
                                      </p:to>
                                    </p:set>
                                    <p:anim calcmode="lin" valueType="num">
                                      <p:cBhvr additive="base">
                                        <p:cTn id="99" dur="500" fill="hold"/>
                                        <p:tgtEl>
                                          <p:spTgt spid="36"/>
                                        </p:tgtEl>
                                        <p:attrNameLst>
                                          <p:attrName>ppt_x</p:attrName>
                                        </p:attrNameLst>
                                      </p:cBhvr>
                                      <p:tavLst>
                                        <p:tav tm="0">
                                          <p:val>
                                            <p:strVal val="#ppt_x"/>
                                          </p:val>
                                        </p:tav>
                                        <p:tav tm="100000">
                                          <p:val>
                                            <p:strVal val="#ppt_x"/>
                                          </p:val>
                                        </p:tav>
                                      </p:tavLst>
                                    </p:anim>
                                    <p:anim calcmode="lin" valueType="num">
                                      <p:cBhvr additive="base">
                                        <p:cTn id="100" dur="500" fill="hold"/>
                                        <p:tgtEl>
                                          <p:spTgt spid="36"/>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28"/>
                                        </p:tgtEl>
                                        <p:attrNameLst>
                                          <p:attrName>style.visibility</p:attrName>
                                        </p:attrNameLst>
                                      </p:cBhvr>
                                      <p:to>
                                        <p:strVal val="visible"/>
                                      </p:to>
                                    </p:set>
                                    <p:anim calcmode="lin" valueType="num">
                                      <p:cBhvr additive="base">
                                        <p:cTn id="103" dur="500" fill="hold"/>
                                        <p:tgtEl>
                                          <p:spTgt spid="28"/>
                                        </p:tgtEl>
                                        <p:attrNameLst>
                                          <p:attrName>ppt_x</p:attrName>
                                        </p:attrNameLst>
                                      </p:cBhvr>
                                      <p:tavLst>
                                        <p:tav tm="0">
                                          <p:val>
                                            <p:strVal val="#ppt_x"/>
                                          </p:val>
                                        </p:tav>
                                        <p:tav tm="100000">
                                          <p:val>
                                            <p:strVal val="#ppt_x"/>
                                          </p:val>
                                        </p:tav>
                                      </p:tavLst>
                                    </p:anim>
                                    <p:anim calcmode="lin" valueType="num">
                                      <p:cBhvr additive="base">
                                        <p:cTn id="10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9" grpId="0" animBg="1"/>
      <p:bldP spid="20" grpId="0" animBg="1"/>
      <p:bldP spid="21" grpId="0" animBg="1"/>
      <p:bldP spid="22"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288" y="2565400"/>
            <a:ext cx="8229600" cy="2232025"/>
          </a:xfrm>
        </p:spPr>
        <p:txBody>
          <a:bodyPr/>
          <a:lstStyle/>
          <a:p>
            <a:pPr marL="0" indent="0" algn="ctr">
              <a:buFont typeface="Wingdings 2" pitchFamily="18" charset="2"/>
              <a:buNone/>
              <a:defRPr/>
            </a:pPr>
            <a:r>
              <a:rPr lang="en-US" sz="4400" b="1" dirty="0">
                <a:solidFill>
                  <a:schemeClr val="tx2"/>
                </a:solidFill>
                <a:effectLst>
                  <a:outerShdw blurRad="38100" dist="38100" dir="2700000" algn="tl">
                    <a:srgbClr val="000000">
                      <a:alpha val="43137"/>
                    </a:srgbClr>
                  </a:outerShdw>
                </a:effectLst>
                <a:latin typeface="+mj-lt"/>
                <a:ea typeface="+mj-ea"/>
                <a:cs typeface="+mj-cs"/>
              </a:rPr>
              <a:t>Olay </a:t>
            </a:r>
            <a:r>
              <a:rPr lang="en-US" sz="4400" b="1" dirty="0" err="1">
                <a:solidFill>
                  <a:schemeClr val="tx2"/>
                </a:solidFill>
                <a:effectLst>
                  <a:outerShdw blurRad="38100" dist="38100" dir="2700000" algn="tl">
                    <a:srgbClr val="000000">
                      <a:alpha val="43137"/>
                    </a:srgbClr>
                  </a:outerShdw>
                </a:effectLst>
                <a:latin typeface="+mj-lt"/>
                <a:ea typeface="+mj-ea"/>
                <a:cs typeface="+mj-cs"/>
              </a:rPr>
              <a:t>Ağacı</a:t>
            </a:r>
            <a:r>
              <a:rPr lang="en-US" sz="4400" b="1" dirty="0">
                <a:solidFill>
                  <a:schemeClr val="tx2"/>
                </a:solidFill>
                <a:effectLst>
                  <a:outerShdw blurRad="38100" dist="38100" dir="2700000" algn="tl">
                    <a:srgbClr val="000000">
                      <a:alpha val="43137"/>
                    </a:srgbClr>
                  </a:outerShdw>
                </a:effectLst>
                <a:latin typeface="+mj-lt"/>
                <a:ea typeface="+mj-ea"/>
                <a:cs typeface="+mj-cs"/>
              </a:rPr>
              <a:t> </a:t>
            </a:r>
            <a:r>
              <a:rPr lang="en-US" sz="4400" b="1" dirty="0" err="1">
                <a:solidFill>
                  <a:schemeClr val="tx2"/>
                </a:solidFill>
                <a:effectLst>
                  <a:outerShdw blurRad="38100" dist="38100" dir="2700000" algn="tl">
                    <a:srgbClr val="000000">
                      <a:alpha val="43137"/>
                    </a:srgbClr>
                  </a:outerShdw>
                </a:effectLst>
                <a:latin typeface="+mj-lt"/>
                <a:ea typeface="+mj-ea"/>
                <a:cs typeface="+mj-cs"/>
              </a:rPr>
              <a:t>Analizi</a:t>
            </a:r>
            <a:r>
              <a:rPr lang="en-US" sz="4400" b="1" dirty="0">
                <a:solidFill>
                  <a:schemeClr val="tx2"/>
                </a:solidFill>
                <a:effectLst>
                  <a:outerShdw blurRad="38100" dist="38100" dir="2700000" algn="tl">
                    <a:srgbClr val="000000">
                      <a:alpha val="43137"/>
                    </a:srgbClr>
                  </a:outerShdw>
                </a:effectLst>
                <a:latin typeface="+mj-lt"/>
                <a:ea typeface="+mj-ea"/>
                <a:cs typeface="+mj-cs"/>
              </a:rPr>
              <a:t> (ETA</a:t>
            </a:r>
            <a:r>
              <a:rPr lang="tr-TR" sz="4400" b="1" dirty="0">
                <a:solidFill>
                  <a:schemeClr val="tx2"/>
                </a:solidFill>
                <a:effectLst>
                  <a:outerShdw blurRad="38100" dist="38100" dir="2700000" algn="tl">
                    <a:srgbClr val="000000">
                      <a:alpha val="43137"/>
                    </a:srgbClr>
                  </a:outerShdw>
                </a:effectLst>
                <a:latin typeface="+mj-lt"/>
                <a:ea typeface="+mj-ea"/>
                <a:cs typeface="+mj-cs"/>
              </a:rPr>
              <a:t>-</a:t>
            </a:r>
            <a:r>
              <a:rPr lang="en-US" sz="4400" b="1" dirty="0">
                <a:solidFill>
                  <a:schemeClr val="tx2"/>
                </a:solidFill>
                <a:effectLst>
                  <a:outerShdw blurRad="38100" dist="38100" dir="2700000" algn="tl">
                    <a:srgbClr val="000000">
                      <a:alpha val="43137"/>
                    </a:srgbClr>
                  </a:outerShdw>
                </a:effectLst>
                <a:latin typeface="+mj-lt"/>
                <a:ea typeface="+mj-ea"/>
                <a:cs typeface="+mj-cs"/>
              </a:rPr>
              <a:t>Event Tree Analysis)</a:t>
            </a:r>
            <a:endParaRPr lang="tr-TR" sz="4400" b="1" dirty="0">
              <a:solidFill>
                <a:schemeClr val="tx2"/>
              </a:solidFill>
              <a:effectLst>
                <a:outerShdw blurRad="38100" dist="38100" dir="2700000" algn="tl">
                  <a:srgbClr val="000000">
                    <a:alpha val="43137"/>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7868" y="0"/>
            <a:ext cx="8229600" cy="1143000"/>
          </a:xfrm>
        </p:spPr>
        <p:txBody>
          <a:bodyPr/>
          <a:lstStyle/>
          <a:p>
            <a:r>
              <a:rPr lang="tr-TR" b="1" dirty="0" smtClean="0">
                <a:solidFill>
                  <a:srgbClr val="0070C0"/>
                </a:solidFill>
              </a:rPr>
              <a:t>Olay Ağacı Kavramı</a:t>
            </a:r>
            <a:endParaRPr lang="tr-TR" b="1" dirty="0">
              <a:solidFill>
                <a:srgbClr val="0070C0"/>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xmlns="" val="3250203231"/>
              </p:ext>
            </p:extLst>
          </p:nvPr>
        </p:nvGraphicFramePr>
        <p:xfrm>
          <a:off x="251520" y="1340768"/>
          <a:ext cx="8229600" cy="73660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xmlns="" val="20000"/>
                    </a:ext>
                  </a:extLst>
                </a:gridCol>
                <a:gridCol w="1645920">
                  <a:extLst>
                    <a:ext uri="{9D8B030D-6E8A-4147-A177-3AD203B41FA5}">
                      <a16:colId xmlns:a16="http://schemas.microsoft.com/office/drawing/2014/main" xmlns="" val="20001"/>
                    </a:ext>
                  </a:extLst>
                </a:gridCol>
                <a:gridCol w="1645920">
                  <a:extLst>
                    <a:ext uri="{9D8B030D-6E8A-4147-A177-3AD203B41FA5}">
                      <a16:colId xmlns:a16="http://schemas.microsoft.com/office/drawing/2014/main" xmlns="" val="20002"/>
                    </a:ext>
                  </a:extLst>
                </a:gridCol>
                <a:gridCol w="1645920">
                  <a:extLst>
                    <a:ext uri="{9D8B030D-6E8A-4147-A177-3AD203B41FA5}">
                      <a16:colId xmlns:a16="http://schemas.microsoft.com/office/drawing/2014/main" xmlns="" val="20003"/>
                    </a:ext>
                  </a:extLst>
                </a:gridCol>
                <a:gridCol w="1645920">
                  <a:extLst>
                    <a:ext uri="{9D8B030D-6E8A-4147-A177-3AD203B41FA5}">
                      <a16:colId xmlns:a16="http://schemas.microsoft.com/office/drawing/2014/main" xmlns="" val="20004"/>
                    </a:ext>
                  </a:extLst>
                </a:gridCol>
              </a:tblGrid>
              <a:tr h="298832">
                <a:tc rowSpan="2">
                  <a:txBody>
                    <a:bodyPr/>
                    <a:lstStyle/>
                    <a:p>
                      <a:pPr algn="ctr"/>
                      <a:endParaRPr lang="tr-TR" dirty="0" smtClean="0"/>
                    </a:p>
                    <a:p>
                      <a:pPr algn="ctr"/>
                      <a:r>
                        <a:rPr lang="tr-TR" dirty="0" smtClean="0"/>
                        <a:t>Başlatıcı olay</a:t>
                      </a:r>
                      <a:endParaRPr lang="tr-TR" dirty="0"/>
                    </a:p>
                  </a:txBody>
                  <a:tcPr/>
                </a:tc>
                <a:tc gridSpan="3">
                  <a:txBody>
                    <a:bodyPr/>
                    <a:lstStyle/>
                    <a:p>
                      <a:pPr algn="ctr"/>
                      <a:r>
                        <a:rPr lang="tr-TR" dirty="0" smtClean="0"/>
                        <a:t>Esas Olaylar</a:t>
                      </a:r>
                      <a:endParaRPr lang="tr-TR" dirty="0"/>
                    </a:p>
                  </a:txBody>
                  <a:tcPr/>
                </a:tc>
                <a:tc hMerge="1">
                  <a:txBody>
                    <a:bodyPr/>
                    <a:lstStyle/>
                    <a:p>
                      <a:endParaRPr lang="tr-TR" dirty="0"/>
                    </a:p>
                  </a:txBody>
                  <a:tcPr/>
                </a:tc>
                <a:tc hMerge="1">
                  <a:txBody>
                    <a:bodyPr/>
                    <a:lstStyle/>
                    <a:p>
                      <a:endParaRPr lang="tr-TR" dirty="0"/>
                    </a:p>
                  </a:txBody>
                  <a:tcPr/>
                </a:tc>
                <a:tc rowSpan="2">
                  <a:txBody>
                    <a:bodyPr/>
                    <a:lstStyle/>
                    <a:p>
                      <a:pPr algn="ctr"/>
                      <a:r>
                        <a:rPr lang="tr-TR" dirty="0" smtClean="0"/>
                        <a:t>Çıktılar</a:t>
                      </a:r>
                      <a:endParaRPr lang="tr-TR" dirty="0"/>
                    </a:p>
                  </a:txBody>
                  <a:tcPr/>
                </a:tc>
                <a:extLst>
                  <a:ext uri="{0D108BD9-81ED-4DB2-BD59-A6C34878D82A}">
                    <a16:rowId xmlns:a16="http://schemas.microsoft.com/office/drawing/2014/main" xmlns="" val="10000"/>
                  </a:ext>
                </a:extLst>
              </a:tr>
              <a:tr h="370840">
                <a:tc vMerge="1">
                  <a:txBody>
                    <a:bodyPr/>
                    <a:lstStyle/>
                    <a:p>
                      <a:endParaRPr lang="tr-TR" dirty="0"/>
                    </a:p>
                  </a:txBody>
                  <a:tcPr/>
                </a:tc>
                <a:tc>
                  <a:txBody>
                    <a:bodyPr/>
                    <a:lstStyle/>
                    <a:p>
                      <a:pPr algn="ctr"/>
                      <a:r>
                        <a:rPr lang="tr-TR" dirty="0" smtClean="0"/>
                        <a:t>Olay 1</a:t>
                      </a:r>
                      <a:endParaRPr lang="tr-TR" dirty="0"/>
                    </a:p>
                  </a:txBody>
                  <a:tcPr>
                    <a:solidFill>
                      <a:schemeClr val="accent1">
                        <a:lumMod val="60000"/>
                        <a:lumOff val="40000"/>
                      </a:schemeClr>
                    </a:solidFill>
                  </a:tcPr>
                </a:tc>
                <a:tc>
                  <a:txBody>
                    <a:bodyPr/>
                    <a:lstStyle/>
                    <a:p>
                      <a:pPr algn="ctr"/>
                      <a:r>
                        <a:rPr lang="tr-TR" dirty="0" smtClean="0"/>
                        <a:t>Olay 2</a:t>
                      </a:r>
                      <a:endParaRPr lang="tr-TR" dirty="0"/>
                    </a:p>
                  </a:txBody>
                  <a:tcPr>
                    <a:solidFill>
                      <a:schemeClr val="accent1">
                        <a:lumMod val="60000"/>
                        <a:lumOff val="40000"/>
                      </a:schemeClr>
                    </a:solidFill>
                  </a:tcPr>
                </a:tc>
                <a:tc>
                  <a:txBody>
                    <a:bodyPr/>
                    <a:lstStyle/>
                    <a:p>
                      <a:pPr algn="ctr"/>
                      <a:r>
                        <a:rPr lang="tr-TR" dirty="0" smtClean="0"/>
                        <a:t>Olay 3</a:t>
                      </a:r>
                      <a:endParaRPr lang="tr-TR" dirty="0"/>
                    </a:p>
                  </a:txBody>
                  <a:tcPr>
                    <a:solidFill>
                      <a:schemeClr val="accent1">
                        <a:lumMod val="60000"/>
                        <a:lumOff val="40000"/>
                      </a:schemeClr>
                    </a:solidFill>
                  </a:tcPr>
                </a:tc>
                <a:tc vMerge="1">
                  <a:txBody>
                    <a:bodyPr/>
                    <a:lstStyle/>
                    <a:p>
                      <a:endParaRPr lang="tr-TR" dirty="0"/>
                    </a:p>
                  </a:txBody>
                  <a:tcPr/>
                </a:tc>
                <a:extLst>
                  <a:ext uri="{0D108BD9-81ED-4DB2-BD59-A6C34878D82A}">
                    <a16:rowId xmlns:a16="http://schemas.microsoft.com/office/drawing/2014/main" xmlns="" val="10001"/>
                  </a:ext>
                </a:extLst>
              </a:tr>
            </a:tbl>
          </a:graphicData>
        </a:graphic>
      </p:graphicFrame>
      <p:sp>
        <p:nvSpPr>
          <p:cNvPr id="5" name="Patlama 1 4"/>
          <p:cNvSpPr/>
          <p:nvPr/>
        </p:nvSpPr>
        <p:spPr>
          <a:xfrm>
            <a:off x="0" y="4322764"/>
            <a:ext cx="1475656" cy="1531921"/>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L-Şekli 12"/>
          <p:cNvSpPr/>
          <p:nvPr/>
        </p:nvSpPr>
        <p:spPr>
          <a:xfrm flipV="1">
            <a:off x="1900792" y="4311893"/>
            <a:ext cx="1699100" cy="1133327"/>
          </a:xfrm>
          <a:prstGeom prst="corner">
            <a:avLst>
              <a:gd name="adj1" fmla="val 7718"/>
              <a:gd name="adj2" fmla="val 106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L-Şekli 13"/>
          <p:cNvSpPr/>
          <p:nvPr/>
        </p:nvSpPr>
        <p:spPr>
          <a:xfrm>
            <a:off x="1900792" y="5301041"/>
            <a:ext cx="4975464" cy="1319019"/>
          </a:xfrm>
          <a:prstGeom prst="corner">
            <a:avLst>
              <a:gd name="adj1" fmla="val 6741"/>
              <a:gd name="adj2" fmla="val 88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L-Şekli 14"/>
          <p:cNvSpPr/>
          <p:nvPr/>
        </p:nvSpPr>
        <p:spPr>
          <a:xfrm flipV="1">
            <a:off x="3599892" y="3336053"/>
            <a:ext cx="1692188" cy="975846"/>
          </a:xfrm>
          <a:prstGeom prst="corner">
            <a:avLst>
              <a:gd name="adj1" fmla="val 11752"/>
              <a:gd name="adj2" fmla="val 138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L-Şekli 15"/>
          <p:cNvSpPr/>
          <p:nvPr/>
        </p:nvSpPr>
        <p:spPr>
          <a:xfrm>
            <a:off x="3599892" y="4311899"/>
            <a:ext cx="1692188" cy="942556"/>
          </a:xfrm>
          <a:prstGeom prst="corner">
            <a:avLst>
              <a:gd name="adj1" fmla="val 11752"/>
              <a:gd name="adj2" fmla="val 138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L-Şekli 16"/>
          <p:cNvSpPr/>
          <p:nvPr/>
        </p:nvSpPr>
        <p:spPr>
          <a:xfrm flipV="1">
            <a:off x="5216240" y="2780928"/>
            <a:ext cx="1660016" cy="696508"/>
          </a:xfrm>
          <a:prstGeom prst="corner">
            <a:avLst>
              <a:gd name="adj1" fmla="val 11752"/>
              <a:gd name="adj2" fmla="val 138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L-Şekli 17"/>
          <p:cNvSpPr/>
          <p:nvPr/>
        </p:nvSpPr>
        <p:spPr>
          <a:xfrm>
            <a:off x="5216240" y="3477437"/>
            <a:ext cx="1660016" cy="671644"/>
          </a:xfrm>
          <a:prstGeom prst="corner">
            <a:avLst>
              <a:gd name="adj1" fmla="val 11752"/>
              <a:gd name="adj2" fmla="val 138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L-Şekli 18"/>
          <p:cNvSpPr/>
          <p:nvPr/>
        </p:nvSpPr>
        <p:spPr>
          <a:xfrm flipV="1">
            <a:off x="5220072" y="4597650"/>
            <a:ext cx="1656343" cy="623676"/>
          </a:xfrm>
          <a:prstGeom prst="corner">
            <a:avLst>
              <a:gd name="adj1" fmla="val 11752"/>
              <a:gd name="adj2" fmla="val 138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L-Şekli 19"/>
          <p:cNvSpPr/>
          <p:nvPr/>
        </p:nvSpPr>
        <p:spPr>
          <a:xfrm>
            <a:off x="5220072" y="5221328"/>
            <a:ext cx="1656343" cy="655944"/>
          </a:xfrm>
          <a:prstGeom prst="corner">
            <a:avLst>
              <a:gd name="adj1" fmla="val 11752"/>
              <a:gd name="adj2" fmla="val 138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3" name="Düz Bağlayıcı 22"/>
          <p:cNvCxnSpPr>
            <a:endCxn id="14" idx="3"/>
          </p:cNvCxnSpPr>
          <p:nvPr/>
        </p:nvCxnSpPr>
        <p:spPr>
          <a:xfrm>
            <a:off x="251520" y="5301041"/>
            <a:ext cx="1707652" cy="0"/>
          </a:xfrm>
          <a:prstGeom prst="line">
            <a:avLst/>
          </a:prstGeom>
          <a:ln w="130175"/>
        </p:spPr>
        <p:style>
          <a:lnRef idx="1">
            <a:schemeClr val="accent1"/>
          </a:lnRef>
          <a:fillRef idx="0">
            <a:schemeClr val="accent1"/>
          </a:fillRef>
          <a:effectRef idx="0">
            <a:schemeClr val="accent1"/>
          </a:effectRef>
          <a:fontRef idx="minor">
            <a:schemeClr val="tx1"/>
          </a:fontRef>
        </p:style>
      </p:cxnSp>
      <p:cxnSp>
        <p:nvCxnSpPr>
          <p:cNvPr id="25" name="Düz Ok Bağlayıcısı 24"/>
          <p:cNvCxnSpPr/>
          <p:nvPr/>
        </p:nvCxnSpPr>
        <p:spPr>
          <a:xfrm>
            <a:off x="2123728" y="4509120"/>
            <a:ext cx="0" cy="1944216"/>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Düz Ok Bağlayıcısı 28"/>
          <p:cNvCxnSpPr>
            <a:endCxn id="15" idx="2"/>
          </p:cNvCxnSpPr>
          <p:nvPr/>
        </p:nvCxnSpPr>
        <p:spPr>
          <a:xfrm flipH="1">
            <a:off x="3599892" y="3592499"/>
            <a:ext cx="108012" cy="231477"/>
          </a:xfrm>
          <a:prstGeom prst="straightConnector1">
            <a:avLst/>
          </a:prstGeom>
          <a:ln w="31750">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Düz Ok Bağlayıcısı 30"/>
          <p:cNvCxnSpPr/>
          <p:nvPr/>
        </p:nvCxnSpPr>
        <p:spPr>
          <a:xfrm>
            <a:off x="5436096" y="2981613"/>
            <a:ext cx="0" cy="971819"/>
          </a:xfrm>
          <a:prstGeom prst="straightConnector1">
            <a:avLst/>
          </a:prstGeom>
          <a:ln w="31750">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Düz Ok Bağlayıcısı 33"/>
          <p:cNvCxnSpPr/>
          <p:nvPr/>
        </p:nvCxnSpPr>
        <p:spPr>
          <a:xfrm>
            <a:off x="5508104" y="4768545"/>
            <a:ext cx="0" cy="971819"/>
          </a:xfrm>
          <a:prstGeom prst="straightConnector1">
            <a:avLst/>
          </a:prstGeom>
          <a:ln w="31750">
            <a:headEnd type="arrow"/>
            <a:tailEnd type="arrow"/>
          </a:ln>
        </p:spPr>
        <p:style>
          <a:lnRef idx="1">
            <a:schemeClr val="accent1"/>
          </a:lnRef>
          <a:fillRef idx="0">
            <a:schemeClr val="accent1"/>
          </a:fillRef>
          <a:effectRef idx="0">
            <a:schemeClr val="accent1"/>
          </a:effectRef>
          <a:fontRef idx="minor">
            <a:schemeClr val="tx1"/>
          </a:fontRef>
        </p:style>
      </p:cxnSp>
      <p:sp>
        <p:nvSpPr>
          <p:cNvPr id="35" name="Metin kutusu 34"/>
          <p:cNvSpPr txBox="1"/>
          <p:nvPr/>
        </p:nvSpPr>
        <p:spPr>
          <a:xfrm>
            <a:off x="7200292" y="2572824"/>
            <a:ext cx="828092" cy="369332"/>
          </a:xfrm>
          <a:prstGeom prst="rect">
            <a:avLst/>
          </a:prstGeom>
          <a:noFill/>
        </p:spPr>
        <p:txBody>
          <a:bodyPr wrap="square" rtlCol="0">
            <a:spAutoFit/>
          </a:bodyPr>
          <a:lstStyle/>
          <a:p>
            <a:r>
              <a:rPr lang="tr-TR" dirty="0" smtClean="0"/>
              <a:t>Çıktı 1</a:t>
            </a:r>
            <a:endParaRPr lang="tr-TR" dirty="0"/>
          </a:p>
        </p:txBody>
      </p:sp>
      <p:sp>
        <p:nvSpPr>
          <p:cNvPr id="36" name="Metin kutusu 35"/>
          <p:cNvSpPr txBox="1"/>
          <p:nvPr/>
        </p:nvSpPr>
        <p:spPr>
          <a:xfrm>
            <a:off x="7178679" y="3823976"/>
            <a:ext cx="828092" cy="369332"/>
          </a:xfrm>
          <a:prstGeom prst="rect">
            <a:avLst/>
          </a:prstGeom>
          <a:noFill/>
        </p:spPr>
        <p:txBody>
          <a:bodyPr wrap="square" rtlCol="0">
            <a:spAutoFit/>
          </a:bodyPr>
          <a:lstStyle/>
          <a:p>
            <a:r>
              <a:rPr lang="tr-TR" dirty="0" smtClean="0"/>
              <a:t>Çıktı 2</a:t>
            </a:r>
            <a:endParaRPr lang="tr-TR" dirty="0"/>
          </a:p>
        </p:txBody>
      </p:sp>
      <p:sp>
        <p:nvSpPr>
          <p:cNvPr id="37" name="Metin kutusu 36"/>
          <p:cNvSpPr txBox="1"/>
          <p:nvPr/>
        </p:nvSpPr>
        <p:spPr>
          <a:xfrm>
            <a:off x="7164288" y="4421842"/>
            <a:ext cx="828092" cy="369332"/>
          </a:xfrm>
          <a:prstGeom prst="rect">
            <a:avLst/>
          </a:prstGeom>
          <a:noFill/>
        </p:spPr>
        <p:txBody>
          <a:bodyPr wrap="square" rtlCol="0">
            <a:spAutoFit/>
          </a:bodyPr>
          <a:lstStyle/>
          <a:p>
            <a:r>
              <a:rPr lang="tr-TR" dirty="0" smtClean="0"/>
              <a:t>Çıktı 3</a:t>
            </a:r>
            <a:endParaRPr lang="tr-TR" dirty="0"/>
          </a:p>
        </p:txBody>
      </p:sp>
      <p:sp>
        <p:nvSpPr>
          <p:cNvPr id="38" name="Metin kutusu 37"/>
          <p:cNvSpPr txBox="1"/>
          <p:nvPr/>
        </p:nvSpPr>
        <p:spPr>
          <a:xfrm>
            <a:off x="7164288" y="5670019"/>
            <a:ext cx="828092" cy="369332"/>
          </a:xfrm>
          <a:prstGeom prst="rect">
            <a:avLst/>
          </a:prstGeom>
          <a:noFill/>
        </p:spPr>
        <p:txBody>
          <a:bodyPr wrap="square" rtlCol="0">
            <a:spAutoFit/>
          </a:bodyPr>
          <a:lstStyle/>
          <a:p>
            <a:r>
              <a:rPr lang="tr-TR" dirty="0" smtClean="0"/>
              <a:t>Çıktı 4</a:t>
            </a:r>
            <a:endParaRPr lang="tr-TR" dirty="0"/>
          </a:p>
        </p:txBody>
      </p:sp>
      <p:sp>
        <p:nvSpPr>
          <p:cNvPr id="39" name="Metin kutusu 38"/>
          <p:cNvSpPr txBox="1"/>
          <p:nvPr/>
        </p:nvSpPr>
        <p:spPr>
          <a:xfrm>
            <a:off x="7164288" y="6268670"/>
            <a:ext cx="828092" cy="369332"/>
          </a:xfrm>
          <a:prstGeom prst="rect">
            <a:avLst/>
          </a:prstGeom>
          <a:noFill/>
        </p:spPr>
        <p:txBody>
          <a:bodyPr wrap="square" rtlCol="0">
            <a:spAutoFit/>
          </a:bodyPr>
          <a:lstStyle/>
          <a:p>
            <a:r>
              <a:rPr lang="tr-TR" dirty="0" smtClean="0"/>
              <a:t>Çıktı 5</a:t>
            </a:r>
            <a:endParaRPr lang="tr-TR" dirty="0"/>
          </a:p>
        </p:txBody>
      </p:sp>
      <p:sp>
        <p:nvSpPr>
          <p:cNvPr id="40" name="Metin kutusu 39"/>
          <p:cNvSpPr txBox="1"/>
          <p:nvPr/>
        </p:nvSpPr>
        <p:spPr>
          <a:xfrm>
            <a:off x="5334361" y="2388158"/>
            <a:ext cx="1104229" cy="369332"/>
          </a:xfrm>
          <a:prstGeom prst="rect">
            <a:avLst/>
          </a:prstGeom>
          <a:noFill/>
        </p:spPr>
        <p:txBody>
          <a:bodyPr wrap="square" rtlCol="0">
            <a:spAutoFit/>
          </a:bodyPr>
          <a:lstStyle/>
          <a:p>
            <a:r>
              <a:rPr lang="tr-TR" dirty="0" smtClean="0"/>
              <a:t>Başarı</a:t>
            </a:r>
            <a:endParaRPr lang="tr-TR" dirty="0"/>
          </a:p>
        </p:txBody>
      </p:sp>
      <p:sp>
        <p:nvSpPr>
          <p:cNvPr id="41" name="Metin kutusu 40"/>
          <p:cNvSpPr txBox="1"/>
          <p:nvPr/>
        </p:nvSpPr>
        <p:spPr>
          <a:xfrm>
            <a:off x="5562743" y="4302837"/>
            <a:ext cx="885342" cy="369332"/>
          </a:xfrm>
          <a:prstGeom prst="rect">
            <a:avLst/>
          </a:prstGeom>
          <a:noFill/>
        </p:spPr>
        <p:txBody>
          <a:bodyPr wrap="square" rtlCol="0">
            <a:spAutoFit/>
          </a:bodyPr>
          <a:lstStyle/>
          <a:p>
            <a:r>
              <a:rPr lang="tr-TR" dirty="0" smtClean="0"/>
              <a:t>Başarı</a:t>
            </a:r>
            <a:endParaRPr lang="tr-TR" dirty="0"/>
          </a:p>
        </p:txBody>
      </p:sp>
      <p:sp>
        <p:nvSpPr>
          <p:cNvPr id="42" name="Metin kutusu 41"/>
          <p:cNvSpPr txBox="1"/>
          <p:nvPr/>
        </p:nvSpPr>
        <p:spPr>
          <a:xfrm>
            <a:off x="5562743" y="3748390"/>
            <a:ext cx="885342" cy="369332"/>
          </a:xfrm>
          <a:prstGeom prst="rect">
            <a:avLst/>
          </a:prstGeom>
          <a:noFill/>
        </p:spPr>
        <p:txBody>
          <a:bodyPr wrap="square" rtlCol="0">
            <a:spAutoFit/>
          </a:bodyPr>
          <a:lstStyle/>
          <a:p>
            <a:r>
              <a:rPr lang="tr-TR" dirty="0" smtClean="0"/>
              <a:t>Hata</a:t>
            </a:r>
            <a:endParaRPr lang="tr-TR" dirty="0"/>
          </a:p>
        </p:txBody>
      </p:sp>
      <p:sp>
        <p:nvSpPr>
          <p:cNvPr id="43" name="Metin kutusu 42"/>
          <p:cNvSpPr txBox="1"/>
          <p:nvPr/>
        </p:nvSpPr>
        <p:spPr>
          <a:xfrm>
            <a:off x="5563708" y="5445223"/>
            <a:ext cx="885342" cy="369332"/>
          </a:xfrm>
          <a:prstGeom prst="rect">
            <a:avLst/>
          </a:prstGeom>
          <a:noFill/>
        </p:spPr>
        <p:txBody>
          <a:bodyPr wrap="square" rtlCol="0">
            <a:spAutoFit/>
          </a:bodyPr>
          <a:lstStyle/>
          <a:p>
            <a:r>
              <a:rPr lang="tr-TR" dirty="0" smtClean="0"/>
              <a:t>Hata</a:t>
            </a:r>
            <a:endParaRPr lang="tr-TR" dirty="0"/>
          </a:p>
        </p:txBody>
      </p:sp>
      <p:sp>
        <p:nvSpPr>
          <p:cNvPr id="44" name="Metin kutusu 43"/>
          <p:cNvSpPr txBox="1"/>
          <p:nvPr/>
        </p:nvSpPr>
        <p:spPr>
          <a:xfrm>
            <a:off x="2123728" y="3953432"/>
            <a:ext cx="1152128" cy="369332"/>
          </a:xfrm>
          <a:prstGeom prst="rect">
            <a:avLst/>
          </a:prstGeom>
          <a:noFill/>
        </p:spPr>
        <p:txBody>
          <a:bodyPr wrap="square" rtlCol="0">
            <a:spAutoFit/>
          </a:bodyPr>
          <a:lstStyle/>
          <a:p>
            <a:r>
              <a:rPr lang="tr-TR" dirty="0" smtClean="0"/>
              <a:t>Başarı</a:t>
            </a:r>
            <a:endParaRPr lang="tr-TR" dirty="0"/>
          </a:p>
        </p:txBody>
      </p:sp>
      <p:sp>
        <p:nvSpPr>
          <p:cNvPr id="45" name="Metin kutusu 44"/>
          <p:cNvSpPr txBox="1"/>
          <p:nvPr/>
        </p:nvSpPr>
        <p:spPr>
          <a:xfrm>
            <a:off x="3701262" y="2924944"/>
            <a:ext cx="1050757" cy="369332"/>
          </a:xfrm>
          <a:prstGeom prst="rect">
            <a:avLst/>
          </a:prstGeom>
          <a:noFill/>
        </p:spPr>
        <p:txBody>
          <a:bodyPr wrap="square" rtlCol="0">
            <a:spAutoFit/>
          </a:bodyPr>
          <a:lstStyle/>
          <a:p>
            <a:r>
              <a:rPr lang="tr-TR" dirty="0" smtClean="0"/>
              <a:t>Başarı</a:t>
            </a:r>
            <a:endParaRPr lang="tr-TR" dirty="0"/>
          </a:p>
        </p:txBody>
      </p:sp>
      <p:sp>
        <p:nvSpPr>
          <p:cNvPr id="46" name="Metin kutusu 45"/>
          <p:cNvSpPr txBox="1"/>
          <p:nvPr/>
        </p:nvSpPr>
        <p:spPr>
          <a:xfrm>
            <a:off x="3889666" y="4791174"/>
            <a:ext cx="1050757" cy="369332"/>
          </a:xfrm>
          <a:prstGeom prst="rect">
            <a:avLst/>
          </a:prstGeom>
          <a:noFill/>
        </p:spPr>
        <p:txBody>
          <a:bodyPr wrap="square" rtlCol="0">
            <a:spAutoFit/>
          </a:bodyPr>
          <a:lstStyle/>
          <a:p>
            <a:r>
              <a:rPr lang="tr-TR" dirty="0" smtClean="0"/>
              <a:t>Hata</a:t>
            </a:r>
            <a:endParaRPr lang="tr-TR" dirty="0"/>
          </a:p>
        </p:txBody>
      </p:sp>
      <p:sp>
        <p:nvSpPr>
          <p:cNvPr id="47" name="Metin kutusu 46"/>
          <p:cNvSpPr txBox="1"/>
          <p:nvPr/>
        </p:nvSpPr>
        <p:spPr>
          <a:xfrm>
            <a:off x="2267744" y="6111646"/>
            <a:ext cx="1152128" cy="369332"/>
          </a:xfrm>
          <a:prstGeom prst="rect">
            <a:avLst/>
          </a:prstGeom>
          <a:noFill/>
        </p:spPr>
        <p:txBody>
          <a:bodyPr wrap="square" rtlCol="0">
            <a:spAutoFit/>
          </a:bodyPr>
          <a:lstStyle/>
          <a:p>
            <a:r>
              <a:rPr lang="tr-TR" dirty="0" smtClean="0"/>
              <a:t>Hata</a:t>
            </a:r>
            <a:endParaRPr lang="tr-TR" dirty="0"/>
          </a:p>
        </p:txBody>
      </p:sp>
      <p:cxnSp>
        <p:nvCxnSpPr>
          <p:cNvPr id="54" name="Düz Ok Bağlayıcısı 53"/>
          <p:cNvCxnSpPr/>
          <p:nvPr/>
        </p:nvCxnSpPr>
        <p:spPr>
          <a:xfrm>
            <a:off x="3879551" y="3547653"/>
            <a:ext cx="8384" cy="1537531"/>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58" name="Metin kutusu 57"/>
          <p:cNvSpPr txBox="1"/>
          <p:nvPr/>
        </p:nvSpPr>
        <p:spPr>
          <a:xfrm>
            <a:off x="303560" y="4672169"/>
            <a:ext cx="1064084" cy="584775"/>
          </a:xfrm>
          <a:prstGeom prst="rect">
            <a:avLst/>
          </a:prstGeom>
          <a:noFill/>
        </p:spPr>
        <p:txBody>
          <a:bodyPr wrap="square" rtlCol="0">
            <a:spAutoFit/>
          </a:bodyPr>
          <a:lstStyle/>
          <a:p>
            <a:r>
              <a:rPr lang="tr-TR" sz="1600" dirty="0" smtClean="0"/>
              <a:t>Başlatıcı Olay</a:t>
            </a:r>
            <a:endParaRPr lang="tr-TR" sz="1600" dirty="0"/>
          </a:p>
        </p:txBody>
      </p:sp>
    </p:spTree>
    <p:extLst>
      <p:ext uri="{BB962C8B-B14F-4D97-AF65-F5344CB8AC3E}">
        <p14:creationId xmlns:p14="http://schemas.microsoft.com/office/powerpoint/2010/main" xmlns="" val="324558364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4"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9088" y="1522413"/>
            <a:ext cx="8572500" cy="4608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9795" name="Text Box 5"/>
          <p:cNvSpPr txBox="1">
            <a:spLocks noChangeArrowheads="1"/>
          </p:cNvSpPr>
          <p:nvPr/>
        </p:nvSpPr>
        <p:spPr bwMode="auto">
          <a:xfrm>
            <a:off x="2343150" y="2368550"/>
            <a:ext cx="2462213" cy="3667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tr-TR" b="1"/>
              <a:t>Springler Sistem</a:t>
            </a:r>
          </a:p>
        </p:txBody>
      </p:sp>
      <p:sp>
        <p:nvSpPr>
          <p:cNvPr id="289796" name="Text Box 7"/>
          <p:cNvSpPr txBox="1">
            <a:spLocks noChangeArrowheads="1"/>
          </p:cNvSpPr>
          <p:nvPr/>
        </p:nvSpPr>
        <p:spPr bwMode="auto">
          <a:xfrm>
            <a:off x="715963" y="2276475"/>
            <a:ext cx="1119187" cy="6318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tr-TR" sz="1400" b="1"/>
              <a:t>Duman </a:t>
            </a:r>
          </a:p>
          <a:p>
            <a:pPr algn="ctr">
              <a:spcBef>
                <a:spcPct val="50000"/>
              </a:spcBef>
            </a:pPr>
            <a:r>
              <a:rPr lang="tr-TR" sz="1400" b="1"/>
              <a:t>Dedektörü</a:t>
            </a:r>
          </a:p>
        </p:txBody>
      </p:sp>
      <p:sp>
        <p:nvSpPr>
          <p:cNvPr id="289797" name="Text Box 8"/>
          <p:cNvSpPr txBox="1">
            <a:spLocks noChangeArrowheads="1"/>
          </p:cNvSpPr>
          <p:nvPr/>
        </p:nvSpPr>
        <p:spPr bwMode="auto">
          <a:xfrm>
            <a:off x="1574800" y="4221163"/>
            <a:ext cx="2462213" cy="3667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tr-TR" b="1">
                <a:solidFill>
                  <a:srgbClr val="FF0000"/>
                </a:solidFill>
              </a:rPr>
              <a:t>YANGIN BAŞLADI</a:t>
            </a:r>
          </a:p>
        </p:txBody>
      </p:sp>
      <p:sp>
        <p:nvSpPr>
          <p:cNvPr id="289798" name="Text Box 9"/>
          <p:cNvSpPr txBox="1">
            <a:spLocks noChangeArrowheads="1"/>
          </p:cNvSpPr>
          <p:nvPr/>
        </p:nvSpPr>
        <p:spPr bwMode="auto">
          <a:xfrm>
            <a:off x="5702300" y="2554288"/>
            <a:ext cx="1317625" cy="36988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tr-TR" b="1"/>
              <a:t>ALARM</a:t>
            </a:r>
          </a:p>
        </p:txBody>
      </p:sp>
      <p:sp>
        <p:nvSpPr>
          <p:cNvPr id="8" name="7 Dikdörtgen"/>
          <p:cNvSpPr/>
          <p:nvPr>
            <p:custDataLst>
              <p:tags r:id="rId1"/>
            </p:custDataLst>
          </p:nvPr>
        </p:nvSpPr>
        <p:spPr>
          <a:xfrm>
            <a:off x="569106" y="802686"/>
            <a:ext cx="8072462" cy="769441"/>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hangingPunct="0">
              <a:defRPr/>
            </a:pPr>
            <a:r>
              <a:rPr lang="tr-TR" sz="4400" b="1" dirty="0">
                <a:solidFill>
                  <a:schemeClr val="tx2"/>
                </a:solidFill>
                <a:effectLst>
                  <a:outerShdw blurRad="38100" dist="38100" dir="2700000" algn="tl">
                    <a:srgbClr val="000000">
                      <a:alpha val="43137"/>
                    </a:srgbClr>
                  </a:outerShdw>
                </a:effectLst>
                <a:latin typeface="+mj-lt"/>
                <a:ea typeface="+mj-ea"/>
                <a:cs typeface="+mj-cs"/>
              </a:rPr>
              <a:t>ÖRNEK OLAY AĞACI ANALİZİ</a:t>
            </a:r>
          </a:p>
        </p:txBody>
      </p:sp>
    </p:spTree>
  </p:cSld>
  <p:clrMapOvr>
    <a:masterClrMapping/>
  </p:clrMapOvr>
  <p:transition>
    <p:blinds/>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90818" name="Rectangle 45"/>
          <p:cNvSpPr>
            <a:spLocks noChangeArrowheads="1"/>
          </p:cNvSpPr>
          <p:nvPr/>
        </p:nvSpPr>
        <p:spPr bwMode="auto">
          <a:xfrm>
            <a:off x="0" y="0"/>
            <a:ext cx="9144000" cy="6858000"/>
          </a:xfrm>
          <a:prstGeom prst="rect">
            <a:avLst/>
          </a:prstGeom>
          <a:solidFill>
            <a:srgbClr val="000066"/>
          </a:solidFill>
          <a:ln w="9525">
            <a:solidFill>
              <a:schemeClr val="tx1"/>
            </a:solidFill>
            <a:miter lim="800000"/>
            <a:headEnd/>
            <a:tailEnd/>
          </a:ln>
        </p:spPr>
        <p:txBody>
          <a:bodyPr wrap="none" anchor="ctr"/>
          <a:lstStyle/>
          <a:p>
            <a:pPr eaLnBrk="0" hangingPunct="0"/>
            <a:endParaRPr lang="tr-TR"/>
          </a:p>
        </p:txBody>
      </p:sp>
      <p:sp>
        <p:nvSpPr>
          <p:cNvPr id="617474" name="Rectangle 2"/>
          <p:cNvSpPr>
            <a:spLocks noChangeArrowheads="1"/>
          </p:cNvSpPr>
          <p:nvPr/>
        </p:nvSpPr>
        <p:spPr bwMode="auto">
          <a:xfrm>
            <a:off x="746125" y="4254500"/>
            <a:ext cx="379413" cy="228600"/>
          </a:xfrm>
          <a:prstGeom prst="rect">
            <a:avLst/>
          </a:prstGeom>
          <a:solidFill>
            <a:srgbClr val="FFCC66"/>
          </a:solidFill>
          <a:ln w="9525">
            <a:solidFill>
              <a:schemeClr val="tx1"/>
            </a:solidFill>
            <a:miter lim="800000"/>
            <a:headEnd/>
            <a:tailEnd/>
          </a:ln>
        </p:spPr>
        <p:txBody>
          <a:bodyPr wrap="none" anchor="ctr"/>
          <a:lstStyle/>
          <a:p>
            <a:pPr eaLnBrk="0" hangingPunct="0"/>
            <a:endParaRPr lang="tr-TR"/>
          </a:p>
        </p:txBody>
      </p:sp>
      <p:sp>
        <p:nvSpPr>
          <p:cNvPr id="617475" name="AutoShape 3"/>
          <p:cNvSpPr>
            <a:spLocks noChangeArrowheads="1"/>
          </p:cNvSpPr>
          <p:nvPr/>
        </p:nvSpPr>
        <p:spPr bwMode="auto">
          <a:xfrm>
            <a:off x="2270125" y="3111500"/>
            <a:ext cx="228600" cy="228600"/>
          </a:xfrm>
          <a:prstGeom prst="octagon">
            <a:avLst>
              <a:gd name="adj" fmla="val 29287"/>
            </a:avLst>
          </a:prstGeom>
          <a:solidFill>
            <a:srgbClr val="FFCC66"/>
          </a:solidFill>
          <a:ln w="9525" algn="ctr">
            <a:solidFill>
              <a:schemeClr val="tx1"/>
            </a:solidFill>
            <a:miter lim="800000"/>
            <a:headEnd/>
            <a:tailEnd/>
          </a:ln>
        </p:spPr>
        <p:txBody>
          <a:bodyPr wrap="none" anchor="ctr"/>
          <a:lstStyle/>
          <a:p>
            <a:pPr eaLnBrk="0" hangingPunct="0"/>
            <a:endParaRPr lang="tr-TR"/>
          </a:p>
        </p:txBody>
      </p:sp>
      <p:sp>
        <p:nvSpPr>
          <p:cNvPr id="617476" name="AutoShape 4"/>
          <p:cNvSpPr>
            <a:spLocks noChangeArrowheads="1"/>
          </p:cNvSpPr>
          <p:nvPr/>
        </p:nvSpPr>
        <p:spPr bwMode="auto">
          <a:xfrm>
            <a:off x="4632325" y="2044700"/>
            <a:ext cx="227013" cy="228600"/>
          </a:xfrm>
          <a:prstGeom prst="octagon">
            <a:avLst>
              <a:gd name="adj" fmla="val 29287"/>
            </a:avLst>
          </a:prstGeom>
          <a:solidFill>
            <a:srgbClr val="FFCC66"/>
          </a:solidFill>
          <a:ln w="9525" algn="ctr">
            <a:solidFill>
              <a:schemeClr val="tx1"/>
            </a:solidFill>
            <a:miter lim="800000"/>
            <a:headEnd/>
            <a:tailEnd/>
          </a:ln>
        </p:spPr>
        <p:txBody>
          <a:bodyPr wrap="none" anchor="ctr"/>
          <a:lstStyle/>
          <a:p>
            <a:pPr eaLnBrk="0" hangingPunct="0"/>
            <a:endParaRPr lang="tr-TR"/>
          </a:p>
        </p:txBody>
      </p:sp>
      <p:sp>
        <p:nvSpPr>
          <p:cNvPr id="617477" name="AutoShape 5"/>
          <p:cNvSpPr>
            <a:spLocks noChangeArrowheads="1"/>
          </p:cNvSpPr>
          <p:nvPr/>
        </p:nvSpPr>
        <p:spPr bwMode="auto">
          <a:xfrm>
            <a:off x="4706938" y="4102100"/>
            <a:ext cx="230187" cy="228600"/>
          </a:xfrm>
          <a:prstGeom prst="octagon">
            <a:avLst>
              <a:gd name="adj" fmla="val 29287"/>
            </a:avLst>
          </a:prstGeom>
          <a:solidFill>
            <a:srgbClr val="FFCC66"/>
          </a:solidFill>
          <a:ln w="9525" algn="ctr">
            <a:solidFill>
              <a:schemeClr val="tx1"/>
            </a:solidFill>
            <a:miter lim="800000"/>
            <a:headEnd/>
            <a:tailEnd/>
          </a:ln>
        </p:spPr>
        <p:txBody>
          <a:bodyPr wrap="none" anchor="ctr"/>
          <a:lstStyle/>
          <a:p>
            <a:pPr eaLnBrk="0" hangingPunct="0"/>
            <a:endParaRPr lang="tr-TR"/>
          </a:p>
        </p:txBody>
      </p:sp>
      <p:sp>
        <p:nvSpPr>
          <p:cNvPr id="617479" name="Line 7"/>
          <p:cNvSpPr>
            <a:spLocks noChangeShapeType="1"/>
          </p:cNvSpPr>
          <p:nvPr/>
        </p:nvSpPr>
        <p:spPr bwMode="auto">
          <a:xfrm flipV="1">
            <a:off x="973138" y="3263900"/>
            <a:ext cx="0" cy="990600"/>
          </a:xfrm>
          <a:prstGeom prst="line">
            <a:avLst/>
          </a:prstGeom>
          <a:noFill/>
          <a:ln w="38100">
            <a:solidFill>
              <a:srgbClr val="00FF00"/>
            </a:solidFill>
            <a:round/>
            <a:headEnd/>
            <a:tailEnd/>
          </a:ln>
          <a:extLst>
            <a:ext uri="{909E8E84-426E-40DD-AFC4-6F175D3DCCD1}">
              <a14:hiddenFill xmlns:a14="http://schemas.microsoft.com/office/drawing/2010/main" xmlns="">
                <a:noFill/>
              </a14:hiddenFill>
            </a:ext>
          </a:extLst>
        </p:spPr>
        <p:txBody>
          <a:bodyPr wrap="none" anchor="ctr"/>
          <a:lstStyle/>
          <a:p>
            <a:endParaRPr lang="tr-TR"/>
          </a:p>
        </p:txBody>
      </p:sp>
      <p:sp>
        <p:nvSpPr>
          <p:cNvPr id="617480" name="Line 8"/>
          <p:cNvSpPr>
            <a:spLocks noChangeShapeType="1"/>
          </p:cNvSpPr>
          <p:nvPr/>
        </p:nvSpPr>
        <p:spPr bwMode="auto">
          <a:xfrm>
            <a:off x="973138" y="3263900"/>
            <a:ext cx="1296987" cy="0"/>
          </a:xfrm>
          <a:prstGeom prst="line">
            <a:avLst/>
          </a:prstGeom>
          <a:noFill/>
          <a:ln w="38100">
            <a:solidFill>
              <a:srgbClr val="00FF00"/>
            </a:solidFill>
            <a:round/>
            <a:headEnd/>
            <a:tailEnd/>
          </a:ln>
          <a:extLst>
            <a:ext uri="{909E8E84-426E-40DD-AFC4-6F175D3DCCD1}">
              <a14:hiddenFill xmlns:a14="http://schemas.microsoft.com/office/drawing/2010/main" xmlns="">
                <a:noFill/>
              </a14:hiddenFill>
            </a:ext>
          </a:extLst>
        </p:spPr>
        <p:txBody>
          <a:bodyPr wrap="none" anchor="ctr"/>
          <a:lstStyle/>
          <a:p>
            <a:endParaRPr lang="tr-TR"/>
          </a:p>
        </p:txBody>
      </p:sp>
      <p:sp>
        <p:nvSpPr>
          <p:cNvPr id="617481" name="Line 9"/>
          <p:cNvSpPr>
            <a:spLocks noChangeShapeType="1"/>
          </p:cNvSpPr>
          <p:nvPr/>
        </p:nvSpPr>
        <p:spPr bwMode="auto">
          <a:xfrm>
            <a:off x="973138" y="4483100"/>
            <a:ext cx="0" cy="1676400"/>
          </a:xfrm>
          <a:prstGeom prst="line">
            <a:avLst/>
          </a:prstGeom>
          <a:noFill/>
          <a:ln w="38100">
            <a:solidFill>
              <a:srgbClr val="00FF00"/>
            </a:solidFill>
            <a:round/>
            <a:headEnd/>
            <a:tailEnd/>
          </a:ln>
          <a:extLst>
            <a:ext uri="{909E8E84-426E-40DD-AFC4-6F175D3DCCD1}">
              <a14:hiddenFill xmlns:a14="http://schemas.microsoft.com/office/drawing/2010/main" xmlns="">
                <a:noFill/>
              </a14:hiddenFill>
            </a:ext>
          </a:extLst>
        </p:spPr>
        <p:txBody>
          <a:bodyPr wrap="none" anchor="ctr"/>
          <a:lstStyle/>
          <a:p>
            <a:endParaRPr lang="tr-TR"/>
          </a:p>
        </p:txBody>
      </p:sp>
      <p:sp>
        <p:nvSpPr>
          <p:cNvPr id="617482" name="Line 10"/>
          <p:cNvSpPr>
            <a:spLocks noChangeShapeType="1"/>
          </p:cNvSpPr>
          <p:nvPr/>
        </p:nvSpPr>
        <p:spPr bwMode="auto">
          <a:xfrm flipV="1">
            <a:off x="973138" y="6143625"/>
            <a:ext cx="5299075" cy="15875"/>
          </a:xfrm>
          <a:prstGeom prst="line">
            <a:avLst/>
          </a:prstGeom>
          <a:noFill/>
          <a:ln w="38100">
            <a:solidFill>
              <a:srgbClr val="00FF00"/>
            </a:solidFill>
            <a:round/>
            <a:headEnd/>
            <a:tailEnd/>
          </a:ln>
          <a:extLst>
            <a:ext uri="{909E8E84-426E-40DD-AFC4-6F175D3DCCD1}">
              <a14:hiddenFill xmlns:a14="http://schemas.microsoft.com/office/drawing/2010/main" xmlns="">
                <a:noFill/>
              </a14:hiddenFill>
            </a:ext>
          </a:extLst>
        </p:spPr>
        <p:txBody>
          <a:bodyPr wrap="none" anchor="ctr"/>
          <a:lstStyle/>
          <a:p>
            <a:endParaRPr lang="tr-TR"/>
          </a:p>
        </p:txBody>
      </p:sp>
      <p:sp>
        <p:nvSpPr>
          <p:cNvPr id="617483" name="Line 11"/>
          <p:cNvSpPr>
            <a:spLocks noChangeShapeType="1"/>
          </p:cNvSpPr>
          <p:nvPr/>
        </p:nvSpPr>
        <p:spPr bwMode="auto">
          <a:xfrm flipV="1">
            <a:off x="2422525" y="2197100"/>
            <a:ext cx="1588" cy="914400"/>
          </a:xfrm>
          <a:prstGeom prst="line">
            <a:avLst/>
          </a:prstGeom>
          <a:noFill/>
          <a:ln w="38100">
            <a:solidFill>
              <a:srgbClr val="00FF00"/>
            </a:solidFill>
            <a:round/>
            <a:headEnd/>
            <a:tailEnd/>
          </a:ln>
          <a:extLst>
            <a:ext uri="{909E8E84-426E-40DD-AFC4-6F175D3DCCD1}">
              <a14:hiddenFill xmlns:a14="http://schemas.microsoft.com/office/drawing/2010/main" xmlns="">
                <a:noFill/>
              </a14:hiddenFill>
            </a:ext>
          </a:extLst>
        </p:spPr>
        <p:txBody>
          <a:bodyPr wrap="none" anchor="ctr"/>
          <a:lstStyle/>
          <a:p>
            <a:endParaRPr lang="tr-TR"/>
          </a:p>
        </p:txBody>
      </p:sp>
      <p:sp>
        <p:nvSpPr>
          <p:cNvPr id="617484" name="Line 12"/>
          <p:cNvSpPr>
            <a:spLocks noChangeShapeType="1"/>
          </p:cNvSpPr>
          <p:nvPr/>
        </p:nvSpPr>
        <p:spPr bwMode="auto">
          <a:xfrm flipH="1">
            <a:off x="2405063" y="3340100"/>
            <a:ext cx="17462" cy="858838"/>
          </a:xfrm>
          <a:prstGeom prst="line">
            <a:avLst/>
          </a:prstGeom>
          <a:noFill/>
          <a:ln w="38100">
            <a:solidFill>
              <a:srgbClr val="00FF00"/>
            </a:solidFill>
            <a:round/>
            <a:headEnd/>
            <a:tailEnd/>
          </a:ln>
          <a:extLst>
            <a:ext uri="{909E8E84-426E-40DD-AFC4-6F175D3DCCD1}">
              <a14:hiddenFill xmlns:a14="http://schemas.microsoft.com/office/drawing/2010/main" xmlns="">
                <a:noFill/>
              </a14:hiddenFill>
            </a:ext>
          </a:extLst>
        </p:spPr>
        <p:txBody>
          <a:bodyPr wrap="none" anchor="ctr"/>
          <a:lstStyle/>
          <a:p>
            <a:endParaRPr lang="tr-TR"/>
          </a:p>
        </p:txBody>
      </p:sp>
      <p:sp>
        <p:nvSpPr>
          <p:cNvPr id="617485" name="Line 13"/>
          <p:cNvSpPr>
            <a:spLocks noChangeShapeType="1"/>
          </p:cNvSpPr>
          <p:nvPr/>
        </p:nvSpPr>
        <p:spPr bwMode="auto">
          <a:xfrm>
            <a:off x="2422525" y="2197100"/>
            <a:ext cx="2209800" cy="1588"/>
          </a:xfrm>
          <a:prstGeom prst="line">
            <a:avLst/>
          </a:prstGeom>
          <a:noFill/>
          <a:ln w="38100">
            <a:solidFill>
              <a:srgbClr val="00FF00"/>
            </a:solidFill>
            <a:round/>
            <a:headEnd/>
            <a:tailEnd/>
          </a:ln>
          <a:extLst>
            <a:ext uri="{909E8E84-426E-40DD-AFC4-6F175D3DCCD1}">
              <a14:hiddenFill xmlns:a14="http://schemas.microsoft.com/office/drawing/2010/main" xmlns="">
                <a:noFill/>
              </a14:hiddenFill>
            </a:ext>
          </a:extLst>
        </p:spPr>
        <p:txBody>
          <a:bodyPr wrap="none" anchor="ctr"/>
          <a:lstStyle/>
          <a:p>
            <a:endParaRPr lang="tr-TR"/>
          </a:p>
        </p:txBody>
      </p:sp>
      <p:sp>
        <p:nvSpPr>
          <p:cNvPr id="617486" name="Text Box 14"/>
          <p:cNvSpPr txBox="1">
            <a:spLocks noChangeArrowheads="1"/>
          </p:cNvSpPr>
          <p:nvPr/>
        </p:nvSpPr>
        <p:spPr bwMode="auto">
          <a:xfrm>
            <a:off x="5064125" y="1268413"/>
            <a:ext cx="10668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tr-TR" sz="1200" b="1">
                <a:solidFill>
                  <a:schemeClr val="bg1"/>
                </a:solidFill>
              </a:rPr>
              <a:t>EVET</a:t>
            </a:r>
            <a:endParaRPr lang="en-AU" sz="1200" b="1">
              <a:solidFill>
                <a:schemeClr val="bg1"/>
              </a:solidFill>
            </a:endParaRPr>
          </a:p>
        </p:txBody>
      </p:sp>
      <p:sp>
        <p:nvSpPr>
          <p:cNvPr id="617487" name="Text Box 15"/>
          <p:cNvSpPr txBox="1">
            <a:spLocks noChangeArrowheads="1"/>
          </p:cNvSpPr>
          <p:nvPr/>
        </p:nvSpPr>
        <p:spPr bwMode="auto">
          <a:xfrm>
            <a:off x="1203325" y="5778500"/>
            <a:ext cx="16002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tr-TR" sz="1200" b="1">
                <a:solidFill>
                  <a:schemeClr val="bg1"/>
                </a:solidFill>
              </a:rPr>
              <a:t>HAYIR</a:t>
            </a:r>
            <a:endParaRPr lang="en-AU" sz="1200" b="1">
              <a:solidFill>
                <a:schemeClr val="bg1"/>
              </a:solidFill>
            </a:endParaRPr>
          </a:p>
        </p:txBody>
      </p:sp>
      <p:sp>
        <p:nvSpPr>
          <p:cNvPr id="617489" name="Line 17"/>
          <p:cNvSpPr>
            <a:spLocks noChangeShapeType="1"/>
          </p:cNvSpPr>
          <p:nvPr/>
        </p:nvSpPr>
        <p:spPr bwMode="auto">
          <a:xfrm>
            <a:off x="2422525" y="4178300"/>
            <a:ext cx="2284413" cy="0"/>
          </a:xfrm>
          <a:prstGeom prst="line">
            <a:avLst/>
          </a:prstGeom>
          <a:noFill/>
          <a:ln w="38100">
            <a:solidFill>
              <a:srgbClr val="00FF00"/>
            </a:solidFill>
            <a:round/>
            <a:headEnd/>
            <a:tailEnd/>
          </a:ln>
          <a:extLst>
            <a:ext uri="{909E8E84-426E-40DD-AFC4-6F175D3DCCD1}">
              <a14:hiddenFill xmlns:a14="http://schemas.microsoft.com/office/drawing/2010/main" xmlns="">
                <a:noFill/>
              </a14:hiddenFill>
            </a:ext>
          </a:extLst>
        </p:spPr>
        <p:txBody>
          <a:bodyPr wrap="none" anchor="ctr"/>
          <a:lstStyle/>
          <a:p>
            <a:endParaRPr lang="tr-TR"/>
          </a:p>
        </p:txBody>
      </p:sp>
      <p:sp>
        <p:nvSpPr>
          <p:cNvPr id="617492" name="Line 20"/>
          <p:cNvSpPr>
            <a:spLocks noChangeShapeType="1"/>
          </p:cNvSpPr>
          <p:nvPr/>
        </p:nvSpPr>
        <p:spPr bwMode="auto">
          <a:xfrm flipV="1">
            <a:off x="4706938" y="1663700"/>
            <a:ext cx="0" cy="381000"/>
          </a:xfrm>
          <a:prstGeom prst="line">
            <a:avLst/>
          </a:prstGeom>
          <a:noFill/>
          <a:ln w="38100">
            <a:solidFill>
              <a:srgbClr val="00FF00"/>
            </a:solidFill>
            <a:round/>
            <a:headEnd/>
            <a:tailEnd/>
          </a:ln>
          <a:extLst>
            <a:ext uri="{909E8E84-426E-40DD-AFC4-6F175D3DCCD1}">
              <a14:hiddenFill xmlns:a14="http://schemas.microsoft.com/office/drawing/2010/main" xmlns="">
                <a:noFill/>
              </a14:hiddenFill>
            </a:ext>
          </a:extLst>
        </p:spPr>
        <p:txBody>
          <a:bodyPr wrap="none" anchor="ctr"/>
          <a:lstStyle/>
          <a:p>
            <a:endParaRPr lang="tr-TR"/>
          </a:p>
        </p:txBody>
      </p:sp>
      <p:sp>
        <p:nvSpPr>
          <p:cNvPr id="617493" name="Line 21"/>
          <p:cNvSpPr>
            <a:spLocks noChangeShapeType="1"/>
          </p:cNvSpPr>
          <p:nvPr/>
        </p:nvSpPr>
        <p:spPr bwMode="auto">
          <a:xfrm>
            <a:off x="4706938" y="2273300"/>
            <a:ext cx="0" cy="381000"/>
          </a:xfrm>
          <a:prstGeom prst="line">
            <a:avLst/>
          </a:prstGeom>
          <a:noFill/>
          <a:ln w="38100">
            <a:solidFill>
              <a:srgbClr val="00FF00"/>
            </a:solidFill>
            <a:round/>
            <a:headEnd/>
            <a:tailEnd/>
          </a:ln>
          <a:extLst>
            <a:ext uri="{909E8E84-426E-40DD-AFC4-6F175D3DCCD1}">
              <a14:hiddenFill xmlns:a14="http://schemas.microsoft.com/office/drawing/2010/main" xmlns="">
                <a:noFill/>
              </a14:hiddenFill>
            </a:ext>
          </a:extLst>
        </p:spPr>
        <p:txBody>
          <a:bodyPr wrap="none" anchor="ctr"/>
          <a:lstStyle/>
          <a:p>
            <a:endParaRPr lang="tr-TR"/>
          </a:p>
        </p:txBody>
      </p:sp>
      <p:sp>
        <p:nvSpPr>
          <p:cNvPr id="617494" name="Line 22"/>
          <p:cNvSpPr>
            <a:spLocks noChangeShapeType="1"/>
          </p:cNvSpPr>
          <p:nvPr/>
        </p:nvSpPr>
        <p:spPr bwMode="auto">
          <a:xfrm>
            <a:off x="4706938" y="1663700"/>
            <a:ext cx="1449387" cy="0"/>
          </a:xfrm>
          <a:prstGeom prst="line">
            <a:avLst/>
          </a:prstGeom>
          <a:noFill/>
          <a:ln w="38100">
            <a:solidFill>
              <a:srgbClr val="00FF00"/>
            </a:solidFill>
            <a:round/>
            <a:headEnd/>
            <a:tailEnd/>
          </a:ln>
          <a:extLst>
            <a:ext uri="{909E8E84-426E-40DD-AFC4-6F175D3DCCD1}">
              <a14:hiddenFill xmlns:a14="http://schemas.microsoft.com/office/drawing/2010/main" xmlns="">
                <a:noFill/>
              </a14:hiddenFill>
            </a:ext>
          </a:extLst>
        </p:spPr>
        <p:txBody>
          <a:bodyPr wrap="none" anchor="ctr"/>
          <a:lstStyle/>
          <a:p>
            <a:endParaRPr lang="tr-TR"/>
          </a:p>
        </p:txBody>
      </p:sp>
      <p:sp>
        <p:nvSpPr>
          <p:cNvPr id="617495" name="Line 23"/>
          <p:cNvSpPr>
            <a:spLocks noChangeShapeType="1"/>
          </p:cNvSpPr>
          <p:nvPr/>
        </p:nvSpPr>
        <p:spPr bwMode="auto">
          <a:xfrm>
            <a:off x="4706938" y="2654300"/>
            <a:ext cx="1449387" cy="0"/>
          </a:xfrm>
          <a:prstGeom prst="line">
            <a:avLst/>
          </a:prstGeom>
          <a:noFill/>
          <a:ln w="38100">
            <a:solidFill>
              <a:srgbClr val="00FF00"/>
            </a:solidFill>
            <a:round/>
            <a:headEnd/>
            <a:tailEnd/>
          </a:ln>
          <a:extLst>
            <a:ext uri="{909E8E84-426E-40DD-AFC4-6F175D3DCCD1}">
              <a14:hiddenFill xmlns:a14="http://schemas.microsoft.com/office/drawing/2010/main" xmlns="">
                <a:noFill/>
              </a14:hiddenFill>
            </a:ext>
          </a:extLst>
        </p:spPr>
        <p:txBody>
          <a:bodyPr wrap="none" anchor="ctr"/>
          <a:lstStyle/>
          <a:p>
            <a:endParaRPr lang="tr-TR"/>
          </a:p>
        </p:txBody>
      </p:sp>
      <p:sp>
        <p:nvSpPr>
          <p:cNvPr id="617496" name="Line 24"/>
          <p:cNvSpPr>
            <a:spLocks noChangeShapeType="1"/>
          </p:cNvSpPr>
          <p:nvPr/>
        </p:nvSpPr>
        <p:spPr bwMode="auto">
          <a:xfrm flipV="1">
            <a:off x="4783138" y="3721100"/>
            <a:ext cx="0" cy="355600"/>
          </a:xfrm>
          <a:prstGeom prst="line">
            <a:avLst/>
          </a:prstGeom>
          <a:noFill/>
          <a:ln w="38100">
            <a:solidFill>
              <a:srgbClr val="00FF00"/>
            </a:solidFill>
            <a:round/>
            <a:headEnd/>
            <a:tailEnd/>
          </a:ln>
          <a:extLst>
            <a:ext uri="{909E8E84-426E-40DD-AFC4-6F175D3DCCD1}">
              <a14:hiddenFill xmlns:a14="http://schemas.microsoft.com/office/drawing/2010/main" xmlns="">
                <a:noFill/>
              </a14:hiddenFill>
            </a:ext>
          </a:extLst>
        </p:spPr>
        <p:txBody>
          <a:bodyPr wrap="none" anchor="ctr"/>
          <a:lstStyle/>
          <a:p>
            <a:endParaRPr lang="tr-TR"/>
          </a:p>
        </p:txBody>
      </p:sp>
      <p:sp>
        <p:nvSpPr>
          <p:cNvPr id="617497" name="Line 25"/>
          <p:cNvSpPr>
            <a:spLocks noChangeShapeType="1"/>
          </p:cNvSpPr>
          <p:nvPr/>
        </p:nvSpPr>
        <p:spPr bwMode="auto">
          <a:xfrm>
            <a:off x="4783138" y="4330700"/>
            <a:ext cx="0" cy="381000"/>
          </a:xfrm>
          <a:prstGeom prst="line">
            <a:avLst/>
          </a:prstGeom>
          <a:noFill/>
          <a:ln w="38100">
            <a:solidFill>
              <a:srgbClr val="00FF00"/>
            </a:solidFill>
            <a:round/>
            <a:headEnd/>
            <a:tailEnd/>
          </a:ln>
          <a:extLst>
            <a:ext uri="{909E8E84-426E-40DD-AFC4-6F175D3DCCD1}">
              <a14:hiddenFill xmlns:a14="http://schemas.microsoft.com/office/drawing/2010/main" xmlns="">
                <a:noFill/>
              </a14:hiddenFill>
            </a:ext>
          </a:extLst>
        </p:spPr>
        <p:txBody>
          <a:bodyPr wrap="none" anchor="ctr"/>
          <a:lstStyle/>
          <a:p>
            <a:endParaRPr lang="tr-TR"/>
          </a:p>
        </p:txBody>
      </p:sp>
      <p:sp>
        <p:nvSpPr>
          <p:cNvPr id="617498" name="Line 26"/>
          <p:cNvSpPr>
            <a:spLocks noChangeShapeType="1"/>
          </p:cNvSpPr>
          <p:nvPr/>
        </p:nvSpPr>
        <p:spPr bwMode="auto">
          <a:xfrm>
            <a:off x="4783138" y="3721100"/>
            <a:ext cx="1449387" cy="0"/>
          </a:xfrm>
          <a:prstGeom prst="line">
            <a:avLst/>
          </a:prstGeom>
          <a:noFill/>
          <a:ln w="38100">
            <a:solidFill>
              <a:srgbClr val="00FF00"/>
            </a:solidFill>
            <a:round/>
            <a:headEnd/>
            <a:tailEnd/>
          </a:ln>
          <a:extLst>
            <a:ext uri="{909E8E84-426E-40DD-AFC4-6F175D3DCCD1}">
              <a14:hiddenFill xmlns:a14="http://schemas.microsoft.com/office/drawing/2010/main" xmlns="">
                <a:noFill/>
              </a14:hiddenFill>
            </a:ext>
          </a:extLst>
        </p:spPr>
        <p:txBody>
          <a:bodyPr wrap="none" anchor="ctr"/>
          <a:lstStyle/>
          <a:p>
            <a:endParaRPr lang="tr-TR"/>
          </a:p>
        </p:txBody>
      </p:sp>
      <p:sp>
        <p:nvSpPr>
          <p:cNvPr id="617499" name="Line 27"/>
          <p:cNvSpPr>
            <a:spLocks noChangeShapeType="1"/>
          </p:cNvSpPr>
          <p:nvPr/>
        </p:nvSpPr>
        <p:spPr bwMode="auto">
          <a:xfrm>
            <a:off x="4783138" y="4711700"/>
            <a:ext cx="1449387" cy="0"/>
          </a:xfrm>
          <a:prstGeom prst="line">
            <a:avLst/>
          </a:prstGeom>
          <a:noFill/>
          <a:ln w="38100">
            <a:solidFill>
              <a:srgbClr val="00FF00"/>
            </a:solidFill>
            <a:round/>
            <a:headEnd/>
            <a:tailEnd/>
          </a:ln>
          <a:extLst>
            <a:ext uri="{909E8E84-426E-40DD-AFC4-6F175D3DCCD1}">
              <a14:hiddenFill xmlns:a14="http://schemas.microsoft.com/office/drawing/2010/main" xmlns="">
                <a:noFill/>
              </a14:hiddenFill>
            </a:ext>
          </a:extLst>
        </p:spPr>
        <p:txBody>
          <a:bodyPr wrap="none" anchor="ctr"/>
          <a:lstStyle/>
          <a:p>
            <a:endParaRPr lang="tr-TR"/>
          </a:p>
        </p:txBody>
      </p:sp>
      <p:sp>
        <p:nvSpPr>
          <p:cNvPr id="617505" name="AutoShape 33"/>
          <p:cNvSpPr>
            <a:spLocks noChangeArrowheads="1"/>
          </p:cNvSpPr>
          <p:nvPr/>
        </p:nvSpPr>
        <p:spPr bwMode="auto">
          <a:xfrm>
            <a:off x="6156325" y="1511300"/>
            <a:ext cx="455613" cy="381000"/>
          </a:xfrm>
          <a:prstGeom prst="bevel">
            <a:avLst>
              <a:gd name="adj" fmla="val 12500"/>
            </a:avLst>
          </a:prstGeom>
          <a:solidFill>
            <a:srgbClr val="FFCC66"/>
          </a:solidFill>
          <a:ln w="9525">
            <a:solidFill>
              <a:schemeClr val="tx1"/>
            </a:solidFill>
            <a:miter lim="800000"/>
            <a:headEnd/>
            <a:tailEnd/>
          </a:ln>
        </p:spPr>
        <p:txBody>
          <a:bodyPr wrap="none" anchor="ctr"/>
          <a:lstStyle/>
          <a:p>
            <a:pPr eaLnBrk="0" hangingPunct="0"/>
            <a:endParaRPr lang="tr-TR"/>
          </a:p>
        </p:txBody>
      </p:sp>
      <p:sp>
        <p:nvSpPr>
          <p:cNvPr id="617506" name="AutoShape 34"/>
          <p:cNvSpPr>
            <a:spLocks noChangeArrowheads="1"/>
          </p:cNvSpPr>
          <p:nvPr/>
        </p:nvSpPr>
        <p:spPr bwMode="auto">
          <a:xfrm>
            <a:off x="6156325" y="2425700"/>
            <a:ext cx="525463" cy="381000"/>
          </a:xfrm>
          <a:prstGeom prst="bevel">
            <a:avLst>
              <a:gd name="adj" fmla="val 12500"/>
            </a:avLst>
          </a:prstGeom>
          <a:solidFill>
            <a:srgbClr val="FFCC66"/>
          </a:solidFill>
          <a:ln w="9525">
            <a:solidFill>
              <a:schemeClr val="tx1"/>
            </a:solidFill>
            <a:miter lim="800000"/>
            <a:headEnd/>
            <a:tailEnd/>
          </a:ln>
        </p:spPr>
        <p:txBody>
          <a:bodyPr wrap="none" anchor="ctr"/>
          <a:lstStyle/>
          <a:p>
            <a:pPr eaLnBrk="0" hangingPunct="0"/>
            <a:endParaRPr lang="tr-TR"/>
          </a:p>
        </p:txBody>
      </p:sp>
      <p:sp>
        <p:nvSpPr>
          <p:cNvPr id="617507" name="AutoShape 35"/>
          <p:cNvSpPr>
            <a:spLocks noChangeArrowheads="1"/>
          </p:cNvSpPr>
          <p:nvPr/>
        </p:nvSpPr>
        <p:spPr bwMode="auto">
          <a:xfrm>
            <a:off x="6232525" y="3568700"/>
            <a:ext cx="449263" cy="381000"/>
          </a:xfrm>
          <a:prstGeom prst="bevel">
            <a:avLst>
              <a:gd name="adj" fmla="val 12500"/>
            </a:avLst>
          </a:prstGeom>
          <a:solidFill>
            <a:srgbClr val="FFCC66"/>
          </a:solidFill>
          <a:ln w="9525">
            <a:solidFill>
              <a:schemeClr val="tx1"/>
            </a:solidFill>
            <a:miter lim="800000"/>
            <a:headEnd/>
            <a:tailEnd/>
          </a:ln>
        </p:spPr>
        <p:txBody>
          <a:bodyPr wrap="none" anchor="ctr"/>
          <a:lstStyle/>
          <a:p>
            <a:pPr eaLnBrk="0" hangingPunct="0"/>
            <a:endParaRPr lang="tr-TR"/>
          </a:p>
        </p:txBody>
      </p:sp>
      <p:sp>
        <p:nvSpPr>
          <p:cNvPr id="617508" name="AutoShape 36"/>
          <p:cNvSpPr>
            <a:spLocks noChangeArrowheads="1"/>
          </p:cNvSpPr>
          <p:nvPr/>
        </p:nvSpPr>
        <p:spPr bwMode="auto">
          <a:xfrm>
            <a:off x="6232525" y="4483100"/>
            <a:ext cx="449263" cy="381000"/>
          </a:xfrm>
          <a:prstGeom prst="bevel">
            <a:avLst>
              <a:gd name="adj" fmla="val 12500"/>
            </a:avLst>
          </a:prstGeom>
          <a:solidFill>
            <a:srgbClr val="FFCC66"/>
          </a:solidFill>
          <a:ln w="9525">
            <a:solidFill>
              <a:schemeClr val="tx1"/>
            </a:solidFill>
            <a:miter lim="800000"/>
            <a:headEnd/>
            <a:tailEnd/>
          </a:ln>
        </p:spPr>
        <p:txBody>
          <a:bodyPr wrap="none" anchor="ctr"/>
          <a:lstStyle/>
          <a:p>
            <a:pPr eaLnBrk="0" hangingPunct="0"/>
            <a:endParaRPr lang="tr-TR"/>
          </a:p>
        </p:txBody>
      </p:sp>
      <p:sp>
        <p:nvSpPr>
          <p:cNvPr id="617509" name="AutoShape 37"/>
          <p:cNvSpPr>
            <a:spLocks noChangeArrowheads="1"/>
          </p:cNvSpPr>
          <p:nvPr/>
        </p:nvSpPr>
        <p:spPr bwMode="auto">
          <a:xfrm>
            <a:off x="6202363" y="5927725"/>
            <a:ext cx="479425" cy="381000"/>
          </a:xfrm>
          <a:prstGeom prst="bevel">
            <a:avLst>
              <a:gd name="adj" fmla="val 12500"/>
            </a:avLst>
          </a:prstGeom>
          <a:solidFill>
            <a:srgbClr val="FFCC66"/>
          </a:solidFill>
          <a:ln w="9525">
            <a:solidFill>
              <a:schemeClr val="tx1"/>
            </a:solidFill>
            <a:miter lim="800000"/>
            <a:headEnd/>
            <a:tailEnd/>
          </a:ln>
        </p:spPr>
        <p:txBody>
          <a:bodyPr wrap="none" anchor="ctr"/>
          <a:lstStyle/>
          <a:p>
            <a:pPr eaLnBrk="0" hangingPunct="0"/>
            <a:endParaRPr lang="tr-TR"/>
          </a:p>
        </p:txBody>
      </p:sp>
      <p:sp>
        <p:nvSpPr>
          <p:cNvPr id="617518" name="Text Box 46"/>
          <p:cNvSpPr txBox="1">
            <a:spLocks noChangeArrowheads="1"/>
          </p:cNvSpPr>
          <p:nvPr/>
        </p:nvSpPr>
        <p:spPr bwMode="auto">
          <a:xfrm>
            <a:off x="0" y="4175125"/>
            <a:ext cx="98425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tr-TR" sz="1200" b="1">
                <a:solidFill>
                  <a:schemeClr val="bg1"/>
                </a:solidFill>
              </a:rPr>
              <a:t>YANGIN</a:t>
            </a:r>
          </a:p>
          <a:p>
            <a:pPr>
              <a:spcBef>
                <a:spcPct val="50000"/>
              </a:spcBef>
            </a:pPr>
            <a:r>
              <a:rPr lang="tr-TR" sz="1200" b="1">
                <a:solidFill>
                  <a:schemeClr val="bg1"/>
                </a:solidFill>
              </a:rPr>
              <a:t>BAŞLADI</a:t>
            </a:r>
          </a:p>
        </p:txBody>
      </p:sp>
      <p:sp>
        <p:nvSpPr>
          <p:cNvPr id="617519" name="Text Box 47"/>
          <p:cNvSpPr txBox="1">
            <a:spLocks noChangeArrowheads="1"/>
          </p:cNvSpPr>
          <p:nvPr/>
        </p:nvSpPr>
        <p:spPr bwMode="auto">
          <a:xfrm>
            <a:off x="2814638" y="1844675"/>
            <a:ext cx="10668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tr-TR" sz="1200" b="1">
                <a:solidFill>
                  <a:schemeClr val="bg1"/>
                </a:solidFill>
              </a:rPr>
              <a:t>EVET</a:t>
            </a:r>
            <a:endParaRPr lang="en-AU" sz="1200" b="1">
              <a:solidFill>
                <a:schemeClr val="bg1"/>
              </a:solidFill>
            </a:endParaRPr>
          </a:p>
        </p:txBody>
      </p:sp>
      <p:sp>
        <p:nvSpPr>
          <p:cNvPr id="617520" name="Text Box 48"/>
          <p:cNvSpPr txBox="1">
            <a:spLocks noChangeArrowheads="1"/>
          </p:cNvSpPr>
          <p:nvPr/>
        </p:nvSpPr>
        <p:spPr bwMode="auto">
          <a:xfrm>
            <a:off x="1349375" y="2997200"/>
            <a:ext cx="7604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tr-TR" sz="1200" b="1">
                <a:solidFill>
                  <a:schemeClr val="bg1"/>
                </a:solidFill>
              </a:rPr>
              <a:t>EVET</a:t>
            </a:r>
            <a:endParaRPr lang="en-AU" sz="1200" b="1">
              <a:solidFill>
                <a:schemeClr val="bg1"/>
              </a:solidFill>
            </a:endParaRPr>
          </a:p>
        </p:txBody>
      </p:sp>
      <p:sp>
        <p:nvSpPr>
          <p:cNvPr id="617521" name="Text Box 49"/>
          <p:cNvSpPr txBox="1">
            <a:spLocks noChangeArrowheads="1"/>
          </p:cNvSpPr>
          <p:nvPr/>
        </p:nvSpPr>
        <p:spPr bwMode="auto">
          <a:xfrm>
            <a:off x="4994275" y="3357563"/>
            <a:ext cx="10668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tr-TR" sz="1200" b="1">
                <a:solidFill>
                  <a:schemeClr val="bg1"/>
                </a:solidFill>
              </a:rPr>
              <a:t>EVET</a:t>
            </a:r>
            <a:endParaRPr lang="en-AU" sz="1200" b="1">
              <a:solidFill>
                <a:schemeClr val="bg1"/>
              </a:solidFill>
            </a:endParaRPr>
          </a:p>
        </p:txBody>
      </p:sp>
      <p:sp>
        <p:nvSpPr>
          <p:cNvPr id="617522" name="Text Box 50"/>
          <p:cNvSpPr txBox="1">
            <a:spLocks noChangeArrowheads="1"/>
          </p:cNvSpPr>
          <p:nvPr/>
        </p:nvSpPr>
        <p:spPr bwMode="auto">
          <a:xfrm>
            <a:off x="2814638" y="3716338"/>
            <a:ext cx="16002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tr-TR" sz="1200" b="1">
                <a:solidFill>
                  <a:schemeClr val="bg1"/>
                </a:solidFill>
              </a:rPr>
              <a:t>HAYIR</a:t>
            </a:r>
            <a:endParaRPr lang="en-AU" sz="1200" b="1">
              <a:solidFill>
                <a:schemeClr val="bg1"/>
              </a:solidFill>
            </a:endParaRPr>
          </a:p>
        </p:txBody>
      </p:sp>
      <p:sp>
        <p:nvSpPr>
          <p:cNvPr id="617523" name="Text Box 51"/>
          <p:cNvSpPr txBox="1">
            <a:spLocks noChangeArrowheads="1"/>
          </p:cNvSpPr>
          <p:nvPr/>
        </p:nvSpPr>
        <p:spPr bwMode="auto">
          <a:xfrm>
            <a:off x="5011738" y="4221163"/>
            <a:ext cx="16002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tr-TR" sz="1200" b="1">
                <a:solidFill>
                  <a:schemeClr val="bg1"/>
                </a:solidFill>
              </a:rPr>
              <a:t>HAYIR</a:t>
            </a:r>
            <a:endParaRPr lang="en-AU" sz="1200" b="1">
              <a:solidFill>
                <a:schemeClr val="bg1"/>
              </a:solidFill>
            </a:endParaRPr>
          </a:p>
        </p:txBody>
      </p:sp>
      <p:sp>
        <p:nvSpPr>
          <p:cNvPr id="617524" name="Text Box 52"/>
          <p:cNvSpPr txBox="1">
            <a:spLocks noChangeArrowheads="1"/>
          </p:cNvSpPr>
          <p:nvPr/>
        </p:nvSpPr>
        <p:spPr bwMode="auto">
          <a:xfrm>
            <a:off x="4994275" y="2276475"/>
            <a:ext cx="16002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tr-TR" sz="1200" b="1">
                <a:solidFill>
                  <a:schemeClr val="bg1"/>
                </a:solidFill>
              </a:rPr>
              <a:t>HAYIR</a:t>
            </a:r>
            <a:endParaRPr lang="en-AU" sz="1200" b="1">
              <a:solidFill>
                <a:schemeClr val="bg1"/>
              </a:solidFill>
            </a:endParaRPr>
          </a:p>
        </p:txBody>
      </p:sp>
      <p:sp>
        <p:nvSpPr>
          <p:cNvPr id="617525" name="Text Box 53"/>
          <p:cNvSpPr txBox="1">
            <a:spLocks noChangeArrowheads="1"/>
          </p:cNvSpPr>
          <p:nvPr/>
        </p:nvSpPr>
        <p:spPr bwMode="auto">
          <a:xfrm>
            <a:off x="1055688" y="404813"/>
            <a:ext cx="1125537"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tr-TR" sz="1200" b="1">
                <a:solidFill>
                  <a:schemeClr val="bg1"/>
                </a:solidFill>
              </a:rPr>
              <a:t>YANGIN DEDEKTÖRÜ ALGILADI</a:t>
            </a:r>
          </a:p>
        </p:txBody>
      </p:sp>
      <p:sp>
        <p:nvSpPr>
          <p:cNvPr id="617526" name="Text Box 54"/>
          <p:cNvSpPr txBox="1">
            <a:spLocks noChangeArrowheads="1"/>
          </p:cNvSpPr>
          <p:nvPr/>
        </p:nvSpPr>
        <p:spPr bwMode="auto">
          <a:xfrm>
            <a:off x="3025775" y="404813"/>
            <a:ext cx="1125538"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tr-TR" sz="1200" b="1">
                <a:solidFill>
                  <a:schemeClr val="bg1"/>
                </a:solidFill>
              </a:rPr>
              <a:t>YANGIN ALARMI ÇALIŞTI</a:t>
            </a:r>
          </a:p>
        </p:txBody>
      </p:sp>
      <p:sp>
        <p:nvSpPr>
          <p:cNvPr id="617527" name="Text Box 55"/>
          <p:cNvSpPr txBox="1">
            <a:spLocks noChangeArrowheads="1"/>
          </p:cNvSpPr>
          <p:nvPr/>
        </p:nvSpPr>
        <p:spPr bwMode="auto">
          <a:xfrm>
            <a:off x="4783138" y="404813"/>
            <a:ext cx="1125537"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tr-TR" sz="1200" b="1">
                <a:solidFill>
                  <a:schemeClr val="bg1"/>
                </a:solidFill>
              </a:rPr>
              <a:t>SPRİNGLER SİSTEM ÇALIŞTI</a:t>
            </a:r>
          </a:p>
        </p:txBody>
      </p:sp>
      <p:sp>
        <p:nvSpPr>
          <p:cNvPr id="617528" name="Text Box 56"/>
          <p:cNvSpPr txBox="1">
            <a:spLocks noChangeArrowheads="1"/>
          </p:cNvSpPr>
          <p:nvPr/>
        </p:nvSpPr>
        <p:spPr bwMode="auto">
          <a:xfrm>
            <a:off x="6681788" y="1458913"/>
            <a:ext cx="1125537"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tr-TR" sz="1200" b="1">
                <a:solidFill>
                  <a:schemeClr val="bg1"/>
                </a:solidFill>
              </a:rPr>
              <a:t>Düşük Oranda Zarar</a:t>
            </a:r>
          </a:p>
        </p:txBody>
      </p:sp>
      <p:sp>
        <p:nvSpPr>
          <p:cNvPr id="617529" name="Text Box 57"/>
          <p:cNvSpPr txBox="1">
            <a:spLocks noChangeArrowheads="1"/>
          </p:cNvSpPr>
          <p:nvPr/>
        </p:nvSpPr>
        <p:spPr bwMode="auto">
          <a:xfrm>
            <a:off x="6753225" y="2205038"/>
            <a:ext cx="2249488"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tr-TR" sz="1200" b="1">
                <a:solidFill>
                  <a:schemeClr val="bg1"/>
                </a:solidFill>
              </a:rPr>
              <a:t>Büyük Oranda Zarar ve Muhtemel İnsan Kaybı (İnsanların büyük kısmının acil çıkıştan çıkabileceği var sayılmıştır.)</a:t>
            </a:r>
          </a:p>
        </p:txBody>
      </p:sp>
      <p:sp>
        <p:nvSpPr>
          <p:cNvPr id="617530" name="Text Box 58"/>
          <p:cNvSpPr txBox="1">
            <a:spLocks noChangeArrowheads="1"/>
          </p:cNvSpPr>
          <p:nvPr/>
        </p:nvSpPr>
        <p:spPr bwMode="auto">
          <a:xfrm>
            <a:off x="6681788" y="3357563"/>
            <a:ext cx="16891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tr-TR" sz="1200" b="1">
                <a:solidFill>
                  <a:schemeClr val="bg1"/>
                </a:solidFill>
              </a:rPr>
              <a:t>Düşük Oranda Zarar, Dumandan Etkilenme ve Islak İnsanlar</a:t>
            </a:r>
          </a:p>
        </p:txBody>
      </p:sp>
      <p:sp>
        <p:nvSpPr>
          <p:cNvPr id="617531" name="Text Box 59"/>
          <p:cNvSpPr txBox="1">
            <a:spLocks noChangeArrowheads="1"/>
          </p:cNvSpPr>
          <p:nvPr/>
        </p:nvSpPr>
        <p:spPr bwMode="auto">
          <a:xfrm>
            <a:off x="6753225" y="4437063"/>
            <a:ext cx="16875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tr-TR" sz="1200" b="1">
                <a:solidFill>
                  <a:schemeClr val="bg1"/>
                </a:solidFill>
              </a:rPr>
              <a:t>Büyük Oranda Zarar ve İnsan Kaybı</a:t>
            </a:r>
          </a:p>
        </p:txBody>
      </p:sp>
      <p:sp>
        <p:nvSpPr>
          <p:cNvPr id="617532" name="Text Box 60"/>
          <p:cNvSpPr txBox="1">
            <a:spLocks noChangeArrowheads="1"/>
          </p:cNvSpPr>
          <p:nvPr/>
        </p:nvSpPr>
        <p:spPr bwMode="auto">
          <a:xfrm>
            <a:off x="6823075" y="5876925"/>
            <a:ext cx="16875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tr-TR" sz="1200" b="1">
                <a:solidFill>
                  <a:schemeClr val="bg1"/>
                </a:solidFill>
              </a:rPr>
              <a:t>Büyük Oranda Zarar ve İnsan Kaybı</a:t>
            </a:r>
          </a:p>
        </p:txBody>
      </p:sp>
      <p:sp>
        <p:nvSpPr>
          <p:cNvPr id="290861" name="WordArt 61"/>
          <p:cNvSpPr>
            <a:spLocks noChangeArrowheads="1" noChangeShapeType="1" noTextEdit="1"/>
          </p:cNvSpPr>
          <p:nvPr>
            <p:custDataLst>
              <p:tags r:id="rId2"/>
            </p:custDataLst>
          </p:nvPr>
        </p:nvSpPr>
        <p:spPr bwMode="auto">
          <a:xfrm>
            <a:off x="6611938" y="0"/>
            <a:ext cx="2392362" cy="908050"/>
          </a:xfrm>
          <a:prstGeom prst="rect">
            <a:avLst/>
          </a:prstGeom>
        </p:spPr>
        <p:txBody>
          <a:bodyPr wrap="none" fromWordArt="1">
            <a:prstTxWarp prst="textPlain">
              <a:avLst>
                <a:gd name="adj" fmla="val 50000"/>
              </a:avLst>
            </a:prstTxWarp>
          </a:bodyPr>
          <a:lstStyle/>
          <a:p>
            <a:pPr algn="ctr"/>
            <a:r>
              <a:rPr lang="tr-TR" sz="3600" i="1" kern="10">
                <a:ln w="9525">
                  <a:solidFill>
                    <a:srgbClr val="000000"/>
                  </a:solidFill>
                  <a:round/>
                  <a:headEnd/>
                  <a:tailEnd/>
                </a:ln>
                <a:solidFill>
                  <a:srgbClr val="FFCC00"/>
                </a:solidFill>
                <a:effectLst>
                  <a:outerShdw dist="35921" dir="2700000" algn="ctr" rotWithShape="0">
                    <a:srgbClr val="808080">
                      <a:alpha val="79999"/>
                    </a:srgbClr>
                  </a:outerShdw>
                </a:effectLst>
                <a:latin typeface="Arial Black"/>
              </a:rPr>
              <a:t>ÖRNEK </a:t>
            </a:r>
          </a:p>
          <a:p>
            <a:pPr algn="ctr"/>
            <a:r>
              <a:rPr lang="tr-TR" sz="3600" i="1" kern="10">
                <a:ln w="9525">
                  <a:solidFill>
                    <a:srgbClr val="000000"/>
                  </a:solidFill>
                  <a:round/>
                  <a:headEnd/>
                  <a:tailEnd/>
                </a:ln>
                <a:solidFill>
                  <a:srgbClr val="FFCC00"/>
                </a:solidFill>
                <a:effectLst>
                  <a:outerShdw dist="35921" dir="2700000" algn="ctr" rotWithShape="0">
                    <a:srgbClr val="808080">
                      <a:alpha val="79999"/>
                    </a:srgbClr>
                  </a:outerShdw>
                </a:effectLst>
                <a:latin typeface="Arial Black"/>
              </a:rPr>
              <a:t>OLAY AĞACI ANALİZİ</a:t>
            </a:r>
          </a:p>
        </p:txBody>
      </p:sp>
    </p:spTree>
  </p:cSld>
  <p:clrMapOvr>
    <a:overrideClrMapping bg1="lt1" tx1="dk1" bg2="lt2" tx2="dk2" accent1="accent1" accent2="accent2" accent3="accent3" accent4="accent4" accent5="accent5" accent6="accent6" hlink="hlink" folHlink="folHlink"/>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17518"/>
                                        </p:tgtEl>
                                        <p:attrNameLst>
                                          <p:attrName>style.visibility</p:attrName>
                                        </p:attrNameLst>
                                      </p:cBhvr>
                                      <p:to>
                                        <p:strVal val="visible"/>
                                      </p:to>
                                    </p:set>
                                    <p:anim calcmode="lin" valueType="num">
                                      <p:cBhvr>
                                        <p:cTn id="7" dur="500" fill="hold"/>
                                        <p:tgtEl>
                                          <p:spTgt spid="617518"/>
                                        </p:tgtEl>
                                        <p:attrNameLst>
                                          <p:attrName>ppt_w</p:attrName>
                                        </p:attrNameLst>
                                      </p:cBhvr>
                                      <p:tavLst>
                                        <p:tav tm="0">
                                          <p:val>
                                            <p:fltVal val="0"/>
                                          </p:val>
                                        </p:tav>
                                        <p:tav tm="100000">
                                          <p:val>
                                            <p:strVal val="#ppt_w"/>
                                          </p:val>
                                        </p:tav>
                                      </p:tavLst>
                                    </p:anim>
                                    <p:anim calcmode="lin" valueType="num">
                                      <p:cBhvr>
                                        <p:cTn id="8" dur="500" fill="hold"/>
                                        <p:tgtEl>
                                          <p:spTgt spid="61751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17525"/>
                                        </p:tgtEl>
                                        <p:attrNameLst>
                                          <p:attrName>style.visibility</p:attrName>
                                        </p:attrNameLst>
                                      </p:cBhvr>
                                      <p:to>
                                        <p:strVal val="visible"/>
                                      </p:to>
                                    </p:set>
                                    <p:anim calcmode="lin" valueType="num">
                                      <p:cBhvr>
                                        <p:cTn id="13" dur="500" fill="hold"/>
                                        <p:tgtEl>
                                          <p:spTgt spid="617525"/>
                                        </p:tgtEl>
                                        <p:attrNameLst>
                                          <p:attrName>ppt_w</p:attrName>
                                        </p:attrNameLst>
                                      </p:cBhvr>
                                      <p:tavLst>
                                        <p:tav tm="0">
                                          <p:val>
                                            <p:fltVal val="0"/>
                                          </p:val>
                                        </p:tav>
                                        <p:tav tm="100000">
                                          <p:val>
                                            <p:strVal val="#ppt_w"/>
                                          </p:val>
                                        </p:tav>
                                      </p:tavLst>
                                    </p:anim>
                                    <p:anim calcmode="lin" valueType="num">
                                      <p:cBhvr>
                                        <p:cTn id="14" dur="500" fill="hold"/>
                                        <p:tgtEl>
                                          <p:spTgt spid="617525"/>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17474"/>
                                        </p:tgtEl>
                                        <p:attrNameLst>
                                          <p:attrName>style.visibility</p:attrName>
                                        </p:attrNameLst>
                                      </p:cBhvr>
                                      <p:to>
                                        <p:strVal val="visible"/>
                                      </p:to>
                                    </p:set>
                                    <p:anim calcmode="lin" valueType="num">
                                      <p:cBhvr>
                                        <p:cTn id="19" dur="500" fill="hold"/>
                                        <p:tgtEl>
                                          <p:spTgt spid="617474"/>
                                        </p:tgtEl>
                                        <p:attrNameLst>
                                          <p:attrName>ppt_w</p:attrName>
                                        </p:attrNameLst>
                                      </p:cBhvr>
                                      <p:tavLst>
                                        <p:tav tm="0">
                                          <p:val>
                                            <p:fltVal val="0"/>
                                          </p:val>
                                        </p:tav>
                                        <p:tav tm="100000">
                                          <p:val>
                                            <p:strVal val="#ppt_w"/>
                                          </p:val>
                                        </p:tav>
                                      </p:tavLst>
                                    </p:anim>
                                    <p:anim calcmode="lin" valueType="num">
                                      <p:cBhvr>
                                        <p:cTn id="20" dur="500" fill="hold"/>
                                        <p:tgtEl>
                                          <p:spTgt spid="617474"/>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617479"/>
                                        </p:tgtEl>
                                        <p:attrNameLst>
                                          <p:attrName>style.visibility</p:attrName>
                                        </p:attrNameLst>
                                      </p:cBhvr>
                                      <p:to>
                                        <p:strVal val="visible"/>
                                      </p:to>
                                    </p:set>
                                    <p:anim calcmode="lin" valueType="num">
                                      <p:cBhvr>
                                        <p:cTn id="23" dur="500" fill="hold"/>
                                        <p:tgtEl>
                                          <p:spTgt spid="617479"/>
                                        </p:tgtEl>
                                        <p:attrNameLst>
                                          <p:attrName>ppt_w</p:attrName>
                                        </p:attrNameLst>
                                      </p:cBhvr>
                                      <p:tavLst>
                                        <p:tav tm="0">
                                          <p:val>
                                            <p:fltVal val="0"/>
                                          </p:val>
                                        </p:tav>
                                        <p:tav tm="100000">
                                          <p:val>
                                            <p:strVal val="#ppt_w"/>
                                          </p:val>
                                        </p:tav>
                                      </p:tavLst>
                                    </p:anim>
                                    <p:anim calcmode="lin" valueType="num">
                                      <p:cBhvr>
                                        <p:cTn id="24" dur="500" fill="hold"/>
                                        <p:tgtEl>
                                          <p:spTgt spid="617479"/>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617481"/>
                                        </p:tgtEl>
                                        <p:attrNameLst>
                                          <p:attrName>style.visibility</p:attrName>
                                        </p:attrNameLst>
                                      </p:cBhvr>
                                      <p:to>
                                        <p:strVal val="visible"/>
                                      </p:to>
                                    </p:set>
                                    <p:anim calcmode="lin" valueType="num">
                                      <p:cBhvr>
                                        <p:cTn id="27" dur="500" fill="hold"/>
                                        <p:tgtEl>
                                          <p:spTgt spid="617481"/>
                                        </p:tgtEl>
                                        <p:attrNameLst>
                                          <p:attrName>ppt_w</p:attrName>
                                        </p:attrNameLst>
                                      </p:cBhvr>
                                      <p:tavLst>
                                        <p:tav tm="0">
                                          <p:val>
                                            <p:fltVal val="0"/>
                                          </p:val>
                                        </p:tav>
                                        <p:tav tm="100000">
                                          <p:val>
                                            <p:strVal val="#ppt_w"/>
                                          </p:val>
                                        </p:tav>
                                      </p:tavLst>
                                    </p:anim>
                                    <p:anim calcmode="lin" valueType="num">
                                      <p:cBhvr>
                                        <p:cTn id="28" dur="500" fill="hold"/>
                                        <p:tgtEl>
                                          <p:spTgt spid="617481"/>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617520"/>
                                        </p:tgtEl>
                                        <p:attrNameLst>
                                          <p:attrName>style.visibility</p:attrName>
                                        </p:attrNameLst>
                                      </p:cBhvr>
                                      <p:to>
                                        <p:strVal val="visible"/>
                                      </p:to>
                                    </p:set>
                                    <p:anim calcmode="lin" valueType="num">
                                      <p:cBhvr>
                                        <p:cTn id="31" dur="500" fill="hold"/>
                                        <p:tgtEl>
                                          <p:spTgt spid="617520"/>
                                        </p:tgtEl>
                                        <p:attrNameLst>
                                          <p:attrName>ppt_w</p:attrName>
                                        </p:attrNameLst>
                                      </p:cBhvr>
                                      <p:tavLst>
                                        <p:tav tm="0">
                                          <p:val>
                                            <p:fltVal val="0"/>
                                          </p:val>
                                        </p:tav>
                                        <p:tav tm="100000">
                                          <p:val>
                                            <p:strVal val="#ppt_w"/>
                                          </p:val>
                                        </p:tav>
                                      </p:tavLst>
                                    </p:anim>
                                    <p:anim calcmode="lin" valueType="num">
                                      <p:cBhvr>
                                        <p:cTn id="32" dur="500" fill="hold"/>
                                        <p:tgtEl>
                                          <p:spTgt spid="617520"/>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617480"/>
                                        </p:tgtEl>
                                        <p:attrNameLst>
                                          <p:attrName>style.visibility</p:attrName>
                                        </p:attrNameLst>
                                      </p:cBhvr>
                                      <p:to>
                                        <p:strVal val="visible"/>
                                      </p:to>
                                    </p:set>
                                    <p:anim calcmode="lin" valueType="num">
                                      <p:cBhvr>
                                        <p:cTn id="35" dur="500" fill="hold"/>
                                        <p:tgtEl>
                                          <p:spTgt spid="617480"/>
                                        </p:tgtEl>
                                        <p:attrNameLst>
                                          <p:attrName>ppt_w</p:attrName>
                                        </p:attrNameLst>
                                      </p:cBhvr>
                                      <p:tavLst>
                                        <p:tav tm="0">
                                          <p:val>
                                            <p:fltVal val="0"/>
                                          </p:val>
                                        </p:tav>
                                        <p:tav tm="100000">
                                          <p:val>
                                            <p:strVal val="#ppt_w"/>
                                          </p:val>
                                        </p:tav>
                                      </p:tavLst>
                                    </p:anim>
                                    <p:anim calcmode="lin" valueType="num">
                                      <p:cBhvr>
                                        <p:cTn id="36" dur="500" fill="hold"/>
                                        <p:tgtEl>
                                          <p:spTgt spid="617480"/>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617487"/>
                                        </p:tgtEl>
                                        <p:attrNameLst>
                                          <p:attrName>style.visibility</p:attrName>
                                        </p:attrNameLst>
                                      </p:cBhvr>
                                      <p:to>
                                        <p:strVal val="visible"/>
                                      </p:to>
                                    </p:set>
                                    <p:anim calcmode="lin" valueType="num">
                                      <p:cBhvr>
                                        <p:cTn id="39" dur="500" fill="hold"/>
                                        <p:tgtEl>
                                          <p:spTgt spid="617487"/>
                                        </p:tgtEl>
                                        <p:attrNameLst>
                                          <p:attrName>ppt_w</p:attrName>
                                        </p:attrNameLst>
                                      </p:cBhvr>
                                      <p:tavLst>
                                        <p:tav tm="0">
                                          <p:val>
                                            <p:fltVal val="0"/>
                                          </p:val>
                                        </p:tav>
                                        <p:tav tm="100000">
                                          <p:val>
                                            <p:strVal val="#ppt_w"/>
                                          </p:val>
                                        </p:tav>
                                      </p:tavLst>
                                    </p:anim>
                                    <p:anim calcmode="lin" valueType="num">
                                      <p:cBhvr>
                                        <p:cTn id="40" dur="500" fill="hold"/>
                                        <p:tgtEl>
                                          <p:spTgt spid="617487"/>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617482"/>
                                        </p:tgtEl>
                                        <p:attrNameLst>
                                          <p:attrName>style.visibility</p:attrName>
                                        </p:attrNameLst>
                                      </p:cBhvr>
                                      <p:to>
                                        <p:strVal val="visible"/>
                                      </p:to>
                                    </p:set>
                                    <p:anim calcmode="lin" valueType="num">
                                      <p:cBhvr>
                                        <p:cTn id="43" dur="500" fill="hold"/>
                                        <p:tgtEl>
                                          <p:spTgt spid="617482"/>
                                        </p:tgtEl>
                                        <p:attrNameLst>
                                          <p:attrName>ppt_w</p:attrName>
                                        </p:attrNameLst>
                                      </p:cBhvr>
                                      <p:tavLst>
                                        <p:tav tm="0">
                                          <p:val>
                                            <p:fltVal val="0"/>
                                          </p:val>
                                        </p:tav>
                                        <p:tav tm="100000">
                                          <p:val>
                                            <p:strVal val="#ppt_w"/>
                                          </p:val>
                                        </p:tav>
                                      </p:tavLst>
                                    </p:anim>
                                    <p:anim calcmode="lin" valueType="num">
                                      <p:cBhvr>
                                        <p:cTn id="44" dur="500" fill="hold"/>
                                        <p:tgtEl>
                                          <p:spTgt spid="617482"/>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617509"/>
                                        </p:tgtEl>
                                        <p:attrNameLst>
                                          <p:attrName>style.visibility</p:attrName>
                                        </p:attrNameLst>
                                      </p:cBhvr>
                                      <p:to>
                                        <p:strVal val="visible"/>
                                      </p:to>
                                    </p:set>
                                    <p:anim calcmode="lin" valueType="num">
                                      <p:cBhvr>
                                        <p:cTn id="47" dur="500" fill="hold"/>
                                        <p:tgtEl>
                                          <p:spTgt spid="617509"/>
                                        </p:tgtEl>
                                        <p:attrNameLst>
                                          <p:attrName>ppt_w</p:attrName>
                                        </p:attrNameLst>
                                      </p:cBhvr>
                                      <p:tavLst>
                                        <p:tav tm="0">
                                          <p:val>
                                            <p:fltVal val="0"/>
                                          </p:val>
                                        </p:tav>
                                        <p:tav tm="100000">
                                          <p:val>
                                            <p:strVal val="#ppt_w"/>
                                          </p:val>
                                        </p:tav>
                                      </p:tavLst>
                                    </p:anim>
                                    <p:anim calcmode="lin" valueType="num">
                                      <p:cBhvr>
                                        <p:cTn id="48" dur="500" fill="hold"/>
                                        <p:tgtEl>
                                          <p:spTgt spid="617509"/>
                                        </p:tgtEl>
                                        <p:attrNameLst>
                                          <p:attrName>ppt_h</p:attrName>
                                        </p:attrNameLst>
                                      </p:cBhvr>
                                      <p:tavLst>
                                        <p:tav tm="0">
                                          <p:val>
                                            <p:fltVal val="0"/>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617532"/>
                                        </p:tgtEl>
                                        <p:attrNameLst>
                                          <p:attrName>style.visibility</p:attrName>
                                        </p:attrNameLst>
                                      </p:cBhvr>
                                      <p:to>
                                        <p:strVal val="visible"/>
                                      </p:to>
                                    </p:set>
                                    <p:anim calcmode="lin" valueType="num">
                                      <p:cBhvr>
                                        <p:cTn id="53" dur="500" fill="hold"/>
                                        <p:tgtEl>
                                          <p:spTgt spid="617532"/>
                                        </p:tgtEl>
                                        <p:attrNameLst>
                                          <p:attrName>ppt_w</p:attrName>
                                        </p:attrNameLst>
                                      </p:cBhvr>
                                      <p:tavLst>
                                        <p:tav tm="0">
                                          <p:val>
                                            <p:fltVal val="0"/>
                                          </p:val>
                                        </p:tav>
                                        <p:tav tm="100000">
                                          <p:val>
                                            <p:strVal val="#ppt_w"/>
                                          </p:val>
                                        </p:tav>
                                      </p:tavLst>
                                    </p:anim>
                                    <p:anim calcmode="lin" valueType="num">
                                      <p:cBhvr>
                                        <p:cTn id="54" dur="500" fill="hold"/>
                                        <p:tgtEl>
                                          <p:spTgt spid="617532"/>
                                        </p:tgtEl>
                                        <p:attrNameLst>
                                          <p:attrName>ppt_h</p:attrName>
                                        </p:attrNameLst>
                                      </p:cBhvr>
                                      <p:tavLst>
                                        <p:tav tm="0">
                                          <p:val>
                                            <p:fltVal val="0"/>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617526"/>
                                        </p:tgtEl>
                                        <p:attrNameLst>
                                          <p:attrName>style.visibility</p:attrName>
                                        </p:attrNameLst>
                                      </p:cBhvr>
                                      <p:to>
                                        <p:strVal val="visible"/>
                                      </p:to>
                                    </p:set>
                                    <p:anim calcmode="lin" valueType="num">
                                      <p:cBhvr>
                                        <p:cTn id="59" dur="500" fill="hold"/>
                                        <p:tgtEl>
                                          <p:spTgt spid="617526"/>
                                        </p:tgtEl>
                                        <p:attrNameLst>
                                          <p:attrName>ppt_w</p:attrName>
                                        </p:attrNameLst>
                                      </p:cBhvr>
                                      <p:tavLst>
                                        <p:tav tm="0">
                                          <p:val>
                                            <p:fltVal val="0"/>
                                          </p:val>
                                        </p:tav>
                                        <p:tav tm="100000">
                                          <p:val>
                                            <p:strVal val="#ppt_w"/>
                                          </p:val>
                                        </p:tav>
                                      </p:tavLst>
                                    </p:anim>
                                    <p:anim calcmode="lin" valueType="num">
                                      <p:cBhvr>
                                        <p:cTn id="60" dur="500" fill="hold"/>
                                        <p:tgtEl>
                                          <p:spTgt spid="617526"/>
                                        </p:tgtEl>
                                        <p:attrNameLst>
                                          <p:attrName>ppt_h</p:attrName>
                                        </p:attrNameLst>
                                      </p:cBhvr>
                                      <p:tavLst>
                                        <p:tav tm="0">
                                          <p:val>
                                            <p:fltVal val="0"/>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3" presetClass="entr" presetSubtype="16" fill="hold" grpId="0" nodeType="clickEffect">
                                  <p:stCondLst>
                                    <p:cond delay="0"/>
                                  </p:stCondLst>
                                  <p:childTnLst>
                                    <p:set>
                                      <p:cBhvr>
                                        <p:cTn id="64" dur="1" fill="hold">
                                          <p:stCondLst>
                                            <p:cond delay="0"/>
                                          </p:stCondLst>
                                        </p:cTn>
                                        <p:tgtEl>
                                          <p:spTgt spid="617475"/>
                                        </p:tgtEl>
                                        <p:attrNameLst>
                                          <p:attrName>style.visibility</p:attrName>
                                        </p:attrNameLst>
                                      </p:cBhvr>
                                      <p:to>
                                        <p:strVal val="visible"/>
                                      </p:to>
                                    </p:set>
                                    <p:anim calcmode="lin" valueType="num">
                                      <p:cBhvr>
                                        <p:cTn id="65" dur="500" fill="hold"/>
                                        <p:tgtEl>
                                          <p:spTgt spid="617475"/>
                                        </p:tgtEl>
                                        <p:attrNameLst>
                                          <p:attrName>ppt_w</p:attrName>
                                        </p:attrNameLst>
                                      </p:cBhvr>
                                      <p:tavLst>
                                        <p:tav tm="0">
                                          <p:val>
                                            <p:fltVal val="0"/>
                                          </p:val>
                                        </p:tav>
                                        <p:tav tm="100000">
                                          <p:val>
                                            <p:strVal val="#ppt_w"/>
                                          </p:val>
                                        </p:tav>
                                      </p:tavLst>
                                    </p:anim>
                                    <p:anim calcmode="lin" valueType="num">
                                      <p:cBhvr>
                                        <p:cTn id="66" dur="500" fill="hold"/>
                                        <p:tgtEl>
                                          <p:spTgt spid="617475"/>
                                        </p:tgtEl>
                                        <p:attrNameLst>
                                          <p:attrName>ppt_h</p:attrName>
                                        </p:attrNameLst>
                                      </p:cBhvr>
                                      <p:tavLst>
                                        <p:tav tm="0">
                                          <p:val>
                                            <p:fltVal val="0"/>
                                          </p:val>
                                        </p:tav>
                                        <p:tav tm="100000">
                                          <p:val>
                                            <p:strVal val="#ppt_h"/>
                                          </p:val>
                                        </p:tav>
                                      </p:tavLst>
                                    </p:anim>
                                  </p:childTnLst>
                                </p:cTn>
                              </p:par>
                              <p:par>
                                <p:cTn id="67" presetID="23" presetClass="entr" presetSubtype="16" fill="hold" grpId="0" nodeType="withEffect">
                                  <p:stCondLst>
                                    <p:cond delay="0"/>
                                  </p:stCondLst>
                                  <p:childTnLst>
                                    <p:set>
                                      <p:cBhvr>
                                        <p:cTn id="68" dur="1" fill="hold">
                                          <p:stCondLst>
                                            <p:cond delay="0"/>
                                          </p:stCondLst>
                                        </p:cTn>
                                        <p:tgtEl>
                                          <p:spTgt spid="617483"/>
                                        </p:tgtEl>
                                        <p:attrNameLst>
                                          <p:attrName>style.visibility</p:attrName>
                                        </p:attrNameLst>
                                      </p:cBhvr>
                                      <p:to>
                                        <p:strVal val="visible"/>
                                      </p:to>
                                    </p:set>
                                    <p:anim calcmode="lin" valueType="num">
                                      <p:cBhvr>
                                        <p:cTn id="69" dur="500" fill="hold"/>
                                        <p:tgtEl>
                                          <p:spTgt spid="617483"/>
                                        </p:tgtEl>
                                        <p:attrNameLst>
                                          <p:attrName>ppt_w</p:attrName>
                                        </p:attrNameLst>
                                      </p:cBhvr>
                                      <p:tavLst>
                                        <p:tav tm="0">
                                          <p:val>
                                            <p:fltVal val="0"/>
                                          </p:val>
                                        </p:tav>
                                        <p:tav tm="100000">
                                          <p:val>
                                            <p:strVal val="#ppt_w"/>
                                          </p:val>
                                        </p:tav>
                                      </p:tavLst>
                                    </p:anim>
                                    <p:anim calcmode="lin" valueType="num">
                                      <p:cBhvr>
                                        <p:cTn id="70" dur="500" fill="hold"/>
                                        <p:tgtEl>
                                          <p:spTgt spid="617483"/>
                                        </p:tgtEl>
                                        <p:attrNameLst>
                                          <p:attrName>ppt_h</p:attrName>
                                        </p:attrNameLst>
                                      </p:cBhvr>
                                      <p:tavLst>
                                        <p:tav tm="0">
                                          <p:val>
                                            <p:fltVal val="0"/>
                                          </p:val>
                                        </p:tav>
                                        <p:tav tm="100000">
                                          <p:val>
                                            <p:strVal val="#ppt_h"/>
                                          </p:val>
                                        </p:tav>
                                      </p:tavLst>
                                    </p:anim>
                                  </p:childTnLst>
                                </p:cTn>
                              </p:par>
                              <p:par>
                                <p:cTn id="71" presetID="23" presetClass="entr" presetSubtype="16" fill="hold" grpId="0" nodeType="withEffect">
                                  <p:stCondLst>
                                    <p:cond delay="0"/>
                                  </p:stCondLst>
                                  <p:childTnLst>
                                    <p:set>
                                      <p:cBhvr>
                                        <p:cTn id="72" dur="1" fill="hold">
                                          <p:stCondLst>
                                            <p:cond delay="0"/>
                                          </p:stCondLst>
                                        </p:cTn>
                                        <p:tgtEl>
                                          <p:spTgt spid="617484"/>
                                        </p:tgtEl>
                                        <p:attrNameLst>
                                          <p:attrName>style.visibility</p:attrName>
                                        </p:attrNameLst>
                                      </p:cBhvr>
                                      <p:to>
                                        <p:strVal val="visible"/>
                                      </p:to>
                                    </p:set>
                                    <p:anim calcmode="lin" valueType="num">
                                      <p:cBhvr>
                                        <p:cTn id="73" dur="500" fill="hold"/>
                                        <p:tgtEl>
                                          <p:spTgt spid="617484"/>
                                        </p:tgtEl>
                                        <p:attrNameLst>
                                          <p:attrName>ppt_w</p:attrName>
                                        </p:attrNameLst>
                                      </p:cBhvr>
                                      <p:tavLst>
                                        <p:tav tm="0">
                                          <p:val>
                                            <p:fltVal val="0"/>
                                          </p:val>
                                        </p:tav>
                                        <p:tav tm="100000">
                                          <p:val>
                                            <p:strVal val="#ppt_w"/>
                                          </p:val>
                                        </p:tav>
                                      </p:tavLst>
                                    </p:anim>
                                    <p:anim calcmode="lin" valueType="num">
                                      <p:cBhvr>
                                        <p:cTn id="74" dur="500" fill="hold"/>
                                        <p:tgtEl>
                                          <p:spTgt spid="617484"/>
                                        </p:tgtEl>
                                        <p:attrNameLst>
                                          <p:attrName>ppt_h</p:attrName>
                                        </p:attrNameLst>
                                      </p:cBhvr>
                                      <p:tavLst>
                                        <p:tav tm="0">
                                          <p:val>
                                            <p:fltVal val="0"/>
                                          </p:val>
                                        </p:tav>
                                        <p:tav tm="100000">
                                          <p:val>
                                            <p:strVal val="#ppt_h"/>
                                          </p:val>
                                        </p:tav>
                                      </p:tavLst>
                                    </p:anim>
                                  </p:childTnLst>
                                </p:cTn>
                              </p:par>
                              <p:par>
                                <p:cTn id="75" presetID="23" presetClass="entr" presetSubtype="16" fill="hold" grpId="0" nodeType="withEffect">
                                  <p:stCondLst>
                                    <p:cond delay="0"/>
                                  </p:stCondLst>
                                  <p:childTnLst>
                                    <p:set>
                                      <p:cBhvr>
                                        <p:cTn id="76" dur="1" fill="hold">
                                          <p:stCondLst>
                                            <p:cond delay="0"/>
                                          </p:stCondLst>
                                        </p:cTn>
                                        <p:tgtEl>
                                          <p:spTgt spid="617489"/>
                                        </p:tgtEl>
                                        <p:attrNameLst>
                                          <p:attrName>style.visibility</p:attrName>
                                        </p:attrNameLst>
                                      </p:cBhvr>
                                      <p:to>
                                        <p:strVal val="visible"/>
                                      </p:to>
                                    </p:set>
                                    <p:anim calcmode="lin" valueType="num">
                                      <p:cBhvr>
                                        <p:cTn id="77" dur="500" fill="hold"/>
                                        <p:tgtEl>
                                          <p:spTgt spid="617489"/>
                                        </p:tgtEl>
                                        <p:attrNameLst>
                                          <p:attrName>ppt_w</p:attrName>
                                        </p:attrNameLst>
                                      </p:cBhvr>
                                      <p:tavLst>
                                        <p:tav tm="0">
                                          <p:val>
                                            <p:fltVal val="0"/>
                                          </p:val>
                                        </p:tav>
                                        <p:tav tm="100000">
                                          <p:val>
                                            <p:strVal val="#ppt_w"/>
                                          </p:val>
                                        </p:tav>
                                      </p:tavLst>
                                    </p:anim>
                                    <p:anim calcmode="lin" valueType="num">
                                      <p:cBhvr>
                                        <p:cTn id="78" dur="500" fill="hold"/>
                                        <p:tgtEl>
                                          <p:spTgt spid="617489"/>
                                        </p:tgtEl>
                                        <p:attrNameLst>
                                          <p:attrName>ppt_h</p:attrName>
                                        </p:attrNameLst>
                                      </p:cBhvr>
                                      <p:tavLst>
                                        <p:tav tm="0">
                                          <p:val>
                                            <p:fltVal val="0"/>
                                          </p:val>
                                        </p:tav>
                                        <p:tav tm="100000">
                                          <p:val>
                                            <p:strVal val="#ppt_h"/>
                                          </p:val>
                                        </p:tav>
                                      </p:tavLst>
                                    </p:anim>
                                  </p:childTnLst>
                                </p:cTn>
                              </p:par>
                              <p:par>
                                <p:cTn id="79" presetID="23" presetClass="entr" presetSubtype="16" fill="hold" grpId="0" nodeType="withEffect">
                                  <p:stCondLst>
                                    <p:cond delay="0"/>
                                  </p:stCondLst>
                                  <p:childTnLst>
                                    <p:set>
                                      <p:cBhvr>
                                        <p:cTn id="80" dur="1" fill="hold">
                                          <p:stCondLst>
                                            <p:cond delay="0"/>
                                          </p:stCondLst>
                                        </p:cTn>
                                        <p:tgtEl>
                                          <p:spTgt spid="617519"/>
                                        </p:tgtEl>
                                        <p:attrNameLst>
                                          <p:attrName>style.visibility</p:attrName>
                                        </p:attrNameLst>
                                      </p:cBhvr>
                                      <p:to>
                                        <p:strVal val="visible"/>
                                      </p:to>
                                    </p:set>
                                    <p:anim calcmode="lin" valueType="num">
                                      <p:cBhvr>
                                        <p:cTn id="81" dur="500" fill="hold"/>
                                        <p:tgtEl>
                                          <p:spTgt spid="617519"/>
                                        </p:tgtEl>
                                        <p:attrNameLst>
                                          <p:attrName>ppt_w</p:attrName>
                                        </p:attrNameLst>
                                      </p:cBhvr>
                                      <p:tavLst>
                                        <p:tav tm="0">
                                          <p:val>
                                            <p:fltVal val="0"/>
                                          </p:val>
                                        </p:tav>
                                        <p:tav tm="100000">
                                          <p:val>
                                            <p:strVal val="#ppt_w"/>
                                          </p:val>
                                        </p:tav>
                                      </p:tavLst>
                                    </p:anim>
                                    <p:anim calcmode="lin" valueType="num">
                                      <p:cBhvr>
                                        <p:cTn id="82" dur="500" fill="hold"/>
                                        <p:tgtEl>
                                          <p:spTgt spid="617519"/>
                                        </p:tgtEl>
                                        <p:attrNameLst>
                                          <p:attrName>ppt_h</p:attrName>
                                        </p:attrNameLst>
                                      </p:cBhvr>
                                      <p:tavLst>
                                        <p:tav tm="0">
                                          <p:val>
                                            <p:fltVal val="0"/>
                                          </p:val>
                                        </p:tav>
                                        <p:tav tm="100000">
                                          <p:val>
                                            <p:strVal val="#ppt_h"/>
                                          </p:val>
                                        </p:tav>
                                      </p:tavLst>
                                    </p:anim>
                                  </p:childTnLst>
                                </p:cTn>
                              </p:par>
                              <p:par>
                                <p:cTn id="83" presetID="23" presetClass="entr" presetSubtype="16" fill="hold" grpId="0" nodeType="withEffect">
                                  <p:stCondLst>
                                    <p:cond delay="0"/>
                                  </p:stCondLst>
                                  <p:childTnLst>
                                    <p:set>
                                      <p:cBhvr>
                                        <p:cTn id="84" dur="1" fill="hold">
                                          <p:stCondLst>
                                            <p:cond delay="0"/>
                                          </p:stCondLst>
                                        </p:cTn>
                                        <p:tgtEl>
                                          <p:spTgt spid="617485"/>
                                        </p:tgtEl>
                                        <p:attrNameLst>
                                          <p:attrName>style.visibility</p:attrName>
                                        </p:attrNameLst>
                                      </p:cBhvr>
                                      <p:to>
                                        <p:strVal val="visible"/>
                                      </p:to>
                                    </p:set>
                                    <p:anim calcmode="lin" valueType="num">
                                      <p:cBhvr>
                                        <p:cTn id="85" dur="500" fill="hold"/>
                                        <p:tgtEl>
                                          <p:spTgt spid="617485"/>
                                        </p:tgtEl>
                                        <p:attrNameLst>
                                          <p:attrName>ppt_w</p:attrName>
                                        </p:attrNameLst>
                                      </p:cBhvr>
                                      <p:tavLst>
                                        <p:tav tm="0">
                                          <p:val>
                                            <p:fltVal val="0"/>
                                          </p:val>
                                        </p:tav>
                                        <p:tav tm="100000">
                                          <p:val>
                                            <p:strVal val="#ppt_w"/>
                                          </p:val>
                                        </p:tav>
                                      </p:tavLst>
                                    </p:anim>
                                    <p:anim calcmode="lin" valueType="num">
                                      <p:cBhvr>
                                        <p:cTn id="86" dur="500" fill="hold"/>
                                        <p:tgtEl>
                                          <p:spTgt spid="617485"/>
                                        </p:tgtEl>
                                        <p:attrNameLst>
                                          <p:attrName>ppt_h</p:attrName>
                                        </p:attrNameLst>
                                      </p:cBhvr>
                                      <p:tavLst>
                                        <p:tav tm="0">
                                          <p:val>
                                            <p:fltVal val="0"/>
                                          </p:val>
                                        </p:tav>
                                        <p:tav tm="100000">
                                          <p:val>
                                            <p:strVal val="#ppt_h"/>
                                          </p:val>
                                        </p:tav>
                                      </p:tavLst>
                                    </p:anim>
                                  </p:childTnLst>
                                </p:cTn>
                              </p:par>
                              <p:par>
                                <p:cTn id="87" presetID="23" presetClass="entr" presetSubtype="16" fill="hold" grpId="0" nodeType="withEffect">
                                  <p:stCondLst>
                                    <p:cond delay="0"/>
                                  </p:stCondLst>
                                  <p:childTnLst>
                                    <p:set>
                                      <p:cBhvr>
                                        <p:cTn id="88" dur="1" fill="hold">
                                          <p:stCondLst>
                                            <p:cond delay="0"/>
                                          </p:stCondLst>
                                        </p:cTn>
                                        <p:tgtEl>
                                          <p:spTgt spid="617522"/>
                                        </p:tgtEl>
                                        <p:attrNameLst>
                                          <p:attrName>style.visibility</p:attrName>
                                        </p:attrNameLst>
                                      </p:cBhvr>
                                      <p:to>
                                        <p:strVal val="visible"/>
                                      </p:to>
                                    </p:set>
                                    <p:anim calcmode="lin" valueType="num">
                                      <p:cBhvr>
                                        <p:cTn id="89" dur="500" fill="hold"/>
                                        <p:tgtEl>
                                          <p:spTgt spid="617522"/>
                                        </p:tgtEl>
                                        <p:attrNameLst>
                                          <p:attrName>ppt_w</p:attrName>
                                        </p:attrNameLst>
                                      </p:cBhvr>
                                      <p:tavLst>
                                        <p:tav tm="0">
                                          <p:val>
                                            <p:fltVal val="0"/>
                                          </p:val>
                                        </p:tav>
                                        <p:tav tm="100000">
                                          <p:val>
                                            <p:strVal val="#ppt_w"/>
                                          </p:val>
                                        </p:tav>
                                      </p:tavLst>
                                    </p:anim>
                                    <p:anim calcmode="lin" valueType="num">
                                      <p:cBhvr>
                                        <p:cTn id="90" dur="500" fill="hold"/>
                                        <p:tgtEl>
                                          <p:spTgt spid="617522"/>
                                        </p:tgtEl>
                                        <p:attrNameLst>
                                          <p:attrName>ppt_h</p:attrName>
                                        </p:attrNameLst>
                                      </p:cBhvr>
                                      <p:tavLst>
                                        <p:tav tm="0">
                                          <p:val>
                                            <p:fltVal val="0"/>
                                          </p:val>
                                        </p:tav>
                                        <p:tav tm="100000">
                                          <p:val>
                                            <p:strVal val="#ppt_h"/>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3" presetClass="entr" presetSubtype="16" fill="hold" grpId="0" nodeType="clickEffect">
                                  <p:stCondLst>
                                    <p:cond delay="0"/>
                                  </p:stCondLst>
                                  <p:childTnLst>
                                    <p:set>
                                      <p:cBhvr>
                                        <p:cTn id="94" dur="1" fill="hold">
                                          <p:stCondLst>
                                            <p:cond delay="0"/>
                                          </p:stCondLst>
                                        </p:cTn>
                                        <p:tgtEl>
                                          <p:spTgt spid="617527"/>
                                        </p:tgtEl>
                                        <p:attrNameLst>
                                          <p:attrName>style.visibility</p:attrName>
                                        </p:attrNameLst>
                                      </p:cBhvr>
                                      <p:to>
                                        <p:strVal val="visible"/>
                                      </p:to>
                                    </p:set>
                                    <p:anim calcmode="lin" valueType="num">
                                      <p:cBhvr>
                                        <p:cTn id="95" dur="500" fill="hold"/>
                                        <p:tgtEl>
                                          <p:spTgt spid="617527"/>
                                        </p:tgtEl>
                                        <p:attrNameLst>
                                          <p:attrName>ppt_w</p:attrName>
                                        </p:attrNameLst>
                                      </p:cBhvr>
                                      <p:tavLst>
                                        <p:tav tm="0">
                                          <p:val>
                                            <p:fltVal val="0"/>
                                          </p:val>
                                        </p:tav>
                                        <p:tav tm="100000">
                                          <p:val>
                                            <p:strVal val="#ppt_w"/>
                                          </p:val>
                                        </p:tav>
                                      </p:tavLst>
                                    </p:anim>
                                    <p:anim calcmode="lin" valueType="num">
                                      <p:cBhvr>
                                        <p:cTn id="96" dur="500" fill="hold"/>
                                        <p:tgtEl>
                                          <p:spTgt spid="617527"/>
                                        </p:tgtEl>
                                        <p:attrNameLst>
                                          <p:attrName>ppt_h</p:attrName>
                                        </p:attrNameLst>
                                      </p:cBhvr>
                                      <p:tavLst>
                                        <p:tav tm="0">
                                          <p:val>
                                            <p:fltVal val="0"/>
                                          </p:val>
                                        </p:tav>
                                        <p:tav tm="100000">
                                          <p:val>
                                            <p:strVal val="#ppt_h"/>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23" presetClass="entr" presetSubtype="16" fill="hold" grpId="0" nodeType="clickEffect">
                                  <p:stCondLst>
                                    <p:cond delay="0"/>
                                  </p:stCondLst>
                                  <p:childTnLst>
                                    <p:set>
                                      <p:cBhvr>
                                        <p:cTn id="100" dur="1" fill="hold">
                                          <p:stCondLst>
                                            <p:cond delay="0"/>
                                          </p:stCondLst>
                                        </p:cTn>
                                        <p:tgtEl>
                                          <p:spTgt spid="617486"/>
                                        </p:tgtEl>
                                        <p:attrNameLst>
                                          <p:attrName>style.visibility</p:attrName>
                                        </p:attrNameLst>
                                      </p:cBhvr>
                                      <p:to>
                                        <p:strVal val="visible"/>
                                      </p:to>
                                    </p:set>
                                    <p:anim calcmode="lin" valueType="num">
                                      <p:cBhvr>
                                        <p:cTn id="101" dur="500" fill="hold"/>
                                        <p:tgtEl>
                                          <p:spTgt spid="617486"/>
                                        </p:tgtEl>
                                        <p:attrNameLst>
                                          <p:attrName>ppt_w</p:attrName>
                                        </p:attrNameLst>
                                      </p:cBhvr>
                                      <p:tavLst>
                                        <p:tav tm="0">
                                          <p:val>
                                            <p:fltVal val="0"/>
                                          </p:val>
                                        </p:tav>
                                        <p:tav tm="100000">
                                          <p:val>
                                            <p:strVal val="#ppt_w"/>
                                          </p:val>
                                        </p:tav>
                                      </p:tavLst>
                                    </p:anim>
                                    <p:anim calcmode="lin" valueType="num">
                                      <p:cBhvr>
                                        <p:cTn id="102" dur="500" fill="hold"/>
                                        <p:tgtEl>
                                          <p:spTgt spid="617486"/>
                                        </p:tgtEl>
                                        <p:attrNameLst>
                                          <p:attrName>ppt_h</p:attrName>
                                        </p:attrNameLst>
                                      </p:cBhvr>
                                      <p:tavLst>
                                        <p:tav tm="0">
                                          <p:val>
                                            <p:fltVal val="0"/>
                                          </p:val>
                                        </p:tav>
                                        <p:tav tm="100000">
                                          <p:val>
                                            <p:strVal val="#ppt_h"/>
                                          </p:val>
                                        </p:tav>
                                      </p:tavLst>
                                    </p:anim>
                                  </p:childTnLst>
                                </p:cTn>
                              </p:par>
                              <p:par>
                                <p:cTn id="103" presetID="23" presetClass="entr" presetSubtype="16" fill="hold" grpId="0" nodeType="withEffect">
                                  <p:stCondLst>
                                    <p:cond delay="0"/>
                                  </p:stCondLst>
                                  <p:childTnLst>
                                    <p:set>
                                      <p:cBhvr>
                                        <p:cTn id="104" dur="1" fill="hold">
                                          <p:stCondLst>
                                            <p:cond delay="0"/>
                                          </p:stCondLst>
                                        </p:cTn>
                                        <p:tgtEl>
                                          <p:spTgt spid="617494"/>
                                        </p:tgtEl>
                                        <p:attrNameLst>
                                          <p:attrName>style.visibility</p:attrName>
                                        </p:attrNameLst>
                                      </p:cBhvr>
                                      <p:to>
                                        <p:strVal val="visible"/>
                                      </p:to>
                                    </p:set>
                                    <p:anim calcmode="lin" valueType="num">
                                      <p:cBhvr>
                                        <p:cTn id="105" dur="500" fill="hold"/>
                                        <p:tgtEl>
                                          <p:spTgt spid="617494"/>
                                        </p:tgtEl>
                                        <p:attrNameLst>
                                          <p:attrName>ppt_w</p:attrName>
                                        </p:attrNameLst>
                                      </p:cBhvr>
                                      <p:tavLst>
                                        <p:tav tm="0">
                                          <p:val>
                                            <p:fltVal val="0"/>
                                          </p:val>
                                        </p:tav>
                                        <p:tav tm="100000">
                                          <p:val>
                                            <p:strVal val="#ppt_w"/>
                                          </p:val>
                                        </p:tav>
                                      </p:tavLst>
                                    </p:anim>
                                    <p:anim calcmode="lin" valueType="num">
                                      <p:cBhvr>
                                        <p:cTn id="106" dur="500" fill="hold"/>
                                        <p:tgtEl>
                                          <p:spTgt spid="617494"/>
                                        </p:tgtEl>
                                        <p:attrNameLst>
                                          <p:attrName>ppt_h</p:attrName>
                                        </p:attrNameLst>
                                      </p:cBhvr>
                                      <p:tavLst>
                                        <p:tav tm="0">
                                          <p:val>
                                            <p:fltVal val="0"/>
                                          </p:val>
                                        </p:tav>
                                        <p:tav tm="100000">
                                          <p:val>
                                            <p:strVal val="#ppt_h"/>
                                          </p:val>
                                        </p:tav>
                                      </p:tavLst>
                                    </p:anim>
                                  </p:childTnLst>
                                </p:cTn>
                              </p:par>
                              <p:par>
                                <p:cTn id="107" presetID="23" presetClass="entr" presetSubtype="16" fill="hold" grpId="0" nodeType="withEffect">
                                  <p:stCondLst>
                                    <p:cond delay="0"/>
                                  </p:stCondLst>
                                  <p:childTnLst>
                                    <p:set>
                                      <p:cBhvr>
                                        <p:cTn id="108" dur="1" fill="hold">
                                          <p:stCondLst>
                                            <p:cond delay="0"/>
                                          </p:stCondLst>
                                        </p:cTn>
                                        <p:tgtEl>
                                          <p:spTgt spid="617492"/>
                                        </p:tgtEl>
                                        <p:attrNameLst>
                                          <p:attrName>style.visibility</p:attrName>
                                        </p:attrNameLst>
                                      </p:cBhvr>
                                      <p:to>
                                        <p:strVal val="visible"/>
                                      </p:to>
                                    </p:set>
                                    <p:anim calcmode="lin" valueType="num">
                                      <p:cBhvr>
                                        <p:cTn id="109" dur="500" fill="hold"/>
                                        <p:tgtEl>
                                          <p:spTgt spid="617492"/>
                                        </p:tgtEl>
                                        <p:attrNameLst>
                                          <p:attrName>ppt_w</p:attrName>
                                        </p:attrNameLst>
                                      </p:cBhvr>
                                      <p:tavLst>
                                        <p:tav tm="0">
                                          <p:val>
                                            <p:fltVal val="0"/>
                                          </p:val>
                                        </p:tav>
                                        <p:tav tm="100000">
                                          <p:val>
                                            <p:strVal val="#ppt_w"/>
                                          </p:val>
                                        </p:tav>
                                      </p:tavLst>
                                    </p:anim>
                                    <p:anim calcmode="lin" valueType="num">
                                      <p:cBhvr>
                                        <p:cTn id="110" dur="500" fill="hold"/>
                                        <p:tgtEl>
                                          <p:spTgt spid="617492"/>
                                        </p:tgtEl>
                                        <p:attrNameLst>
                                          <p:attrName>ppt_h</p:attrName>
                                        </p:attrNameLst>
                                      </p:cBhvr>
                                      <p:tavLst>
                                        <p:tav tm="0">
                                          <p:val>
                                            <p:fltVal val="0"/>
                                          </p:val>
                                        </p:tav>
                                        <p:tav tm="100000">
                                          <p:val>
                                            <p:strVal val="#ppt_h"/>
                                          </p:val>
                                        </p:tav>
                                      </p:tavLst>
                                    </p:anim>
                                  </p:childTnLst>
                                </p:cTn>
                              </p:par>
                              <p:par>
                                <p:cTn id="111" presetID="23" presetClass="entr" presetSubtype="16" fill="hold" grpId="0" nodeType="withEffect">
                                  <p:stCondLst>
                                    <p:cond delay="0"/>
                                  </p:stCondLst>
                                  <p:childTnLst>
                                    <p:set>
                                      <p:cBhvr>
                                        <p:cTn id="112" dur="1" fill="hold">
                                          <p:stCondLst>
                                            <p:cond delay="0"/>
                                          </p:stCondLst>
                                        </p:cTn>
                                        <p:tgtEl>
                                          <p:spTgt spid="617476"/>
                                        </p:tgtEl>
                                        <p:attrNameLst>
                                          <p:attrName>style.visibility</p:attrName>
                                        </p:attrNameLst>
                                      </p:cBhvr>
                                      <p:to>
                                        <p:strVal val="visible"/>
                                      </p:to>
                                    </p:set>
                                    <p:anim calcmode="lin" valueType="num">
                                      <p:cBhvr>
                                        <p:cTn id="113" dur="500" fill="hold"/>
                                        <p:tgtEl>
                                          <p:spTgt spid="617476"/>
                                        </p:tgtEl>
                                        <p:attrNameLst>
                                          <p:attrName>ppt_w</p:attrName>
                                        </p:attrNameLst>
                                      </p:cBhvr>
                                      <p:tavLst>
                                        <p:tav tm="0">
                                          <p:val>
                                            <p:fltVal val="0"/>
                                          </p:val>
                                        </p:tav>
                                        <p:tav tm="100000">
                                          <p:val>
                                            <p:strVal val="#ppt_w"/>
                                          </p:val>
                                        </p:tav>
                                      </p:tavLst>
                                    </p:anim>
                                    <p:anim calcmode="lin" valueType="num">
                                      <p:cBhvr>
                                        <p:cTn id="114" dur="500" fill="hold"/>
                                        <p:tgtEl>
                                          <p:spTgt spid="617476"/>
                                        </p:tgtEl>
                                        <p:attrNameLst>
                                          <p:attrName>ppt_h</p:attrName>
                                        </p:attrNameLst>
                                      </p:cBhvr>
                                      <p:tavLst>
                                        <p:tav tm="0">
                                          <p:val>
                                            <p:fltVal val="0"/>
                                          </p:val>
                                        </p:tav>
                                        <p:tav tm="100000">
                                          <p:val>
                                            <p:strVal val="#ppt_h"/>
                                          </p:val>
                                        </p:tav>
                                      </p:tavLst>
                                    </p:anim>
                                  </p:childTnLst>
                                </p:cTn>
                              </p:par>
                              <p:par>
                                <p:cTn id="115" presetID="23" presetClass="entr" presetSubtype="16" fill="hold" grpId="0" nodeType="withEffect">
                                  <p:stCondLst>
                                    <p:cond delay="0"/>
                                  </p:stCondLst>
                                  <p:childTnLst>
                                    <p:set>
                                      <p:cBhvr>
                                        <p:cTn id="116" dur="1" fill="hold">
                                          <p:stCondLst>
                                            <p:cond delay="0"/>
                                          </p:stCondLst>
                                        </p:cTn>
                                        <p:tgtEl>
                                          <p:spTgt spid="617493"/>
                                        </p:tgtEl>
                                        <p:attrNameLst>
                                          <p:attrName>style.visibility</p:attrName>
                                        </p:attrNameLst>
                                      </p:cBhvr>
                                      <p:to>
                                        <p:strVal val="visible"/>
                                      </p:to>
                                    </p:set>
                                    <p:anim calcmode="lin" valueType="num">
                                      <p:cBhvr>
                                        <p:cTn id="117" dur="500" fill="hold"/>
                                        <p:tgtEl>
                                          <p:spTgt spid="617493"/>
                                        </p:tgtEl>
                                        <p:attrNameLst>
                                          <p:attrName>ppt_w</p:attrName>
                                        </p:attrNameLst>
                                      </p:cBhvr>
                                      <p:tavLst>
                                        <p:tav tm="0">
                                          <p:val>
                                            <p:fltVal val="0"/>
                                          </p:val>
                                        </p:tav>
                                        <p:tav tm="100000">
                                          <p:val>
                                            <p:strVal val="#ppt_w"/>
                                          </p:val>
                                        </p:tav>
                                      </p:tavLst>
                                    </p:anim>
                                    <p:anim calcmode="lin" valueType="num">
                                      <p:cBhvr>
                                        <p:cTn id="118" dur="500" fill="hold"/>
                                        <p:tgtEl>
                                          <p:spTgt spid="617493"/>
                                        </p:tgtEl>
                                        <p:attrNameLst>
                                          <p:attrName>ppt_h</p:attrName>
                                        </p:attrNameLst>
                                      </p:cBhvr>
                                      <p:tavLst>
                                        <p:tav tm="0">
                                          <p:val>
                                            <p:fltVal val="0"/>
                                          </p:val>
                                        </p:tav>
                                        <p:tav tm="100000">
                                          <p:val>
                                            <p:strVal val="#ppt_h"/>
                                          </p:val>
                                        </p:tav>
                                      </p:tavLst>
                                    </p:anim>
                                  </p:childTnLst>
                                </p:cTn>
                              </p:par>
                              <p:par>
                                <p:cTn id="119" presetID="23" presetClass="entr" presetSubtype="16" fill="hold" grpId="0" nodeType="withEffect">
                                  <p:stCondLst>
                                    <p:cond delay="0"/>
                                  </p:stCondLst>
                                  <p:childTnLst>
                                    <p:set>
                                      <p:cBhvr>
                                        <p:cTn id="120" dur="1" fill="hold">
                                          <p:stCondLst>
                                            <p:cond delay="0"/>
                                          </p:stCondLst>
                                        </p:cTn>
                                        <p:tgtEl>
                                          <p:spTgt spid="617524"/>
                                        </p:tgtEl>
                                        <p:attrNameLst>
                                          <p:attrName>style.visibility</p:attrName>
                                        </p:attrNameLst>
                                      </p:cBhvr>
                                      <p:to>
                                        <p:strVal val="visible"/>
                                      </p:to>
                                    </p:set>
                                    <p:anim calcmode="lin" valueType="num">
                                      <p:cBhvr>
                                        <p:cTn id="121" dur="500" fill="hold"/>
                                        <p:tgtEl>
                                          <p:spTgt spid="617524"/>
                                        </p:tgtEl>
                                        <p:attrNameLst>
                                          <p:attrName>ppt_w</p:attrName>
                                        </p:attrNameLst>
                                      </p:cBhvr>
                                      <p:tavLst>
                                        <p:tav tm="0">
                                          <p:val>
                                            <p:fltVal val="0"/>
                                          </p:val>
                                        </p:tav>
                                        <p:tav tm="100000">
                                          <p:val>
                                            <p:strVal val="#ppt_w"/>
                                          </p:val>
                                        </p:tav>
                                      </p:tavLst>
                                    </p:anim>
                                    <p:anim calcmode="lin" valueType="num">
                                      <p:cBhvr>
                                        <p:cTn id="122" dur="500" fill="hold"/>
                                        <p:tgtEl>
                                          <p:spTgt spid="617524"/>
                                        </p:tgtEl>
                                        <p:attrNameLst>
                                          <p:attrName>ppt_h</p:attrName>
                                        </p:attrNameLst>
                                      </p:cBhvr>
                                      <p:tavLst>
                                        <p:tav tm="0">
                                          <p:val>
                                            <p:fltVal val="0"/>
                                          </p:val>
                                        </p:tav>
                                        <p:tav tm="100000">
                                          <p:val>
                                            <p:strVal val="#ppt_h"/>
                                          </p:val>
                                        </p:tav>
                                      </p:tavLst>
                                    </p:anim>
                                  </p:childTnLst>
                                </p:cTn>
                              </p:par>
                              <p:par>
                                <p:cTn id="123" presetID="23" presetClass="entr" presetSubtype="16" fill="hold" grpId="0" nodeType="withEffect">
                                  <p:stCondLst>
                                    <p:cond delay="0"/>
                                  </p:stCondLst>
                                  <p:childTnLst>
                                    <p:set>
                                      <p:cBhvr>
                                        <p:cTn id="124" dur="1" fill="hold">
                                          <p:stCondLst>
                                            <p:cond delay="0"/>
                                          </p:stCondLst>
                                        </p:cTn>
                                        <p:tgtEl>
                                          <p:spTgt spid="617495"/>
                                        </p:tgtEl>
                                        <p:attrNameLst>
                                          <p:attrName>style.visibility</p:attrName>
                                        </p:attrNameLst>
                                      </p:cBhvr>
                                      <p:to>
                                        <p:strVal val="visible"/>
                                      </p:to>
                                    </p:set>
                                    <p:anim calcmode="lin" valueType="num">
                                      <p:cBhvr>
                                        <p:cTn id="125" dur="500" fill="hold"/>
                                        <p:tgtEl>
                                          <p:spTgt spid="617495"/>
                                        </p:tgtEl>
                                        <p:attrNameLst>
                                          <p:attrName>ppt_w</p:attrName>
                                        </p:attrNameLst>
                                      </p:cBhvr>
                                      <p:tavLst>
                                        <p:tav tm="0">
                                          <p:val>
                                            <p:fltVal val="0"/>
                                          </p:val>
                                        </p:tav>
                                        <p:tav tm="100000">
                                          <p:val>
                                            <p:strVal val="#ppt_w"/>
                                          </p:val>
                                        </p:tav>
                                      </p:tavLst>
                                    </p:anim>
                                    <p:anim calcmode="lin" valueType="num">
                                      <p:cBhvr>
                                        <p:cTn id="126" dur="500" fill="hold"/>
                                        <p:tgtEl>
                                          <p:spTgt spid="617495"/>
                                        </p:tgtEl>
                                        <p:attrNameLst>
                                          <p:attrName>ppt_h</p:attrName>
                                        </p:attrNameLst>
                                      </p:cBhvr>
                                      <p:tavLst>
                                        <p:tav tm="0">
                                          <p:val>
                                            <p:fltVal val="0"/>
                                          </p:val>
                                        </p:tav>
                                        <p:tav tm="100000">
                                          <p:val>
                                            <p:strVal val="#ppt_h"/>
                                          </p:val>
                                        </p:tav>
                                      </p:tavLst>
                                    </p:anim>
                                  </p:childTnLst>
                                </p:cTn>
                              </p:par>
                              <p:par>
                                <p:cTn id="127" presetID="23" presetClass="entr" presetSubtype="16" fill="hold" grpId="0" nodeType="withEffect">
                                  <p:stCondLst>
                                    <p:cond delay="0"/>
                                  </p:stCondLst>
                                  <p:childTnLst>
                                    <p:set>
                                      <p:cBhvr>
                                        <p:cTn id="128" dur="1" fill="hold">
                                          <p:stCondLst>
                                            <p:cond delay="0"/>
                                          </p:stCondLst>
                                        </p:cTn>
                                        <p:tgtEl>
                                          <p:spTgt spid="617505"/>
                                        </p:tgtEl>
                                        <p:attrNameLst>
                                          <p:attrName>style.visibility</p:attrName>
                                        </p:attrNameLst>
                                      </p:cBhvr>
                                      <p:to>
                                        <p:strVal val="visible"/>
                                      </p:to>
                                    </p:set>
                                    <p:anim calcmode="lin" valueType="num">
                                      <p:cBhvr>
                                        <p:cTn id="129" dur="500" fill="hold"/>
                                        <p:tgtEl>
                                          <p:spTgt spid="617505"/>
                                        </p:tgtEl>
                                        <p:attrNameLst>
                                          <p:attrName>ppt_w</p:attrName>
                                        </p:attrNameLst>
                                      </p:cBhvr>
                                      <p:tavLst>
                                        <p:tav tm="0">
                                          <p:val>
                                            <p:fltVal val="0"/>
                                          </p:val>
                                        </p:tav>
                                        <p:tav tm="100000">
                                          <p:val>
                                            <p:strVal val="#ppt_w"/>
                                          </p:val>
                                        </p:tav>
                                      </p:tavLst>
                                    </p:anim>
                                    <p:anim calcmode="lin" valueType="num">
                                      <p:cBhvr>
                                        <p:cTn id="130" dur="500" fill="hold"/>
                                        <p:tgtEl>
                                          <p:spTgt spid="617505"/>
                                        </p:tgtEl>
                                        <p:attrNameLst>
                                          <p:attrName>ppt_h</p:attrName>
                                        </p:attrNameLst>
                                      </p:cBhvr>
                                      <p:tavLst>
                                        <p:tav tm="0">
                                          <p:val>
                                            <p:fltVal val="0"/>
                                          </p:val>
                                        </p:tav>
                                        <p:tav tm="100000">
                                          <p:val>
                                            <p:strVal val="#ppt_h"/>
                                          </p:val>
                                        </p:tav>
                                      </p:tavLst>
                                    </p:anim>
                                  </p:childTnLst>
                                </p:cTn>
                              </p:par>
                              <p:par>
                                <p:cTn id="131" presetID="23" presetClass="entr" presetSubtype="16" fill="hold" grpId="0" nodeType="withEffect">
                                  <p:stCondLst>
                                    <p:cond delay="0"/>
                                  </p:stCondLst>
                                  <p:childTnLst>
                                    <p:set>
                                      <p:cBhvr>
                                        <p:cTn id="132" dur="1" fill="hold">
                                          <p:stCondLst>
                                            <p:cond delay="0"/>
                                          </p:stCondLst>
                                        </p:cTn>
                                        <p:tgtEl>
                                          <p:spTgt spid="617506"/>
                                        </p:tgtEl>
                                        <p:attrNameLst>
                                          <p:attrName>style.visibility</p:attrName>
                                        </p:attrNameLst>
                                      </p:cBhvr>
                                      <p:to>
                                        <p:strVal val="visible"/>
                                      </p:to>
                                    </p:set>
                                    <p:anim calcmode="lin" valueType="num">
                                      <p:cBhvr>
                                        <p:cTn id="133" dur="500" fill="hold"/>
                                        <p:tgtEl>
                                          <p:spTgt spid="617506"/>
                                        </p:tgtEl>
                                        <p:attrNameLst>
                                          <p:attrName>ppt_w</p:attrName>
                                        </p:attrNameLst>
                                      </p:cBhvr>
                                      <p:tavLst>
                                        <p:tav tm="0">
                                          <p:val>
                                            <p:fltVal val="0"/>
                                          </p:val>
                                        </p:tav>
                                        <p:tav tm="100000">
                                          <p:val>
                                            <p:strVal val="#ppt_w"/>
                                          </p:val>
                                        </p:tav>
                                      </p:tavLst>
                                    </p:anim>
                                    <p:anim calcmode="lin" valueType="num">
                                      <p:cBhvr>
                                        <p:cTn id="134" dur="500" fill="hold"/>
                                        <p:tgtEl>
                                          <p:spTgt spid="617506"/>
                                        </p:tgtEl>
                                        <p:attrNameLst>
                                          <p:attrName>ppt_h</p:attrName>
                                        </p:attrNameLst>
                                      </p:cBhvr>
                                      <p:tavLst>
                                        <p:tav tm="0">
                                          <p:val>
                                            <p:fltVal val="0"/>
                                          </p:val>
                                        </p:tav>
                                        <p:tav tm="100000">
                                          <p:val>
                                            <p:strVal val="#ppt_h"/>
                                          </p:val>
                                        </p:tav>
                                      </p:tavLst>
                                    </p:anim>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3" presetClass="entr" presetSubtype="16" fill="hold" grpId="0" nodeType="clickEffect">
                                  <p:stCondLst>
                                    <p:cond delay="0"/>
                                  </p:stCondLst>
                                  <p:childTnLst>
                                    <p:set>
                                      <p:cBhvr>
                                        <p:cTn id="138" dur="1" fill="hold">
                                          <p:stCondLst>
                                            <p:cond delay="0"/>
                                          </p:stCondLst>
                                        </p:cTn>
                                        <p:tgtEl>
                                          <p:spTgt spid="617528"/>
                                        </p:tgtEl>
                                        <p:attrNameLst>
                                          <p:attrName>style.visibility</p:attrName>
                                        </p:attrNameLst>
                                      </p:cBhvr>
                                      <p:to>
                                        <p:strVal val="visible"/>
                                      </p:to>
                                    </p:set>
                                    <p:anim calcmode="lin" valueType="num">
                                      <p:cBhvr>
                                        <p:cTn id="139" dur="500" fill="hold"/>
                                        <p:tgtEl>
                                          <p:spTgt spid="617528"/>
                                        </p:tgtEl>
                                        <p:attrNameLst>
                                          <p:attrName>ppt_w</p:attrName>
                                        </p:attrNameLst>
                                      </p:cBhvr>
                                      <p:tavLst>
                                        <p:tav tm="0">
                                          <p:val>
                                            <p:fltVal val="0"/>
                                          </p:val>
                                        </p:tav>
                                        <p:tav tm="100000">
                                          <p:val>
                                            <p:strVal val="#ppt_w"/>
                                          </p:val>
                                        </p:tav>
                                      </p:tavLst>
                                    </p:anim>
                                    <p:anim calcmode="lin" valueType="num">
                                      <p:cBhvr>
                                        <p:cTn id="140" dur="500" fill="hold"/>
                                        <p:tgtEl>
                                          <p:spTgt spid="617528"/>
                                        </p:tgtEl>
                                        <p:attrNameLst>
                                          <p:attrName>ppt_h</p:attrName>
                                        </p:attrNameLst>
                                      </p:cBhvr>
                                      <p:tavLst>
                                        <p:tav tm="0">
                                          <p:val>
                                            <p:fltVal val="0"/>
                                          </p:val>
                                        </p:tav>
                                        <p:tav tm="100000">
                                          <p:val>
                                            <p:strVal val="#ppt_h"/>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3" presetClass="entr" presetSubtype="16" fill="hold" grpId="0" nodeType="clickEffect">
                                  <p:stCondLst>
                                    <p:cond delay="0"/>
                                  </p:stCondLst>
                                  <p:childTnLst>
                                    <p:set>
                                      <p:cBhvr>
                                        <p:cTn id="144" dur="1" fill="hold">
                                          <p:stCondLst>
                                            <p:cond delay="0"/>
                                          </p:stCondLst>
                                        </p:cTn>
                                        <p:tgtEl>
                                          <p:spTgt spid="617529"/>
                                        </p:tgtEl>
                                        <p:attrNameLst>
                                          <p:attrName>style.visibility</p:attrName>
                                        </p:attrNameLst>
                                      </p:cBhvr>
                                      <p:to>
                                        <p:strVal val="visible"/>
                                      </p:to>
                                    </p:set>
                                    <p:anim calcmode="lin" valueType="num">
                                      <p:cBhvr>
                                        <p:cTn id="145" dur="500" fill="hold"/>
                                        <p:tgtEl>
                                          <p:spTgt spid="617529"/>
                                        </p:tgtEl>
                                        <p:attrNameLst>
                                          <p:attrName>ppt_w</p:attrName>
                                        </p:attrNameLst>
                                      </p:cBhvr>
                                      <p:tavLst>
                                        <p:tav tm="0">
                                          <p:val>
                                            <p:fltVal val="0"/>
                                          </p:val>
                                        </p:tav>
                                        <p:tav tm="100000">
                                          <p:val>
                                            <p:strVal val="#ppt_w"/>
                                          </p:val>
                                        </p:tav>
                                      </p:tavLst>
                                    </p:anim>
                                    <p:anim calcmode="lin" valueType="num">
                                      <p:cBhvr>
                                        <p:cTn id="146" dur="500" fill="hold"/>
                                        <p:tgtEl>
                                          <p:spTgt spid="617529"/>
                                        </p:tgtEl>
                                        <p:attrNameLst>
                                          <p:attrName>ppt_h</p:attrName>
                                        </p:attrNameLst>
                                      </p:cBhvr>
                                      <p:tavLst>
                                        <p:tav tm="0">
                                          <p:val>
                                            <p:fltVal val="0"/>
                                          </p:val>
                                        </p:tav>
                                        <p:tav tm="100000">
                                          <p:val>
                                            <p:strVal val="#ppt_h"/>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3" presetClass="entr" presetSubtype="16" fill="hold" grpId="0" nodeType="clickEffect">
                                  <p:stCondLst>
                                    <p:cond delay="0"/>
                                  </p:stCondLst>
                                  <p:childTnLst>
                                    <p:set>
                                      <p:cBhvr>
                                        <p:cTn id="150" dur="1" fill="hold">
                                          <p:stCondLst>
                                            <p:cond delay="0"/>
                                          </p:stCondLst>
                                        </p:cTn>
                                        <p:tgtEl>
                                          <p:spTgt spid="617496"/>
                                        </p:tgtEl>
                                        <p:attrNameLst>
                                          <p:attrName>style.visibility</p:attrName>
                                        </p:attrNameLst>
                                      </p:cBhvr>
                                      <p:to>
                                        <p:strVal val="visible"/>
                                      </p:to>
                                    </p:set>
                                    <p:anim calcmode="lin" valueType="num">
                                      <p:cBhvr>
                                        <p:cTn id="151" dur="500" fill="hold"/>
                                        <p:tgtEl>
                                          <p:spTgt spid="617496"/>
                                        </p:tgtEl>
                                        <p:attrNameLst>
                                          <p:attrName>ppt_w</p:attrName>
                                        </p:attrNameLst>
                                      </p:cBhvr>
                                      <p:tavLst>
                                        <p:tav tm="0">
                                          <p:val>
                                            <p:fltVal val="0"/>
                                          </p:val>
                                        </p:tav>
                                        <p:tav tm="100000">
                                          <p:val>
                                            <p:strVal val="#ppt_w"/>
                                          </p:val>
                                        </p:tav>
                                      </p:tavLst>
                                    </p:anim>
                                    <p:anim calcmode="lin" valueType="num">
                                      <p:cBhvr>
                                        <p:cTn id="152" dur="500" fill="hold"/>
                                        <p:tgtEl>
                                          <p:spTgt spid="617496"/>
                                        </p:tgtEl>
                                        <p:attrNameLst>
                                          <p:attrName>ppt_h</p:attrName>
                                        </p:attrNameLst>
                                      </p:cBhvr>
                                      <p:tavLst>
                                        <p:tav tm="0">
                                          <p:val>
                                            <p:fltVal val="0"/>
                                          </p:val>
                                        </p:tav>
                                        <p:tav tm="100000">
                                          <p:val>
                                            <p:strVal val="#ppt_h"/>
                                          </p:val>
                                        </p:tav>
                                      </p:tavLst>
                                    </p:anim>
                                  </p:childTnLst>
                                </p:cTn>
                              </p:par>
                              <p:par>
                                <p:cTn id="153" presetID="23" presetClass="entr" presetSubtype="16" fill="hold" grpId="0" nodeType="withEffect">
                                  <p:stCondLst>
                                    <p:cond delay="0"/>
                                  </p:stCondLst>
                                  <p:childTnLst>
                                    <p:set>
                                      <p:cBhvr>
                                        <p:cTn id="154" dur="1" fill="hold">
                                          <p:stCondLst>
                                            <p:cond delay="0"/>
                                          </p:stCondLst>
                                        </p:cTn>
                                        <p:tgtEl>
                                          <p:spTgt spid="617521"/>
                                        </p:tgtEl>
                                        <p:attrNameLst>
                                          <p:attrName>style.visibility</p:attrName>
                                        </p:attrNameLst>
                                      </p:cBhvr>
                                      <p:to>
                                        <p:strVal val="visible"/>
                                      </p:to>
                                    </p:set>
                                    <p:anim calcmode="lin" valueType="num">
                                      <p:cBhvr>
                                        <p:cTn id="155" dur="500" fill="hold"/>
                                        <p:tgtEl>
                                          <p:spTgt spid="617521"/>
                                        </p:tgtEl>
                                        <p:attrNameLst>
                                          <p:attrName>ppt_w</p:attrName>
                                        </p:attrNameLst>
                                      </p:cBhvr>
                                      <p:tavLst>
                                        <p:tav tm="0">
                                          <p:val>
                                            <p:fltVal val="0"/>
                                          </p:val>
                                        </p:tav>
                                        <p:tav tm="100000">
                                          <p:val>
                                            <p:strVal val="#ppt_w"/>
                                          </p:val>
                                        </p:tav>
                                      </p:tavLst>
                                    </p:anim>
                                    <p:anim calcmode="lin" valueType="num">
                                      <p:cBhvr>
                                        <p:cTn id="156" dur="500" fill="hold"/>
                                        <p:tgtEl>
                                          <p:spTgt spid="617521"/>
                                        </p:tgtEl>
                                        <p:attrNameLst>
                                          <p:attrName>ppt_h</p:attrName>
                                        </p:attrNameLst>
                                      </p:cBhvr>
                                      <p:tavLst>
                                        <p:tav tm="0">
                                          <p:val>
                                            <p:fltVal val="0"/>
                                          </p:val>
                                        </p:tav>
                                        <p:tav tm="100000">
                                          <p:val>
                                            <p:strVal val="#ppt_h"/>
                                          </p:val>
                                        </p:tav>
                                      </p:tavLst>
                                    </p:anim>
                                  </p:childTnLst>
                                </p:cTn>
                              </p:par>
                              <p:par>
                                <p:cTn id="157" presetID="23" presetClass="entr" presetSubtype="16" fill="hold" grpId="0" nodeType="withEffect">
                                  <p:stCondLst>
                                    <p:cond delay="0"/>
                                  </p:stCondLst>
                                  <p:childTnLst>
                                    <p:set>
                                      <p:cBhvr>
                                        <p:cTn id="158" dur="1" fill="hold">
                                          <p:stCondLst>
                                            <p:cond delay="0"/>
                                          </p:stCondLst>
                                        </p:cTn>
                                        <p:tgtEl>
                                          <p:spTgt spid="617507"/>
                                        </p:tgtEl>
                                        <p:attrNameLst>
                                          <p:attrName>style.visibility</p:attrName>
                                        </p:attrNameLst>
                                      </p:cBhvr>
                                      <p:to>
                                        <p:strVal val="visible"/>
                                      </p:to>
                                    </p:set>
                                    <p:anim calcmode="lin" valueType="num">
                                      <p:cBhvr>
                                        <p:cTn id="159" dur="500" fill="hold"/>
                                        <p:tgtEl>
                                          <p:spTgt spid="617507"/>
                                        </p:tgtEl>
                                        <p:attrNameLst>
                                          <p:attrName>ppt_w</p:attrName>
                                        </p:attrNameLst>
                                      </p:cBhvr>
                                      <p:tavLst>
                                        <p:tav tm="0">
                                          <p:val>
                                            <p:fltVal val="0"/>
                                          </p:val>
                                        </p:tav>
                                        <p:tav tm="100000">
                                          <p:val>
                                            <p:strVal val="#ppt_w"/>
                                          </p:val>
                                        </p:tav>
                                      </p:tavLst>
                                    </p:anim>
                                    <p:anim calcmode="lin" valueType="num">
                                      <p:cBhvr>
                                        <p:cTn id="160" dur="500" fill="hold"/>
                                        <p:tgtEl>
                                          <p:spTgt spid="617507"/>
                                        </p:tgtEl>
                                        <p:attrNameLst>
                                          <p:attrName>ppt_h</p:attrName>
                                        </p:attrNameLst>
                                      </p:cBhvr>
                                      <p:tavLst>
                                        <p:tav tm="0">
                                          <p:val>
                                            <p:fltVal val="0"/>
                                          </p:val>
                                        </p:tav>
                                        <p:tav tm="100000">
                                          <p:val>
                                            <p:strVal val="#ppt_h"/>
                                          </p:val>
                                        </p:tav>
                                      </p:tavLst>
                                    </p:anim>
                                  </p:childTnLst>
                                </p:cTn>
                              </p:par>
                              <p:par>
                                <p:cTn id="161" presetID="23" presetClass="entr" presetSubtype="16" fill="hold" grpId="0" nodeType="withEffect">
                                  <p:stCondLst>
                                    <p:cond delay="0"/>
                                  </p:stCondLst>
                                  <p:childTnLst>
                                    <p:set>
                                      <p:cBhvr>
                                        <p:cTn id="162" dur="1" fill="hold">
                                          <p:stCondLst>
                                            <p:cond delay="0"/>
                                          </p:stCondLst>
                                        </p:cTn>
                                        <p:tgtEl>
                                          <p:spTgt spid="617498"/>
                                        </p:tgtEl>
                                        <p:attrNameLst>
                                          <p:attrName>style.visibility</p:attrName>
                                        </p:attrNameLst>
                                      </p:cBhvr>
                                      <p:to>
                                        <p:strVal val="visible"/>
                                      </p:to>
                                    </p:set>
                                    <p:anim calcmode="lin" valueType="num">
                                      <p:cBhvr>
                                        <p:cTn id="163" dur="500" fill="hold"/>
                                        <p:tgtEl>
                                          <p:spTgt spid="617498"/>
                                        </p:tgtEl>
                                        <p:attrNameLst>
                                          <p:attrName>ppt_w</p:attrName>
                                        </p:attrNameLst>
                                      </p:cBhvr>
                                      <p:tavLst>
                                        <p:tav tm="0">
                                          <p:val>
                                            <p:fltVal val="0"/>
                                          </p:val>
                                        </p:tav>
                                        <p:tav tm="100000">
                                          <p:val>
                                            <p:strVal val="#ppt_w"/>
                                          </p:val>
                                        </p:tav>
                                      </p:tavLst>
                                    </p:anim>
                                    <p:anim calcmode="lin" valueType="num">
                                      <p:cBhvr>
                                        <p:cTn id="164" dur="500" fill="hold"/>
                                        <p:tgtEl>
                                          <p:spTgt spid="617498"/>
                                        </p:tgtEl>
                                        <p:attrNameLst>
                                          <p:attrName>ppt_h</p:attrName>
                                        </p:attrNameLst>
                                      </p:cBhvr>
                                      <p:tavLst>
                                        <p:tav tm="0">
                                          <p:val>
                                            <p:fltVal val="0"/>
                                          </p:val>
                                        </p:tav>
                                        <p:tav tm="100000">
                                          <p:val>
                                            <p:strVal val="#ppt_h"/>
                                          </p:val>
                                        </p:tav>
                                      </p:tavLst>
                                    </p:anim>
                                  </p:childTnLst>
                                </p:cTn>
                              </p:par>
                              <p:par>
                                <p:cTn id="165" presetID="23" presetClass="entr" presetSubtype="16" fill="hold" grpId="0" nodeType="withEffect">
                                  <p:stCondLst>
                                    <p:cond delay="0"/>
                                  </p:stCondLst>
                                  <p:childTnLst>
                                    <p:set>
                                      <p:cBhvr>
                                        <p:cTn id="166" dur="1" fill="hold">
                                          <p:stCondLst>
                                            <p:cond delay="0"/>
                                          </p:stCondLst>
                                        </p:cTn>
                                        <p:tgtEl>
                                          <p:spTgt spid="617499"/>
                                        </p:tgtEl>
                                        <p:attrNameLst>
                                          <p:attrName>style.visibility</p:attrName>
                                        </p:attrNameLst>
                                      </p:cBhvr>
                                      <p:to>
                                        <p:strVal val="visible"/>
                                      </p:to>
                                    </p:set>
                                    <p:anim calcmode="lin" valueType="num">
                                      <p:cBhvr>
                                        <p:cTn id="167" dur="500" fill="hold"/>
                                        <p:tgtEl>
                                          <p:spTgt spid="617499"/>
                                        </p:tgtEl>
                                        <p:attrNameLst>
                                          <p:attrName>ppt_w</p:attrName>
                                        </p:attrNameLst>
                                      </p:cBhvr>
                                      <p:tavLst>
                                        <p:tav tm="0">
                                          <p:val>
                                            <p:fltVal val="0"/>
                                          </p:val>
                                        </p:tav>
                                        <p:tav tm="100000">
                                          <p:val>
                                            <p:strVal val="#ppt_w"/>
                                          </p:val>
                                        </p:tav>
                                      </p:tavLst>
                                    </p:anim>
                                    <p:anim calcmode="lin" valueType="num">
                                      <p:cBhvr>
                                        <p:cTn id="168" dur="500" fill="hold"/>
                                        <p:tgtEl>
                                          <p:spTgt spid="617499"/>
                                        </p:tgtEl>
                                        <p:attrNameLst>
                                          <p:attrName>ppt_h</p:attrName>
                                        </p:attrNameLst>
                                      </p:cBhvr>
                                      <p:tavLst>
                                        <p:tav tm="0">
                                          <p:val>
                                            <p:fltVal val="0"/>
                                          </p:val>
                                        </p:tav>
                                        <p:tav tm="100000">
                                          <p:val>
                                            <p:strVal val="#ppt_h"/>
                                          </p:val>
                                        </p:tav>
                                      </p:tavLst>
                                    </p:anim>
                                  </p:childTnLst>
                                </p:cTn>
                              </p:par>
                              <p:par>
                                <p:cTn id="169" presetID="23" presetClass="entr" presetSubtype="16" fill="hold" grpId="0" nodeType="withEffect">
                                  <p:stCondLst>
                                    <p:cond delay="0"/>
                                  </p:stCondLst>
                                  <p:childTnLst>
                                    <p:set>
                                      <p:cBhvr>
                                        <p:cTn id="170" dur="1" fill="hold">
                                          <p:stCondLst>
                                            <p:cond delay="0"/>
                                          </p:stCondLst>
                                        </p:cTn>
                                        <p:tgtEl>
                                          <p:spTgt spid="617477"/>
                                        </p:tgtEl>
                                        <p:attrNameLst>
                                          <p:attrName>style.visibility</p:attrName>
                                        </p:attrNameLst>
                                      </p:cBhvr>
                                      <p:to>
                                        <p:strVal val="visible"/>
                                      </p:to>
                                    </p:set>
                                    <p:anim calcmode="lin" valueType="num">
                                      <p:cBhvr>
                                        <p:cTn id="171" dur="500" fill="hold"/>
                                        <p:tgtEl>
                                          <p:spTgt spid="617477"/>
                                        </p:tgtEl>
                                        <p:attrNameLst>
                                          <p:attrName>ppt_w</p:attrName>
                                        </p:attrNameLst>
                                      </p:cBhvr>
                                      <p:tavLst>
                                        <p:tav tm="0">
                                          <p:val>
                                            <p:fltVal val="0"/>
                                          </p:val>
                                        </p:tav>
                                        <p:tav tm="100000">
                                          <p:val>
                                            <p:strVal val="#ppt_w"/>
                                          </p:val>
                                        </p:tav>
                                      </p:tavLst>
                                    </p:anim>
                                    <p:anim calcmode="lin" valueType="num">
                                      <p:cBhvr>
                                        <p:cTn id="172" dur="500" fill="hold"/>
                                        <p:tgtEl>
                                          <p:spTgt spid="617477"/>
                                        </p:tgtEl>
                                        <p:attrNameLst>
                                          <p:attrName>ppt_h</p:attrName>
                                        </p:attrNameLst>
                                      </p:cBhvr>
                                      <p:tavLst>
                                        <p:tav tm="0">
                                          <p:val>
                                            <p:fltVal val="0"/>
                                          </p:val>
                                        </p:tav>
                                        <p:tav tm="100000">
                                          <p:val>
                                            <p:strVal val="#ppt_h"/>
                                          </p:val>
                                        </p:tav>
                                      </p:tavLst>
                                    </p:anim>
                                  </p:childTnLst>
                                </p:cTn>
                              </p:par>
                              <p:par>
                                <p:cTn id="173" presetID="23" presetClass="entr" presetSubtype="16" fill="hold" grpId="0" nodeType="withEffect">
                                  <p:stCondLst>
                                    <p:cond delay="0"/>
                                  </p:stCondLst>
                                  <p:childTnLst>
                                    <p:set>
                                      <p:cBhvr>
                                        <p:cTn id="174" dur="1" fill="hold">
                                          <p:stCondLst>
                                            <p:cond delay="0"/>
                                          </p:stCondLst>
                                        </p:cTn>
                                        <p:tgtEl>
                                          <p:spTgt spid="617508"/>
                                        </p:tgtEl>
                                        <p:attrNameLst>
                                          <p:attrName>style.visibility</p:attrName>
                                        </p:attrNameLst>
                                      </p:cBhvr>
                                      <p:to>
                                        <p:strVal val="visible"/>
                                      </p:to>
                                    </p:set>
                                    <p:anim calcmode="lin" valueType="num">
                                      <p:cBhvr>
                                        <p:cTn id="175" dur="500" fill="hold"/>
                                        <p:tgtEl>
                                          <p:spTgt spid="617508"/>
                                        </p:tgtEl>
                                        <p:attrNameLst>
                                          <p:attrName>ppt_w</p:attrName>
                                        </p:attrNameLst>
                                      </p:cBhvr>
                                      <p:tavLst>
                                        <p:tav tm="0">
                                          <p:val>
                                            <p:fltVal val="0"/>
                                          </p:val>
                                        </p:tav>
                                        <p:tav tm="100000">
                                          <p:val>
                                            <p:strVal val="#ppt_w"/>
                                          </p:val>
                                        </p:tav>
                                      </p:tavLst>
                                    </p:anim>
                                    <p:anim calcmode="lin" valueType="num">
                                      <p:cBhvr>
                                        <p:cTn id="176" dur="500" fill="hold"/>
                                        <p:tgtEl>
                                          <p:spTgt spid="617508"/>
                                        </p:tgtEl>
                                        <p:attrNameLst>
                                          <p:attrName>ppt_h</p:attrName>
                                        </p:attrNameLst>
                                      </p:cBhvr>
                                      <p:tavLst>
                                        <p:tav tm="0">
                                          <p:val>
                                            <p:fltVal val="0"/>
                                          </p:val>
                                        </p:tav>
                                        <p:tav tm="100000">
                                          <p:val>
                                            <p:strVal val="#ppt_h"/>
                                          </p:val>
                                        </p:tav>
                                      </p:tavLst>
                                    </p:anim>
                                  </p:childTnLst>
                                </p:cTn>
                              </p:par>
                              <p:par>
                                <p:cTn id="177" presetID="23" presetClass="entr" presetSubtype="16" fill="hold" grpId="0" nodeType="withEffect">
                                  <p:stCondLst>
                                    <p:cond delay="0"/>
                                  </p:stCondLst>
                                  <p:childTnLst>
                                    <p:set>
                                      <p:cBhvr>
                                        <p:cTn id="178" dur="1" fill="hold">
                                          <p:stCondLst>
                                            <p:cond delay="0"/>
                                          </p:stCondLst>
                                        </p:cTn>
                                        <p:tgtEl>
                                          <p:spTgt spid="617497"/>
                                        </p:tgtEl>
                                        <p:attrNameLst>
                                          <p:attrName>style.visibility</p:attrName>
                                        </p:attrNameLst>
                                      </p:cBhvr>
                                      <p:to>
                                        <p:strVal val="visible"/>
                                      </p:to>
                                    </p:set>
                                    <p:anim calcmode="lin" valueType="num">
                                      <p:cBhvr>
                                        <p:cTn id="179" dur="500" fill="hold"/>
                                        <p:tgtEl>
                                          <p:spTgt spid="617497"/>
                                        </p:tgtEl>
                                        <p:attrNameLst>
                                          <p:attrName>ppt_w</p:attrName>
                                        </p:attrNameLst>
                                      </p:cBhvr>
                                      <p:tavLst>
                                        <p:tav tm="0">
                                          <p:val>
                                            <p:fltVal val="0"/>
                                          </p:val>
                                        </p:tav>
                                        <p:tav tm="100000">
                                          <p:val>
                                            <p:strVal val="#ppt_w"/>
                                          </p:val>
                                        </p:tav>
                                      </p:tavLst>
                                    </p:anim>
                                    <p:anim calcmode="lin" valueType="num">
                                      <p:cBhvr>
                                        <p:cTn id="180" dur="500" fill="hold"/>
                                        <p:tgtEl>
                                          <p:spTgt spid="617497"/>
                                        </p:tgtEl>
                                        <p:attrNameLst>
                                          <p:attrName>ppt_h</p:attrName>
                                        </p:attrNameLst>
                                      </p:cBhvr>
                                      <p:tavLst>
                                        <p:tav tm="0">
                                          <p:val>
                                            <p:fltVal val="0"/>
                                          </p:val>
                                        </p:tav>
                                        <p:tav tm="100000">
                                          <p:val>
                                            <p:strVal val="#ppt_h"/>
                                          </p:val>
                                        </p:tav>
                                      </p:tavLst>
                                    </p:anim>
                                  </p:childTnLst>
                                </p:cTn>
                              </p:par>
                              <p:par>
                                <p:cTn id="181" presetID="23" presetClass="entr" presetSubtype="16" fill="hold" grpId="0" nodeType="withEffect">
                                  <p:stCondLst>
                                    <p:cond delay="0"/>
                                  </p:stCondLst>
                                  <p:childTnLst>
                                    <p:set>
                                      <p:cBhvr>
                                        <p:cTn id="182" dur="1" fill="hold">
                                          <p:stCondLst>
                                            <p:cond delay="0"/>
                                          </p:stCondLst>
                                        </p:cTn>
                                        <p:tgtEl>
                                          <p:spTgt spid="617523"/>
                                        </p:tgtEl>
                                        <p:attrNameLst>
                                          <p:attrName>style.visibility</p:attrName>
                                        </p:attrNameLst>
                                      </p:cBhvr>
                                      <p:to>
                                        <p:strVal val="visible"/>
                                      </p:to>
                                    </p:set>
                                    <p:anim calcmode="lin" valueType="num">
                                      <p:cBhvr>
                                        <p:cTn id="183" dur="500" fill="hold"/>
                                        <p:tgtEl>
                                          <p:spTgt spid="617523"/>
                                        </p:tgtEl>
                                        <p:attrNameLst>
                                          <p:attrName>ppt_w</p:attrName>
                                        </p:attrNameLst>
                                      </p:cBhvr>
                                      <p:tavLst>
                                        <p:tav tm="0">
                                          <p:val>
                                            <p:fltVal val="0"/>
                                          </p:val>
                                        </p:tav>
                                        <p:tav tm="100000">
                                          <p:val>
                                            <p:strVal val="#ppt_w"/>
                                          </p:val>
                                        </p:tav>
                                      </p:tavLst>
                                    </p:anim>
                                    <p:anim calcmode="lin" valueType="num">
                                      <p:cBhvr>
                                        <p:cTn id="184" dur="500" fill="hold"/>
                                        <p:tgtEl>
                                          <p:spTgt spid="617523"/>
                                        </p:tgtEl>
                                        <p:attrNameLst>
                                          <p:attrName>ppt_h</p:attrName>
                                        </p:attrNameLst>
                                      </p:cBhvr>
                                      <p:tavLst>
                                        <p:tav tm="0">
                                          <p:val>
                                            <p:fltVal val="0"/>
                                          </p:val>
                                        </p:tav>
                                        <p:tav tm="100000">
                                          <p:val>
                                            <p:strVal val="#ppt_h"/>
                                          </p:val>
                                        </p:tav>
                                      </p:tavLst>
                                    </p:anim>
                                  </p:childTnLst>
                                </p:cTn>
                              </p:par>
                            </p:childTnLst>
                          </p:cTn>
                        </p:par>
                      </p:childTnLst>
                    </p:cTn>
                  </p:par>
                  <p:par>
                    <p:cTn id="185" fill="hold" nodeType="clickPar">
                      <p:stCondLst>
                        <p:cond delay="indefinite"/>
                      </p:stCondLst>
                      <p:childTnLst>
                        <p:par>
                          <p:cTn id="186" fill="hold" nodeType="withGroup">
                            <p:stCondLst>
                              <p:cond delay="0"/>
                            </p:stCondLst>
                            <p:childTnLst>
                              <p:par>
                                <p:cTn id="187" presetID="23" presetClass="entr" presetSubtype="16" fill="hold" grpId="0" nodeType="clickEffect">
                                  <p:stCondLst>
                                    <p:cond delay="0"/>
                                  </p:stCondLst>
                                  <p:childTnLst>
                                    <p:set>
                                      <p:cBhvr>
                                        <p:cTn id="188" dur="1" fill="hold">
                                          <p:stCondLst>
                                            <p:cond delay="0"/>
                                          </p:stCondLst>
                                        </p:cTn>
                                        <p:tgtEl>
                                          <p:spTgt spid="617530"/>
                                        </p:tgtEl>
                                        <p:attrNameLst>
                                          <p:attrName>style.visibility</p:attrName>
                                        </p:attrNameLst>
                                      </p:cBhvr>
                                      <p:to>
                                        <p:strVal val="visible"/>
                                      </p:to>
                                    </p:set>
                                    <p:anim calcmode="lin" valueType="num">
                                      <p:cBhvr>
                                        <p:cTn id="189" dur="500" fill="hold"/>
                                        <p:tgtEl>
                                          <p:spTgt spid="617530"/>
                                        </p:tgtEl>
                                        <p:attrNameLst>
                                          <p:attrName>ppt_w</p:attrName>
                                        </p:attrNameLst>
                                      </p:cBhvr>
                                      <p:tavLst>
                                        <p:tav tm="0">
                                          <p:val>
                                            <p:fltVal val="0"/>
                                          </p:val>
                                        </p:tav>
                                        <p:tav tm="100000">
                                          <p:val>
                                            <p:strVal val="#ppt_w"/>
                                          </p:val>
                                        </p:tav>
                                      </p:tavLst>
                                    </p:anim>
                                    <p:anim calcmode="lin" valueType="num">
                                      <p:cBhvr>
                                        <p:cTn id="190" dur="500" fill="hold"/>
                                        <p:tgtEl>
                                          <p:spTgt spid="617530"/>
                                        </p:tgtEl>
                                        <p:attrNameLst>
                                          <p:attrName>ppt_h</p:attrName>
                                        </p:attrNameLst>
                                      </p:cBhvr>
                                      <p:tavLst>
                                        <p:tav tm="0">
                                          <p:val>
                                            <p:fltVal val="0"/>
                                          </p:val>
                                        </p:tav>
                                        <p:tav tm="100000">
                                          <p:val>
                                            <p:strVal val="#ppt_h"/>
                                          </p:val>
                                        </p:tav>
                                      </p:tavLst>
                                    </p:anim>
                                  </p:childTnLst>
                                </p:cTn>
                              </p:par>
                            </p:childTnLst>
                          </p:cTn>
                        </p:par>
                      </p:childTnLst>
                    </p:cTn>
                  </p:par>
                  <p:par>
                    <p:cTn id="191" fill="hold" nodeType="clickPar">
                      <p:stCondLst>
                        <p:cond delay="indefinite"/>
                      </p:stCondLst>
                      <p:childTnLst>
                        <p:par>
                          <p:cTn id="192" fill="hold" nodeType="withGroup">
                            <p:stCondLst>
                              <p:cond delay="0"/>
                            </p:stCondLst>
                            <p:childTnLst>
                              <p:par>
                                <p:cTn id="193" presetID="23" presetClass="entr" presetSubtype="16" fill="hold" grpId="0" nodeType="clickEffect">
                                  <p:stCondLst>
                                    <p:cond delay="0"/>
                                  </p:stCondLst>
                                  <p:childTnLst>
                                    <p:set>
                                      <p:cBhvr>
                                        <p:cTn id="194" dur="1" fill="hold">
                                          <p:stCondLst>
                                            <p:cond delay="0"/>
                                          </p:stCondLst>
                                        </p:cTn>
                                        <p:tgtEl>
                                          <p:spTgt spid="617531"/>
                                        </p:tgtEl>
                                        <p:attrNameLst>
                                          <p:attrName>style.visibility</p:attrName>
                                        </p:attrNameLst>
                                      </p:cBhvr>
                                      <p:to>
                                        <p:strVal val="visible"/>
                                      </p:to>
                                    </p:set>
                                    <p:anim calcmode="lin" valueType="num">
                                      <p:cBhvr>
                                        <p:cTn id="195" dur="500" fill="hold"/>
                                        <p:tgtEl>
                                          <p:spTgt spid="617531"/>
                                        </p:tgtEl>
                                        <p:attrNameLst>
                                          <p:attrName>ppt_w</p:attrName>
                                        </p:attrNameLst>
                                      </p:cBhvr>
                                      <p:tavLst>
                                        <p:tav tm="0">
                                          <p:val>
                                            <p:fltVal val="0"/>
                                          </p:val>
                                        </p:tav>
                                        <p:tav tm="100000">
                                          <p:val>
                                            <p:strVal val="#ppt_w"/>
                                          </p:val>
                                        </p:tav>
                                      </p:tavLst>
                                    </p:anim>
                                    <p:anim calcmode="lin" valueType="num">
                                      <p:cBhvr>
                                        <p:cTn id="196" dur="500" fill="hold"/>
                                        <p:tgtEl>
                                          <p:spTgt spid="6175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474" grpId="0" animBg="1"/>
      <p:bldP spid="617475" grpId="0" animBg="1"/>
      <p:bldP spid="617476" grpId="0" animBg="1"/>
      <p:bldP spid="617477" grpId="0" animBg="1"/>
      <p:bldP spid="617479" grpId="0" animBg="1"/>
      <p:bldP spid="617480" grpId="0" animBg="1"/>
      <p:bldP spid="617481" grpId="0" animBg="1"/>
      <p:bldP spid="617482" grpId="0" animBg="1"/>
      <p:bldP spid="617483" grpId="0" animBg="1"/>
      <p:bldP spid="617484" grpId="0" animBg="1"/>
      <p:bldP spid="617485" grpId="0" animBg="1"/>
      <p:bldP spid="617486" grpId="0"/>
      <p:bldP spid="617487" grpId="0"/>
      <p:bldP spid="617489" grpId="0" animBg="1"/>
      <p:bldP spid="617492" grpId="0" animBg="1"/>
      <p:bldP spid="617493" grpId="0" animBg="1"/>
      <p:bldP spid="617494" grpId="0" animBg="1"/>
      <p:bldP spid="617495" grpId="0" animBg="1"/>
      <p:bldP spid="617496" grpId="0" animBg="1"/>
      <p:bldP spid="617497" grpId="0" animBg="1"/>
      <p:bldP spid="617498" grpId="0" animBg="1"/>
      <p:bldP spid="617499" grpId="0" animBg="1"/>
      <p:bldP spid="617505" grpId="0" animBg="1"/>
      <p:bldP spid="617506" grpId="0" animBg="1"/>
      <p:bldP spid="617507" grpId="0" animBg="1"/>
      <p:bldP spid="617508" grpId="0" animBg="1"/>
      <p:bldP spid="617509" grpId="0" animBg="1"/>
      <p:bldP spid="617518" grpId="0"/>
      <p:bldP spid="617519" grpId="0"/>
      <p:bldP spid="617520" grpId="0"/>
      <p:bldP spid="617521" grpId="0"/>
      <p:bldP spid="617522" grpId="0"/>
      <p:bldP spid="617523" grpId="0"/>
      <p:bldP spid="617524" grpId="0"/>
      <p:bldP spid="617525" grpId="0"/>
      <p:bldP spid="617526" grpId="0"/>
      <p:bldP spid="617527" grpId="0"/>
      <p:bldP spid="617528" grpId="0"/>
      <p:bldP spid="617529" grpId="0"/>
      <p:bldP spid="617530" grpId="0"/>
      <p:bldP spid="617531" grpId="0"/>
      <p:bldP spid="6175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Başlık"/>
          <p:cNvSpPr>
            <a:spLocks noGrp="1"/>
          </p:cNvSpPr>
          <p:nvPr>
            <p:ph type="title"/>
          </p:nvPr>
        </p:nvSpPr>
        <p:spPr>
          <a:xfrm>
            <a:off x="503238" y="981075"/>
            <a:ext cx="8640762" cy="1143000"/>
          </a:xfrm>
        </p:spPr>
        <p:txBody>
          <a:bodyPr>
            <a:noAutofit/>
          </a:bodyPr>
          <a:lstStyle/>
          <a:p>
            <a:pPr eaLnBrk="1" fontAlgn="auto" hangingPunct="1">
              <a:spcAft>
                <a:spcPts val="0"/>
              </a:spcAft>
              <a:defRPr/>
            </a:pPr>
            <a:r>
              <a:rPr lang="tr-TR" sz="4000" b="1" dirty="0" smtClean="0">
                <a:effectLst>
                  <a:outerShdw blurRad="38100" dist="38100" dir="2700000" algn="tl">
                    <a:srgbClr val="000000">
                      <a:alpha val="43137"/>
                    </a:srgbClr>
                  </a:outerShdw>
                </a:effectLst>
              </a:rPr>
              <a:t>Nitel Yaklaşım - Avrupa İş Sağlığı ve Güvenliği Ajansı</a:t>
            </a:r>
          </a:p>
        </p:txBody>
      </p:sp>
      <p:graphicFrame>
        <p:nvGraphicFramePr>
          <p:cNvPr id="4" name="3 Tablo"/>
          <p:cNvGraphicFramePr>
            <a:graphicFrameLocks noGrp="1"/>
          </p:cNvGraphicFramePr>
          <p:nvPr/>
        </p:nvGraphicFramePr>
        <p:xfrm>
          <a:off x="1331913" y="2420938"/>
          <a:ext cx="6286500" cy="3357560"/>
        </p:xfrm>
        <a:graphic>
          <a:graphicData uri="http://schemas.openxmlformats.org/drawingml/2006/table">
            <a:tbl>
              <a:tblPr firstRow="1" bandRow="1">
                <a:tableStyleId>{8799B23B-EC83-4686-B30A-512413B5E67A}</a:tableStyleId>
              </a:tblPr>
              <a:tblGrid>
                <a:gridCol w="1571625">
                  <a:extLst>
                    <a:ext uri="{9D8B030D-6E8A-4147-A177-3AD203B41FA5}">
                      <a16:colId xmlns:a16="http://schemas.microsoft.com/office/drawing/2014/main" xmlns="" val="20000"/>
                    </a:ext>
                  </a:extLst>
                </a:gridCol>
                <a:gridCol w="1571625">
                  <a:extLst>
                    <a:ext uri="{9D8B030D-6E8A-4147-A177-3AD203B41FA5}">
                      <a16:colId xmlns:a16="http://schemas.microsoft.com/office/drawing/2014/main" xmlns="" val="20001"/>
                    </a:ext>
                  </a:extLst>
                </a:gridCol>
                <a:gridCol w="1571625">
                  <a:extLst>
                    <a:ext uri="{9D8B030D-6E8A-4147-A177-3AD203B41FA5}">
                      <a16:colId xmlns:a16="http://schemas.microsoft.com/office/drawing/2014/main" xmlns="" val="20002"/>
                    </a:ext>
                  </a:extLst>
                </a:gridCol>
                <a:gridCol w="1571625">
                  <a:extLst>
                    <a:ext uri="{9D8B030D-6E8A-4147-A177-3AD203B41FA5}">
                      <a16:colId xmlns:a16="http://schemas.microsoft.com/office/drawing/2014/main" xmlns="" val="20003"/>
                    </a:ext>
                  </a:extLst>
                </a:gridCol>
              </a:tblGrid>
              <a:tr h="671512">
                <a:tc>
                  <a:txBody>
                    <a:bodyPr/>
                    <a:lstStyle/>
                    <a:p>
                      <a:endParaRPr lang="tr-TR" sz="1800" dirty="0"/>
                    </a:p>
                  </a:txBody>
                  <a:tcPr marL="91439" marR="91439">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2">
                        <a:lumMod val="40000"/>
                        <a:lumOff val="60000"/>
                      </a:schemeClr>
                    </a:solidFill>
                  </a:tcPr>
                </a:tc>
                <a:tc gridSpan="3">
                  <a:txBody>
                    <a:bodyPr/>
                    <a:lstStyle/>
                    <a:p>
                      <a:pPr algn="ctr"/>
                      <a:r>
                        <a:rPr lang="tr-TR" sz="2400" dirty="0" smtClean="0"/>
                        <a:t>Şiddet</a:t>
                      </a:r>
                      <a:endParaRPr lang="tr-TR" sz="2400" dirty="0"/>
                    </a:p>
                  </a:txBody>
                  <a:tcPr marL="91439" marR="91439">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85000"/>
                      </a:schemeClr>
                    </a:solidFill>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xmlns="" val="10000"/>
                  </a:ext>
                </a:extLst>
              </a:tr>
              <a:tr h="671512">
                <a:tc>
                  <a:txBody>
                    <a:bodyPr/>
                    <a:lstStyle/>
                    <a:p>
                      <a:r>
                        <a:rPr lang="tr-TR" sz="2400" dirty="0" smtClean="0"/>
                        <a:t>Olasılık</a:t>
                      </a:r>
                      <a:endParaRPr lang="tr-TR" sz="2400" dirty="0"/>
                    </a:p>
                  </a:txBody>
                  <a:tcPr marL="91439" marR="91439">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r>
                        <a:rPr lang="tr-TR" sz="2000" dirty="0" smtClean="0"/>
                        <a:t>Hafif</a:t>
                      </a:r>
                      <a:endParaRPr lang="tr-TR" sz="2000" dirty="0"/>
                    </a:p>
                  </a:txBody>
                  <a:tcPr marL="91439" marR="91439">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r>
                        <a:rPr lang="tr-TR" sz="2000" dirty="0" smtClean="0"/>
                        <a:t>Orta</a:t>
                      </a:r>
                      <a:endParaRPr lang="tr-TR" sz="2000" dirty="0"/>
                    </a:p>
                  </a:txBody>
                  <a:tcPr marL="91439" marR="9143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r>
                        <a:rPr lang="tr-TR" sz="2000" dirty="0" smtClean="0"/>
                        <a:t>Yüksek</a:t>
                      </a:r>
                      <a:endParaRPr lang="tr-TR" sz="2000" dirty="0"/>
                    </a:p>
                  </a:txBody>
                  <a:tcPr marL="91439" marR="9143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xmlns="" val="10001"/>
                  </a:ext>
                </a:extLst>
              </a:tr>
              <a:tr h="671512">
                <a:tc>
                  <a:txBody>
                    <a:bodyPr/>
                    <a:lstStyle/>
                    <a:p>
                      <a:r>
                        <a:rPr lang="tr-TR" sz="2000" dirty="0" smtClean="0"/>
                        <a:t>Düşük</a:t>
                      </a:r>
                      <a:endParaRPr lang="tr-TR" sz="2000" dirty="0"/>
                    </a:p>
                  </a:txBody>
                  <a:tcPr marL="91439" marR="91439">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lumMod val="40000"/>
                        <a:lumOff val="60000"/>
                      </a:schemeClr>
                    </a:solidFill>
                  </a:tcPr>
                </a:tc>
                <a:tc>
                  <a:txBody>
                    <a:bodyPr/>
                    <a:lstStyle/>
                    <a:p>
                      <a:r>
                        <a:rPr lang="tr-TR" sz="1800" dirty="0" smtClean="0"/>
                        <a:t>Düşük Risk</a:t>
                      </a:r>
                      <a:endParaRPr lang="tr-TR" sz="1800" dirty="0"/>
                    </a:p>
                  </a:txBody>
                  <a:tcPr marL="91439" marR="91439">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r>
                        <a:rPr lang="tr-TR" sz="1800" dirty="0" smtClean="0"/>
                        <a:t>Düşük Risk</a:t>
                      </a:r>
                      <a:endParaRPr lang="tr-TR" sz="1800" dirty="0"/>
                    </a:p>
                  </a:txBody>
                  <a:tcPr marL="91439" marR="91439">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r>
                        <a:rPr lang="tr-TR" sz="1800" dirty="0" smtClean="0"/>
                        <a:t>Orta Risk</a:t>
                      </a:r>
                      <a:endParaRPr lang="tr-TR" sz="1800" dirty="0"/>
                    </a:p>
                  </a:txBody>
                  <a:tcPr marL="91439" marR="91439">
                    <a:lnT w="12700" cap="flat" cmpd="sng" algn="ctr">
                      <a:solidFill>
                        <a:schemeClr val="tx1"/>
                      </a:solidFill>
                      <a:prstDash val="solid"/>
                      <a:round/>
                      <a:headEnd type="none" w="med" len="med"/>
                      <a:tailEnd type="none" w="med" len="med"/>
                    </a:lnT>
                    <a:solidFill>
                      <a:srgbClr val="FFC000"/>
                    </a:solidFill>
                  </a:tcPr>
                </a:tc>
                <a:extLst>
                  <a:ext uri="{0D108BD9-81ED-4DB2-BD59-A6C34878D82A}">
                    <a16:rowId xmlns:a16="http://schemas.microsoft.com/office/drawing/2014/main" xmlns="" val="10002"/>
                  </a:ext>
                </a:extLst>
              </a:tr>
              <a:tr h="671512">
                <a:tc>
                  <a:txBody>
                    <a:bodyPr/>
                    <a:lstStyle/>
                    <a:p>
                      <a:r>
                        <a:rPr lang="tr-TR" sz="2000" dirty="0" smtClean="0"/>
                        <a:t>Orta</a:t>
                      </a:r>
                      <a:endParaRPr lang="tr-TR" sz="2000" dirty="0"/>
                    </a:p>
                  </a:txBody>
                  <a:tcPr marL="91439" marR="91439">
                    <a:lnR w="12700" cap="flat" cmpd="sng" algn="ctr">
                      <a:solidFill>
                        <a:schemeClr val="tx1"/>
                      </a:solidFill>
                      <a:prstDash val="solid"/>
                      <a:round/>
                      <a:headEnd type="none" w="med" len="med"/>
                      <a:tailEnd type="none" w="med" len="med"/>
                    </a:lnR>
                    <a:solidFill>
                      <a:schemeClr val="bg2">
                        <a:lumMod val="40000"/>
                        <a:lumOff val="60000"/>
                      </a:schemeClr>
                    </a:solidFill>
                  </a:tcPr>
                </a:tc>
                <a:tc>
                  <a:txBody>
                    <a:bodyPr/>
                    <a:lstStyle/>
                    <a:p>
                      <a:r>
                        <a:rPr lang="tr-TR" sz="1800" dirty="0" smtClean="0"/>
                        <a:t>Düşük Risk</a:t>
                      </a:r>
                      <a:endParaRPr lang="tr-TR" sz="1800" dirty="0"/>
                    </a:p>
                  </a:txBody>
                  <a:tcPr marL="91439" marR="91439">
                    <a:lnL w="12700" cap="flat" cmpd="sng" algn="ctr">
                      <a:solidFill>
                        <a:schemeClr val="tx1"/>
                      </a:solidFill>
                      <a:prstDash val="solid"/>
                      <a:round/>
                      <a:headEnd type="none" w="med" len="med"/>
                      <a:tailEnd type="none" w="med" len="med"/>
                    </a:lnL>
                    <a:solidFill>
                      <a:schemeClr val="accent1">
                        <a:lumMod val="40000"/>
                        <a:lumOff val="60000"/>
                      </a:schemeClr>
                    </a:solidFill>
                  </a:tcPr>
                </a:tc>
                <a:tc>
                  <a:txBody>
                    <a:bodyPr/>
                    <a:lstStyle/>
                    <a:p>
                      <a:r>
                        <a:rPr lang="tr-TR" sz="1800" dirty="0" smtClean="0"/>
                        <a:t>Orta</a:t>
                      </a:r>
                      <a:r>
                        <a:rPr lang="tr-TR" sz="1800" baseline="0" dirty="0" smtClean="0"/>
                        <a:t> Risk</a:t>
                      </a:r>
                      <a:endParaRPr lang="tr-TR" sz="1800" dirty="0"/>
                    </a:p>
                  </a:txBody>
                  <a:tcPr marL="91439" marR="91439">
                    <a:solidFill>
                      <a:srgbClr val="FFC000"/>
                    </a:solidFill>
                  </a:tcPr>
                </a:tc>
                <a:tc>
                  <a:txBody>
                    <a:bodyPr/>
                    <a:lstStyle/>
                    <a:p>
                      <a:r>
                        <a:rPr lang="tr-TR" sz="1800" dirty="0" smtClean="0"/>
                        <a:t>Yüksek Risk</a:t>
                      </a:r>
                      <a:endParaRPr lang="tr-TR" sz="1800" dirty="0"/>
                    </a:p>
                  </a:txBody>
                  <a:tcPr marL="91439" marR="91439">
                    <a:solidFill>
                      <a:srgbClr val="FF0000"/>
                    </a:solidFill>
                  </a:tcPr>
                </a:tc>
                <a:extLst>
                  <a:ext uri="{0D108BD9-81ED-4DB2-BD59-A6C34878D82A}">
                    <a16:rowId xmlns:a16="http://schemas.microsoft.com/office/drawing/2014/main" xmlns="" val="10003"/>
                  </a:ext>
                </a:extLst>
              </a:tr>
              <a:tr h="671512">
                <a:tc>
                  <a:txBody>
                    <a:bodyPr/>
                    <a:lstStyle/>
                    <a:p>
                      <a:r>
                        <a:rPr lang="tr-TR" sz="2000" dirty="0" smtClean="0"/>
                        <a:t>Yüksek</a:t>
                      </a:r>
                      <a:endParaRPr lang="tr-TR" sz="2000" dirty="0"/>
                    </a:p>
                  </a:txBody>
                  <a:tcPr marL="91439" marR="91439">
                    <a:lnR w="12700" cap="flat" cmpd="sng" algn="ctr">
                      <a:solidFill>
                        <a:schemeClr val="tx1"/>
                      </a:solidFill>
                      <a:prstDash val="solid"/>
                      <a:round/>
                      <a:headEnd type="none" w="med" len="med"/>
                      <a:tailEnd type="none" w="med" len="med"/>
                    </a:lnR>
                    <a:solidFill>
                      <a:schemeClr val="bg2">
                        <a:lumMod val="40000"/>
                        <a:lumOff val="60000"/>
                      </a:schemeClr>
                    </a:solidFill>
                  </a:tcPr>
                </a:tc>
                <a:tc>
                  <a:txBody>
                    <a:bodyPr/>
                    <a:lstStyle/>
                    <a:p>
                      <a:r>
                        <a:rPr lang="tr-TR" sz="1800" dirty="0" smtClean="0"/>
                        <a:t>Orta Risk</a:t>
                      </a:r>
                      <a:endParaRPr lang="tr-TR" sz="1800" dirty="0"/>
                    </a:p>
                  </a:txBody>
                  <a:tcPr marL="91439" marR="91439">
                    <a:lnL w="12700" cap="flat" cmpd="sng" algn="ctr">
                      <a:solidFill>
                        <a:schemeClr val="tx1"/>
                      </a:solidFill>
                      <a:prstDash val="solid"/>
                      <a:round/>
                      <a:headEnd type="none" w="med" len="med"/>
                      <a:tailEnd type="none" w="med" len="med"/>
                    </a:lnL>
                    <a:solidFill>
                      <a:srgbClr val="FFC000"/>
                    </a:solidFill>
                  </a:tcPr>
                </a:tc>
                <a:tc>
                  <a:txBody>
                    <a:bodyPr/>
                    <a:lstStyle/>
                    <a:p>
                      <a:r>
                        <a:rPr lang="tr-TR" sz="1800" dirty="0" smtClean="0"/>
                        <a:t>Yüksek Risk</a:t>
                      </a:r>
                      <a:endParaRPr lang="tr-TR" sz="1800" dirty="0"/>
                    </a:p>
                  </a:txBody>
                  <a:tcPr marL="91439" marR="91439">
                    <a:solidFill>
                      <a:srgbClr val="FF0000"/>
                    </a:solidFill>
                  </a:tcPr>
                </a:tc>
                <a:tc>
                  <a:txBody>
                    <a:bodyPr/>
                    <a:lstStyle/>
                    <a:p>
                      <a:r>
                        <a:rPr lang="tr-TR" sz="1800" dirty="0" smtClean="0"/>
                        <a:t>Yüksek Risk</a:t>
                      </a:r>
                      <a:endParaRPr lang="tr-TR" sz="1800" dirty="0"/>
                    </a:p>
                  </a:txBody>
                  <a:tcPr marL="91439" marR="91439">
                    <a:solidFill>
                      <a:srgbClr val="FF0000"/>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607639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Başlık"/>
          <p:cNvSpPr>
            <a:spLocks noGrp="1"/>
          </p:cNvSpPr>
          <p:nvPr>
            <p:ph type="title"/>
          </p:nvPr>
        </p:nvSpPr>
        <p:spPr>
          <a:xfrm>
            <a:off x="468313" y="620713"/>
            <a:ext cx="8229600" cy="782637"/>
          </a:xfrm>
        </p:spPr>
        <p:txBody>
          <a:bodyPr/>
          <a:lstStyle/>
          <a:p>
            <a:pPr eaLnBrk="1" hangingPunct="1"/>
            <a:r>
              <a:rPr lang="tr-TR" sz="3600" b="1" dirty="0" smtClean="0"/>
              <a:t>Temel Nicel Yaklaşım –HSE, İngiltere*</a:t>
            </a:r>
          </a:p>
        </p:txBody>
      </p:sp>
      <p:sp>
        <p:nvSpPr>
          <p:cNvPr id="65539" name="2 İçerik Yer Tutucusu"/>
          <p:cNvSpPr>
            <a:spLocks noGrp="1"/>
          </p:cNvSpPr>
          <p:nvPr>
            <p:ph idx="1"/>
          </p:nvPr>
        </p:nvSpPr>
        <p:spPr>
          <a:xfrm>
            <a:off x="250825" y="3678238"/>
            <a:ext cx="8229600" cy="642937"/>
          </a:xfrm>
        </p:spPr>
        <p:txBody>
          <a:bodyPr/>
          <a:lstStyle/>
          <a:p>
            <a:pPr algn="ctr" eaLnBrk="1" hangingPunct="1">
              <a:buFont typeface="Wingdings" pitchFamily="2" charset="2"/>
              <a:buNone/>
            </a:pPr>
            <a:r>
              <a:rPr lang="tr-TR" smtClean="0"/>
              <a:t>Risk = Olasılık * Şiddet</a:t>
            </a:r>
          </a:p>
          <a:p>
            <a:pPr eaLnBrk="1" hangingPunct="1">
              <a:buFont typeface="Wingdings" pitchFamily="2" charset="2"/>
              <a:buNone/>
            </a:pPr>
            <a:endParaRPr lang="tr-TR" smtClean="0"/>
          </a:p>
        </p:txBody>
      </p:sp>
      <p:graphicFrame>
        <p:nvGraphicFramePr>
          <p:cNvPr id="5" name="4 Tablo"/>
          <p:cNvGraphicFramePr>
            <a:graphicFrameLocks noGrp="1"/>
          </p:cNvGraphicFramePr>
          <p:nvPr/>
        </p:nvGraphicFramePr>
        <p:xfrm>
          <a:off x="900113" y="1628775"/>
          <a:ext cx="6858000" cy="2019300"/>
        </p:xfrm>
        <a:graphic>
          <a:graphicData uri="http://schemas.openxmlformats.org/drawingml/2006/table">
            <a:tbl>
              <a:tblPr firstRow="1" bandRow="1">
                <a:tableStyleId>{8799B23B-EC83-4686-B30A-512413B5E67A}</a:tableStyleId>
              </a:tblPr>
              <a:tblGrid>
                <a:gridCol w="1714500">
                  <a:extLst>
                    <a:ext uri="{9D8B030D-6E8A-4147-A177-3AD203B41FA5}">
                      <a16:colId xmlns:a16="http://schemas.microsoft.com/office/drawing/2014/main" xmlns="" val="20000"/>
                    </a:ext>
                  </a:extLst>
                </a:gridCol>
                <a:gridCol w="1714500">
                  <a:extLst>
                    <a:ext uri="{9D8B030D-6E8A-4147-A177-3AD203B41FA5}">
                      <a16:colId xmlns:a16="http://schemas.microsoft.com/office/drawing/2014/main" xmlns="" val="20001"/>
                    </a:ext>
                  </a:extLst>
                </a:gridCol>
                <a:gridCol w="1714500">
                  <a:extLst>
                    <a:ext uri="{9D8B030D-6E8A-4147-A177-3AD203B41FA5}">
                      <a16:colId xmlns:a16="http://schemas.microsoft.com/office/drawing/2014/main" xmlns="" val="20002"/>
                    </a:ext>
                  </a:extLst>
                </a:gridCol>
                <a:gridCol w="1714500">
                  <a:extLst>
                    <a:ext uri="{9D8B030D-6E8A-4147-A177-3AD203B41FA5}">
                      <a16:colId xmlns:a16="http://schemas.microsoft.com/office/drawing/2014/main" xmlns="" val="20003"/>
                    </a:ext>
                  </a:extLst>
                </a:gridCol>
              </a:tblGrid>
              <a:tr h="457175">
                <a:tc>
                  <a:txBody>
                    <a:bodyPr/>
                    <a:lstStyle/>
                    <a:p>
                      <a:endParaRPr lang="tr-TR" sz="1800" dirty="0"/>
                    </a:p>
                  </a:txBody>
                  <a:tcPr marL="91439" marR="91439" marT="45708" marB="45708">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2">
                        <a:lumMod val="40000"/>
                        <a:lumOff val="60000"/>
                      </a:schemeClr>
                    </a:solidFill>
                  </a:tcPr>
                </a:tc>
                <a:tc gridSpan="3">
                  <a:txBody>
                    <a:bodyPr/>
                    <a:lstStyle/>
                    <a:p>
                      <a:pPr algn="ctr"/>
                      <a:r>
                        <a:rPr lang="tr-TR" sz="2400" dirty="0" smtClean="0"/>
                        <a:t>Şiddet</a:t>
                      </a:r>
                      <a:endParaRPr lang="tr-TR" sz="2400" dirty="0"/>
                    </a:p>
                  </a:txBody>
                  <a:tcPr marL="91439" marR="91439" marT="45708" marB="45708">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85000"/>
                      </a:schemeClr>
                    </a:solidFill>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xmlns="" val="10000"/>
                  </a:ext>
                </a:extLst>
              </a:tr>
              <a:tr h="457175">
                <a:tc>
                  <a:txBody>
                    <a:bodyPr/>
                    <a:lstStyle/>
                    <a:p>
                      <a:r>
                        <a:rPr lang="tr-TR" sz="2400" dirty="0" smtClean="0"/>
                        <a:t>Olasılık</a:t>
                      </a:r>
                      <a:endParaRPr lang="tr-TR" sz="2400" dirty="0"/>
                    </a:p>
                  </a:txBody>
                  <a:tcPr marL="91439" marR="91439" marT="45708" marB="45708">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r>
                        <a:rPr lang="tr-TR" sz="2000" dirty="0" smtClean="0"/>
                        <a:t>Hafif -1</a:t>
                      </a:r>
                      <a:endParaRPr lang="tr-TR" sz="2000" dirty="0"/>
                    </a:p>
                  </a:txBody>
                  <a:tcPr marL="91439" marR="91439" marT="45708" marB="45708">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r>
                        <a:rPr lang="tr-TR" sz="2000" dirty="0" smtClean="0"/>
                        <a:t>Orta – 2</a:t>
                      </a:r>
                      <a:endParaRPr lang="tr-TR" sz="2000" dirty="0"/>
                    </a:p>
                  </a:txBody>
                  <a:tcPr marL="91439" marR="91439" marT="45708" marB="4570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r>
                        <a:rPr lang="tr-TR" sz="2000" dirty="0" smtClean="0"/>
                        <a:t>Yüksek - 3</a:t>
                      </a:r>
                      <a:endParaRPr lang="tr-TR" sz="2000" dirty="0"/>
                    </a:p>
                  </a:txBody>
                  <a:tcPr marL="91439" marR="91439" marT="45708" marB="4570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xmlns="" val="10001"/>
                  </a:ext>
                </a:extLst>
              </a:tr>
              <a:tr h="368316">
                <a:tc>
                  <a:txBody>
                    <a:bodyPr/>
                    <a:lstStyle/>
                    <a:p>
                      <a:r>
                        <a:rPr lang="tr-TR" sz="1600" dirty="0" smtClean="0"/>
                        <a:t>Düşük </a:t>
                      </a:r>
                      <a:r>
                        <a:rPr lang="tr-TR" sz="1600" baseline="0" dirty="0" smtClean="0"/>
                        <a:t>  - </a:t>
                      </a:r>
                      <a:r>
                        <a:rPr lang="tr-TR" sz="1600" dirty="0" smtClean="0"/>
                        <a:t> 1</a:t>
                      </a:r>
                      <a:endParaRPr lang="tr-TR" sz="1600" dirty="0"/>
                    </a:p>
                  </a:txBody>
                  <a:tcPr marL="91439" marR="91439" marT="45708" marB="45708">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lumMod val="40000"/>
                        <a:lumOff val="60000"/>
                      </a:schemeClr>
                    </a:solidFill>
                  </a:tcPr>
                </a:tc>
                <a:tc>
                  <a:txBody>
                    <a:bodyPr/>
                    <a:lstStyle/>
                    <a:p>
                      <a:r>
                        <a:rPr lang="tr-TR" sz="1600" dirty="0" smtClean="0"/>
                        <a:t>Düşük Risk –</a:t>
                      </a:r>
                      <a:r>
                        <a:rPr lang="tr-TR" sz="1600" baseline="0" dirty="0" smtClean="0"/>
                        <a:t> 1</a:t>
                      </a:r>
                      <a:endParaRPr lang="tr-TR" sz="1600" dirty="0"/>
                    </a:p>
                  </a:txBody>
                  <a:tcPr marL="91439" marR="91439" marT="45708" marB="45708">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r>
                        <a:rPr lang="tr-TR" sz="1600" dirty="0" smtClean="0"/>
                        <a:t>Düşük Risk -</a:t>
                      </a:r>
                      <a:r>
                        <a:rPr lang="tr-TR" sz="1600" baseline="0" dirty="0" smtClean="0"/>
                        <a:t>  </a:t>
                      </a:r>
                      <a:r>
                        <a:rPr lang="tr-TR" sz="1600" dirty="0" smtClean="0"/>
                        <a:t>2</a:t>
                      </a:r>
                      <a:endParaRPr lang="tr-TR" sz="1600" dirty="0"/>
                    </a:p>
                  </a:txBody>
                  <a:tcPr marL="91439" marR="91439" marT="45708" marB="45708">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r>
                        <a:rPr lang="tr-TR" sz="1600" dirty="0" smtClean="0"/>
                        <a:t>Orta Risk       - 3</a:t>
                      </a:r>
                      <a:endParaRPr lang="tr-TR" sz="1600" dirty="0"/>
                    </a:p>
                  </a:txBody>
                  <a:tcPr marL="91439" marR="91439" marT="45708" marB="45708">
                    <a:lnT w="12700" cap="flat" cmpd="sng" algn="ctr">
                      <a:solidFill>
                        <a:schemeClr val="tx1"/>
                      </a:solidFill>
                      <a:prstDash val="solid"/>
                      <a:round/>
                      <a:headEnd type="none" w="med" len="med"/>
                      <a:tailEnd type="none" w="med" len="med"/>
                    </a:lnT>
                    <a:solidFill>
                      <a:srgbClr val="FFC000"/>
                    </a:solidFill>
                  </a:tcPr>
                </a:tc>
                <a:extLst>
                  <a:ext uri="{0D108BD9-81ED-4DB2-BD59-A6C34878D82A}">
                    <a16:rowId xmlns:a16="http://schemas.microsoft.com/office/drawing/2014/main" xmlns="" val="10002"/>
                  </a:ext>
                </a:extLst>
              </a:tr>
              <a:tr h="368316">
                <a:tc>
                  <a:txBody>
                    <a:bodyPr/>
                    <a:lstStyle/>
                    <a:p>
                      <a:r>
                        <a:rPr lang="tr-TR" sz="1600" dirty="0" smtClean="0"/>
                        <a:t>Orta     </a:t>
                      </a:r>
                      <a:r>
                        <a:rPr lang="tr-TR" sz="1600" baseline="0" dirty="0" smtClean="0"/>
                        <a:t> - </a:t>
                      </a:r>
                      <a:r>
                        <a:rPr lang="tr-TR" sz="1600" dirty="0" smtClean="0"/>
                        <a:t> 2</a:t>
                      </a:r>
                      <a:endParaRPr lang="tr-TR" sz="1600" dirty="0"/>
                    </a:p>
                  </a:txBody>
                  <a:tcPr marL="91439" marR="91439" marT="45708" marB="45708">
                    <a:lnR w="12700" cap="flat" cmpd="sng" algn="ctr">
                      <a:solidFill>
                        <a:schemeClr val="tx1"/>
                      </a:solidFill>
                      <a:prstDash val="solid"/>
                      <a:round/>
                      <a:headEnd type="none" w="med" len="med"/>
                      <a:tailEnd type="none" w="med" len="med"/>
                    </a:lnR>
                    <a:solidFill>
                      <a:schemeClr val="bg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Düşük Risk –</a:t>
                      </a:r>
                      <a:r>
                        <a:rPr lang="tr-TR" sz="1600" baseline="0" dirty="0" smtClean="0"/>
                        <a:t> 2</a:t>
                      </a:r>
                      <a:endParaRPr lang="tr-TR" sz="1600" dirty="0" smtClean="0"/>
                    </a:p>
                  </a:txBody>
                  <a:tcPr marL="91439" marR="91439" marT="45708" marB="45708">
                    <a:lnL w="12700" cap="flat" cmpd="sng" algn="ctr">
                      <a:solidFill>
                        <a:schemeClr val="tx1"/>
                      </a:solidFill>
                      <a:prstDash val="solid"/>
                      <a:round/>
                      <a:headEnd type="none" w="med" len="med"/>
                      <a:tailEnd type="none" w="med" len="med"/>
                    </a:lnL>
                    <a:solidFill>
                      <a:schemeClr val="accent1">
                        <a:lumMod val="40000"/>
                        <a:lumOff val="60000"/>
                      </a:schemeClr>
                    </a:solidFill>
                  </a:tcPr>
                </a:tc>
                <a:tc>
                  <a:txBody>
                    <a:bodyPr/>
                    <a:lstStyle/>
                    <a:p>
                      <a:r>
                        <a:rPr lang="tr-TR" sz="1600" dirty="0" smtClean="0"/>
                        <a:t>Orta</a:t>
                      </a:r>
                      <a:r>
                        <a:rPr lang="tr-TR" sz="1600" baseline="0" dirty="0" smtClean="0"/>
                        <a:t> Risk    -  4</a:t>
                      </a:r>
                      <a:endParaRPr lang="tr-TR" sz="1600" dirty="0"/>
                    </a:p>
                  </a:txBody>
                  <a:tcPr marL="91439" marR="91439" marT="45708" marB="45708">
                    <a:solidFill>
                      <a:srgbClr val="FFC000"/>
                    </a:solidFill>
                  </a:tcPr>
                </a:tc>
                <a:tc>
                  <a:txBody>
                    <a:bodyPr/>
                    <a:lstStyle/>
                    <a:p>
                      <a:r>
                        <a:rPr lang="tr-TR" sz="1600" dirty="0" smtClean="0"/>
                        <a:t>Yüksek Risk </a:t>
                      </a:r>
                      <a:r>
                        <a:rPr lang="tr-TR" sz="1600" baseline="0" dirty="0" smtClean="0"/>
                        <a:t> -</a:t>
                      </a:r>
                      <a:r>
                        <a:rPr lang="tr-TR" sz="1600" dirty="0" smtClean="0"/>
                        <a:t> 6</a:t>
                      </a:r>
                      <a:endParaRPr lang="tr-TR" sz="1600" dirty="0"/>
                    </a:p>
                  </a:txBody>
                  <a:tcPr marL="91439" marR="91439" marT="45708" marB="45708">
                    <a:solidFill>
                      <a:srgbClr val="FF0000"/>
                    </a:solidFill>
                  </a:tcPr>
                </a:tc>
                <a:extLst>
                  <a:ext uri="{0D108BD9-81ED-4DB2-BD59-A6C34878D82A}">
                    <a16:rowId xmlns:a16="http://schemas.microsoft.com/office/drawing/2014/main" xmlns="" val="10003"/>
                  </a:ext>
                </a:extLst>
              </a:tr>
              <a:tr h="368316">
                <a:tc>
                  <a:txBody>
                    <a:bodyPr/>
                    <a:lstStyle/>
                    <a:p>
                      <a:r>
                        <a:rPr lang="tr-TR" sz="1600" dirty="0" smtClean="0"/>
                        <a:t>Yüksek  - 3</a:t>
                      </a:r>
                      <a:endParaRPr lang="tr-TR" sz="1600" dirty="0"/>
                    </a:p>
                  </a:txBody>
                  <a:tcPr marL="91439" marR="91439" marT="45708" marB="45708">
                    <a:lnR w="12700" cap="flat" cmpd="sng" algn="ctr">
                      <a:solidFill>
                        <a:schemeClr val="tx1"/>
                      </a:solidFill>
                      <a:prstDash val="solid"/>
                      <a:round/>
                      <a:headEnd type="none" w="med" len="med"/>
                      <a:tailEnd type="none" w="med" len="med"/>
                    </a:lnR>
                    <a:solidFill>
                      <a:schemeClr val="bg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Orta Risk    –</a:t>
                      </a:r>
                      <a:r>
                        <a:rPr lang="tr-TR" sz="1600" baseline="0" dirty="0" smtClean="0"/>
                        <a:t> 3</a:t>
                      </a:r>
                      <a:endParaRPr lang="tr-TR" sz="1600" dirty="0" smtClean="0"/>
                    </a:p>
                  </a:txBody>
                  <a:tcPr marL="91439" marR="91439" marT="45708" marB="45708">
                    <a:lnL w="12700" cap="flat" cmpd="sng" algn="ctr">
                      <a:solidFill>
                        <a:schemeClr val="tx1"/>
                      </a:solidFill>
                      <a:prstDash val="solid"/>
                      <a:round/>
                      <a:headEnd type="none" w="med" len="med"/>
                      <a:tailEnd type="none" w="med" len="med"/>
                    </a:lnL>
                    <a:solidFill>
                      <a:srgbClr val="FFC000"/>
                    </a:solidFill>
                  </a:tcPr>
                </a:tc>
                <a:tc>
                  <a:txBody>
                    <a:bodyPr/>
                    <a:lstStyle/>
                    <a:p>
                      <a:r>
                        <a:rPr lang="tr-TR" sz="1600" dirty="0" smtClean="0"/>
                        <a:t>Yüksek Risk- 6</a:t>
                      </a:r>
                      <a:endParaRPr lang="tr-TR" sz="1600" dirty="0"/>
                    </a:p>
                  </a:txBody>
                  <a:tcPr marL="91439" marR="91439" marT="45708" marB="45708">
                    <a:solidFill>
                      <a:srgbClr val="FF0000"/>
                    </a:solidFill>
                  </a:tcPr>
                </a:tc>
                <a:tc>
                  <a:txBody>
                    <a:bodyPr/>
                    <a:lstStyle/>
                    <a:p>
                      <a:r>
                        <a:rPr lang="tr-TR" sz="1600" dirty="0" smtClean="0"/>
                        <a:t>Yüksek Risk  - 9</a:t>
                      </a:r>
                      <a:endParaRPr lang="tr-TR" sz="1600" dirty="0"/>
                    </a:p>
                  </a:txBody>
                  <a:tcPr marL="91439" marR="91439" marT="45708" marB="45708">
                    <a:solidFill>
                      <a:srgbClr val="FF0000"/>
                    </a:solidFill>
                  </a:tcPr>
                </a:tc>
                <a:extLst>
                  <a:ext uri="{0D108BD9-81ED-4DB2-BD59-A6C34878D82A}">
                    <a16:rowId xmlns:a16="http://schemas.microsoft.com/office/drawing/2014/main" xmlns="" val="10004"/>
                  </a:ext>
                </a:extLst>
              </a:tr>
            </a:tbl>
          </a:graphicData>
        </a:graphic>
      </p:graphicFrame>
      <p:sp>
        <p:nvSpPr>
          <p:cNvPr id="6" name="2 İçerik Yer Tutucusu"/>
          <p:cNvSpPr txBox="1">
            <a:spLocks/>
          </p:cNvSpPr>
          <p:nvPr/>
        </p:nvSpPr>
        <p:spPr bwMode="auto">
          <a:xfrm>
            <a:off x="571500" y="4022725"/>
            <a:ext cx="3429000" cy="2286000"/>
          </a:xfrm>
          <a:prstGeom prst="rect">
            <a:avLst/>
          </a:prstGeom>
          <a:noFill/>
          <a:ln w="9525">
            <a:noFill/>
            <a:miter lim="800000"/>
            <a:headEnd/>
            <a:tailEnd/>
          </a:ln>
        </p:spPr>
        <p:txBody>
          <a:bodyPr/>
          <a:lstStyle/>
          <a:p>
            <a:pPr marL="342900" indent="-342900" eaLnBrk="0" hangingPunct="0">
              <a:spcBef>
                <a:spcPct val="20000"/>
              </a:spcBef>
              <a:buClr>
                <a:schemeClr val="tx2"/>
              </a:buClr>
              <a:buSzPct val="70000"/>
              <a:defRPr/>
            </a:pPr>
            <a:r>
              <a:rPr lang="tr-TR" b="1" kern="0" dirty="0">
                <a:latin typeface="+mn-lt"/>
                <a:cs typeface="+mn-cs"/>
              </a:rPr>
              <a:t>Olasılık:</a:t>
            </a:r>
          </a:p>
          <a:p>
            <a:pPr marL="342900" indent="-342900" eaLnBrk="0" hangingPunct="0">
              <a:spcBef>
                <a:spcPct val="20000"/>
              </a:spcBef>
              <a:buClr>
                <a:schemeClr val="tx2"/>
              </a:buClr>
              <a:buSzPct val="70000"/>
              <a:defRPr/>
            </a:pPr>
            <a:r>
              <a:rPr lang="tr-TR" kern="0" dirty="0">
                <a:latin typeface="+mn-lt"/>
                <a:cs typeface="+mn-cs"/>
              </a:rPr>
              <a:t>3:  Zararın meydana gelmesi kesindir ya da nerdeyse kesindir.</a:t>
            </a:r>
          </a:p>
          <a:p>
            <a:pPr marL="342900" indent="-342900" eaLnBrk="0" hangingPunct="0">
              <a:spcBef>
                <a:spcPct val="20000"/>
              </a:spcBef>
              <a:buClr>
                <a:schemeClr val="tx2"/>
              </a:buClr>
              <a:buSzPct val="70000"/>
              <a:defRPr/>
            </a:pPr>
            <a:r>
              <a:rPr lang="tr-TR" kern="0" dirty="0">
                <a:latin typeface="+mn-lt"/>
                <a:cs typeface="+mn-cs"/>
              </a:rPr>
              <a:t>2: Zarar sık sık meydana gelir</a:t>
            </a:r>
          </a:p>
          <a:p>
            <a:pPr marL="342900" indent="-342900" eaLnBrk="0" hangingPunct="0">
              <a:spcBef>
                <a:spcPct val="20000"/>
              </a:spcBef>
              <a:buClr>
                <a:schemeClr val="tx2"/>
              </a:buClr>
              <a:buSzPct val="70000"/>
              <a:defRPr/>
            </a:pPr>
            <a:r>
              <a:rPr lang="tr-TR" kern="0" dirty="0">
                <a:latin typeface="+mn-lt"/>
                <a:cs typeface="+mn-cs"/>
              </a:rPr>
              <a:t>1: Zarar nadiren meydana gelir</a:t>
            </a:r>
          </a:p>
          <a:p>
            <a:pPr marL="342900" indent="-342900" eaLnBrk="0" hangingPunct="0">
              <a:spcBef>
                <a:spcPct val="20000"/>
              </a:spcBef>
              <a:buClr>
                <a:schemeClr val="tx2"/>
              </a:buClr>
              <a:buSzPct val="70000"/>
              <a:buFont typeface="Wingdings" pitchFamily="2" charset="2"/>
              <a:buNone/>
              <a:defRPr/>
            </a:pPr>
            <a:endParaRPr lang="tr-TR" sz="3000" kern="0" dirty="0">
              <a:latin typeface="+mn-lt"/>
              <a:cs typeface="+mn-cs"/>
            </a:endParaRPr>
          </a:p>
        </p:txBody>
      </p:sp>
      <p:sp>
        <p:nvSpPr>
          <p:cNvPr id="7" name="2 İçerik Yer Tutucusu"/>
          <p:cNvSpPr txBox="1">
            <a:spLocks/>
          </p:cNvSpPr>
          <p:nvPr/>
        </p:nvSpPr>
        <p:spPr bwMode="auto">
          <a:xfrm>
            <a:off x="4929188" y="4095750"/>
            <a:ext cx="3429000" cy="2286000"/>
          </a:xfrm>
          <a:prstGeom prst="rect">
            <a:avLst/>
          </a:prstGeom>
          <a:noFill/>
          <a:ln w="9525">
            <a:noFill/>
            <a:miter lim="800000"/>
            <a:headEnd/>
            <a:tailEnd/>
          </a:ln>
        </p:spPr>
        <p:txBody>
          <a:bodyPr/>
          <a:lstStyle/>
          <a:p>
            <a:pPr marL="342900" indent="-342900" eaLnBrk="0" hangingPunct="0">
              <a:spcBef>
                <a:spcPct val="20000"/>
              </a:spcBef>
              <a:buClr>
                <a:schemeClr val="tx2"/>
              </a:buClr>
              <a:buSzPct val="70000"/>
              <a:defRPr/>
            </a:pPr>
            <a:r>
              <a:rPr lang="tr-TR" b="1" kern="0" dirty="0">
                <a:latin typeface="+mn-lt"/>
                <a:cs typeface="+mn-cs"/>
              </a:rPr>
              <a:t>Şiddet:</a:t>
            </a:r>
          </a:p>
          <a:p>
            <a:pPr marL="342900" indent="-342900" eaLnBrk="0" hangingPunct="0">
              <a:spcBef>
                <a:spcPct val="20000"/>
              </a:spcBef>
              <a:buClr>
                <a:schemeClr val="tx2"/>
              </a:buClr>
              <a:buSzPct val="70000"/>
              <a:defRPr/>
            </a:pPr>
            <a:r>
              <a:rPr lang="tr-TR" kern="0" dirty="0">
                <a:latin typeface="+mn-lt"/>
                <a:cs typeface="+mn-cs"/>
              </a:rPr>
              <a:t>3: Ölüm ya da büyük yaralanma</a:t>
            </a:r>
          </a:p>
          <a:p>
            <a:pPr marL="342900" indent="-342900" eaLnBrk="0" hangingPunct="0">
              <a:spcBef>
                <a:spcPct val="20000"/>
              </a:spcBef>
              <a:buClr>
                <a:schemeClr val="tx2"/>
              </a:buClr>
              <a:buSzPct val="70000"/>
              <a:defRPr/>
            </a:pPr>
            <a:r>
              <a:rPr lang="tr-TR" kern="0" dirty="0">
                <a:latin typeface="+mn-lt"/>
                <a:cs typeface="+mn-cs"/>
              </a:rPr>
              <a:t>2:  Etkisi 3 gün süren hastalık ya da yaralanma</a:t>
            </a:r>
          </a:p>
          <a:p>
            <a:pPr marL="342900" indent="-342900" eaLnBrk="0" hangingPunct="0">
              <a:spcBef>
                <a:spcPct val="20000"/>
              </a:spcBef>
              <a:buClr>
                <a:schemeClr val="tx2"/>
              </a:buClr>
              <a:buSzPct val="70000"/>
              <a:defRPr/>
            </a:pPr>
            <a:r>
              <a:rPr lang="tr-TR" kern="0" dirty="0">
                <a:latin typeface="+mn-lt"/>
                <a:cs typeface="+mn-cs"/>
              </a:rPr>
              <a:t>1: Diğer tüm yaralanma ya da hastalıklar</a:t>
            </a:r>
          </a:p>
          <a:p>
            <a:pPr marL="342900" indent="-342900" eaLnBrk="0" hangingPunct="0">
              <a:spcBef>
                <a:spcPct val="20000"/>
              </a:spcBef>
              <a:buClr>
                <a:schemeClr val="tx2"/>
              </a:buClr>
              <a:buSzPct val="70000"/>
              <a:buFont typeface="Wingdings" pitchFamily="2" charset="2"/>
              <a:buNone/>
              <a:defRPr/>
            </a:pPr>
            <a:endParaRPr lang="tr-TR" sz="3000" kern="0" dirty="0">
              <a:latin typeface="+mn-lt"/>
              <a:cs typeface="+mn-cs"/>
            </a:endParaRPr>
          </a:p>
        </p:txBody>
      </p:sp>
      <p:sp>
        <p:nvSpPr>
          <p:cNvPr id="8" name="7 Metin kutusu"/>
          <p:cNvSpPr txBox="1"/>
          <p:nvPr/>
        </p:nvSpPr>
        <p:spPr>
          <a:xfrm>
            <a:off x="3419872" y="6308725"/>
            <a:ext cx="5184577" cy="461665"/>
          </a:xfrm>
          <a:prstGeom prst="rect">
            <a:avLst/>
          </a:prstGeom>
          <a:noFill/>
        </p:spPr>
        <p:txBody>
          <a:bodyPr wrap="square">
            <a:spAutoFit/>
          </a:bodyPr>
          <a:lstStyle/>
          <a:p>
            <a:pPr>
              <a:defRPr/>
            </a:pPr>
            <a:r>
              <a:rPr lang="tr-TR" sz="1200" i="1" dirty="0" smtClean="0">
                <a:solidFill>
                  <a:schemeClr val="accent2">
                    <a:lumMod val="50000"/>
                  </a:schemeClr>
                </a:solidFill>
                <a:latin typeface="Arial" charset="0"/>
                <a:cs typeface="Arial" charset="0"/>
              </a:rPr>
              <a:t>*</a:t>
            </a:r>
            <a:r>
              <a:rPr lang="en-US" sz="1200" dirty="0"/>
              <a:t>The Health and Safety Executive (</a:t>
            </a:r>
            <a:r>
              <a:rPr lang="en-US" sz="1200" dirty="0" smtClean="0"/>
              <a:t>HSE</a:t>
            </a:r>
            <a:r>
              <a:rPr lang="tr-TR" sz="1200" dirty="0" smtClean="0"/>
              <a:t>)</a:t>
            </a:r>
          </a:p>
          <a:p>
            <a:pPr>
              <a:defRPr/>
            </a:pPr>
            <a:r>
              <a:rPr lang="tr-TR" sz="1200" i="1" dirty="0" err="1" smtClean="0">
                <a:solidFill>
                  <a:schemeClr val="accent2">
                    <a:lumMod val="50000"/>
                  </a:schemeClr>
                </a:solidFill>
                <a:latin typeface="Arial" charset="0"/>
                <a:cs typeface="Arial" charset="0"/>
              </a:rPr>
              <a:t>Introduction</a:t>
            </a:r>
            <a:r>
              <a:rPr lang="tr-TR" sz="1200" i="1" dirty="0" smtClean="0">
                <a:solidFill>
                  <a:schemeClr val="accent2">
                    <a:lumMod val="50000"/>
                  </a:schemeClr>
                </a:solidFill>
                <a:latin typeface="Arial" charset="0"/>
                <a:cs typeface="Arial" charset="0"/>
              </a:rPr>
              <a:t> </a:t>
            </a:r>
            <a:r>
              <a:rPr lang="tr-TR" sz="1200" i="1" dirty="0" err="1">
                <a:solidFill>
                  <a:schemeClr val="accent2">
                    <a:lumMod val="50000"/>
                  </a:schemeClr>
                </a:solidFill>
                <a:latin typeface="Arial" charset="0"/>
                <a:cs typeface="Arial" charset="0"/>
              </a:rPr>
              <a:t>to</a:t>
            </a:r>
            <a:r>
              <a:rPr lang="tr-TR" sz="1200" i="1" dirty="0">
                <a:solidFill>
                  <a:schemeClr val="accent2">
                    <a:lumMod val="50000"/>
                  </a:schemeClr>
                </a:solidFill>
                <a:latin typeface="Arial" charset="0"/>
                <a:cs typeface="Arial" charset="0"/>
              </a:rPr>
              <a:t> </a:t>
            </a:r>
            <a:r>
              <a:rPr lang="tr-TR" sz="1200" i="1" dirty="0" err="1">
                <a:solidFill>
                  <a:schemeClr val="accent2">
                    <a:lumMod val="50000"/>
                  </a:schemeClr>
                </a:solidFill>
                <a:latin typeface="Arial" charset="0"/>
                <a:cs typeface="Arial" charset="0"/>
              </a:rPr>
              <a:t>Health</a:t>
            </a:r>
            <a:r>
              <a:rPr lang="tr-TR" sz="1200" i="1" dirty="0">
                <a:solidFill>
                  <a:schemeClr val="accent2">
                    <a:lumMod val="50000"/>
                  </a:schemeClr>
                </a:solidFill>
                <a:latin typeface="Arial" charset="0"/>
                <a:cs typeface="Arial" charset="0"/>
              </a:rPr>
              <a:t> </a:t>
            </a:r>
            <a:r>
              <a:rPr lang="tr-TR" sz="1200" i="1" dirty="0" err="1">
                <a:solidFill>
                  <a:schemeClr val="accent2">
                    <a:lumMod val="50000"/>
                  </a:schemeClr>
                </a:solidFill>
                <a:latin typeface="Arial" charset="0"/>
                <a:cs typeface="Arial" charset="0"/>
              </a:rPr>
              <a:t>and</a:t>
            </a:r>
            <a:r>
              <a:rPr lang="tr-TR" sz="1200" i="1" dirty="0">
                <a:solidFill>
                  <a:schemeClr val="accent2">
                    <a:lumMod val="50000"/>
                  </a:schemeClr>
                </a:solidFill>
                <a:latin typeface="Arial" charset="0"/>
                <a:cs typeface="Arial" charset="0"/>
              </a:rPr>
              <a:t> </a:t>
            </a:r>
            <a:r>
              <a:rPr lang="tr-TR" sz="1200" i="1" dirty="0" err="1">
                <a:solidFill>
                  <a:schemeClr val="accent2">
                    <a:lumMod val="50000"/>
                  </a:schemeClr>
                </a:solidFill>
                <a:latin typeface="Arial" charset="0"/>
                <a:cs typeface="Arial" charset="0"/>
              </a:rPr>
              <a:t>Safety</a:t>
            </a:r>
            <a:r>
              <a:rPr lang="tr-TR" sz="1200" i="1" dirty="0">
                <a:solidFill>
                  <a:schemeClr val="accent2">
                    <a:lumMod val="50000"/>
                  </a:schemeClr>
                </a:solidFill>
                <a:latin typeface="Arial" charset="0"/>
                <a:cs typeface="Arial" charset="0"/>
              </a:rPr>
              <a:t> at </a:t>
            </a:r>
            <a:r>
              <a:rPr lang="tr-TR" sz="1200" i="1" dirty="0" err="1">
                <a:solidFill>
                  <a:schemeClr val="accent2">
                    <a:lumMod val="50000"/>
                  </a:schemeClr>
                </a:solidFill>
                <a:latin typeface="Arial" charset="0"/>
                <a:cs typeface="Arial" charset="0"/>
              </a:rPr>
              <a:t>Work</a:t>
            </a:r>
            <a:r>
              <a:rPr lang="tr-TR" sz="1200" i="1" dirty="0">
                <a:solidFill>
                  <a:schemeClr val="accent2">
                    <a:lumMod val="50000"/>
                  </a:schemeClr>
                </a:solidFill>
                <a:latin typeface="Arial" charset="0"/>
                <a:cs typeface="Arial" charset="0"/>
              </a:rPr>
              <a:t>, 3rd ed., </a:t>
            </a:r>
            <a:r>
              <a:rPr lang="tr-TR" sz="1200" i="1" dirty="0" err="1">
                <a:solidFill>
                  <a:schemeClr val="accent2">
                    <a:lumMod val="50000"/>
                  </a:schemeClr>
                </a:solidFill>
                <a:latin typeface="Arial" charset="0"/>
                <a:cs typeface="Arial" charset="0"/>
              </a:rPr>
              <a:t>Hughes</a:t>
            </a:r>
            <a:r>
              <a:rPr lang="tr-TR" sz="1200" i="1" dirty="0">
                <a:solidFill>
                  <a:schemeClr val="accent2">
                    <a:lumMod val="50000"/>
                  </a:schemeClr>
                </a:solidFill>
                <a:latin typeface="Arial" charset="0"/>
                <a:cs typeface="Arial" charset="0"/>
              </a:rPr>
              <a:t>, </a:t>
            </a:r>
            <a:r>
              <a:rPr lang="tr-TR" sz="1200" i="1" dirty="0" err="1">
                <a:solidFill>
                  <a:schemeClr val="accent2">
                    <a:lumMod val="50000"/>
                  </a:schemeClr>
                </a:solidFill>
                <a:latin typeface="Arial" charset="0"/>
                <a:cs typeface="Arial" charset="0"/>
              </a:rPr>
              <a:t>Ferret</a:t>
            </a:r>
            <a:r>
              <a:rPr lang="tr-TR" sz="1200" i="1" dirty="0">
                <a:solidFill>
                  <a:schemeClr val="accent2">
                    <a:lumMod val="50000"/>
                  </a:schemeClr>
                </a:solidFill>
                <a:latin typeface="Arial" charset="0"/>
                <a:cs typeface="Arial" charset="0"/>
              </a:rPr>
              <a:t>, 2006</a:t>
            </a:r>
          </a:p>
        </p:txBody>
      </p:sp>
    </p:spTree>
    <p:extLst>
      <p:ext uri="{BB962C8B-B14F-4D97-AF65-F5344CB8AC3E}">
        <p14:creationId xmlns:p14="http://schemas.microsoft.com/office/powerpoint/2010/main" xmlns="" val="5121400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914400" y="714375"/>
            <a:ext cx="7443788" cy="714375"/>
          </a:xfrm>
        </p:spPr>
        <p:txBody>
          <a:bodyPr/>
          <a:lstStyle/>
          <a:p>
            <a:pPr eaLnBrk="1" hangingPunct="1">
              <a:defRPr/>
            </a:pPr>
            <a:r>
              <a:rPr lang="tr-TR" sz="3600" b="1" dirty="0" smtClean="0">
                <a:effectLst>
                  <a:outerShdw blurRad="38100" dist="38100" dir="2700000" algn="tl">
                    <a:srgbClr val="000000">
                      <a:alpha val="43137"/>
                    </a:srgbClr>
                  </a:outerShdw>
                </a:effectLst>
              </a:rPr>
              <a:t>Risk Yönetimi Aksiyon (Önlem) Modeli</a:t>
            </a:r>
          </a:p>
        </p:txBody>
      </p:sp>
      <p:graphicFrame>
        <p:nvGraphicFramePr>
          <p:cNvPr id="7" name="Group 3"/>
          <p:cNvGraphicFramePr>
            <a:graphicFrameLocks noGrp="1"/>
          </p:cNvGraphicFramePr>
          <p:nvPr/>
        </p:nvGraphicFramePr>
        <p:xfrm>
          <a:off x="1214438" y="1785938"/>
          <a:ext cx="6629400" cy="4170362"/>
        </p:xfrm>
        <a:graphic>
          <a:graphicData uri="http://schemas.openxmlformats.org/drawingml/2006/table">
            <a:tbl>
              <a:tblPr/>
              <a:tblGrid>
                <a:gridCol w="1166813">
                  <a:extLst>
                    <a:ext uri="{9D8B030D-6E8A-4147-A177-3AD203B41FA5}">
                      <a16:colId xmlns:a16="http://schemas.microsoft.com/office/drawing/2014/main" xmlns="" val="20000"/>
                    </a:ext>
                  </a:extLst>
                </a:gridCol>
                <a:gridCol w="1820862">
                  <a:extLst>
                    <a:ext uri="{9D8B030D-6E8A-4147-A177-3AD203B41FA5}">
                      <a16:colId xmlns:a16="http://schemas.microsoft.com/office/drawing/2014/main" xmlns="" val="20001"/>
                    </a:ext>
                  </a:extLst>
                </a:gridCol>
                <a:gridCol w="1820863">
                  <a:extLst>
                    <a:ext uri="{9D8B030D-6E8A-4147-A177-3AD203B41FA5}">
                      <a16:colId xmlns:a16="http://schemas.microsoft.com/office/drawing/2014/main" xmlns="" val="20002"/>
                    </a:ext>
                  </a:extLst>
                </a:gridCol>
                <a:gridCol w="1820862">
                  <a:extLst>
                    <a:ext uri="{9D8B030D-6E8A-4147-A177-3AD203B41FA5}">
                      <a16:colId xmlns:a16="http://schemas.microsoft.com/office/drawing/2014/main" xmlns="" val="20003"/>
                    </a:ext>
                  </a:extLst>
                </a:gridCol>
              </a:tblGrid>
              <a:tr h="46196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tr-TR" sz="1700" b="1" i="0" u="none" strike="noStrike" cap="none" normalizeH="0" baseline="0" dirty="0" smtClean="0">
                          <a:ln>
                            <a:noFill/>
                          </a:ln>
                          <a:solidFill>
                            <a:schemeClr val="tx1"/>
                          </a:solidFill>
                          <a:effectLst/>
                          <a:latin typeface="Comic Sans MS" pitchFamily="66" charset="0"/>
                        </a:rPr>
                        <a:t>Olasılık</a:t>
                      </a:r>
                      <a:endParaRPr kumimoji="0" lang="en-US" sz="1700" b="1" i="0" u="none" strike="noStrike" cap="none" normalizeH="0" baseline="0" dirty="0" smtClean="0">
                        <a:ln>
                          <a:noFill/>
                        </a:ln>
                        <a:solidFill>
                          <a:schemeClr val="tx1"/>
                        </a:solidFill>
                        <a:effectLst/>
                        <a:latin typeface="Comic Sans MS" pitchFamily="66" charset="0"/>
                      </a:endParaRPr>
                    </a:p>
                  </a:txBody>
                  <a:tcPr anchor="ctr" anchorCtr="1" horzOverflow="overflow">
                    <a:lnL w="381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3">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tr-TR" sz="1700" b="1" i="0" u="none" strike="noStrike" cap="none" normalizeH="0" baseline="0" dirty="0" smtClean="0">
                          <a:ln>
                            <a:noFill/>
                          </a:ln>
                          <a:solidFill>
                            <a:schemeClr val="tx1"/>
                          </a:solidFill>
                          <a:effectLst/>
                          <a:latin typeface="Comic Sans MS" pitchFamily="66" charset="0"/>
                        </a:rPr>
                        <a:t>Risk Y</a:t>
                      </a:r>
                      <a:r>
                        <a:rPr kumimoji="0" lang="tr-TR" sz="1700" b="1" i="0" u="none" strike="noStrike" cap="none" normalizeH="0" baseline="0" dirty="0" smtClean="0">
                          <a:ln>
                            <a:noFill/>
                          </a:ln>
                          <a:solidFill>
                            <a:schemeClr val="tx1"/>
                          </a:solidFill>
                          <a:effectLst/>
                          <a:latin typeface="Verdana"/>
                        </a:rPr>
                        <a:t>ö</a:t>
                      </a:r>
                      <a:r>
                        <a:rPr kumimoji="0" lang="tr-TR" sz="1700" b="1" i="0" u="none" strike="noStrike" cap="none" normalizeH="0" baseline="0" dirty="0" smtClean="0">
                          <a:ln>
                            <a:noFill/>
                          </a:ln>
                          <a:solidFill>
                            <a:schemeClr val="tx1"/>
                          </a:solidFill>
                          <a:effectLst/>
                          <a:latin typeface="Comic Sans MS" pitchFamily="66" charset="0"/>
                        </a:rPr>
                        <a:t>netimi </a:t>
                      </a:r>
                      <a:r>
                        <a:rPr kumimoji="0" lang="tr-TR" sz="1700" b="1" i="0" u="none" strike="noStrike" cap="none" normalizeH="0" baseline="0" dirty="0" smtClean="0">
                          <a:ln>
                            <a:noFill/>
                          </a:ln>
                          <a:solidFill>
                            <a:schemeClr val="tx1"/>
                          </a:solidFill>
                          <a:effectLst/>
                          <a:latin typeface="Verdana"/>
                        </a:rPr>
                        <a:t>Ö</a:t>
                      </a:r>
                      <a:r>
                        <a:rPr kumimoji="0" lang="tr-TR" sz="1700" b="1" i="0" u="none" strike="noStrike" cap="none" normalizeH="0" baseline="0" dirty="0" smtClean="0">
                          <a:ln>
                            <a:noFill/>
                          </a:ln>
                          <a:solidFill>
                            <a:schemeClr val="tx1"/>
                          </a:solidFill>
                          <a:effectLst/>
                          <a:latin typeface="Comic Sans MS" pitchFamily="66" charset="0"/>
                        </a:rPr>
                        <a:t>nlemleri</a:t>
                      </a:r>
                      <a:endParaRPr kumimoji="0" lang="en-US" sz="1700" b="1" i="0" u="none" strike="noStrike" cap="none" normalizeH="0" baseline="0" dirty="0" smtClean="0">
                        <a:ln>
                          <a:noFill/>
                        </a:ln>
                        <a:solidFill>
                          <a:schemeClr val="tx1"/>
                        </a:solidFill>
                        <a:effectLst/>
                        <a:latin typeface="Comic Sans MS" pitchFamily="66" charset="0"/>
                      </a:endParaRPr>
                    </a:p>
                  </a:txBody>
                  <a:tcPr anchor="ctr" anchorCtr="1" horzOverflow="overflow">
                    <a:lnL w="127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0"/>
                  </a:ext>
                </a:extLst>
              </a:tr>
              <a:tr h="113982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tr-TR" sz="1500" b="0" i="0" u="none" strike="noStrike" cap="none" normalizeH="0" baseline="0" dirty="0" smtClean="0">
                          <a:ln>
                            <a:noFill/>
                          </a:ln>
                          <a:solidFill>
                            <a:schemeClr val="tx1"/>
                          </a:solidFill>
                          <a:effectLst/>
                          <a:latin typeface="Comic Sans MS" pitchFamily="66" charset="0"/>
                        </a:rPr>
                        <a:t>Y</a:t>
                      </a:r>
                      <a:r>
                        <a:rPr kumimoji="0" lang="tr-TR" sz="1500" b="0" i="0" u="none" strike="noStrike" cap="none" normalizeH="0" baseline="0" dirty="0" smtClean="0">
                          <a:ln>
                            <a:noFill/>
                          </a:ln>
                          <a:solidFill>
                            <a:schemeClr val="tx1"/>
                          </a:solidFill>
                          <a:effectLst/>
                          <a:latin typeface="Verdana"/>
                        </a:rPr>
                        <a:t>ü</a:t>
                      </a:r>
                      <a:r>
                        <a:rPr kumimoji="0" lang="tr-TR" sz="1500" b="0" i="0" u="none" strike="noStrike" cap="none" normalizeH="0" baseline="0" dirty="0" smtClean="0">
                          <a:ln>
                            <a:noFill/>
                          </a:ln>
                          <a:solidFill>
                            <a:schemeClr val="tx1"/>
                          </a:solidFill>
                          <a:effectLst/>
                          <a:latin typeface="Comic Sans MS" pitchFamily="66" charset="0"/>
                        </a:rPr>
                        <a:t>ksek</a:t>
                      </a:r>
                      <a:endParaRPr kumimoji="0" lang="en-US" sz="1500" b="0" i="0" u="none" strike="noStrike" cap="none" normalizeH="0" baseline="0" dirty="0" smtClean="0">
                        <a:ln>
                          <a:noFill/>
                        </a:ln>
                        <a:solidFill>
                          <a:schemeClr val="tx1"/>
                        </a:solidFill>
                        <a:effectLst/>
                        <a:latin typeface="Comic Sans MS" pitchFamily="66" charset="0"/>
                      </a:endParaRPr>
                    </a:p>
                  </a:txBody>
                  <a:tcPr anchor="ctr" anchorCtr="1" horzOverflow="overflow">
                    <a:lnL w="381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tr-TR" sz="1500" b="0" i="0" u="none" strike="noStrike" cap="none" normalizeH="0" baseline="0" dirty="0" smtClean="0">
                          <a:ln>
                            <a:noFill/>
                          </a:ln>
                          <a:solidFill>
                            <a:schemeClr val="tx2">
                              <a:lumMod val="75000"/>
                            </a:schemeClr>
                          </a:solidFill>
                          <a:effectLst/>
                          <a:latin typeface="Verdana"/>
                        </a:rPr>
                        <a:t>Ö</a:t>
                      </a:r>
                      <a:r>
                        <a:rPr kumimoji="0" lang="tr-TR" sz="1500" b="0" i="0" u="none" strike="noStrike" cap="none" normalizeH="0" baseline="0" dirty="0" smtClean="0">
                          <a:ln>
                            <a:noFill/>
                          </a:ln>
                          <a:solidFill>
                            <a:schemeClr val="tx2">
                              <a:lumMod val="75000"/>
                            </a:schemeClr>
                          </a:solidFill>
                          <a:effectLst/>
                          <a:latin typeface="Comic Sans MS" pitchFamily="66" charset="0"/>
                        </a:rPr>
                        <a:t>nemli derecede risk y</a:t>
                      </a:r>
                      <a:r>
                        <a:rPr kumimoji="0" lang="tr-TR" sz="1500" b="0" i="0" u="none" strike="noStrike" cap="none" normalizeH="0" baseline="0" dirty="0" smtClean="0">
                          <a:ln>
                            <a:noFill/>
                          </a:ln>
                          <a:solidFill>
                            <a:schemeClr val="tx2">
                              <a:lumMod val="75000"/>
                            </a:schemeClr>
                          </a:solidFill>
                          <a:effectLst/>
                          <a:latin typeface="Verdana"/>
                        </a:rPr>
                        <a:t>ö</a:t>
                      </a:r>
                      <a:r>
                        <a:rPr kumimoji="0" lang="tr-TR" sz="1500" b="0" i="0" u="none" strike="noStrike" cap="none" normalizeH="0" baseline="0" dirty="0" smtClean="0">
                          <a:ln>
                            <a:noFill/>
                          </a:ln>
                          <a:solidFill>
                            <a:schemeClr val="tx2">
                              <a:lumMod val="75000"/>
                            </a:schemeClr>
                          </a:solidFill>
                          <a:effectLst/>
                          <a:latin typeface="Comic Sans MS" pitchFamily="66" charset="0"/>
                        </a:rPr>
                        <a:t>netimine ihtiya</a:t>
                      </a:r>
                      <a:r>
                        <a:rPr kumimoji="0" lang="tr-TR" sz="1500" b="0" i="0" u="none" strike="noStrike" cap="none" normalizeH="0" baseline="0" dirty="0" smtClean="0">
                          <a:ln>
                            <a:noFill/>
                          </a:ln>
                          <a:solidFill>
                            <a:schemeClr val="tx2">
                              <a:lumMod val="75000"/>
                            </a:schemeClr>
                          </a:solidFill>
                          <a:effectLst/>
                          <a:latin typeface="Verdana"/>
                        </a:rPr>
                        <a:t>ç</a:t>
                      </a:r>
                      <a:r>
                        <a:rPr kumimoji="0" lang="tr-TR" sz="1500" b="0" i="0" u="none" strike="noStrike" cap="none" normalizeH="0" baseline="0" dirty="0" smtClean="0">
                          <a:ln>
                            <a:noFill/>
                          </a:ln>
                          <a:solidFill>
                            <a:schemeClr val="tx2">
                              <a:lumMod val="75000"/>
                            </a:schemeClr>
                          </a:solidFill>
                          <a:effectLst/>
                          <a:latin typeface="Comic Sans MS" pitchFamily="66" charset="0"/>
                        </a:rPr>
                        <a:t> duyulmaktadır</a:t>
                      </a:r>
                      <a:endParaRPr kumimoji="0" lang="en-US" sz="1500" b="0" i="0" u="none" strike="noStrike" cap="none" normalizeH="0" baseline="0" dirty="0" smtClean="0">
                        <a:ln>
                          <a:noFill/>
                        </a:ln>
                        <a:solidFill>
                          <a:schemeClr val="tx2">
                            <a:lumMod val="75000"/>
                          </a:schemeClr>
                        </a:solidFill>
                        <a:effectLst/>
                        <a:latin typeface="Comic Sans MS" pitchFamily="66" charset="0"/>
                      </a:endParaRPr>
                    </a:p>
                  </a:txBody>
                  <a:tcPr anchor="ctr" anchorCtr="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CC00"/>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tr-TR" sz="1500" b="0" i="0" u="none" strike="noStrike" cap="none" normalizeH="0" baseline="0" dirty="0" smtClean="0">
                          <a:ln>
                            <a:noFill/>
                          </a:ln>
                          <a:solidFill>
                            <a:schemeClr val="tx2">
                              <a:lumMod val="75000"/>
                            </a:schemeClr>
                          </a:solidFill>
                          <a:effectLst/>
                          <a:latin typeface="Comic Sans MS" pitchFamily="66" charset="0"/>
                        </a:rPr>
                        <a:t>Riskler y</a:t>
                      </a:r>
                      <a:r>
                        <a:rPr kumimoji="0" lang="tr-TR" sz="1500" b="0" i="0" u="none" strike="noStrike" cap="none" normalizeH="0" baseline="0" dirty="0" smtClean="0">
                          <a:ln>
                            <a:noFill/>
                          </a:ln>
                          <a:solidFill>
                            <a:schemeClr val="tx2">
                              <a:lumMod val="75000"/>
                            </a:schemeClr>
                          </a:solidFill>
                          <a:effectLst/>
                          <a:latin typeface="Verdana"/>
                        </a:rPr>
                        <a:t>ö</a:t>
                      </a:r>
                      <a:r>
                        <a:rPr kumimoji="0" lang="tr-TR" sz="1500" b="0" i="0" u="none" strike="noStrike" cap="none" normalizeH="0" baseline="0" dirty="0" smtClean="0">
                          <a:ln>
                            <a:noFill/>
                          </a:ln>
                          <a:solidFill>
                            <a:schemeClr val="tx2">
                              <a:lumMod val="75000"/>
                            </a:schemeClr>
                          </a:solidFill>
                          <a:effectLst/>
                          <a:latin typeface="Comic Sans MS" pitchFamily="66" charset="0"/>
                        </a:rPr>
                        <a:t>netilmeli ve g</a:t>
                      </a:r>
                      <a:r>
                        <a:rPr kumimoji="0" lang="tr-TR" sz="1500" b="0" i="0" u="none" strike="noStrike" cap="none" normalizeH="0" baseline="0" dirty="0" smtClean="0">
                          <a:ln>
                            <a:noFill/>
                          </a:ln>
                          <a:solidFill>
                            <a:schemeClr val="tx2">
                              <a:lumMod val="75000"/>
                            </a:schemeClr>
                          </a:solidFill>
                          <a:effectLst/>
                          <a:latin typeface="Verdana"/>
                        </a:rPr>
                        <a:t>ö</a:t>
                      </a:r>
                      <a:r>
                        <a:rPr kumimoji="0" lang="tr-TR" sz="1500" b="0" i="0" u="none" strike="noStrike" cap="none" normalizeH="0" baseline="0" dirty="0" smtClean="0">
                          <a:ln>
                            <a:noFill/>
                          </a:ln>
                          <a:solidFill>
                            <a:schemeClr val="tx2">
                              <a:lumMod val="75000"/>
                            </a:schemeClr>
                          </a:solidFill>
                          <a:effectLst/>
                          <a:latin typeface="Comic Sans MS" pitchFamily="66" charset="0"/>
                        </a:rPr>
                        <a:t>zetim altında tutulmalıdır</a:t>
                      </a:r>
                      <a:endParaRPr kumimoji="0" lang="en-US" sz="1500" b="0" i="0" u="none" strike="noStrike" cap="none" normalizeH="0" baseline="0" dirty="0" smtClean="0">
                        <a:ln>
                          <a:noFill/>
                        </a:ln>
                        <a:solidFill>
                          <a:schemeClr val="tx2">
                            <a:lumMod val="75000"/>
                          </a:schemeClr>
                        </a:solidFill>
                        <a:effectLst/>
                        <a:latin typeface="Comic Sans MS" pitchFamily="66" charset="0"/>
                      </a:endParaRPr>
                    </a:p>
                  </a:txBody>
                  <a:tcPr anchor="ctr" anchorCtr="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9933"/>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tr-TR" sz="1500" b="0" i="0" u="none" strike="noStrike" cap="none" normalizeH="0" baseline="0" dirty="0" smtClean="0">
                          <a:ln>
                            <a:noFill/>
                          </a:ln>
                          <a:solidFill>
                            <a:schemeClr val="tx2">
                              <a:lumMod val="75000"/>
                            </a:schemeClr>
                          </a:solidFill>
                          <a:effectLst/>
                          <a:latin typeface="Comic Sans MS" pitchFamily="66" charset="0"/>
                        </a:rPr>
                        <a:t>Geniş kapsamlı risk y</a:t>
                      </a:r>
                      <a:r>
                        <a:rPr kumimoji="0" lang="tr-TR" sz="1500" b="0" i="0" u="none" strike="noStrike" cap="none" normalizeH="0" baseline="0" dirty="0" smtClean="0">
                          <a:ln>
                            <a:noFill/>
                          </a:ln>
                          <a:solidFill>
                            <a:schemeClr val="tx2">
                              <a:lumMod val="75000"/>
                            </a:schemeClr>
                          </a:solidFill>
                          <a:effectLst/>
                          <a:latin typeface="Verdana"/>
                        </a:rPr>
                        <a:t>ö</a:t>
                      </a:r>
                      <a:r>
                        <a:rPr kumimoji="0" lang="tr-TR" sz="1500" b="0" i="0" u="none" strike="noStrike" cap="none" normalizeH="0" baseline="0" dirty="0" smtClean="0">
                          <a:ln>
                            <a:noFill/>
                          </a:ln>
                          <a:solidFill>
                            <a:schemeClr val="tx2">
                              <a:lumMod val="75000"/>
                            </a:schemeClr>
                          </a:solidFill>
                          <a:effectLst/>
                          <a:latin typeface="Comic Sans MS" pitchFamily="66" charset="0"/>
                        </a:rPr>
                        <a:t>netimi gereklidir</a:t>
                      </a:r>
                      <a:endParaRPr kumimoji="0" lang="en-US" sz="1500" b="0" i="0" u="none" strike="noStrike" cap="none" normalizeH="0" baseline="0" dirty="0" smtClean="0">
                        <a:ln>
                          <a:noFill/>
                        </a:ln>
                        <a:solidFill>
                          <a:schemeClr val="tx2">
                            <a:lumMod val="75000"/>
                          </a:schemeClr>
                        </a:solidFill>
                        <a:effectLst/>
                        <a:latin typeface="Comic Sans MS" pitchFamily="66" charset="0"/>
                      </a:endParaRPr>
                    </a:p>
                  </a:txBody>
                  <a:tcPr anchor="ctr" anchorCtr="1" horzOverflow="overflow">
                    <a:lnL w="127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1"/>
                  </a:ext>
                </a:extLst>
              </a:tr>
              <a:tr h="113982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tr-TR" sz="1500" b="0" i="0" u="none" strike="noStrike" cap="none" normalizeH="0" baseline="0" smtClean="0">
                          <a:ln>
                            <a:noFill/>
                          </a:ln>
                          <a:solidFill>
                            <a:schemeClr val="tx1"/>
                          </a:solidFill>
                          <a:effectLst/>
                          <a:latin typeface="Comic Sans MS" pitchFamily="66" charset="0"/>
                        </a:rPr>
                        <a:t>Orta </a:t>
                      </a:r>
                      <a:endParaRPr kumimoji="0" lang="en-US" sz="1500" b="0" i="0" u="none" strike="noStrike" cap="none" normalizeH="0" baseline="0" smtClean="0">
                        <a:ln>
                          <a:noFill/>
                        </a:ln>
                        <a:solidFill>
                          <a:schemeClr val="tx1"/>
                        </a:solidFill>
                        <a:effectLst/>
                        <a:latin typeface="Comic Sans MS" pitchFamily="66" charset="0"/>
                      </a:endParaRPr>
                    </a:p>
                  </a:txBody>
                  <a:tcPr anchor="ctr" anchorCtr="1" horzOverflow="overflow">
                    <a:lnL w="381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tr-TR" sz="1500" b="0" i="0" u="none" strike="noStrike" cap="none" normalizeH="0" baseline="0" dirty="0" smtClean="0">
                          <a:ln>
                            <a:noFill/>
                          </a:ln>
                          <a:solidFill>
                            <a:schemeClr val="tx2">
                              <a:lumMod val="75000"/>
                            </a:schemeClr>
                          </a:solidFill>
                          <a:effectLst/>
                          <a:latin typeface="Comic Sans MS" pitchFamily="66" charset="0"/>
                        </a:rPr>
                        <a:t>Riskler g</a:t>
                      </a:r>
                      <a:r>
                        <a:rPr kumimoji="0" lang="tr-TR" sz="1500" b="0" i="0" u="none" strike="noStrike" cap="none" normalizeH="0" baseline="0" dirty="0" smtClean="0">
                          <a:ln>
                            <a:noFill/>
                          </a:ln>
                          <a:solidFill>
                            <a:schemeClr val="tx2">
                              <a:lumMod val="75000"/>
                            </a:schemeClr>
                          </a:solidFill>
                          <a:effectLst/>
                          <a:latin typeface="Verdana"/>
                        </a:rPr>
                        <a:t>ö</a:t>
                      </a:r>
                      <a:r>
                        <a:rPr kumimoji="0" lang="tr-TR" sz="1500" b="0" i="0" u="none" strike="noStrike" cap="none" normalizeH="0" baseline="0" dirty="0" smtClean="0">
                          <a:ln>
                            <a:noFill/>
                          </a:ln>
                          <a:solidFill>
                            <a:schemeClr val="tx2">
                              <a:lumMod val="75000"/>
                            </a:schemeClr>
                          </a:solidFill>
                          <a:effectLst/>
                          <a:latin typeface="Comic Sans MS" pitchFamily="66" charset="0"/>
                        </a:rPr>
                        <a:t>zetim altında olmak kaydıyla kabul edilebilir</a:t>
                      </a:r>
                      <a:endParaRPr kumimoji="0" lang="en-US" sz="1500" b="0" i="0" u="none" strike="noStrike" cap="none" normalizeH="0" baseline="0" dirty="0" smtClean="0">
                        <a:ln>
                          <a:noFill/>
                        </a:ln>
                        <a:solidFill>
                          <a:schemeClr val="tx2">
                            <a:lumMod val="75000"/>
                          </a:schemeClr>
                        </a:solidFill>
                        <a:effectLst/>
                        <a:latin typeface="Comic Sans MS" pitchFamily="66" charset="0"/>
                      </a:endParaRPr>
                    </a:p>
                  </a:txBody>
                  <a:tcPr anchor="ctr" anchorCtr="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6BF9B9"/>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tr-TR" sz="1500" b="0" i="0" u="none" strike="noStrike" cap="none" normalizeH="0" baseline="0" dirty="0" smtClean="0">
                          <a:ln>
                            <a:noFill/>
                          </a:ln>
                          <a:solidFill>
                            <a:schemeClr val="tx2">
                              <a:lumMod val="75000"/>
                            </a:schemeClr>
                          </a:solidFill>
                          <a:effectLst/>
                          <a:latin typeface="Comic Sans MS" pitchFamily="66" charset="0"/>
                        </a:rPr>
                        <a:t>Risk, y</a:t>
                      </a:r>
                      <a:r>
                        <a:rPr kumimoji="0" lang="tr-TR" sz="1500" b="0" i="0" u="none" strike="noStrike" cap="none" normalizeH="0" baseline="0" dirty="0" smtClean="0">
                          <a:ln>
                            <a:noFill/>
                          </a:ln>
                          <a:solidFill>
                            <a:schemeClr val="tx2">
                              <a:lumMod val="75000"/>
                            </a:schemeClr>
                          </a:solidFill>
                          <a:effectLst/>
                          <a:latin typeface="Verdana"/>
                        </a:rPr>
                        <a:t>ö</a:t>
                      </a:r>
                      <a:r>
                        <a:rPr kumimoji="0" lang="tr-TR" sz="1500" b="0" i="0" u="none" strike="noStrike" cap="none" normalizeH="0" baseline="0" dirty="0" smtClean="0">
                          <a:ln>
                            <a:noFill/>
                          </a:ln>
                          <a:solidFill>
                            <a:schemeClr val="tx2">
                              <a:lumMod val="75000"/>
                            </a:schemeClr>
                          </a:solidFill>
                          <a:effectLst/>
                          <a:latin typeface="Comic Sans MS" pitchFamily="66" charset="0"/>
                        </a:rPr>
                        <a:t>netim faaliyetlerine değecek d</a:t>
                      </a:r>
                      <a:r>
                        <a:rPr kumimoji="0" lang="tr-TR" sz="1500" b="0" i="0" u="none" strike="noStrike" cap="none" normalizeH="0" baseline="0" dirty="0" smtClean="0">
                          <a:ln>
                            <a:noFill/>
                          </a:ln>
                          <a:solidFill>
                            <a:schemeClr val="tx2">
                              <a:lumMod val="75000"/>
                            </a:schemeClr>
                          </a:solidFill>
                          <a:effectLst/>
                          <a:latin typeface="Verdana"/>
                        </a:rPr>
                        <a:t>ü</a:t>
                      </a:r>
                      <a:r>
                        <a:rPr kumimoji="0" lang="tr-TR" sz="1500" b="0" i="0" u="none" strike="noStrike" cap="none" normalizeH="0" baseline="0" dirty="0" smtClean="0">
                          <a:ln>
                            <a:noFill/>
                          </a:ln>
                          <a:solidFill>
                            <a:schemeClr val="tx2">
                              <a:lumMod val="75000"/>
                            </a:schemeClr>
                          </a:solidFill>
                          <a:effectLst/>
                          <a:latin typeface="Comic Sans MS" pitchFamily="66" charset="0"/>
                        </a:rPr>
                        <a:t>zeydedir</a:t>
                      </a:r>
                      <a:endParaRPr kumimoji="0" lang="en-US" sz="1500" b="0" i="0" u="none" strike="noStrike" cap="none" normalizeH="0" baseline="0" dirty="0" smtClean="0">
                        <a:ln>
                          <a:noFill/>
                        </a:ln>
                        <a:solidFill>
                          <a:schemeClr val="tx2">
                            <a:lumMod val="75000"/>
                          </a:schemeClr>
                        </a:solidFill>
                        <a:effectLst/>
                        <a:latin typeface="Comic Sans MS" pitchFamily="66" charset="0"/>
                      </a:endParaRPr>
                    </a:p>
                  </a:txBody>
                  <a:tcPr anchor="ctr" anchorCtr="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CC00"/>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tr-TR" sz="1500" b="0" i="0" u="none" strike="noStrike" cap="none" normalizeH="0" baseline="0" dirty="0" smtClean="0">
                          <a:ln>
                            <a:noFill/>
                          </a:ln>
                          <a:solidFill>
                            <a:schemeClr val="tx2">
                              <a:lumMod val="75000"/>
                            </a:schemeClr>
                          </a:solidFill>
                          <a:effectLst/>
                          <a:latin typeface="Comic Sans MS" pitchFamily="66" charset="0"/>
                        </a:rPr>
                        <a:t>Risk y</a:t>
                      </a:r>
                      <a:r>
                        <a:rPr kumimoji="0" lang="tr-TR" sz="1500" b="0" i="0" u="none" strike="noStrike" cap="none" normalizeH="0" baseline="0" dirty="0" smtClean="0">
                          <a:ln>
                            <a:noFill/>
                          </a:ln>
                          <a:solidFill>
                            <a:schemeClr val="tx2">
                              <a:lumMod val="75000"/>
                            </a:schemeClr>
                          </a:solidFill>
                          <a:effectLst/>
                          <a:latin typeface="Verdana"/>
                        </a:rPr>
                        <a:t>ö</a:t>
                      </a:r>
                      <a:r>
                        <a:rPr kumimoji="0" lang="tr-TR" sz="1500" b="0" i="0" u="none" strike="noStrike" cap="none" normalizeH="0" baseline="0" dirty="0" smtClean="0">
                          <a:ln>
                            <a:noFill/>
                          </a:ln>
                          <a:solidFill>
                            <a:schemeClr val="tx2">
                              <a:lumMod val="75000"/>
                            </a:schemeClr>
                          </a:solidFill>
                          <a:effectLst/>
                          <a:latin typeface="Comic Sans MS" pitchFamily="66" charset="0"/>
                        </a:rPr>
                        <a:t>netimi faaliyetlerine ihtiya</a:t>
                      </a:r>
                      <a:r>
                        <a:rPr kumimoji="0" lang="tr-TR" sz="1500" b="0" i="0" u="none" strike="noStrike" cap="none" normalizeH="0" baseline="0" dirty="0" smtClean="0">
                          <a:ln>
                            <a:noFill/>
                          </a:ln>
                          <a:solidFill>
                            <a:schemeClr val="tx2">
                              <a:lumMod val="75000"/>
                            </a:schemeClr>
                          </a:solidFill>
                          <a:effectLst/>
                          <a:latin typeface="Verdana"/>
                        </a:rPr>
                        <a:t>ç</a:t>
                      </a:r>
                      <a:r>
                        <a:rPr kumimoji="0" lang="tr-TR" sz="1500" b="0" i="0" u="none" strike="noStrike" cap="none" normalizeH="0" baseline="0" dirty="0" smtClean="0">
                          <a:ln>
                            <a:noFill/>
                          </a:ln>
                          <a:solidFill>
                            <a:schemeClr val="tx2">
                              <a:lumMod val="75000"/>
                            </a:schemeClr>
                          </a:solidFill>
                          <a:effectLst/>
                          <a:latin typeface="Comic Sans MS" pitchFamily="66" charset="0"/>
                        </a:rPr>
                        <a:t> duyulmaktadır</a:t>
                      </a:r>
                      <a:endParaRPr kumimoji="0" lang="en-US" sz="1500" b="0" i="0" u="none" strike="noStrike" cap="none" normalizeH="0" baseline="0" dirty="0" smtClean="0">
                        <a:ln>
                          <a:noFill/>
                        </a:ln>
                        <a:solidFill>
                          <a:schemeClr val="tx2">
                            <a:lumMod val="75000"/>
                          </a:schemeClr>
                        </a:solidFill>
                        <a:effectLst/>
                        <a:latin typeface="Comic Sans MS" pitchFamily="66" charset="0"/>
                      </a:endParaRPr>
                    </a:p>
                  </a:txBody>
                  <a:tcPr anchor="ctr" anchorCtr="1" horzOverflow="overflow">
                    <a:lnL w="127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9933"/>
                    </a:solidFill>
                  </a:tcPr>
                </a:tc>
                <a:extLst>
                  <a:ext uri="{0D108BD9-81ED-4DB2-BD59-A6C34878D82A}">
                    <a16:rowId xmlns:a16="http://schemas.microsoft.com/office/drawing/2014/main" xmlns="" val="10002"/>
                  </a:ext>
                </a:extLst>
              </a:tr>
              <a:tr h="99218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tr-TR" sz="1500" b="0" i="0" u="none" strike="noStrike" cap="none" normalizeH="0" baseline="0" smtClean="0">
                          <a:ln>
                            <a:noFill/>
                          </a:ln>
                          <a:solidFill>
                            <a:schemeClr val="tx1"/>
                          </a:solidFill>
                          <a:effectLst/>
                          <a:latin typeface="Comic Sans MS" pitchFamily="66" charset="0"/>
                        </a:rPr>
                        <a:t>D</a:t>
                      </a:r>
                      <a:r>
                        <a:rPr kumimoji="0" lang="tr-TR" sz="1500" b="0" i="0" u="none" strike="noStrike" cap="none" normalizeH="0" baseline="0" smtClean="0">
                          <a:ln>
                            <a:noFill/>
                          </a:ln>
                          <a:solidFill>
                            <a:schemeClr val="tx1"/>
                          </a:solidFill>
                          <a:effectLst/>
                          <a:latin typeface="Verdana"/>
                        </a:rPr>
                        <a:t>ü</a:t>
                      </a:r>
                      <a:r>
                        <a:rPr kumimoji="0" lang="tr-TR" sz="1500" b="0" i="0" u="none" strike="noStrike" cap="none" normalizeH="0" baseline="0" smtClean="0">
                          <a:ln>
                            <a:noFill/>
                          </a:ln>
                          <a:solidFill>
                            <a:schemeClr val="tx1"/>
                          </a:solidFill>
                          <a:effectLst/>
                          <a:latin typeface="Comic Sans MS" pitchFamily="66" charset="0"/>
                        </a:rPr>
                        <a:t>ş</a:t>
                      </a:r>
                      <a:r>
                        <a:rPr kumimoji="0" lang="tr-TR" sz="1500" b="0" i="0" u="none" strike="noStrike" cap="none" normalizeH="0" baseline="0" smtClean="0">
                          <a:ln>
                            <a:noFill/>
                          </a:ln>
                          <a:solidFill>
                            <a:schemeClr val="tx1"/>
                          </a:solidFill>
                          <a:effectLst/>
                          <a:latin typeface="Verdana"/>
                        </a:rPr>
                        <a:t>ü</a:t>
                      </a:r>
                      <a:r>
                        <a:rPr kumimoji="0" lang="tr-TR" sz="1500" b="0" i="0" u="none" strike="noStrike" cap="none" normalizeH="0" baseline="0" smtClean="0">
                          <a:ln>
                            <a:noFill/>
                          </a:ln>
                          <a:solidFill>
                            <a:schemeClr val="tx1"/>
                          </a:solidFill>
                          <a:effectLst/>
                          <a:latin typeface="Comic Sans MS" pitchFamily="66" charset="0"/>
                        </a:rPr>
                        <a:t>k </a:t>
                      </a:r>
                      <a:endParaRPr kumimoji="0" lang="en-US" sz="1500" b="0" i="0" u="none" strike="noStrike" cap="none" normalizeH="0" baseline="0" smtClean="0">
                        <a:ln>
                          <a:noFill/>
                        </a:ln>
                        <a:solidFill>
                          <a:schemeClr val="tx1"/>
                        </a:solidFill>
                        <a:effectLst/>
                        <a:latin typeface="Comic Sans MS" pitchFamily="66" charset="0"/>
                      </a:endParaRPr>
                    </a:p>
                  </a:txBody>
                  <a:tcPr anchor="ctr" anchorCtr="1" horzOverflow="overflow">
                    <a:lnL w="381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tr-TR" sz="1500" b="0" i="0" u="none" strike="noStrike" cap="none" normalizeH="0" baseline="0" dirty="0" smtClean="0">
                          <a:ln>
                            <a:noFill/>
                          </a:ln>
                          <a:solidFill>
                            <a:schemeClr val="tx2">
                              <a:lumMod val="75000"/>
                            </a:schemeClr>
                          </a:solidFill>
                          <a:effectLst/>
                          <a:latin typeface="Comic Sans MS" pitchFamily="66" charset="0"/>
                        </a:rPr>
                        <a:t>Riski kabul et</a:t>
                      </a:r>
                      <a:endParaRPr kumimoji="0" lang="en-US" sz="1500" b="0" i="0" u="none" strike="noStrike" cap="none" normalizeH="0" baseline="0" dirty="0" smtClean="0">
                        <a:ln>
                          <a:noFill/>
                        </a:ln>
                        <a:solidFill>
                          <a:schemeClr val="tx2">
                            <a:lumMod val="75000"/>
                          </a:schemeClr>
                        </a:solidFill>
                        <a:effectLst/>
                        <a:latin typeface="Comic Sans MS" pitchFamily="66" charset="0"/>
                      </a:endParaRPr>
                    </a:p>
                  </a:txBody>
                  <a:tcPr anchor="ctr" anchorCtr="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0CC00"/>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tr-TR" sz="1500" b="0" i="0" u="none" strike="noStrike" cap="none" normalizeH="0" baseline="0" dirty="0" smtClean="0">
                          <a:ln>
                            <a:noFill/>
                          </a:ln>
                          <a:solidFill>
                            <a:schemeClr val="tx2">
                              <a:lumMod val="75000"/>
                            </a:schemeClr>
                          </a:solidFill>
                          <a:effectLst/>
                          <a:latin typeface="Comic Sans MS" pitchFamily="66" charset="0"/>
                        </a:rPr>
                        <a:t>Riski kabul et, fakat riskleri g</a:t>
                      </a:r>
                      <a:r>
                        <a:rPr kumimoji="0" lang="tr-TR" sz="1500" b="0" i="0" u="none" strike="noStrike" cap="none" normalizeH="0" baseline="0" dirty="0" smtClean="0">
                          <a:ln>
                            <a:noFill/>
                          </a:ln>
                          <a:solidFill>
                            <a:schemeClr val="tx2">
                              <a:lumMod val="75000"/>
                            </a:schemeClr>
                          </a:solidFill>
                          <a:effectLst/>
                          <a:latin typeface="Verdana"/>
                        </a:rPr>
                        <a:t>ö</a:t>
                      </a:r>
                      <a:r>
                        <a:rPr kumimoji="0" lang="tr-TR" sz="1500" b="0" i="0" u="none" strike="noStrike" cap="none" normalizeH="0" baseline="0" dirty="0" smtClean="0">
                          <a:ln>
                            <a:noFill/>
                          </a:ln>
                          <a:solidFill>
                            <a:schemeClr val="tx2">
                              <a:lumMod val="75000"/>
                            </a:schemeClr>
                          </a:solidFill>
                          <a:effectLst/>
                          <a:latin typeface="Comic Sans MS" pitchFamily="66" charset="0"/>
                        </a:rPr>
                        <a:t>zlemle</a:t>
                      </a:r>
                      <a:endParaRPr kumimoji="0" lang="en-US" sz="1500" b="0" i="0" u="none" strike="noStrike" cap="none" normalizeH="0" baseline="0" dirty="0" smtClean="0">
                        <a:ln>
                          <a:noFill/>
                        </a:ln>
                        <a:solidFill>
                          <a:schemeClr val="tx2">
                            <a:lumMod val="75000"/>
                          </a:schemeClr>
                        </a:solidFill>
                        <a:effectLst/>
                        <a:latin typeface="Comic Sans MS" pitchFamily="66" charset="0"/>
                      </a:endParaRPr>
                    </a:p>
                  </a:txBody>
                  <a:tcPr anchor="ctr" anchorCtr="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6BF9B9"/>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tr-TR" sz="1500" b="0" i="0" u="none" strike="noStrike" cap="none" normalizeH="0" baseline="0" dirty="0" smtClean="0">
                          <a:ln>
                            <a:noFill/>
                          </a:ln>
                          <a:solidFill>
                            <a:schemeClr val="tx2">
                              <a:lumMod val="75000"/>
                            </a:schemeClr>
                          </a:solidFill>
                          <a:effectLst/>
                          <a:latin typeface="Comic Sans MS" pitchFamily="66" charset="0"/>
                        </a:rPr>
                        <a:t>Riski y</a:t>
                      </a:r>
                      <a:r>
                        <a:rPr kumimoji="0" lang="tr-TR" sz="1500" b="0" i="0" u="none" strike="noStrike" cap="none" normalizeH="0" baseline="0" dirty="0" smtClean="0">
                          <a:ln>
                            <a:noFill/>
                          </a:ln>
                          <a:solidFill>
                            <a:schemeClr val="tx2">
                              <a:lumMod val="75000"/>
                            </a:schemeClr>
                          </a:solidFill>
                          <a:effectLst/>
                          <a:latin typeface="Verdana"/>
                        </a:rPr>
                        <a:t>ö</a:t>
                      </a:r>
                      <a:r>
                        <a:rPr kumimoji="0" lang="tr-TR" sz="1500" b="0" i="0" u="none" strike="noStrike" cap="none" normalizeH="0" baseline="0" dirty="0" smtClean="0">
                          <a:ln>
                            <a:noFill/>
                          </a:ln>
                          <a:solidFill>
                            <a:schemeClr val="tx2">
                              <a:lumMod val="75000"/>
                            </a:schemeClr>
                          </a:solidFill>
                          <a:effectLst/>
                          <a:latin typeface="Comic Sans MS" pitchFamily="66" charset="0"/>
                        </a:rPr>
                        <a:t>net ve g</a:t>
                      </a:r>
                      <a:r>
                        <a:rPr kumimoji="0" lang="tr-TR" sz="1500" b="0" i="0" u="none" strike="noStrike" cap="none" normalizeH="0" baseline="0" dirty="0" smtClean="0">
                          <a:ln>
                            <a:noFill/>
                          </a:ln>
                          <a:solidFill>
                            <a:schemeClr val="tx2">
                              <a:lumMod val="75000"/>
                            </a:schemeClr>
                          </a:solidFill>
                          <a:effectLst/>
                          <a:latin typeface="Verdana"/>
                        </a:rPr>
                        <a:t>ö</a:t>
                      </a:r>
                      <a:r>
                        <a:rPr kumimoji="0" lang="tr-TR" sz="1500" b="0" i="0" u="none" strike="noStrike" cap="none" normalizeH="0" baseline="0" dirty="0" smtClean="0">
                          <a:ln>
                            <a:noFill/>
                          </a:ln>
                          <a:solidFill>
                            <a:schemeClr val="tx2">
                              <a:lumMod val="75000"/>
                            </a:schemeClr>
                          </a:solidFill>
                          <a:effectLst/>
                          <a:latin typeface="Comic Sans MS" pitchFamily="66" charset="0"/>
                        </a:rPr>
                        <a:t>zlemle</a:t>
                      </a:r>
                      <a:endParaRPr kumimoji="0" lang="en-US" sz="1500" b="0" i="0" u="none" strike="noStrike" cap="none" normalizeH="0" baseline="0" dirty="0" smtClean="0">
                        <a:ln>
                          <a:noFill/>
                        </a:ln>
                        <a:solidFill>
                          <a:schemeClr val="tx2">
                            <a:lumMod val="75000"/>
                          </a:schemeClr>
                        </a:solidFill>
                        <a:effectLst/>
                        <a:latin typeface="Comic Sans MS" pitchFamily="66" charset="0"/>
                      </a:endParaRPr>
                    </a:p>
                  </a:txBody>
                  <a:tcPr anchor="ctr" anchorCtr="1" horzOverflow="overflow">
                    <a:lnL w="127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CC00"/>
                    </a:solidFill>
                  </a:tcPr>
                </a:tc>
                <a:extLst>
                  <a:ext uri="{0D108BD9-81ED-4DB2-BD59-A6C34878D82A}">
                    <a16:rowId xmlns:a16="http://schemas.microsoft.com/office/drawing/2014/main" xmlns="" val="10003"/>
                  </a:ext>
                </a:extLst>
              </a:tr>
              <a:tr h="43656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tr-TR" sz="1700" b="1" i="0" u="none" strike="noStrike" cap="none" normalizeH="0" baseline="0" smtClean="0">
                          <a:ln>
                            <a:noFill/>
                          </a:ln>
                          <a:solidFill>
                            <a:schemeClr val="tx1"/>
                          </a:solidFill>
                          <a:effectLst/>
                          <a:latin typeface="Comic Sans MS" pitchFamily="66" charset="0"/>
                        </a:rPr>
                        <a:t>Etki</a:t>
                      </a:r>
                      <a:endParaRPr kumimoji="0" lang="en-US" sz="1700" b="1" i="0" u="none" strike="noStrike" cap="none" normalizeH="0" baseline="0" smtClean="0">
                        <a:ln>
                          <a:noFill/>
                        </a:ln>
                        <a:solidFill>
                          <a:schemeClr val="tx1"/>
                        </a:solidFill>
                        <a:effectLst/>
                        <a:latin typeface="Comic Sans MS" pitchFamily="66" charset="0"/>
                      </a:endParaRPr>
                    </a:p>
                  </a:txBody>
                  <a:tcPr anchor="ctr" anchorCtr="1" horzOverflow="overflow">
                    <a:lnL w="381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tr-TR" sz="1500" b="0" i="0" u="none" strike="noStrike" cap="none" normalizeH="0" baseline="0" smtClean="0">
                          <a:ln>
                            <a:noFill/>
                          </a:ln>
                          <a:solidFill>
                            <a:schemeClr val="tx1"/>
                          </a:solidFill>
                          <a:effectLst/>
                          <a:latin typeface="Comic Sans MS" pitchFamily="66" charset="0"/>
                        </a:rPr>
                        <a:t>D</a:t>
                      </a:r>
                      <a:r>
                        <a:rPr kumimoji="0" lang="tr-TR" sz="1500" b="0" i="0" u="none" strike="noStrike" cap="none" normalizeH="0" baseline="0" smtClean="0">
                          <a:ln>
                            <a:noFill/>
                          </a:ln>
                          <a:solidFill>
                            <a:schemeClr val="tx1"/>
                          </a:solidFill>
                          <a:effectLst/>
                          <a:latin typeface="Verdana"/>
                        </a:rPr>
                        <a:t>ü</a:t>
                      </a:r>
                      <a:r>
                        <a:rPr kumimoji="0" lang="tr-TR" sz="1500" b="0" i="0" u="none" strike="noStrike" cap="none" normalizeH="0" baseline="0" smtClean="0">
                          <a:ln>
                            <a:noFill/>
                          </a:ln>
                          <a:solidFill>
                            <a:schemeClr val="tx1"/>
                          </a:solidFill>
                          <a:effectLst/>
                          <a:latin typeface="Comic Sans MS" pitchFamily="66" charset="0"/>
                        </a:rPr>
                        <a:t>ş</a:t>
                      </a:r>
                      <a:r>
                        <a:rPr kumimoji="0" lang="tr-TR" sz="1500" b="0" i="0" u="none" strike="noStrike" cap="none" normalizeH="0" baseline="0" smtClean="0">
                          <a:ln>
                            <a:noFill/>
                          </a:ln>
                          <a:solidFill>
                            <a:schemeClr val="tx1"/>
                          </a:solidFill>
                          <a:effectLst/>
                          <a:latin typeface="Verdana"/>
                        </a:rPr>
                        <a:t>ü</a:t>
                      </a:r>
                      <a:r>
                        <a:rPr kumimoji="0" lang="tr-TR" sz="1500" b="0" i="0" u="none" strike="noStrike" cap="none" normalizeH="0" baseline="0" smtClean="0">
                          <a:ln>
                            <a:noFill/>
                          </a:ln>
                          <a:solidFill>
                            <a:schemeClr val="tx1"/>
                          </a:solidFill>
                          <a:effectLst/>
                          <a:latin typeface="Comic Sans MS" pitchFamily="66" charset="0"/>
                        </a:rPr>
                        <a:t>k </a:t>
                      </a:r>
                      <a:endParaRPr kumimoji="0" lang="en-US" sz="1500" b="0" i="0" u="none" strike="noStrike" cap="none" normalizeH="0" baseline="0" smtClean="0">
                        <a:ln>
                          <a:noFill/>
                        </a:ln>
                        <a:solidFill>
                          <a:schemeClr val="tx1"/>
                        </a:solidFill>
                        <a:effectLst/>
                        <a:latin typeface="Comic Sans MS" pitchFamily="66" charset="0"/>
                      </a:endParaRPr>
                    </a:p>
                  </a:txBody>
                  <a:tcPr anchor="ctr" anchorCtr="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tr-TR" sz="1500" b="0" i="0" u="none" strike="noStrike" cap="none" normalizeH="0" baseline="0" smtClean="0">
                          <a:ln>
                            <a:noFill/>
                          </a:ln>
                          <a:solidFill>
                            <a:schemeClr val="tx1"/>
                          </a:solidFill>
                          <a:effectLst/>
                          <a:latin typeface="Comic Sans MS" pitchFamily="66" charset="0"/>
                        </a:rPr>
                        <a:t>Orta</a:t>
                      </a:r>
                      <a:endParaRPr kumimoji="0" lang="en-US" sz="1500" b="0" i="0" u="none" strike="noStrike" cap="none" normalizeH="0" baseline="0" smtClean="0">
                        <a:ln>
                          <a:noFill/>
                        </a:ln>
                        <a:solidFill>
                          <a:schemeClr val="tx1"/>
                        </a:solidFill>
                        <a:effectLst/>
                        <a:latin typeface="Comic Sans MS" pitchFamily="66" charset="0"/>
                      </a:endParaRPr>
                    </a:p>
                  </a:txBody>
                  <a:tcPr anchor="ctr" anchorCtr="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tr-TR" sz="1500" b="0" i="0" u="none" strike="noStrike" cap="none" normalizeH="0" baseline="0" dirty="0" smtClean="0">
                          <a:ln>
                            <a:noFill/>
                          </a:ln>
                          <a:solidFill>
                            <a:schemeClr val="tx1"/>
                          </a:solidFill>
                          <a:effectLst/>
                          <a:latin typeface="Comic Sans MS" pitchFamily="66" charset="0"/>
                        </a:rPr>
                        <a:t>Y</a:t>
                      </a:r>
                      <a:r>
                        <a:rPr kumimoji="0" lang="tr-TR" sz="1500" b="0" i="0" u="none" strike="noStrike" cap="none" normalizeH="0" baseline="0" dirty="0" smtClean="0">
                          <a:ln>
                            <a:noFill/>
                          </a:ln>
                          <a:solidFill>
                            <a:schemeClr val="tx1"/>
                          </a:solidFill>
                          <a:effectLst/>
                          <a:latin typeface="Verdana"/>
                        </a:rPr>
                        <a:t>ü</a:t>
                      </a:r>
                      <a:r>
                        <a:rPr kumimoji="0" lang="tr-TR" sz="1500" b="0" i="0" u="none" strike="noStrike" cap="none" normalizeH="0" baseline="0" dirty="0" smtClean="0">
                          <a:ln>
                            <a:noFill/>
                          </a:ln>
                          <a:solidFill>
                            <a:schemeClr val="tx1"/>
                          </a:solidFill>
                          <a:effectLst/>
                          <a:latin typeface="Comic Sans MS" pitchFamily="66" charset="0"/>
                        </a:rPr>
                        <a:t>ksek</a:t>
                      </a:r>
                      <a:endParaRPr kumimoji="0" lang="en-US" sz="1500" b="0" i="0" u="none" strike="noStrike" cap="none" normalizeH="0" baseline="0" dirty="0" smtClean="0">
                        <a:ln>
                          <a:noFill/>
                        </a:ln>
                        <a:solidFill>
                          <a:schemeClr val="tx1"/>
                        </a:solidFill>
                        <a:effectLst/>
                        <a:latin typeface="Comic Sans MS" pitchFamily="66" charset="0"/>
                      </a:endParaRPr>
                    </a:p>
                  </a:txBody>
                  <a:tcPr anchor="ctr" anchorCtr="1" horzOverflow="overflow">
                    <a:lnL w="127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p:cNvSpPr>
            <a:spLocks noGrp="1"/>
          </p:cNvSpPr>
          <p:nvPr>
            <p:ph type="title"/>
          </p:nvPr>
        </p:nvSpPr>
        <p:spPr>
          <a:xfrm>
            <a:off x="2555875" y="2349500"/>
            <a:ext cx="4214813" cy="1295400"/>
          </a:xfrm>
        </p:spPr>
        <p:txBody>
          <a:bodyPr/>
          <a:lstStyle/>
          <a:p>
            <a:pPr eaLnBrk="1" hangingPunct="1">
              <a:defRPr/>
            </a:pPr>
            <a:r>
              <a:rPr lang="tr-TR" b="1" dirty="0" smtClean="0">
                <a:effectLst>
                  <a:outerShdw blurRad="38100" dist="38100" dir="2700000" algn="tl">
                    <a:srgbClr val="000000">
                      <a:alpha val="43137"/>
                    </a:srgbClr>
                  </a:outerShdw>
                </a:effectLst>
              </a:rPr>
              <a:t>Risk Algılaması</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95288" y="836613"/>
            <a:ext cx="8229600" cy="782637"/>
          </a:xfrm>
        </p:spPr>
        <p:txBody>
          <a:bodyPr>
            <a:noAutofit/>
          </a:bodyPr>
          <a:lstStyle/>
          <a:p>
            <a:pPr eaLnBrk="1" fontAlgn="auto" hangingPunct="1">
              <a:spcAft>
                <a:spcPts val="0"/>
              </a:spcAft>
              <a:defRPr/>
            </a:pPr>
            <a:r>
              <a:rPr lang="tr-TR" sz="3600" b="1" dirty="0" smtClean="0">
                <a:effectLst>
                  <a:outerShdw blurRad="38100" dist="38100" dir="2700000" algn="tl">
                    <a:srgbClr val="000000">
                      <a:alpha val="43137"/>
                    </a:srgbClr>
                  </a:outerShdw>
                </a:effectLst>
              </a:rPr>
              <a:t>Kişisel Risk Algılamasını Etkileyen Faktörler</a:t>
            </a:r>
          </a:p>
        </p:txBody>
      </p:sp>
      <p:sp>
        <p:nvSpPr>
          <p:cNvPr id="39939" name="Rectangle 3"/>
          <p:cNvSpPr>
            <a:spLocks noGrp="1" noChangeArrowheads="1"/>
          </p:cNvSpPr>
          <p:nvPr>
            <p:ph idx="1"/>
          </p:nvPr>
        </p:nvSpPr>
        <p:spPr>
          <a:xfrm>
            <a:off x="468313" y="2349500"/>
            <a:ext cx="8229600" cy="3005138"/>
          </a:xfrm>
        </p:spPr>
        <p:txBody>
          <a:bodyPr/>
          <a:lstStyle/>
          <a:p>
            <a:pPr eaLnBrk="1" hangingPunct="1"/>
            <a:r>
              <a:rPr lang="tr-TR" smtClean="0"/>
              <a:t>Korkutuculuk düzeyi</a:t>
            </a:r>
          </a:p>
          <a:p>
            <a:pPr eaLnBrk="1" hangingPunct="1"/>
            <a:r>
              <a:rPr lang="tr-TR" smtClean="0"/>
              <a:t>Anlaşılabilirlik düzeyi</a:t>
            </a:r>
          </a:p>
          <a:p>
            <a:pPr eaLnBrk="1" hangingPunct="1"/>
            <a:r>
              <a:rPr lang="tr-TR" smtClean="0"/>
              <a:t>Etkilenecek kişi sayısı</a:t>
            </a:r>
          </a:p>
          <a:p>
            <a:pPr eaLnBrk="1" hangingPunct="1"/>
            <a:r>
              <a:rPr lang="tr-TR" smtClean="0"/>
              <a:t>Riskin ne derece eşit dağıldığı</a:t>
            </a:r>
          </a:p>
          <a:p>
            <a:pPr eaLnBrk="1" hangingPunct="1"/>
            <a:r>
              <a:rPr lang="tr-TR" smtClean="0"/>
              <a:t>Riski kişinin ne derece önleyebileceği</a:t>
            </a:r>
          </a:p>
          <a:p>
            <a:pPr eaLnBrk="1" hangingPunct="1"/>
            <a:r>
              <a:rPr lang="tr-TR" smtClean="0"/>
              <a:t>Riskin kişisel olarak kabullenilip kabullenilmediği</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11"/>
          <p:cNvGrpSpPr>
            <a:grpSpLocks/>
          </p:cNvGrpSpPr>
          <p:nvPr>
            <p:custDataLst>
              <p:tags r:id="rId1"/>
            </p:custDataLst>
          </p:nvPr>
        </p:nvGrpSpPr>
        <p:grpSpPr bwMode="auto">
          <a:xfrm>
            <a:off x="1474788" y="1555750"/>
            <a:ext cx="6192837" cy="5041900"/>
            <a:chOff x="249" y="572"/>
            <a:chExt cx="3901" cy="3176"/>
          </a:xfrm>
        </p:grpSpPr>
        <p:sp>
          <p:nvSpPr>
            <p:cNvPr id="48133" name="Rectangle 3"/>
            <p:cNvSpPr>
              <a:spLocks noChangeArrowheads="1"/>
            </p:cNvSpPr>
            <p:nvPr/>
          </p:nvSpPr>
          <p:spPr bwMode="auto">
            <a:xfrm>
              <a:off x="249" y="572"/>
              <a:ext cx="3901" cy="3176"/>
            </a:xfrm>
            <a:prstGeom prst="rect">
              <a:avLst/>
            </a:prstGeom>
            <a:solidFill>
              <a:srgbClr val="FFFFE5"/>
            </a:solidFill>
            <a:ln w="9525">
              <a:solidFill>
                <a:schemeClr val="tx1"/>
              </a:solidFill>
              <a:miter lim="800000"/>
              <a:headEnd/>
              <a:tailEnd/>
            </a:ln>
          </p:spPr>
          <p:txBody>
            <a:bodyPr wrap="none" anchor="ctr"/>
            <a:lstStyle/>
            <a:p>
              <a:pPr algn="ctr"/>
              <a:endParaRPr lang="tr-TR" sz="1000">
                <a:solidFill>
                  <a:srgbClr val="000000"/>
                </a:solidFill>
              </a:endParaRPr>
            </a:p>
          </p:txBody>
        </p:sp>
        <p:sp>
          <p:nvSpPr>
            <p:cNvPr id="48134" name="Line 4"/>
            <p:cNvSpPr>
              <a:spLocks noChangeShapeType="1"/>
            </p:cNvSpPr>
            <p:nvPr/>
          </p:nvSpPr>
          <p:spPr bwMode="auto">
            <a:xfrm>
              <a:off x="733" y="1209"/>
              <a:ext cx="0" cy="2226"/>
            </a:xfrm>
            <a:prstGeom prst="line">
              <a:avLst/>
            </a:prstGeom>
            <a:noFill/>
            <a:ln w="28575">
              <a:solidFill>
                <a:srgbClr val="0000CC"/>
              </a:solidFill>
              <a:round/>
              <a:headEnd/>
              <a:tailEnd/>
            </a:ln>
            <a:extLst>
              <a:ext uri="{909E8E84-426E-40DD-AFC4-6F175D3DCCD1}">
                <a14:hiddenFill xmlns:a14="http://schemas.microsoft.com/office/drawing/2010/main" xmlns="">
                  <a:noFill/>
                </a14:hiddenFill>
              </a:ext>
            </a:extLst>
          </p:spPr>
          <p:txBody>
            <a:bodyPr wrap="none" anchor="ctr"/>
            <a:lstStyle/>
            <a:p>
              <a:endParaRPr lang="tr-TR"/>
            </a:p>
          </p:txBody>
        </p:sp>
        <p:sp>
          <p:nvSpPr>
            <p:cNvPr id="48135" name="Line 5"/>
            <p:cNvSpPr>
              <a:spLocks noChangeShapeType="1"/>
            </p:cNvSpPr>
            <p:nvPr/>
          </p:nvSpPr>
          <p:spPr bwMode="auto">
            <a:xfrm>
              <a:off x="731" y="3399"/>
              <a:ext cx="3328" cy="0"/>
            </a:xfrm>
            <a:prstGeom prst="line">
              <a:avLst/>
            </a:prstGeom>
            <a:noFill/>
            <a:ln w="28575">
              <a:solidFill>
                <a:srgbClr val="0000CC"/>
              </a:solidFill>
              <a:round/>
              <a:headEnd/>
              <a:tailEnd/>
            </a:ln>
            <a:extLst>
              <a:ext uri="{909E8E84-426E-40DD-AFC4-6F175D3DCCD1}">
                <a14:hiddenFill xmlns:a14="http://schemas.microsoft.com/office/drawing/2010/main" xmlns="">
                  <a:noFill/>
                </a14:hiddenFill>
              </a:ext>
            </a:extLst>
          </p:spPr>
          <p:txBody>
            <a:bodyPr wrap="none" anchor="ctr"/>
            <a:lstStyle/>
            <a:p>
              <a:endParaRPr lang="tr-TR"/>
            </a:p>
          </p:txBody>
        </p:sp>
        <p:sp>
          <p:nvSpPr>
            <p:cNvPr id="8" name="Rectangle 6"/>
            <p:cNvSpPr>
              <a:spLocks noChangeArrowheads="1"/>
            </p:cNvSpPr>
            <p:nvPr/>
          </p:nvSpPr>
          <p:spPr bwMode="auto">
            <a:xfrm rot="16200000">
              <a:off x="-492" y="2059"/>
              <a:ext cx="1923" cy="286"/>
            </a:xfrm>
            <a:prstGeom prst="rect">
              <a:avLst/>
            </a:prstGeom>
            <a:noFill/>
            <a:ln w="12700">
              <a:noFill/>
              <a:miter lim="800000"/>
              <a:headEnd/>
              <a:tailEnd/>
            </a:ln>
            <a:effectLst/>
          </p:spPr>
          <p:txBody>
            <a:bodyPr lIns="90488" tIns="44450" rIns="90488" bIns="44450">
              <a:spAutoFit/>
            </a:bodyPr>
            <a:lstStyle/>
            <a:p>
              <a:pPr>
                <a:defRPr/>
              </a:pPr>
              <a:r>
                <a:rPr lang="en-US">
                  <a:solidFill>
                    <a:srgbClr val="000000"/>
                  </a:solidFill>
                  <a:effectLst>
                    <a:outerShdw blurRad="38100" dist="38100" dir="2700000" algn="tl">
                      <a:srgbClr val="C0C0C0"/>
                    </a:outerShdw>
                  </a:effectLst>
                  <a:latin typeface="Arial" charset="0"/>
                  <a:cs typeface="+mn-cs"/>
                </a:rPr>
                <a:t>Risk</a:t>
              </a:r>
              <a:r>
                <a:rPr lang="tr-TR">
                  <a:solidFill>
                    <a:srgbClr val="000000"/>
                  </a:solidFill>
                  <a:effectLst>
                    <a:outerShdw blurRad="38100" dist="38100" dir="2700000" algn="tl">
                      <a:srgbClr val="C0C0C0"/>
                    </a:outerShdw>
                  </a:effectLst>
                  <a:latin typeface="Arial" charset="0"/>
                  <a:cs typeface="+mn-cs"/>
                </a:rPr>
                <a:t> algılama</a:t>
              </a:r>
              <a:endParaRPr lang="en-US">
                <a:solidFill>
                  <a:srgbClr val="000000"/>
                </a:solidFill>
                <a:effectLst>
                  <a:outerShdw blurRad="38100" dist="38100" dir="2700000" algn="tl">
                    <a:srgbClr val="C0C0C0"/>
                  </a:outerShdw>
                </a:effectLst>
                <a:latin typeface="Arial" charset="0"/>
                <a:cs typeface="+mn-cs"/>
              </a:endParaRPr>
            </a:p>
          </p:txBody>
        </p:sp>
        <p:sp>
          <p:nvSpPr>
            <p:cNvPr id="48137" name="Arc 7"/>
            <p:cNvSpPr>
              <a:spLocks/>
            </p:cNvSpPr>
            <p:nvPr/>
          </p:nvSpPr>
          <p:spPr bwMode="auto">
            <a:xfrm rot="10800000">
              <a:off x="778" y="2775"/>
              <a:ext cx="1224" cy="34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cap="rnd">
              <a:solidFill>
                <a:srgbClr val="0000CC"/>
              </a:solidFill>
              <a:round/>
              <a:headEnd/>
              <a:tailEnd/>
            </a:ln>
            <a:extLst>
              <a:ext uri="{909E8E84-426E-40DD-AFC4-6F175D3DCCD1}">
                <a14:hiddenFill xmlns:a14="http://schemas.microsoft.com/office/drawing/2010/main" xmlns="">
                  <a:solidFill>
                    <a:srgbClr val="FFFFFF"/>
                  </a:solidFill>
                </a14:hiddenFill>
              </a:ext>
            </a:extLst>
          </p:spPr>
          <p:txBody>
            <a:bodyPr rot="10800000" wrap="none" anchor="ctr"/>
            <a:lstStyle/>
            <a:p>
              <a:endParaRPr lang="tr-TR"/>
            </a:p>
          </p:txBody>
        </p:sp>
        <p:sp>
          <p:nvSpPr>
            <p:cNvPr id="10" name="Rectangle 9"/>
            <p:cNvSpPr>
              <a:spLocks noChangeArrowheads="1"/>
            </p:cNvSpPr>
            <p:nvPr/>
          </p:nvSpPr>
          <p:spPr bwMode="auto">
            <a:xfrm>
              <a:off x="3074" y="3435"/>
              <a:ext cx="807" cy="286"/>
            </a:xfrm>
            <a:prstGeom prst="rect">
              <a:avLst/>
            </a:prstGeom>
            <a:solidFill>
              <a:schemeClr val="bg1"/>
            </a:solidFill>
            <a:ln w="12700">
              <a:noFill/>
              <a:miter lim="800000"/>
              <a:headEnd/>
              <a:tailEnd/>
            </a:ln>
            <a:effectLst/>
          </p:spPr>
          <p:txBody>
            <a:bodyPr lIns="90488" tIns="44450" rIns="90488" bIns="44450">
              <a:spAutoFit/>
            </a:bodyPr>
            <a:lstStyle/>
            <a:p>
              <a:pPr>
                <a:defRPr/>
              </a:pPr>
              <a:r>
                <a:rPr lang="tr-TR">
                  <a:solidFill>
                    <a:srgbClr val="000000"/>
                  </a:solidFill>
                  <a:effectLst>
                    <a:outerShdw blurRad="38100" dist="38100" dir="2700000" algn="tl">
                      <a:srgbClr val="C0C0C0"/>
                    </a:outerShdw>
                  </a:effectLst>
                  <a:latin typeface="Arial" charset="0"/>
                  <a:cs typeface="+mn-cs"/>
                </a:rPr>
                <a:t>Zaman</a:t>
              </a:r>
              <a:endParaRPr lang="en-US">
                <a:solidFill>
                  <a:srgbClr val="000000"/>
                </a:solidFill>
                <a:effectLst>
                  <a:outerShdw blurRad="38100" dist="38100" dir="2700000" algn="tl">
                    <a:srgbClr val="C0C0C0"/>
                  </a:outerShdw>
                </a:effectLst>
                <a:latin typeface="Arial" charset="0"/>
                <a:cs typeface="+mn-cs"/>
              </a:endParaRPr>
            </a:p>
          </p:txBody>
        </p:sp>
      </p:grpSp>
      <p:sp>
        <p:nvSpPr>
          <p:cNvPr id="48131" name="Text Box 9"/>
          <p:cNvSpPr txBox="1">
            <a:spLocks noChangeArrowheads="1"/>
          </p:cNvSpPr>
          <p:nvPr/>
        </p:nvSpPr>
        <p:spPr bwMode="auto">
          <a:xfrm>
            <a:off x="3394075" y="3109913"/>
            <a:ext cx="3554413" cy="1200150"/>
          </a:xfrm>
          <a:prstGeom prst="rect">
            <a:avLst/>
          </a:prstGeom>
          <a:solidFill>
            <a:srgbClr val="99CCFF"/>
          </a:solidFill>
          <a:ln w="9525">
            <a:solidFill>
              <a:srgbClr val="000000"/>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tr-TR" b="1"/>
              <a:t>Risk belirlendiğinde bir önem </a:t>
            </a:r>
          </a:p>
          <a:p>
            <a:pPr eaLnBrk="1" hangingPunct="1"/>
            <a:r>
              <a:rPr lang="tr-TR" b="1"/>
              <a:t>seviyesinde algılanır. Ancak </a:t>
            </a:r>
          </a:p>
          <a:p>
            <a:pPr eaLnBrk="1" hangingPunct="1"/>
            <a:r>
              <a:rPr lang="tr-TR" b="1"/>
              <a:t>zamanla önem seviyesinde bir</a:t>
            </a:r>
          </a:p>
          <a:p>
            <a:pPr eaLnBrk="1" hangingPunct="1"/>
            <a:r>
              <a:rPr lang="tr-TR" b="1"/>
              <a:t>düşüş gözlenir. (kanıksama)</a:t>
            </a:r>
          </a:p>
        </p:txBody>
      </p:sp>
      <p:sp>
        <p:nvSpPr>
          <p:cNvPr id="12" name="14 Metin Yer Tutucusu"/>
          <p:cNvSpPr txBox="1">
            <a:spLocks/>
          </p:cNvSpPr>
          <p:nvPr/>
        </p:nvSpPr>
        <p:spPr>
          <a:xfrm>
            <a:off x="250825" y="692150"/>
            <a:ext cx="8642350" cy="865188"/>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Font typeface="Wingdings 2"/>
              <a:buNone/>
              <a:defRPr/>
            </a:pPr>
            <a:r>
              <a:rPr lang="tr-TR" sz="3600" b="1" dirty="0" smtClean="0">
                <a:solidFill>
                  <a:schemeClr val="tx2"/>
                </a:solidFill>
                <a:effectLst>
                  <a:outerShdw blurRad="38100" dist="38100" dir="2700000" algn="tl">
                    <a:srgbClr val="000000">
                      <a:alpha val="43137"/>
                    </a:srgbClr>
                  </a:outerShdw>
                </a:effectLst>
                <a:latin typeface="+mj-lt"/>
                <a:ea typeface="+mj-ea"/>
                <a:cs typeface="+mj-cs"/>
              </a:rPr>
              <a:t>Risk Algılamasını Etkileyen Zaman Faktörü</a:t>
            </a:r>
            <a:endParaRPr lang="tr-TR" sz="3600" b="1" dirty="0">
              <a:solidFill>
                <a:schemeClr val="tx2"/>
              </a:solidFill>
              <a:effectLst>
                <a:outerShdw blurRad="38100" dist="38100" dir="2700000" algn="tl">
                  <a:srgbClr val="000000">
                    <a:alpha val="43137"/>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13"/>
          <p:cNvGrpSpPr>
            <a:grpSpLocks/>
          </p:cNvGrpSpPr>
          <p:nvPr>
            <p:custDataLst>
              <p:tags r:id="rId1"/>
            </p:custDataLst>
          </p:nvPr>
        </p:nvGrpSpPr>
        <p:grpSpPr bwMode="auto">
          <a:xfrm>
            <a:off x="1403350" y="1557338"/>
            <a:ext cx="6192838" cy="5041900"/>
            <a:chOff x="249" y="572"/>
            <a:chExt cx="3901" cy="3176"/>
          </a:xfrm>
        </p:grpSpPr>
        <p:sp>
          <p:nvSpPr>
            <p:cNvPr id="49157" name="Rectangle 2"/>
            <p:cNvSpPr>
              <a:spLocks noChangeArrowheads="1"/>
            </p:cNvSpPr>
            <p:nvPr/>
          </p:nvSpPr>
          <p:spPr bwMode="auto">
            <a:xfrm>
              <a:off x="249" y="572"/>
              <a:ext cx="3901" cy="3176"/>
            </a:xfrm>
            <a:prstGeom prst="rect">
              <a:avLst/>
            </a:prstGeom>
            <a:solidFill>
              <a:srgbClr val="FFFFE5"/>
            </a:solidFill>
            <a:ln w="9525">
              <a:solidFill>
                <a:srgbClr val="000000"/>
              </a:solidFill>
              <a:miter lim="800000"/>
              <a:headEnd/>
              <a:tailEnd/>
            </a:ln>
          </p:spPr>
          <p:txBody>
            <a:bodyPr wrap="none" anchor="ctr"/>
            <a:lstStyle/>
            <a:p>
              <a:pPr algn="ctr"/>
              <a:endParaRPr lang="tr-TR" sz="1000"/>
            </a:p>
          </p:txBody>
        </p:sp>
        <p:sp>
          <p:nvSpPr>
            <p:cNvPr id="49158" name="Line 3"/>
            <p:cNvSpPr>
              <a:spLocks noChangeShapeType="1"/>
            </p:cNvSpPr>
            <p:nvPr/>
          </p:nvSpPr>
          <p:spPr bwMode="auto">
            <a:xfrm>
              <a:off x="719" y="1133"/>
              <a:ext cx="0" cy="2258"/>
            </a:xfrm>
            <a:prstGeom prst="line">
              <a:avLst/>
            </a:prstGeom>
            <a:noFill/>
            <a:ln w="28575">
              <a:solidFill>
                <a:srgbClr val="0000CC"/>
              </a:solidFill>
              <a:round/>
              <a:headEnd/>
              <a:tailEnd/>
            </a:ln>
            <a:extLst>
              <a:ext uri="{909E8E84-426E-40DD-AFC4-6F175D3DCCD1}">
                <a14:hiddenFill xmlns:a14="http://schemas.microsoft.com/office/drawing/2010/main" xmlns="">
                  <a:noFill/>
                </a14:hiddenFill>
              </a:ext>
            </a:extLst>
          </p:spPr>
          <p:txBody>
            <a:bodyPr wrap="none" anchor="ctr"/>
            <a:lstStyle/>
            <a:p>
              <a:endParaRPr lang="tr-TR"/>
            </a:p>
          </p:txBody>
        </p:sp>
        <p:sp>
          <p:nvSpPr>
            <p:cNvPr id="49159" name="Line 4"/>
            <p:cNvSpPr>
              <a:spLocks noChangeShapeType="1"/>
            </p:cNvSpPr>
            <p:nvPr/>
          </p:nvSpPr>
          <p:spPr bwMode="auto">
            <a:xfrm>
              <a:off x="723" y="3394"/>
              <a:ext cx="3366" cy="0"/>
            </a:xfrm>
            <a:prstGeom prst="line">
              <a:avLst/>
            </a:prstGeom>
            <a:noFill/>
            <a:ln w="28575">
              <a:solidFill>
                <a:srgbClr val="0000CC"/>
              </a:solidFill>
              <a:round/>
              <a:headEnd/>
              <a:tailEnd/>
            </a:ln>
            <a:extLst>
              <a:ext uri="{909E8E84-426E-40DD-AFC4-6F175D3DCCD1}">
                <a14:hiddenFill xmlns:a14="http://schemas.microsoft.com/office/drawing/2010/main" xmlns="">
                  <a:noFill/>
                </a14:hiddenFill>
              </a:ext>
            </a:extLst>
          </p:spPr>
          <p:txBody>
            <a:bodyPr wrap="none" anchor="ctr"/>
            <a:lstStyle/>
            <a:p>
              <a:endParaRPr lang="tr-TR"/>
            </a:p>
          </p:txBody>
        </p:sp>
        <p:sp>
          <p:nvSpPr>
            <p:cNvPr id="49160" name="Arc 5"/>
            <p:cNvSpPr>
              <a:spLocks/>
            </p:cNvSpPr>
            <p:nvPr/>
          </p:nvSpPr>
          <p:spPr bwMode="auto">
            <a:xfrm rot="10800000">
              <a:off x="764" y="2761"/>
              <a:ext cx="1239" cy="34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cap="rnd">
              <a:solidFill>
                <a:srgbClr val="0000CC"/>
              </a:solidFill>
              <a:round/>
              <a:headEnd/>
              <a:tailEnd/>
            </a:ln>
            <a:extLst>
              <a:ext uri="{909E8E84-426E-40DD-AFC4-6F175D3DCCD1}">
                <a14:hiddenFill xmlns:a14="http://schemas.microsoft.com/office/drawing/2010/main" xmlns="">
                  <a:solidFill>
                    <a:srgbClr val="FFFFFF"/>
                  </a:solidFill>
                </a14:hiddenFill>
              </a:ext>
            </a:extLst>
          </p:spPr>
          <p:txBody>
            <a:bodyPr rot="10800000" wrap="none" anchor="ctr"/>
            <a:lstStyle/>
            <a:p>
              <a:endParaRPr lang="tr-TR"/>
            </a:p>
          </p:txBody>
        </p:sp>
        <p:sp>
          <p:nvSpPr>
            <p:cNvPr id="49161" name="Line 6"/>
            <p:cNvSpPr>
              <a:spLocks noChangeShapeType="1"/>
            </p:cNvSpPr>
            <p:nvPr/>
          </p:nvSpPr>
          <p:spPr bwMode="auto">
            <a:xfrm flipV="1">
              <a:off x="1996" y="1515"/>
              <a:ext cx="0" cy="1613"/>
            </a:xfrm>
            <a:prstGeom prst="line">
              <a:avLst/>
            </a:prstGeom>
            <a:noFill/>
            <a:ln w="57150">
              <a:solidFill>
                <a:srgbClr val="0000CC"/>
              </a:solidFill>
              <a:round/>
              <a:headEnd/>
              <a:tailEnd/>
            </a:ln>
            <a:extLst>
              <a:ext uri="{909E8E84-426E-40DD-AFC4-6F175D3DCCD1}">
                <a14:hiddenFill xmlns:a14="http://schemas.microsoft.com/office/drawing/2010/main" xmlns="">
                  <a:noFill/>
                </a14:hiddenFill>
              </a:ext>
            </a:extLst>
          </p:spPr>
          <p:txBody>
            <a:bodyPr wrap="none" anchor="ctr"/>
            <a:lstStyle/>
            <a:p>
              <a:endParaRPr lang="tr-TR"/>
            </a:p>
          </p:txBody>
        </p:sp>
        <p:sp>
          <p:nvSpPr>
            <p:cNvPr id="10" name="Rectangle 7"/>
            <p:cNvSpPr>
              <a:spLocks noChangeArrowheads="1"/>
            </p:cNvSpPr>
            <p:nvPr/>
          </p:nvSpPr>
          <p:spPr bwMode="auto">
            <a:xfrm rot="16200000">
              <a:off x="-552" y="2083"/>
              <a:ext cx="1950" cy="229"/>
            </a:xfrm>
            <a:prstGeom prst="rect">
              <a:avLst/>
            </a:prstGeom>
            <a:noFill/>
            <a:ln w="12700">
              <a:noFill/>
              <a:miter lim="800000"/>
              <a:headEnd/>
              <a:tailEnd/>
            </a:ln>
            <a:effectLst/>
          </p:spPr>
          <p:txBody>
            <a:bodyPr lIns="90488" tIns="44450" rIns="90488" bIns="44450">
              <a:spAutoFit/>
            </a:bodyPr>
            <a:lstStyle/>
            <a:p>
              <a:pPr>
                <a:defRPr/>
              </a:pPr>
              <a:r>
                <a:rPr lang="en-US">
                  <a:solidFill>
                    <a:srgbClr val="000000"/>
                  </a:solidFill>
                  <a:effectLst>
                    <a:outerShdw blurRad="38100" dist="38100" dir="2700000" algn="tl">
                      <a:srgbClr val="C0C0C0"/>
                    </a:outerShdw>
                  </a:effectLst>
                  <a:latin typeface="Arial" charset="0"/>
                  <a:cs typeface="+mn-cs"/>
                </a:rPr>
                <a:t>Risk</a:t>
              </a:r>
              <a:r>
                <a:rPr lang="tr-TR">
                  <a:solidFill>
                    <a:srgbClr val="000000"/>
                  </a:solidFill>
                  <a:effectLst>
                    <a:outerShdw blurRad="38100" dist="38100" dir="2700000" algn="tl">
                      <a:srgbClr val="C0C0C0"/>
                    </a:outerShdw>
                  </a:effectLst>
                  <a:latin typeface="Arial" charset="0"/>
                  <a:cs typeface="+mn-cs"/>
                </a:rPr>
                <a:t> algılama</a:t>
              </a:r>
              <a:endParaRPr lang="en-US">
                <a:solidFill>
                  <a:srgbClr val="000000"/>
                </a:solidFill>
                <a:effectLst>
                  <a:outerShdw blurRad="38100" dist="38100" dir="2700000" algn="tl">
                    <a:srgbClr val="C0C0C0"/>
                  </a:outerShdw>
                </a:effectLst>
                <a:latin typeface="Arial" charset="0"/>
                <a:cs typeface="+mn-cs"/>
              </a:endParaRPr>
            </a:p>
          </p:txBody>
        </p:sp>
        <p:sp>
          <p:nvSpPr>
            <p:cNvPr id="49163" name="Text Box 8"/>
            <p:cNvSpPr txBox="1">
              <a:spLocks noChangeArrowheads="1"/>
            </p:cNvSpPr>
            <p:nvPr/>
          </p:nvSpPr>
          <p:spPr bwMode="auto">
            <a:xfrm>
              <a:off x="2049" y="1517"/>
              <a:ext cx="458" cy="237"/>
            </a:xfrm>
            <a:prstGeom prst="rect">
              <a:avLst/>
            </a:prstGeom>
            <a:solidFill>
              <a:schemeClr val="bg1"/>
            </a:solidFill>
            <a:ln w="9525">
              <a:solidFill>
                <a:srgbClr val="663300"/>
              </a:solidFill>
              <a:miter lim="800000"/>
              <a:headEnd/>
              <a:tailEnd/>
            </a:ln>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tr-TR"/>
                <a:t>RİSK</a:t>
              </a:r>
            </a:p>
          </p:txBody>
        </p:sp>
        <p:sp>
          <p:nvSpPr>
            <p:cNvPr id="12" name="Rectangle 9"/>
            <p:cNvSpPr>
              <a:spLocks noChangeArrowheads="1"/>
            </p:cNvSpPr>
            <p:nvPr/>
          </p:nvSpPr>
          <p:spPr bwMode="auto">
            <a:xfrm>
              <a:off x="3152" y="3430"/>
              <a:ext cx="817" cy="229"/>
            </a:xfrm>
            <a:prstGeom prst="rect">
              <a:avLst/>
            </a:prstGeom>
            <a:solidFill>
              <a:schemeClr val="bg1"/>
            </a:solidFill>
            <a:ln w="12700">
              <a:noFill/>
              <a:miter lim="800000"/>
              <a:headEnd/>
              <a:tailEnd/>
            </a:ln>
            <a:effectLst/>
          </p:spPr>
          <p:txBody>
            <a:bodyPr lIns="90488" tIns="44450" rIns="90488" bIns="44450">
              <a:spAutoFit/>
            </a:bodyPr>
            <a:lstStyle/>
            <a:p>
              <a:pPr>
                <a:defRPr/>
              </a:pPr>
              <a:r>
                <a:rPr lang="tr-TR">
                  <a:solidFill>
                    <a:srgbClr val="000000"/>
                  </a:solidFill>
                  <a:effectLst>
                    <a:outerShdw blurRad="38100" dist="38100" dir="2700000" algn="tl">
                      <a:srgbClr val="C0C0C0"/>
                    </a:outerShdw>
                  </a:effectLst>
                  <a:latin typeface="Arial" charset="0"/>
                  <a:cs typeface="+mn-cs"/>
                </a:rPr>
                <a:t>Zaman</a:t>
              </a:r>
              <a:endParaRPr lang="en-US">
                <a:solidFill>
                  <a:srgbClr val="000000"/>
                </a:solidFill>
                <a:effectLst>
                  <a:outerShdw blurRad="38100" dist="38100" dir="2700000" algn="tl">
                    <a:srgbClr val="C0C0C0"/>
                  </a:outerShdw>
                </a:effectLst>
                <a:latin typeface="Arial" charset="0"/>
                <a:cs typeface="+mn-cs"/>
              </a:endParaRPr>
            </a:p>
          </p:txBody>
        </p:sp>
        <p:sp>
          <p:nvSpPr>
            <p:cNvPr id="49165" name="AutoShape 10"/>
            <p:cNvSpPr>
              <a:spLocks noChangeArrowheads="1"/>
            </p:cNvSpPr>
            <p:nvPr/>
          </p:nvSpPr>
          <p:spPr bwMode="auto">
            <a:xfrm>
              <a:off x="1170" y="844"/>
              <a:ext cx="1543" cy="726"/>
            </a:xfrm>
            <a:prstGeom prst="irregularSeal2">
              <a:avLst/>
            </a:prstGeom>
            <a:solidFill>
              <a:schemeClr val="accent1"/>
            </a:solidFill>
            <a:ln w="9525">
              <a:solidFill>
                <a:schemeClr val="tx1"/>
              </a:solidFill>
              <a:miter lim="800000"/>
              <a:headEnd/>
              <a:tailEnd/>
            </a:ln>
          </p:spPr>
          <p:txBody>
            <a:bodyPr wrap="none" anchor="ctr"/>
            <a:lstStyle/>
            <a:p>
              <a:endParaRPr lang="tr-TR"/>
            </a:p>
          </p:txBody>
        </p:sp>
        <p:sp>
          <p:nvSpPr>
            <p:cNvPr id="14" name="Rectangle 11"/>
            <p:cNvSpPr>
              <a:spLocks noChangeArrowheads="1"/>
            </p:cNvSpPr>
            <p:nvPr/>
          </p:nvSpPr>
          <p:spPr bwMode="auto">
            <a:xfrm>
              <a:off x="1397" y="1055"/>
              <a:ext cx="936" cy="267"/>
            </a:xfrm>
            <a:prstGeom prst="rect">
              <a:avLst/>
            </a:prstGeom>
            <a:noFill/>
            <a:ln w="12700">
              <a:noFill/>
              <a:miter lim="800000"/>
              <a:headEnd/>
              <a:tailEnd/>
            </a:ln>
            <a:effectLst/>
          </p:spPr>
          <p:txBody>
            <a:bodyPr wrap="none" lIns="90488" tIns="44450" rIns="90488" bIns="44450">
              <a:spAutoFit/>
            </a:bodyPr>
            <a:lstStyle/>
            <a:p>
              <a:pPr>
                <a:defRPr/>
              </a:pPr>
              <a:r>
                <a:rPr lang="tr-TR" sz="2200" i="1" dirty="0">
                  <a:solidFill>
                    <a:srgbClr val="FF3300"/>
                  </a:solidFill>
                  <a:effectLst>
                    <a:outerShdw blurRad="38100" dist="38100" dir="2700000" algn="tl">
                      <a:srgbClr val="C0C0C0"/>
                    </a:outerShdw>
                  </a:effectLst>
                  <a:latin typeface="Arial" charset="0"/>
                  <a:cs typeface="+mn-cs"/>
                </a:rPr>
                <a:t>Ciddi kaza</a:t>
              </a:r>
              <a:endParaRPr lang="en-US" sz="2200" i="1" dirty="0">
                <a:solidFill>
                  <a:srgbClr val="FF3300"/>
                </a:solidFill>
                <a:effectLst>
                  <a:outerShdw blurRad="38100" dist="38100" dir="2700000" algn="tl">
                    <a:srgbClr val="C0C0C0"/>
                  </a:outerShdw>
                </a:effectLst>
                <a:latin typeface="Arial" charset="0"/>
                <a:cs typeface="+mn-cs"/>
              </a:endParaRPr>
            </a:p>
          </p:txBody>
        </p:sp>
      </p:grpSp>
      <p:sp>
        <p:nvSpPr>
          <p:cNvPr id="49155" name="Text Box 11"/>
          <p:cNvSpPr txBox="1">
            <a:spLocks noChangeArrowheads="1"/>
          </p:cNvSpPr>
          <p:nvPr/>
        </p:nvSpPr>
        <p:spPr bwMode="auto">
          <a:xfrm>
            <a:off x="4616450" y="4570413"/>
            <a:ext cx="2627313" cy="922337"/>
          </a:xfrm>
          <a:prstGeom prst="rect">
            <a:avLst/>
          </a:prstGeom>
          <a:solidFill>
            <a:srgbClr val="99CCFF"/>
          </a:solidFill>
          <a:ln w="9525">
            <a:solidFill>
              <a:srgbClr val="663300"/>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tr-TR" b="1"/>
              <a:t>Ciddi bir kaza sonrası risk algılama seviyesi aniden yükselir. </a:t>
            </a:r>
          </a:p>
        </p:txBody>
      </p:sp>
      <p:sp>
        <p:nvSpPr>
          <p:cNvPr id="16" name="14 Metin Yer Tutucusu"/>
          <p:cNvSpPr txBox="1">
            <a:spLocks/>
          </p:cNvSpPr>
          <p:nvPr/>
        </p:nvSpPr>
        <p:spPr>
          <a:xfrm>
            <a:off x="250825" y="692150"/>
            <a:ext cx="8642350" cy="865188"/>
          </a:xfrm>
          <a:prstGeom prst="rect">
            <a:avLst/>
          </a:prstGeom>
        </p:spPr>
        <p:txBody>
          <a:bodyPr/>
          <a:lstStyle>
            <a:lvl1pPr marL="0" indent="0" algn="ctr" rtl="0" eaLnBrk="1" latinLnBrk="0" hangingPunct="1">
              <a:spcBef>
                <a:spcPct val="20000"/>
              </a:spcBef>
              <a:buClr>
                <a:schemeClr val="accent3"/>
              </a:buClr>
              <a:buSzPct val="95000"/>
              <a:buFont typeface="Wingdings 2"/>
              <a:buNone/>
              <a:defRPr kumimoji="0" sz="2400" b="1" kern="1200">
                <a:solidFill>
                  <a:schemeClr val="tx1"/>
                </a:solidFill>
                <a:latin typeface="+mn-lt"/>
                <a:ea typeface="+mn-ea"/>
                <a:cs typeface="+mn-cs"/>
              </a:defRPr>
            </a:lvl1pPr>
            <a:lvl2pPr marL="457200" indent="0" algn="l" rtl="0" eaLnBrk="1" latinLnBrk="0" hangingPunct="1">
              <a:spcBef>
                <a:spcPct val="20000"/>
              </a:spcBef>
              <a:buClr>
                <a:schemeClr val="accent1"/>
              </a:buClr>
              <a:buSzPct val="85000"/>
              <a:buFont typeface="Wingdings 2"/>
              <a:buNone/>
              <a:defRPr kumimoji="0" sz="2000" b="1" kern="1200">
                <a:solidFill>
                  <a:schemeClr val="tx1"/>
                </a:solidFill>
                <a:latin typeface="+mn-lt"/>
                <a:ea typeface="+mn-ea"/>
                <a:cs typeface="+mn-cs"/>
              </a:defRPr>
            </a:lvl2pPr>
            <a:lvl3pPr marL="914400" indent="0" algn="l" rtl="0" eaLnBrk="1" latinLnBrk="0" hangingPunct="1">
              <a:spcBef>
                <a:spcPct val="20000"/>
              </a:spcBef>
              <a:buClr>
                <a:schemeClr val="accent2"/>
              </a:buClr>
              <a:buSzPct val="70000"/>
              <a:buFont typeface="Wingdings 2"/>
              <a:buNone/>
              <a:defRPr kumimoji="0" sz="1800" b="1" kern="1200">
                <a:solidFill>
                  <a:schemeClr val="tx1"/>
                </a:solidFill>
                <a:latin typeface="+mn-lt"/>
                <a:ea typeface="+mn-ea"/>
                <a:cs typeface="+mn-cs"/>
              </a:defRPr>
            </a:lvl3pPr>
            <a:lvl4pPr marL="1371600" indent="0" algn="l" rtl="0" eaLnBrk="1" latinLnBrk="0" hangingPunct="1">
              <a:spcBef>
                <a:spcPct val="20000"/>
              </a:spcBef>
              <a:buClr>
                <a:schemeClr val="accent3"/>
              </a:buClr>
              <a:buSzPct val="65000"/>
              <a:buFont typeface="Wingdings 2"/>
              <a:buNone/>
              <a:defRPr kumimoji="0" sz="1600" b="1" kern="1200">
                <a:solidFill>
                  <a:schemeClr val="tx1"/>
                </a:solidFill>
                <a:latin typeface="+mn-lt"/>
                <a:ea typeface="+mn-ea"/>
                <a:cs typeface="+mn-cs"/>
              </a:defRPr>
            </a:lvl4pPr>
            <a:lvl5pPr marL="1828800" indent="0" algn="l" rtl="0" eaLnBrk="1" latinLnBrk="0" hangingPunct="1">
              <a:spcBef>
                <a:spcPct val="20000"/>
              </a:spcBef>
              <a:buClr>
                <a:schemeClr val="accent4"/>
              </a:buClr>
              <a:buSzPct val="65000"/>
              <a:buFont typeface="Wingdings 2"/>
              <a:buNone/>
              <a:defRPr kumimoji="0" sz="1600" b="1" kern="1200">
                <a:solidFill>
                  <a:schemeClr val="tx1"/>
                </a:solidFill>
                <a:latin typeface="+mn-lt"/>
                <a:ea typeface="+mn-ea"/>
                <a:cs typeface="+mn-cs"/>
              </a:defRPr>
            </a:lvl5pPr>
            <a:lvl6pPr marL="2286000" indent="0" algn="l" rtl="0" eaLnBrk="1" latinLnBrk="0" hangingPunct="1">
              <a:spcBef>
                <a:spcPct val="20000"/>
              </a:spcBef>
              <a:buClr>
                <a:schemeClr val="accent5"/>
              </a:buClr>
              <a:buSzPct val="80000"/>
              <a:buFont typeface="Wingdings 2"/>
              <a:buNone/>
              <a:defRPr kumimoji="0" sz="1600" b="1" kern="1200">
                <a:solidFill>
                  <a:schemeClr val="tx1"/>
                </a:solidFill>
                <a:latin typeface="+mn-lt"/>
                <a:ea typeface="+mn-ea"/>
                <a:cs typeface="+mn-cs"/>
              </a:defRPr>
            </a:lvl6pPr>
            <a:lvl7pPr marL="2743200" indent="0" algn="l" rtl="0" eaLnBrk="1" latinLnBrk="0" hangingPunct="1">
              <a:spcBef>
                <a:spcPct val="20000"/>
              </a:spcBef>
              <a:buClr>
                <a:schemeClr val="accent6"/>
              </a:buClr>
              <a:buSzPct val="80000"/>
              <a:buFont typeface="Wingdings 2"/>
              <a:buNone/>
              <a:defRPr kumimoji="0" sz="1600" b="1" kern="1200" baseline="0">
                <a:solidFill>
                  <a:schemeClr val="tx1"/>
                </a:solidFill>
                <a:latin typeface="+mn-lt"/>
                <a:ea typeface="+mn-ea"/>
                <a:cs typeface="+mn-cs"/>
              </a:defRPr>
            </a:lvl7pPr>
            <a:lvl8pPr marL="3200400" indent="0" algn="l" rtl="0" eaLnBrk="1" latinLnBrk="0" hangingPunct="1">
              <a:spcBef>
                <a:spcPct val="20000"/>
              </a:spcBef>
              <a:buClr>
                <a:schemeClr val="tx2"/>
              </a:buClr>
              <a:buNone/>
              <a:defRPr kumimoji="0" sz="1600" b="1" kern="1200">
                <a:solidFill>
                  <a:schemeClr val="tx1"/>
                </a:solidFill>
                <a:latin typeface="+mn-lt"/>
                <a:ea typeface="+mn-ea"/>
                <a:cs typeface="+mn-cs"/>
              </a:defRPr>
            </a:lvl8pPr>
            <a:lvl9pPr marL="3657600" indent="0" algn="l" rtl="0" eaLnBrk="1" latinLnBrk="0" hangingPunct="1">
              <a:spcBef>
                <a:spcPct val="20000"/>
              </a:spcBef>
              <a:buClr>
                <a:schemeClr val="tx2"/>
              </a:buClr>
              <a:buFontTx/>
              <a:buNone/>
              <a:defRPr kumimoji="0" sz="1600" b="1" kern="1200" baseline="0">
                <a:solidFill>
                  <a:schemeClr val="tx1"/>
                </a:solidFill>
                <a:latin typeface="+mn-lt"/>
                <a:ea typeface="+mn-ea"/>
                <a:cs typeface="+mn-cs"/>
              </a:defRPr>
            </a:lvl9pPr>
          </a:lstStyle>
          <a:p>
            <a:pPr>
              <a:defRPr/>
            </a:pPr>
            <a:r>
              <a:rPr lang="tr-TR" sz="3600" dirty="0" smtClean="0">
                <a:solidFill>
                  <a:schemeClr val="tx2"/>
                </a:solidFill>
                <a:effectLst>
                  <a:outerShdw blurRad="38100" dist="38100" dir="2700000" algn="tl">
                    <a:srgbClr val="000000">
                      <a:alpha val="43137"/>
                    </a:srgbClr>
                  </a:outerShdw>
                </a:effectLst>
                <a:latin typeface="+mj-lt"/>
                <a:ea typeface="+mj-ea"/>
                <a:cs typeface="+mj-cs"/>
              </a:rPr>
              <a:t>Risk Algılamasını Etkileyen Zaman Faktörü</a:t>
            </a:r>
            <a:endParaRPr lang="tr-TR" sz="3600" dirty="0">
              <a:solidFill>
                <a:schemeClr val="tx2"/>
              </a:solidFill>
              <a:effectLst>
                <a:outerShdw blurRad="38100" dist="38100" dir="2700000" algn="tl">
                  <a:srgbClr val="000000">
                    <a:alpha val="43137"/>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SafetyOfficer06[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5813" y="1071563"/>
            <a:ext cx="7488237" cy="534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1" name="Text Box 6"/>
          <p:cNvSpPr txBox="1">
            <a:spLocks noChangeArrowheads="1"/>
          </p:cNvSpPr>
          <p:nvPr/>
        </p:nvSpPr>
        <p:spPr bwMode="auto">
          <a:xfrm>
            <a:off x="6516688" y="1125538"/>
            <a:ext cx="358775" cy="3667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tr-TR" b="1">
                <a:solidFill>
                  <a:schemeClr val="accent2"/>
                </a:solidFill>
              </a:rPr>
              <a:t>2</a:t>
            </a:r>
            <a:endParaRPr lang="tr-TR" b="1"/>
          </a:p>
        </p:txBody>
      </p:sp>
      <p:sp>
        <p:nvSpPr>
          <p:cNvPr id="43012" name="Text Box 7"/>
          <p:cNvSpPr txBox="1">
            <a:spLocks noChangeArrowheads="1"/>
          </p:cNvSpPr>
          <p:nvPr/>
        </p:nvSpPr>
        <p:spPr bwMode="auto">
          <a:xfrm>
            <a:off x="3059113" y="2133600"/>
            <a:ext cx="504825" cy="366713"/>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tr-TR" b="1">
                <a:solidFill>
                  <a:schemeClr val="accent2"/>
                </a:solidFill>
              </a:rPr>
              <a:t>1 </a:t>
            </a:r>
          </a:p>
        </p:txBody>
      </p:sp>
      <p:sp>
        <p:nvSpPr>
          <p:cNvPr id="13" name="12 Metin Yer Tutucusu"/>
          <p:cNvSpPr>
            <a:spLocks noGrp="1"/>
          </p:cNvSpPr>
          <p:nvPr>
            <p:ph type="body" idx="1"/>
          </p:nvPr>
        </p:nvSpPr>
        <p:spPr>
          <a:xfrm>
            <a:off x="285750" y="357188"/>
            <a:ext cx="8640763" cy="596900"/>
          </a:xfrm>
        </p:spPr>
        <p:txBody>
          <a:bodyPr/>
          <a:lstStyle/>
          <a:p>
            <a:pPr eaLnBrk="1" hangingPunct="1">
              <a:defRPr/>
            </a:pPr>
            <a:r>
              <a:rPr lang="tr-TR" sz="3200" dirty="0" smtClean="0">
                <a:solidFill>
                  <a:schemeClr val="tx2"/>
                </a:solidFill>
                <a:effectLst>
                  <a:outerShdw blurRad="38100" dist="38100" dir="2700000" algn="tl">
                    <a:srgbClr val="000000">
                      <a:alpha val="43137"/>
                    </a:srgbClr>
                  </a:outerShdw>
                </a:effectLst>
                <a:latin typeface="+mj-lt"/>
                <a:ea typeface="+mj-ea"/>
                <a:cs typeface="+mj-cs"/>
              </a:rPr>
              <a:t>RİSKLER İNSANLAR TARAFINDAN NASIL ALGILANIR</a:t>
            </a:r>
            <a:endParaRPr lang="tr-TR" sz="3200" dirty="0">
              <a:solidFill>
                <a:schemeClr val="tx2"/>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xmlns="" val="655646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87450" y="981075"/>
            <a:ext cx="6275388" cy="1143000"/>
          </a:xfrm>
        </p:spPr>
        <p:txBody>
          <a:bodyPr>
            <a:normAutofit fontScale="90000"/>
          </a:bodyPr>
          <a:lstStyle/>
          <a:p>
            <a:pPr algn="ctr" eaLnBrk="1" fontAlgn="auto" hangingPunct="1">
              <a:spcAft>
                <a:spcPts val="0"/>
              </a:spcAft>
              <a:defRPr/>
            </a:pPr>
            <a:r>
              <a:rPr lang="tr-TR" b="1" dirty="0" smtClean="0">
                <a:effectLst>
                  <a:outerShdw blurRad="38100" dist="38100" dir="2700000" algn="tl">
                    <a:srgbClr val="000000">
                      <a:alpha val="43137"/>
                    </a:srgbClr>
                  </a:outerShdw>
                </a:effectLst>
              </a:rPr>
              <a:t>TS 18001’de geçen diğer </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ilgili tanımlar</a:t>
            </a:r>
          </a:p>
        </p:txBody>
      </p:sp>
      <p:sp>
        <p:nvSpPr>
          <p:cNvPr id="20483" name="Rectangle 3"/>
          <p:cNvSpPr>
            <a:spLocks noGrp="1" noChangeArrowheads="1"/>
          </p:cNvSpPr>
          <p:nvPr>
            <p:ph idx="1"/>
          </p:nvPr>
        </p:nvSpPr>
        <p:spPr>
          <a:xfrm>
            <a:off x="539552" y="2492896"/>
            <a:ext cx="8229600" cy="1435025"/>
          </a:xfrm>
        </p:spPr>
        <p:txBody>
          <a:bodyPr/>
          <a:lstStyle/>
          <a:p>
            <a:pPr eaLnBrk="1" hangingPunct="1">
              <a:lnSpc>
                <a:spcPct val="90000"/>
              </a:lnSpc>
            </a:pPr>
            <a:r>
              <a:rPr lang="tr-TR" b="1" i="1" u="sng" dirty="0" smtClean="0">
                <a:solidFill>
                  <a:srgbClr val="FF0000"/>
                </a:solidFill>
              </a:rPr>
              <a:t>Kaza:</a:t>
            </a:r>
            <a:r>
              <a:rPr lang="tr-TR" b="1" i="1" dirty="0" smtClean="0">
                <a:solidFill>
                  <a:srgbClr val="FF0000"/>
                </a:solidFill>
              </a:rPr>
              <a:t> </a:t>
            </a:r>
            <a:r>
              <a:rPr lang="tr-TR" dirty="0" smtClean="0"/>
              <a:t>Yaralanmaya, sağlığın bozulmasına veya ölüme, fabrika ve çevrenin zarar görmesine  sebep olan olaydır.</a:t>
            </a:r>
          </a:p>
        </p:txBody>
      </p:sp>
      <p:pic>
        <p:nvPicPr>
          <p:cNvPr id="20484" name="Picture 5" descr="http://www.isguvenligi.com/resimler/ilkyardim.jpg">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96136" y="3789040"/>
            <a:ext cx="2663775" cy="25578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63445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a:xfrm>
            <a:off x="493713" y="620713"/>
            <a:ext cx="8229600" cy="866775"/>
          </a:xfrm>
        </p:spPr>
        <p:txBody>
          <a:bodyPr>
            <a:normAutofit fontScale="90000"/>
          </a:bodyPr>
          <a:lstStyle/>
          <a:p>
            <a:pPr eaLnBrk="1" fontAlgn="auto" hangingPunct="1">
              <a:spcAft>
                <a:spcPts val="0"/>
              </a:spcAft>
              <a:defRPr/>
            </a:pPr>
            <a:r>
              <a:rPr lang="tr-TR" b="1" dirty="0" smtClean="0">
                <a:effectLst>
                  <a:outerShdw blurRad="38100" dist="38100" dir="2700000" algn="tl">
                    <a:srgbClr val="000000">
                      <a:alpha val="43137"/>
                    </a:srgbClr>
                  </a:outerShdw>
                </a:effectLst>
              </a:rPr>
              <a:t>Bir Örnek: Riskin Kabullenilmesi</a:t>
            </a:r>
          </a:p>
        </p:txBody>
      </p:sp>
      <p:pic>
        <p:nvPicPr>
          <p:cNvPr id="47107" name="Picture 3" descr="  mola "/>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69963" y="1700213"/>
            <a:ext cx="6757987" cy="3738562"/>
          </a:xfrm>
          <a:prstGeom prst="rect">
            <a:avLst/>
          </a:prstGeom>
          <a:noFill/>
          <a:ln w="508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47108" name="Rectangle 3"/>
          <p:cNvSpPr>
            <a:spLocks noChangeArrowheads="1"/>
          </p:cNvSpPr>
          <p:nvPr/>
        </p:nvSpPr>
        <p:spPr bwMode="auto">
          <a:xfrm>
            <a:off x="642938" y="5643563"/>
            <a:ext cx="792956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0" hangingPunct="0">
              <a:tabLst>
                <a:tab pos="4583113" algn="l"/>
              </a:tabLst>
            </a:pPr>
            <a:r>
              <a:rPr lang="tr-TR" b="1"/>
              <a:t>Gökdelenlerin ilk yapılmaya başlandığı yıllarda riski kabullenmek olumlu bir imaj olarak reklamlarda kullanılabiliyordu.</a:t>
            </a:r>
            <a:endParaRPr lang="tr-TR"/>
          </a:p>
        </p:txBody>
      </p:sp>
    </p:spTree>
    <p:extLst>
      <p:ext uri="{BB962C8B-B14F-4D97-AF65-F5344CB8AC3E}">
        <p14:creationId xmlns:p14="http://schemas.microsoft.com/office/powerpoint/2010/main" xmlns="" val="5769359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Başlık"/>
          <p:cNvSpPr>
            <a:spLocks noGrp="1"/>
          </p:cNvSpPr>
          <p:nvPr>
            <p:ph type="title"/>
          </p:nvPr>
        </p:nvSpPr>
        <p:spPr>
          <a:xfrm>
            <a:off x="1116013" y="2420938"/>
            <a:ext cx="7000875" cy="1295400"/>
          </a:xfrm>
        </p:spPr>
        <p:txBody>
          <a:bodyPr>
            <a:noAutofit/>
          </a:bodyPr>
          <a:lstStyle/>
          <a:p>
            <a:pPr algn="ctr" eaLnBrk="1" fontAlgn="auto" hangingPunct="1">
              <a:spcAft>
                <a:spcPts val="0"/>
              </a:spcAft>
              <a:defRPr/>
            </a:pPr>
            <a:r>
              <a:rPr lang="tr-TR" sz="4800" b="1" dirty="0" smtClean="0">
                <a:effectLst>
                  <a:outerShdw blurRad="38100" dist="38100" dir="2700000" algn="tl">
                    <a:srgbClr val="000000">
                      <a:alpha val="43137"/>
                    </a:srgbClr>
                  </a:outerShdw>
                </a:effectLst>
              </a:rPr>
              <a:t>Risk Değerlendirmesi</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Başlık"/>
          <p:cNvSpPr>
            <a:spLocks noGrp="1"/>
          </p:cNvSpPr>
          <p:nvPr>
            <p:ph type="title"/>
          </p:nvPr>
        </p:nvSpPr>
        <p:spPr>
          <a:xfrm>
            <a:off x="1071563" y="2714625"/>
            <a:ext cx="7000875" cy="1295400"/>
          </a:xfrm>
        </p:spPr>
        <p:txBody>
          <a:bodyPr>
            <a:noAutofit/>
          </a:bodyPr>
          <a:lstStyle/>
          <a:p>
            <a:pPr algn="ctr" eaLnBrk="1" fontAlgn="auto" hangingPunct="1">
              <a:spcAft>
                <a:spcPts val="0"/>
              </a:spcAft>
              <a:defRPr/>
            </a:pPr>
            <a:r>
              <a:rPr lang="tr-TR" sz="4800" b="1" dirty="0" smtClean="0">
                <a:effectLst>
                  <a:outerShdw blurRad="38100" dist="38100" dir="2700000" algn="tl">
                    <a:srgbClr val="000000">
                      <a:alpha val="43137"/>
                    </a:srgbClr>
                  </a:outerShdw>
                </a:effectLst>
              </a:rPr>
              <a:t>Risk Değerlendirmesini Kimler Yapmalı?</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a:xfrm>
            <a:off x="457200" y="1071563"/>
            <a:ext cx="6115050" cy="776287"/>
          </a:xfrm>
        </p:spPr>
        <p:txBody>
          <a:bodyPr/>
          <a:lstStyle/>
          <a:p>
            <a:pPr eaLnBrk="1" hangingPunct="1">
              <a:defRPr/>
            </a:pPr>
            <a:r>
              <a:rPr lang="tr-TR" sz="4400" b="1" dirty="0" smtClean="0">
                <a:effectLst>
                  <a:outerShdw blurRad="38100" dist="38100" dir="2700000" algn="tl">
                    <a:srgbClr val="000000">
                      <a:alpha val="43137"/>
                    </a:srgbClr>
                  </a:outerShdw>
                </a:effectLst>
              </a:rPr>
              <a:t>Risk Değerlendirme Ekibi</a:t>
            </a:r>
            <a:endParaRPr lang="en-US" sz="2400" b="1" dirty="0" smtClean="0">
              <a:effectLst>
                <a:outerShdw blurRad="38100" dist="38100" dir="2700000" algn="tl">
                  <a:srgbClr val="000000">
                    <a:alpha val="43137"/>
                  </a:srgbClr>
                </a:outerShdw>
              </a:effectLst>
            </a:endParaRPr>
          </a:p>
        </p:txBody>
      </p:sp>
      <p:sp>
        <p:nvSpPr>
          <p:cNvPr id="141315" name="Rectangle 3"/>
          <p:cNvSpPr>
            <a:spLocks noGrp="1" noChangeArrowheads="1"/>
          </p:cNvSpPr>
          <p:nvPr>
            <p:ph type="body" idx="1"/>
          </p:nvPr>
        </p:nvSpPr>
        <p:spPr>
          <a:xfrm>
            <a:off x="785813" y="2143125"/>
            <a:ext cx="7772400" cy="3971925"/>
          </a:xfrm>
        </p:spPr>
        <p:txBody>
          <a:bodyPr lIns="93600"/>
          <a:lstStyle/>
          <a:p>
            <a:pPr marL="0" indent="0" eaLnBrk="1" hangingPunct="1">
              <a:buFontTx/>
              <a:buNone/>
            </a:pPr>
            <a:r>
              <a:rPr lang="tr-TR" b="1" smtClean="0">
                <a:solidFill>
                  <a:srgbClr val="FF0000"/>
                </a:solidFill>
              </a:rPr>
              <a:t>Risk değerlendirme takımı işçi sayısı yapılan işin ve işyerinin özellikleri dikkate alınarak en az aşağıdaki üyelerden oluşturulmalıdır.</a:t>
            </a:r>
            <a:endParaRPr lang="en-US" b="1" smtClean="0">
              <a:solidFill>
                <a:srgbClr val="FF0000"/>
              </a:solidFill>
            </a:endParaRPr>
          </a:p>
          <a:p>
            <a:pPr lvl="1" eaLnBrk="1" hangingPunct="1"/>
            <a:r>
              <a:rPr lang="tr-TR" smtClean="0"/>
              <a:t>İşveren veya temsilcileri</a:t>
            </a:r>
          </a:p>
          <a:p>
            <a:pPr lvl="1" eaLnBrk="1" hangingPunct="1"/>
            <a:r>
              <a:rPr lang="tr-TR" smtClean="0"/>
              <a:t>İşyeri mesleki sağlık ve güvenlik uzmanı,</a:t>
            </a:r>
          </a:p>
          <a:p>
            <a:pPr lvl="1" eaLnBrk="1" hangingPunct="1"/>
            <a:r>
              <a:rPr lang="tr-TR" smtClean="0"/>
              <a:t>İşyeri hekimi,</a:t>
            </a:r>
          </a:p>
          <a:p>
            <a:pPr lvl="1" eaLnBrk="1" hangingPunct="1"/>
            <a:r>
              <a:rPr lang="tr-TR" smtClean="0"/>
              <a:t>Çalışanlar ya da temsilcileri,</a:t>
            </a:r>
          </a:p>
          <a:p>
            <a:pPr lvl="1" eaLnBrk="1" hangingPunct="1"/>
            <a:r>
              <a:rPr lang="tr-TR" smtClean="0"/>
              <a:t>Risk değerlendirme çalışmalarının yapıldığı bölümün yetkili teknik elemanı.</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Başlık"/>
          <p:cNvSpPr>
            <a:spLocks noGrp="1"/>
          </p:cNvSpPr>
          <p:nvPr>
            <p:ph type="title"/>
          </p:nvPr>
        </p:nvSpPr>
        <p:spPr>
          <a:xfrm>
            <a:off x="1071563" y="2714625"/>
            <a:ext cx="7000875" cy="1295400"/>
          </a:xfrm>
        </p:spPr>
        <p:txBody>
          <a:bodyPr>
            <a:noAutofit/>
          </a:bodyPr>
          <a:lstStyle/>
          <a:p>
            <a:pPr algn="ctr" eaLnBrk="1" fontAlgn="auto" hangingPunct="1">
              <a:spcAft>
                <a:spcPts val="0"/>
              </a:spcAft>
              <a:defRPr/>
            </a:pPr>
            <a:r>
              <a:rPr lang="tr-TR" sz="4800" b="1" dirty="0" smtClean="0">
                <a:effectLst>
                  <a:outerShdw blurRad="38100" dist="38100" dir="2700000" algn="tl">
                    <a:srgbClr val="000000">
                      <a:alpha val="43137"/>
                    </a:srgbClr>
                  </a:outerShdw>
                </a:effectLst>
              </a:rPr>
              <a:t>Risk Değerlendirme İşlem Basamakları</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5" name="Rectangle 38"/>
          <p:cNvSpPr>
            <a:spLocks noChangeArrowheads="1"/>
          </p:cNvSpPr>
          <p:nvPr/>
        </p:nvSpPr>
        <p:spPr bwMode="auto">
          <a:xfrm>
            <a:off x="395288" y="1125538"/>
            <a:ext cx="8424862" cy="4895750"/>
          </a:xfrm>
          <a:prstGeom prst="rect">
            <a:avLst/>
          </a:prstGeom>
          <a:solidFill>
            <a:schemeClr val="accent6">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wrap="none" anchor="ctr"/>
          <a:lstStyle/>
          <a:p>
            <a:pPr>
              <a:defRPr/>
            </a:pPr>
            <a:endParaRPr lang="fi-FI" dirty="0">
              <a:solidFill>
                <a:srgbClr val="013A81"/>
              </a:solidFill>
            </a:endParaRPr>
          </a:p>
        </p:txBody>
      </p:sp>
      <p:sp>
        <p:nvSpPr>
          <p:cNvPr id="111621" name="Line 20"/>
          <p:cNvSpPr>
            <a:spLocks noChangeShapeType="1"/>
          </p:cNvSpPr>
          <p:nvPr/>
        </p:nvSpPr>
        <p:spPr bwMode="auto">
          <a:xfrm flipH="1">
            <a:off x="3635895" y="3213099"/>
            <a:ext cx="971823" cy="950119"/>
          </a:xfrm>
          <a:prstGeom prst="line">
            <a:avLst/>
          </a:prstGeom>
          <a:noFill/>
          <a:ln w="76200">
            <a:solidFill>
              <a:srgbClr val="013A81"/>
            </a:solidFill>
            <a:round/>
            <a:headEnd/>
            <a:tailEnd type="triangle" w="med" len="med"/>
          </a:ln>
        </p:spPr>
        <p:txBody>
          <a:bodyPr/>
          <a:lstStyle/>
          <a:p>
            <a:endParaRPr lang="tr-TR"/>
          </a:p>
        </p:txBody>
      </p:sp>
      <p:sp>
        <p:nvSpPr>
          <p:cNvPr id="111623" name="Text Box 33"/>
          <p:cNvSpPr txBox="1">
            <a:spLocks noChangeArrowheads="1"/>
          </p:cNvSpPr>
          <p:nvPr/>
        </p:nvSpPr>
        <p:spPr bwMode="auto">
          <a:xfrm>
            <a:off x="444765" y="3933104"/>
            <a:ext cx="2087562" cy="863600"/>
          </a:xfrm>
          <a:prstGeom prst="rect">
            <a:avLst/>
          </a:prstGeom>
          <a:noFill/>
          <a:ln w="12700">
            <a:noFill/>
            <a:miter lim="800000"/>
            <a:headEnd/>
            <a:tailEnd/>
          </a:ln>
        </p:spPr>
        <p:txBody>
          <a:bodyPr>
            <a:spAutoFit/>
          </a:bodyPr>
          <a:lstStyle/>
          <a:p>
            <a:pPr>
              <a:spcBef>
                <a:spcPct val="50000"/>
              </a:spcBef>
            </a:pPr>
            <a:r>
              <a:rPr lang="tr-TR" sz="2400">
                <a:solidFill>
                  <a:srgbClr val="013A81"/>
                </a:solidFill>
                <a:ea typeface="ＭＳ Ｐゴシック" pitchFamily="34" charset="-128"/>
              </a:rPr>
              <a:t>Tehlikeyi ortadan kaldır</a:t>
            </a:r>
            <a:endParaRPr lang="en-GB" sz="2400">
              <a:solidFill>
                <a:srgbClr val="013A81"/>
              </a:solidFill>
              <a:ea typeface="ＭＳ Ｐゴシック" pitchFamily="34" charset="-128"/>
            </a:endParaRPr>
          </a:p>
        </p:txBody>
      </p:sp>
      <p:sp>
        <p:nvSpPr>
          <p:cNvPr id="111624" name="Text Box 34"/>
          <p:cNvSpPr txBox="1">
            <a:spLocks noChangeArrowheads="1"/>
          </p:cNvSpPr>
          <p:nvPr/>
        </p:nvSpPr>
        <p:spPr bwMode="auto">
          <a:xfrm>
            <a:off x="4628871" y="4364904"/>
            <a:ext cx="2303463" cy="831850"/>
          </a:xfrm>
          <a:prstGeom prst="rect">
            <a:avLst/>
          </a:prstGeom>
          <a:noFill/>
          <a:ln w="12700">
            <a:noFill/>
            <a:miter lim="800000"/>
            <a:headEnd/>
            <a:tailEnd/>
          </a:ln>
        </p:spPr>
        <p:txBody>
          <a:bodyPr>
            <a:spAutoFit/>
          </a:bodyPr>
          <a:lstStyle/>
          <a:p>
            <a:pPr algn="r">
              <a:spcBef>
                <a:spcPct val="50000"/>
              </a:spcBef>
            </a:pPr>
            <a:r>
              <a:rPr lang="tr-TR" sz="2400" dirty="0">
                <a:solidFill>
                  <a:srgbClr val="013A81"/>
                </a:solidFill>
                <a:ea typeface="ＭＳ Ｐゴシック" pitchFamily="34" charset="-128"/>
              </a:rPr>
              <a:t>Tehlikeyi kontrol altına al</a:t>
            </a:r>
            <a:endParaRPr lang="en-GB" sz="2400" dirty="0">
              <a:solidFill>
                <a:srgbClr val="013A81"/>
              </a:solidFill>
              <a:ea typeface="ＭＳ Ｐゴシック" pitchFamily="34" charset="-128"/>
            </a:endParaRPr>
          </a:p>
        </p:txBody>
      </p:sp>
      <p:sp>
        <p:nvSpPr>
          <p:cNvPr id="111625" name="Text Box 35"/>
          <p:cNvSpPr txBox="1">
            <a:spLocks noChangeArrowheads="1"/>
          </p:cNvSpPr>
          <p:nvPr/>
        </p:nvSpPr>
        <p:spPr bwMode="auto">
          <a:xfrm>
            <a:off x="6948488" y="2205038"/>
            <a:ext cx="1798637" cy="830262"/>
          </a:xfrm>
          <a:prstGeom prst="rect">
            <a:avLst/>
          </a:prstGeom>
          <a:noFill/>
          <a:ln w="12700">
            <a:noFill/>
            <a:miter lim="800000"/>
            <a:headEnd/>
            <a:tailEnd/>
          </a:ln>
        </p:spPr>
        <p:txBody>
          <a:bodyPr>
            <a:spAutoFit/>
          </a:bodyPr>
          <a:lstStyle/>
          <a:p>
            <a:pPr>
              <a:spcBef>
                <a:spcPct val="50000"/>
              </a:spcBef>
            </a:pPr>
            <a:r>
              <a:rPr lang="tr-TR" sz="2400">
                <a:solidFill>
                  <a:srgbClr val="013A81"/>
                </a:solidFill>
                <a:ea typeface="ＭＳ Ｐゴシック" pitchFamily="34" charset="-128"/>
              </a:rPr>
              <a:t>Riskleri değerlendir</a:t>
            </a:r>
            <a:endParaRPr lang="en-GB" sz="2400">
              <a:solidFill>
                <a:srgbClr val="013A81"/>
              </a:solidFill>
              <a:ea typeface="ＭＳ Ｐゴシック" pitchFamily="34" charset="-128"/>
            </a:endParaRPr>
          </a:p>
        </p:txBody>
      </p:sp>
      <p:sp>
        <p:nvSpPr>
          <p:cNvPr id="111626" name="Text Box 36"/>
          <p:cNvSpPr txBox="1">
            <a:spLocks noChangeArrowheads="1"/>
          </p:cNvSpPr>
          <p:nvPr/>
        </p:nvSpPr>
        <p:spPr bwMode="auto">
          <a:xfrm>
            <a:off x="2627313" y="1989138"/>
            <a:ext cx="1657350" cy="830262"/>
          </a:xfrm>
          <a:prstGeom prst="rect">
            <a:avLst/>
          </a:prstGeom>
          <a:noFill/>
          <a:ln w="12700">
            <a:noFill/>
            <a:miter lim="800000"/>
            <a:headEnd/>
            <a:tailEnd/>
          </a:ln>
        </p:spPr>
        <p:txBody>
          <a:bodyPr>
            <a:spAutoFit/>
          </a:bodyPr>
          <a:lstStyle/>
          <a:p>
            <a:pPr>
              <a:spcBef>
                <a:spcPct val="50000"/>
              </a:spcBef>
            </a:pPr>
            <a:r>
              <a:rPr lang="tr-TR" sz="2400">
                <a:solidFill>
                  <a:srgbClr val="013A81"/>
                </a:solidFill>
                <a:ea typeface="ＭＳ Ｐゴシック" pitchFamily="34" charset="-128"/>
              </a:rPr>
              <a:t>Tehlikeleri belirle</a:t>
            </a:r>
            <a:endParaRPr lang="en-GB" sz="2400">
              <a:solidFill>
                <a:srgbClr val="013A81"/>
              </a:solidFill>
              <a:ea typeface="ＭＳ Ｐゴシック" pitchFamily="34" charset="-128"/>
            </a:endParaRPr>
          </a:p>
        </p:txBody>
      </p:sp>
      <p:sp>
        <p:nvSpPr>
          <p:cNvPr id="18" name="Text Box 36"/>
          <p:cNvSpPr txBox="1">
            <a:spLocks noChangeArrowheads="1"/>
          </p:cNvSpPr>
          <p:nvPr/>
        </p:nvSpPr>
        <p:spPr bwMode="auto">
          <a:xfrm>
            <a:off x="2268538" y="1125538"/>
            <a:ext cx="4824412" cy="523875"/>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tr-TR" sz="2800" dirty="0" smtClean="0">
                <a:solidFill>
                  <a:srgbClr val="013A81"/>
                </a:solidFill>
              </a:rPr>
              <a:t>Risk Değerlendirmesi</a:t>
            </a:r>
            <a:endParaRPr lang="en-GB" sz="2800" dirty="0" smtClean="0">
              <a:solidFill>
                <a:srgbClr val="013A81"/>
              </a:solidFill>
            </a:endParaRPr>
          </a:p>
        </p:txBody>
      </p:sp>
      <p:pic>
        <p:nvPicPr>
          <p:cNvPr id="16" name="Picture 4" descr="KrokoGevaa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3850" y="1628775"/>
            <a:ext cx="2592388" cy="1492250"/>
          </a:xfrm>
          <a:prstGeom prst="rect">
            <a:avLst/>
          </a:prstGeom>
          <a:noFill/>
          <a:ln w="9525">
            <a:noFill/>
            <a:miter lim="800000"/>
            <a:headEnd/>
            <a:tailEnd/>
          </a:ln>
        </p:spPr>
      </p:pic>
      <p:pic>
        <p:nvPicPr>
          <p:cNvPr id="19" name="Picture 4" descr="KrokoBeoordeelRisico"/>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643438" y="1484313"/>
            <a:ext cx="2413000" cy="1881187"/>
          </a:xfrm>
          <a:prstGeom prst="rect">
            <a:avLst/>
          </a:prstGeom>
          <a:noFill/>
          <a:ln w="9525">
            <a:noFill/>
            <a:miter lim="800000"/>
            <a:headEnd/>
            <a:tailEnd/>
          </a:ln>
        </p:spPr>
      </p:pic>
      <p:pic>
        <p:nvPicPr>
          <p:cNvPr id="22" name="Picture 4" descr="KrokoEliminee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153597" y="4163219"/>
            <a:ext cx="2160587" cy="1325562"/>
          </a:xfrm>
          <a:prstGeom prst="rect">
            <a:avLst/>
          </a:prstGeom>
          <a:noFill/>
          <a:ln w="9525">
            <a:noFill/>
            <a:miter lim="800000"/>
            <a:headEnd/>
            <a:tailEnd/>
          </a:ln>
        </p:spPr>
      </p:pic>
      <p:pic>
        <p:nvPicPr>
          <p:cNvPr id="23" name="Picture 4" descr="KrokoSchermAf"/>
          <p:cNvPicPr>
            <a:picLocks noChangeAspect="1" noChangeArrowheads="1"/>
          </p:cNvPicPr>
          <p:nvPr/>
        </p:nvPicPr>
        <p:blipFill>
          <a:blip r:embed="rId6" cstate="print">
            <a:clrChange>
              <a:clrFrom>
                <a:srgbClr val="FEFCFD"/>
              </a:clrFrom>
              <a:clrTo>
                <a:srgbClr val="FEFCFD">
                  <a:alpha val="0"/>
                </a:srgbClr>
              </a:clrTo>
            </a:clrChange>
          </a:blip>
          <a:srcRect/>
          <a:stretch>
            <a:fillRect/>
          </a:stretch>
        </p:blipFill>
        <p:spPr bwMode="auto">
          <a:xfrm>
            <a:off x="7024568" y="3593660"/>
            <a:ext cx="2062163" cy="1733550"/>
          </a:xfrm>
          <a:prstGeom prst="rect">
            <a:avLst/>
          </a:prstGeom>
          <a:noFill/>
          <a:ln w="9525">
            <a:noFill/>
            <a:miter lim="800000"/>
            <a:headEnd/>
            <a:tailEnd/>
          </a:ln>
        </p:spPr>
      </p:pic>
      <p:sp>
        <p:nvSpPr>
          <p:cNvPr id="24" name="Line 20"/>
          <p:cNvSpPr>
            <a:spLocks noChangeShapeType="1"/>
          </p:cNvSpPr>
          <p:nvPr/>
        </p:nvSpPr>
        <p:spPr bwMode="auto">
          <a:xfrm flipH="1">
            <a:off x="5621698" y="3207689"/>
            <a:ext cx="0" cy="1157215"/>
          </a:xfrm>
          <a:prstGeom prst="line">
            <a:avLst/>
          </a:prstGeom>
          <a:noFill/>
          <a:ln w="76200">
            <a:solidFill>
              <a:srgbClr val="013A81"/>
            </a:solidFill>
            <a:round/>
            <a:headEnd/>
            <a:tailEnd type="triangle" w="med" len="med"/>
          </a:ln>
        </p:spPr>
        <p:txBody>
          <a:bodyPr/>
          <a:lstStyle/>
          <a:p>
            <a:endParaRPr lang="tr-TR"/>
          </a:p>
        </p:txBody>
      </p:sp>
    </p:spTree>
    <p:extLst>
      <p:ext uri="{BB962C8B-B14F-4D97-AF65-F5344CB8AC3E}">
        <p14:creationId xmlns:p14="http://schemas.microsoft.com/office/powerpoint/2010/main" xmlns="" val="310472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1626"/>
                                        </p:tgtEl>
                                        <p:attrNameLst>
                                          <p:attrName>style.visibility</p:attrName>
                                        </p:attrNameLst>
                                      </p:cBhvr>
                                      <p:to>
                                        <p:strVal val="visible"/>
                                      </p:to>
                                    </p:set>
                                    <p:animEffect transition="in" filter="fade">
                                      <p:cBhvr>
                                        <p:cTn id="10" dur="2000"/>
                                        <p:tgtEl>
                                          <p:spTgt spid="111626"/>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20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1625"/>
                                        </p:tgtEl>
                                        <p:attrNameLst>
                                          <p:attrName>style.visibility</p:attrName>
                                        </p:attrNameLst>
                                      </p:cBhvr>
                                      <p:to>
                                        <p:strVal val="visible"/>
                                      </p:to>
                                    </p:set>
                                    <p:animEffect transition="in" filter="fade">
                                      <p:cBhvr>
                                        <p:cTn id="16" dur="2000"/>
                                        <p:tgtEl>
                                          <p:spTgt spid="111625"/>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111621"/>
                                        </p:tgtEl>
                                        <p:attrNameLst>
                                          <p:attrName>style.visibility</p:attrName>
                                        </p:attrNameLst>
                                      </p:cBhvr>
                                      <p:to>
                                        <p:strVal val="visible"/>
                                      </p:to>
                                    </p:set>
                                    <p:animEffect transition="in" filter="slide(fromTop)">
                                      <p:cBhvr>
                                        <p:cTn id="21" dur="500"/>
                                        <p:tgtEl>
                                          <p:spTgt spid="1116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1623"/>
                                        </p:tgtEl>
                                        <p:attrNameLst>
                                          <p:attrName>style.visibility</p:attrName>
                                        </p:attrNameLst>
                                      </p:cBhvr>
                                      <p:to>
                                        <p:strVal val="visible"/>
                                      </p:to>
                                    </p:set>
                                    <p:animEffect transition="in" filter="fade">
                                      <p:cBhvr>
                                        <p:cTn id="24" dur="2000"/>
                                        <p:tgtEl>
                                          <p:spTgt spid="111623"/>
                                        </p:tgtEl>
                                      </p:cBhvr>
                                    </p:animEffect>
                                  </p:childTnLst>
                                </p:cTn>
                              </p:par>
                              <p:par>
                                <p:cTn id="25" presetID="10"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childTnLst>
                                </p:cTn>
                              </p:par>
                              <p:par>
                                <p:cTn id="28" presetID="10"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2000"/>
                                        <p:tgtEl>
                                          <p:spTgt spid="2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1624"/>
                                        </p:tgtEl>
                                        <p:attrNameLst>
                                          <p:attrName>style.visibility</p:attrName>
                                        </p:attrNameLst>
                                      </p:cBhvr>
                                      <p:to>
                                        <p:strVal val="visible"/>
                                      </p:to>
                                    </p:set>
                                    <p:animEffect transition="in" filter="fade">
                                      <p:cBhvr>
                                        <p:cTn id="33" dur="2000"/>
                                        <p:tgtEl>
                                          <p:spTgt spid="111624"/>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1"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slide(fromTop)">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1" grpId="0" animBg="1"/>
      <p:bldP spid="111623" grpId="0"/>
      <p:bldP spid="111624" grpId="0"/>
      <p:bldP spid="111625" grpId="0"/>
      <p:bldP spid="111626" grpId="0"/>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395288" y="1916113"/>
            <a:ext cx="8229600" cy="4249737"/>
          </a:xfrm>
        </p:spPr>
        <p:txBody>
          <a:bodyPr/>
          <a:lstStyle/>
          <a:p>
            <a:pPr marL="0" indent="0">
              <a:buFont typeface="Wingdings 2" pitchFamily="18" charset="2"/>
              <a:buNone/>
              <a:defRPr/>
            </a:pPr>
            <a:r>
              <a:rPr lang="tr-TR" b="1" dirty="0">
                <a:solidFill>
                  <a:srgbClr val="FF0000"/>
                </a:solidFill>
              </a:rPr>
              <a:t>a. Geçmiş Kayıtların </a:t>
            </a:r>
            <a:r>
              <a:rPr lang="tr-TR" b="1" dirty="0" smtClean="0">
                <a:solidFill>
                  <a:srgbClr val="FF0000"/>
                </a:solidFill>
              </a:rPr>
              <a:t>İncelenmesi</a:t>
            </a:r>
            <a:endParaRPr lang="tr-TR" dirty="0" smtClean="0"/>
          </a:p>
          <a:p>
            <a:pPr>
              <a:defRPr/>
            </a:pPr>
            <a:r>
              <a:rPr lang="tr-TR" dirty="0" smtClean="0"/>
              <a:t>Ortam ölçüm raporlarının incelenmesi</a:t>
            </a:r>
          </a:p>
          <a:p>
            <a:pPr>
              <a:defRPr/>
            </a:pPr>
            <a:r>
              <a:rPr lang="tr-TR" dirty="0" smtClean="0"/>
              <a:t>İş kazası ve ramak kaldı raporlarının  incelenmesi,</a:t>
            </a:r>
          </a:p>
          <a:p>
            <a:pPr>
              <a:defRPr/>
            </a:pPr>
            <a:r>
              <a:rPr lang="tr-TR" dirty="0" smtClean="0"/>
              <a:t> İSİG Kurulu  yıllık faaliyet raporlarının değerlendirilmesi,</a:t>
            </a:r>
          </a:p>
          <a:p>
            <a:pPr>
              <a:defRPr/>
            </a:pPr>
            <a:r>
              <a:rPr lang="tr-TR" dirty="0" smtClean="0"/>
              <a:t>Kamu ve özel denetim elemanları raporlarının incelenmesi,</a:t>
            </a:r>
          </a:p>
          <a:p>
            <a:pPr>
              <a:defRPr/>
            </a:pPr>
            <a:r>
              <a:rPr lang="tr-TR" dirty="0" smtClean="0"/>
              <a:t>Teknik periyodik kontrol raporlarının incelenmesi, </a:t>
            </a:r>
          </a:p>
          <a:p>
            <a:pPr>
              <a:defRPr/>
            </a:pPr>
            <a:r>
              <a:rPr lang="tr-TR" dirty="0" smtClean="0"/>
              <a:t>Benzeri diğer işyerlerinden elde edilen veriler,</a:t>
            </a:r>
          </a:p>
        </p:txBody>
      </p:sp>
      <p:sp>
        <p:nvSpPr>
          <p:cNvPr id="40963" name="Rectangle 5"/>
          <p:cNvSpPr>
            <a:spLocks noChangeArrowheads="1"/>
          </p:cNvSpPr>
          <p:nvPr/>
        </p:nvSpPr>
        <p:spPr bwMode="auto">
          <a:xfrm>
            <a:off x="395288" y="757238"/>
            <a:ext cx="6557962" cy="646112"/>
          </a:xfrm>
          <a:prstGeom prst="rect">
            <a:avLst/>
          </a:prstGeom>
          <a:noFill/>
          <a:ln w="57150" cmpd="thickThin">
            <a:noFill/>
            <a:miter lim="800000"/>
            <a:headEnd/>
            <a:tailEnd/>
          </a:ln>
        </p:spPr>
        <p:txBody>
          <a:bodyPr>
            <a:spAutoFit/>
          </a:bodyPr>
          <a:lstStyle/>
          <a:p>
            <a:pPr marL="342900" indent="-342900">
              <a:spcBef>
                <a:spcPct val="20000"/>
              </a:spcBef>
              <a:defRPr/>
            </a:pPr>
            <a:r>
              <a:rPr lang="tr-TR" sz="2000" b="1" i="1" dirty="0">
                <a:solidFill>
                  <a:srgbClr val="0000FF"/>
                </a:solidFill>
                <a:latin typeface="Tahoma" pitchFamily="34" charset="0"/>
                <a:cs typeface="Arial" charset="0"/>
              </a:rPr>
              <a:t> </a:t>
            </a:r>
            <a:r>
              <a:rPr lang="tr-TR" sz="3600" b="1" dirty="0">
                <a:solidFill>
                  <a:schemeClr val="tx2"/>
                </a:solidFill>
                <a:effectLst>
                  <a:outerShdw blurRad="38100" dist="38100" dir="2700000" algn="tl">
                    <a:srgbClr val="000000">
                      <a:alpha val="43137"/>
                    </a:srgbClr>
                  </a:outerShdw>
                </a:effectLst>
                <a:latin typeface="+mj-lt"/>
                <a:ea typeface="+mj-ea"/>
                <a:cs typeface="+mj-cs"/>
              </a:rPr>
              <a:t>TEHLİKELERİN TESPİT EDİLMESİ</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idx="1"/>
          </p:nvPr>
        </p:nvSpPr>
        <p:spPr>
          <a:xfrm>
            <a:off x="468313" y="1844675"/>
            <a:ext cx="8229600" cy="3582988"/>
          </a:xfrm>
        </p:spPr>
        <p:txBody>
          <a:bodyPr/>
          <a:lstStyle/>
          <a:p>
            <a:pPr marL="0" indent="0">
              <a:buFont typeface="Wingdings 2" pitchFamily="18" charset="2"/>
              <a:buNone/>
              <a:defRPr/>
            </a:pPr>
            <a:r>
              <a:rPr lang="tr-TR" b="1" dirty="0">
                <a:solidFill>
                  <a:srgbClr val="FF0000"/>
                </a:solidFill>
              </a:rPr>
              <a:t>b. Mevcut durumun incelenmesi</a:t>
            </a:r>
          </a:p>
          <a:p>
            <a:pPr>
              <a:defRPr/>
            </a:pPr>
            <a:r>
              <a:rPr lang="tr-TR" dirty="0" smtClean="0"/>
              <a:t>Kimyevi, fiziki ve biyolojik  etkenlerin  listesi</a:t>
            </a:r>
          </a:p>
          <a:p>
            <a:pPr>
              <a:defRPr/>
            </a:pPr>
            <a:r>
              <a:rPr lang="tr-TR" dirty="0" smtClean="0"/>
              <a:t>İş ekipmanlarının incelenmesi,</a:t>
            </a:r>
          </a:p>
          <a:p>
            <a:pPr>
              <a:defRPr/>
            </a:pPr>
            <a:r>
              <a:rPr lang="tr-TR" dirty="0" smtClean="0"/>
              <a:t>Çalışma çevresinin incelenmesi,</a:t>
            </a:r>
          </a:p>
          <a:p>
            <a:pPr>
              <a:defRPr/>
            </a:pPr>
            <a:r>
              <a:rPr lang="tr-TR" dirty="0" smtClean="0"/>
              <a:t>Ergonomik şartların incelenmesi </a:t>
            </a:r>
          </a:p>
          <a:p>
            <a:pPr>
              <a:defRPr/>
            </a:pPr>
            <a:r>
              <a:rPr lang="tr-TR" dirty="0" smtClean="0"/>
              <a:t>İş aktivitelerinin gözden geçirilmesi  </a:t>
            </a:r>
          </a:p>
          <a:p>
            <a:pPr>
              <a:defRPr/>
            </a:pPr>
            <a:r>
              <a:rPr lang="tr-TR" dirty="0" smtClean="0"/>
              <a:t>İmalatçı verilerinin değerlendirilmesi</a:t>
            </a:r>
          </a:p>
          <a:p>
            <a:pPr>
              <a:defRPr/>
            </a:pPr>
            <a:r>
              <a:rPr lang="tr-TR" dirty="0" smtClean="0"/>
              <a:t>Organizasyonun incelenmesi</a:t>
            </a:r>
          </a:p>
        </p:txBody>
      </p:sp>
      <p:sp>
        <p:nvSpPr>
          <p:cNvPr id="41987" name="Rectangle 5"/>
          <p:cNvSpPr>
            <a:spLocks noChangeArrowheads="1"/>
          </p:cNvSpPr>
          <p:nvPr/>
        </p:nvSpPr>
        <p:spPr bwMode="auto">
          <a:xfrm>
            <a:off x="336550" y="1052513"/>
            <a:ext cx="7715250" cy="646112"/>
          </a:xfrm>
          <a:prstGeom prst="rect">
            <a:avLst/>
          </a:prstGeom>
          <a:noFill/>
          <a:ln w="76200" cmpd="tri">
            <a:noFill/>
            <a:miter lim="800000"/>
            <a:headEnd/>
            <a:tailEnd/>
          </a:ln>
        </p:spPr>
        <p:txBody>
          <a:bodyPr>
            <a:spAutoFit/>
          </a:bodyPr>
          <a:lstStyle/>
          <a:p>
            <a:pPr>
              <a:defRPr/>
            </a:pPr>
            <a:r>
              <a:rPr lang="tr-TR" sz="3600" b="1" dirty="0">
                <a:solidFill>
                  <a:schemeClr val="tx2"/>
                </a:solidFill>
                <a:effectLst>
                  <a:outerShdw blurRad="38100" dist="38100" dir="2700000" algn="tl">
                    <a:srgbClr val="000000">
                      <a:alpha val="43137"/>
                    </a:srgbClr>
                  </a:outerShdw>
                </a:effectLst>
                <a:latin typeface="+mj-lt"/>
                <a:ea typeface="+mj-ea"/>
                <a:cs typeface="+mj-cs"/>
              </a:rPr>
              <a:t>TEHLİKELERİN TESPİT EDİLMESİ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idx="1"/>
          </p:nvPr>
        </p:nvSpPr>
        <p:spPr>
          <a:xfrm>
            <a:off x="457200" y="1935163"/>
            <a:ext cx="7210425" cy="4389437"/>
          </a:xfrm>
        </p:spPr>
        <p:txBody>
          <a:bodyPr/>
          <a:lstStyle/>
          <a:p>
            <a:pPr marL="0" indent="0">
              <a:buFont typeface="Wingdings 2" pitchFamily="18" charset="2"/>
              <a:buNone/>
              <a:defRPr/>
            </a:pPr>
            <a:r>
              <a:rPr lang="tr-TR" b="1" dirty="0">
                <a:solidFill>
                  <a:srgbClr val="FF0000"/>
                </a:solidFill>
              </a:rPr>
              <a:t>c. Mevzuatın   İncelenmesi</a:t>
            </a:r>
          </a:p>
          <a:p>
            <a:pPr>
              <a:defRPr/>
            </a:pPr>
            <a:r>
              <a:rPr lang="tr-TR" dirty="0" smtClean="0"/>
              <a:t>İSG mevzuatının incelenmesi,</a:t>
            </a:r>
          </a:p>
          <a:p>
            <a:pPr>
              <a:defRPr/>
            </a:pPr>
            <a:r>
              <a:rPr lang="tr-TR" dirty="0" smtClean="0"/>
              <a:t>İlgili diğer mevzuatların incelenmesi,</a:t>
            </a:r>
          </a:p>
          <a:p>
            <a:pPr>
              <a:defRPr/>
            </a:pPr>
            <a:r>
              <a:rPr lang="tr-TR" dirty="0" smtClean="0"/>
              <a:t>Standartların incelenmesi, </a:t>
            </a:r>
          </a:p>
          <a:p>
            <a:pPr>
              <a:defRPr/>
            </a:pPr>
            <a:r>
              <a:rPr lang="tr-TR" dirty="0" smtClean="0"/>
              <a:t>İLO normlarının incelenmesi, </a:t>
            </a:r>
          </a:p>
          <a:p>
            <a:pPr>
              <a:defRPr/>
            </a:pPr>
            <a:r>
              <a:rPr lang="tr-TR" dirty="0" smtClean="0"/>
              <a:t>Literatür taraması,</a:t>
            </a:r>
          </a:p>
          <a:p>
            <a:pPr>
              <a:defRPr/>
            </a:pPr>
            <a:r>
              <a:rPr lang="tr-TR" dirty="0" smtClean="0"/>
              <a:t>İmalatçı verilerinin değerlendirilmesi,</a:t>
            </a:r>
          </a:p>
          <a:p>
            <a:pPr>
              <a:defRPr/>
            </a:pPr>
            <a:r>
              <a:rPr lang="tr-TR" dirty="0" smtClean="0"/>
              <a:t>Uzman yorumlarından yararlanılması,</a:t>
            </a:r>
          </a:p>
        </p:txBody>
      </p:sp>
      <p:sp>
        <p:nvSpPr>
          <p:cNvPr id="43011" name="Rectangle 7"/>
          <p:cNvSpPr>
            <a:spLocks noChangeArrowheads="1"/>
          </p:cNvSpPr>
          <p:nvPr/>
        </p:nvSpPr>
        <p:spPr bwMode="auto">
          <a:xfrm>
            <a:off x="468313" y="908050"/>
            <a:ext cx="6229350" cy="1139825"/>
          </a:xfrm>
          <a:prstGeom prst="rect">
            <a:avLst/>
          </a:prstGeom>
          <a:noFill/>
          <a:ln w="76200">
            <a:noFill/>
            <a:miter lim="800000"/>
            <a:headEnd/>
            <a:tailEnd/>
          </a:ln>
        </p:spPr>
        <p:txBody>
          <a:bodyPr>
            <a:spAutoFit/>
          </a:bodyPr>
          <a:lstStyle/>
          <a:p>
            <a:pPr>
              <a:defRPr/>
            </a:pPr>
            <a:r>
              <a:rPr lang="tr-TR" sz="3600" b="1" dirty="0">
                <a:solidFill>
                  <a:schemeClr val="tx2"/>
                </a:solidFill>
                <a:effectLst>
                  <a:outerShdw blurRad="38100" dist="38100" dir="2700000" algn="tl">
                    <a:srgbClr val="000000">
                      <a:alpha val="43137"/>
                    </a:srgbClr>
                  </a:outerShdw>
                </a:effectLst>
                <a:latin typeface="+mj-lt"/>
                <a:ea typeface="+mj-ea"/>
                <a:cs typeface="+mj-cs"/>
              </a:rPr>
              <a:t>TEHLİKELERİN TESPİT EDİLMESİ</a:t>
            </a:r>
          </a:p>
          <a:p>
            <a:pPr>
              <a:defRPr/>
            </a:pPr>
            <a:r>
              <a:rPr lang="tr-TR" sz="3200" b="1" dirty="0">
                <a:solidFill>
                  <a:srgbClr val="0070C0"/>
                </a:solidFill>
                <a:latin typeface="Tahoma" pitchFamily="34" charset="0"/>
                <a:cs typeface="Arial" charset="0"/>
              </a:rPr>
              <a:t> </a:t>
            </a:r>
            <a:endParaRPr lang="tr-TR" sz="3200" dirty="0">
              <a:solidFill>
                <a:srgbClr val="0000FF"/>
              </a:solidFill>
              <a:latin typeface="Tahoma" pitchFamily="34" charset="0"/>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565400"/>
            <a:ext cx="8229600" cy="1511300"/>
          </a:xfrm>
        </p:spPr>
        <p:txBody>
          <a:bodyPr/>
          <a:lstStyle/>
          <a:p>
            <a:pPr marL="0" indent="0" algn="ctr">
              <a:buFont typeface="Wingdings 2" pitchFamily="18" charset="2"/>
              <a:buNone/>
              <a:defRPr/>
            </a:pPr>
            <a:r>
              <a:rPr lang="tr-TR" sz="3600" b="1" dirty="0" smtClean="0">
                <a:solidFill>
                  <a:schemeClr val="tx2"/>
                </a:solidFill>
                <a:effectLst>
                  <a:outerShdw blurRad="38100" dist="38100" dir="2700000" algn="tl">
                    <a:srgbClr val="000000">
                      <a:alpha val="43137"/>
                    </a:srgbClr>
                  </a:outerShdw>
                </a:effectLst>
                <a:latin typeface="+mj-lt"/>
                <a:ea typeface="+mj-ea"/>
                <a:cs typeface="+mj-cs"/>
              </a:rPr>
              <a:t>2. ADIM  </a:t>
            </a:r>
          </a:p>
          <a:p>
            <a:pPr marL="0" indent="0" algn="ctr">
              <a:buFont typeface="Wingdings 2" pitchFamily="18" charset="2"/>
              <a:buNone/>
              <a:defRPr/>
            </a:pPr>
            <a:r>
              <a:rPr lang="tr-TR" sz="3600" b="1" dirty="0" smtClean="0">
                <a:solidFill>
                  <a:schemeClr val="tx2"/>
                </a:solidFill>
                <a:effectLst>
                  <a:outerShdw blurRad="38100" dist="38100" dir="2700000" algn="tl">
                    <a:srgbClr val="000000">
                      <a:alpha val="43137"/>
                    </a:srgbClr>
                  </a:outerShdw>
                </a:effectLst>
                <a:latin typeface="+mj-lt"/>
                <a:ea typeface="+mj-ea"/>
                <a:cs typeface="+mj-cs"/>
              </a:rPr>
              <a:t>RİSKLERİ BELİRLE VE DERECELENDİR</a:t>
            </a:r>
            <a:endParaRPr lang="tr-TR" sz="3600" b="1" dirty="0">
              <a:solidFill>
                <a:schemeClr val="tx2"/>
              </a:solidFill>
              <a:effectLst>
                <a:outerShdw blurRad="38100" dist="38100" dir="2700000" algn="tl">
                  <a:srgbClr val="000000">
                    <a:alpha val="43137"/>
                  </a:srgbClr>
                </a:outerShdw>
              </a:effectLst>
              <a:latin typeface="+mj-lt"/>
              <a:ea typeface="+mj-ea"/>
              <a:cs typeface="+mj-cs"/>
            </a:endParaRPr>
          </a:p>
          <a:p>
            <a:pPr algn="ctr">
              <a:defRPr/>
            </a:pPr>
            <a:endParaRPr lang="tr-TR" sz="3600" b="1" dirty="0">
              <a:solidFill>
                <a:schemeClr val="tx2"/>
              </a:solidFill>
              <a:effectLst>
                <a:outerShdw blurRad="38100" dist="38100" dir="2700000" algn="tl">
                  <a:srgbClr val="000000">
                    <a:alpha val="43137"/>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439738"/>
            <a:ext cx="8496300" cy="1439862"/>
          </a:xfrm>
        </p:spPr>
        <p:txBody>
          <a:bodyPr>
            <a:normAutofit/>
          </a:bodyPr>
          <a:lstStyle/>
          <a:p>
            <a:pPr eaLnBrk="1" fontAlgn="auto" hangingPunct="1">
              <a:spcAft>
                <a:spcPts val="0"/>
              </a:spcAft>
              <a:defRPr/>
            </a:pPr>
            <a:r>
              <a:rPr lang="tr-TR" sz="4400" b="1" dirty="0" smtClean="0">
                <a:effectLst>
                  <a:outerShdw blurRad="38100" dist="38100" dir="2700000" algn="tl">
                    <a:srgbClr val="000000">
                      <a:alpha val="43137"/>
                    </a:srgbClr>
                  </a:outerShdw>
                </a:effectLst>
              </a:rPr>
              <a:t>TS 18001 İş Sağlığı ve Güvenliği Yönetim Sistemi Tanımları (2007)</a:t>
            </a:r>
          </a:p>
        </p:txBody>
      </p:sp>
      <p:sp>
        <p:nvSpPr>
          <p:cNvPr id="7171" name="Rectangle 3"/>
          <p:cNvSpPr>
            <a:spLocks noGrp="1" noChangeArrowheads="1"/>
          </p:cNvSpPr>
          <p:nvPr>
            <p:ph idx="1"/>
          </p:nvPr>
        </p:nvSpPr>
        <p:spPr>
          <a:xfrm>
            <a:off x="250825" y="2079625"/>
            <a:ext cx="8642350" cy="2933700"/>
          </a:xfrm>
        </p:spPr>
        <p:txBody>
          <a:bodyPr>
            <a:normAutofit fontScale="92500"/>
          </a:bodyPr>
          <a:lstStyle/>
          <a:p>
            <a:pPr marL="274320" indent="-274320" eaLnBrk="1" fontAlgn="auto" hangingPunct="1">
              <a:spcAft>
                <a:spcPts val="0"/>
              </a:spcAft>
              <a:buClr>
                <a:schemeClr val="accent3"/>
              </a:buClr>
              <a:buFont typeface="Wingdings 2"/>
              <a:buChar char=""/>
              <a:defRPr/>
            </a:pPr>
            <a:r>
              <a:rPr lang="tr-TR" b="1" i="1" u="sng" dirty="0" smtClean="0">
                <a:solidFill>
                  <a:srgbClr val="FF0000"/>
                </a:solidFill>
              </a:rPr>
              <a:t>Tehlike:</a:t>
            </a:r>
            <a:r>
              <a:rPr lang="tr-TR" dirty="0" smtClean="0"/>
              <a:t> İnsanların yaralanması veya sağlığının bozulması, çevrenin zarar görmesi veya bunların birlikte gerçekleşmesine sebep olabilecek kaynak, durum veya işlem.</a:t>
            </a:r>
          </a:p>
          <a:p>
            <a:pPr marL="274320" indent="-274320" eaLnBrk="1" fontAlgn="auto" hangingPunct="1">
              <a:spcAft>
                <a:spcPts val="0"/>
              </a:spcAft>
              <a:buClr>
                <a:schemeClr val="accent3"/>
              </a:buClr>
              <a:buFont typeface="Wingdings 2"/>
              <a:buChar char=""/>
              <a:defRPr/>
            </a:pPr>
            <a:endParaRPr lang="tr-TR" sz="1000" dirty="0" smtClean="0"/>
          </a:p>
          <a:p>
            <a:pPr marL="274320" indent="-274320" eaLnBrk="1" fontAlgn="auto" hangingPunct="1">
              <a:spcAft>
                <a:spcPts val="0"/>
              </a:spcAft>
              <a:buClr>
                <a:schemeClr val="accent3"/>
              </a:buClr>
              <a:buFont typeface="Wingdings 2"/>
              <a:buChar char=""/>
              <a:defRPr/>
            </a:pPr>
            <a:r>
              <a:rPr lang="tr-TR" b="1" i="1" u="sng" dirty="0" smtClean="0">
                <a:solidFill>
                  <a:srgbClr val="FF0000"/>
                </a:solidFill>
              </a:rPr>
              <a:t>Risk:</a:t>
            </a:r>
            <a:r>
              <a:rPr lang="tr-TR" b="1" i="1" dirty="0" smtClean="0">
                <a:solidFill>
                  <a:srgbClr val="FF0000"/>
                </a:solidFill>
              </a:rPr>
              <a:t> </a:t>
            </a:r>
            <a:r>
              <a:rPr lang="tr-TR" dirty="0" smtClean="0"/>
              <a:t>Tehlikeli bir olayın veya maruz kalma durumunun meydana gelme olasılığı ile olay veya maruz kalma durumunun yol açabileceği yaralanma veya</a:t>
            </a:r>
            <a:r>
              <a:rPr lang="tr-TR" b="1" dirty="0" smtClean="0"/>
              <a:t> </a:t>
            </a:r>
            <a:r>
              <a:rPr lang="tr-TR" dirty="0" smtClean="0"/>
              <a:t>sağlık bozulmasının ciddiyet derecesinin birleşimi</a:t>
            </a:r>
          </a:p>
        </p:txBody>
      </p:sp>
      <p:pic>
        <p:nvPicPr>
          <p:cNvPr id="5" name="Picture 6" descr="risk"/>
          <p:cNvPicPr>
            <a:picLocks noChangeAspect="1" noChangeArrowheads="1"/>
          </p:cNvPicPr>
          <p:nvPr/>
        </p:nvPicPr>
        <p:blipFill>
          <a:blip r:embed="rId2" cstate="print">
            <a:clrChange>
              <a:clrFrom>
                <a:srgbClr val="FFFFFF"/>
              </a:clrFrom>
              <a:clrTo>
                <a:srgbClr val="FFFFFF">
                  <a:alpha val="0"/>
                </a:srgbClr>
              </a:clrTo>
            </a:clrChange>
          </a:blip>
          <a:srcRect l="5345" t="6229" r="5345" b="8202"/>
          <a:stretch>
            <a:fillRect/>
          </a:stretch>
        </p:blipFill>
        <p:spPr bwMode="auto">
          <a:xfrm>
            <a:off x="5394674" y="4983537"/>
            <a:ext cx="2044024" cy="1570575"/>
          </a:xfrm>
          <a:prstGeom prst="rect">
            <a:avLst/>
          </a:prstGeom>
          <a:noFill/>
          <a:ln w="9525">
            <a:noFill/>
            <a:miter lim="800000"/>
            <a:headEnd/>
            <a:tailEnd/>
          </a:ln>
        </p:spPr>
      </p:pic>
      <p:pic>
        <p:nvPicPr>
          <p:cNvPr id="6" name="Picture 2" descr="https://encrypted-tbn0.gstatic.com/images?q=tbn:ANd9GcSwT0KQEFPYIbzDmgEmOSPI6zUNdL7abANYzsSITjNlAy3wvo-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22265" y="5101896"/>
            <a:ext cx="1278384" cy="11286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944065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txBox="1">
            <a:spLocks noChangeArrowheads="1"/>
          </p:cNvSpPr>
          <p:nvPr/>
        </p:nvSpPr>
        <p:spPr bwMode="auto">
          <a:xfrm>
            <a:off x="520700" y="1262063"/>
            <a:ext cx="8077200" cy="5262562"/>
          </a:xfrm>
          <a:prstGeom prst="rect">
            <a:avLst/>
          </a:prstGeom>
          <a:noFill/>
          <a:ln w="9525">
            <a:noFill/>
            <a:miter lim="800000"/>
            <a:headEnd/>
            <a:tailEnd/>
          </a:ln>
        </p:spPr>
        <p:txBody>
          <a:bodyPr>
            <a:spAutoFit/>
          </a:bodyPr>
          <a:lstStyle/>
          <a:p>
            <a:pPr>
              <a:buClr>
                <a:schemeClr val="tx1"/>
              </a:buClr>
              <a:buFont typeface="Wingdings" pitchFamily="2" charset="2"/>
              <a:buNone/>
              <a:defRPr/>
            </a:pPr>
            <a:r>
              <a:rPr lang="tr-TR" sz="2800" b="1" dirty="0">
                <a:solidFill>
                  <a:srgbClr val="FF0000"/>
                </a:solidFill>
                <a:latin typeface="+mn-lt"/>
                <a:cs typeface="+mn-cs"/>
              </a:rPr>
              <a:t>Aşağıdaki faktörler bir kaza ya da olayın meydana gelme ihtimalini etkileyebilir;</a:t>
            </a:r>
          </a:p>
          <a:p>
            <a:pPr>
              <a:buClr>
                <a:schemeClr val="tx1"/>
              </a:buClr>
              <a:buFont typeface="Wingdings" pitchFamily="2" charset="2"/>
              <a:buNone/>
              <a:defRPr/>
            </a:pPr>
            <a:endParaRPr lang="tr-TR" sz="2800" b="1" dirty="0">
              <a:solidFill>
                <a:srgbClr val="FF0000"/>
              </a:solidFill>
              <a:latin typeface="+mn-lt"/>
              <a:cs typeface="+mn-cs"/>
            </a:endParaRPr>
          </a:p>
          <a:p>
            <a:pPr>
              <a:buClr>
                <a:schemeClr val="tx1"/>
              </a:buClr>
              <a:buFont typeface="Wingdings" pitchFamily="2" charset="2"/>
              <a:buChar char="§"/>
              <a:defRPr/>
            </a:pPr>
            <a:r>
              <a:rPr lang="tr-TR" sz="2800" dirty="0">
                <a:latin typeface="+mn-lt"/>
                <a:cs typeface="+mn-cs"/>
              </a:rPr>
              <a:t>  Riske maruz kalan kişiler,</a:t>
            </a:r>
          </a:p>
          <a:p>
            <a:pPr>
              <a:buClr>
                <a:schemeClr val="tx1"/>
              </a:buClr>
              <a:buFont typeface="Wingdings" pitchFamily="2" charset="2"/>
              <a:buChar char="§"/>
              <a:defRPr/>
            </a:pPr>
            <a:r>
              <a:rPr lang="tr-TR" sz="2800" dirty="0">
                <a:latin typeface="+mn-lt"/>
                <a:cs typeface="+mn-cs"/>
              </a:rPr>
              <a:t>  Riske maruz kalmanın tipi, sıklığı ve süresi,</a:t>
            </a:r>
          </a:p>
          <a:p>
            <a:pPr>
              <a:buClr>
                <a:schemeClr val="tx1"/>
              </a:buClr>
              <a:buFont typeface="Wingdings" pitchFamily="2" charset="2"/>
              <a:buChar char="§"/>
              <a:defRPr/>
            </a:pPr>
            <a:r>
              <a:rPr lang="tr-TR" sz="2800" dirty="0">
                <a:latin typeface="+mn-lt"/>
                <a:cs typeface="+mn-cs"/>
              </a:rPr>
              <a:t>  Riske maruz kalma ile tesirleri arasındaki ilişki, </a:t>
            </a:r>
          </a:p>
          <a:p>
            <a:pPr>
              <a:buClr>
                <a:schemeClr val="tx1"/>
              </a:buClr>
              <a:buFont typeface="Wingdings" pitchFamily="2" charset="2"/>
              <a:buChar char="§"/>
              <a:defRPr/>
            </a:pPr>
            <a:r>
              <a:rPr lang="tr-TR" sz="2800" dirty="0">
                <a:latin typeface="+mn-lt"/>
                <a:cs typeface="+mn-cs"/>
              </a:rPr>
              <a:t>  İnsan faktörleri,</a:t>
            </a:r>
          </a:p>
          <a:p>
            <a:pPr>
              <a:buClr>
                <a:schemeClr val="tx1"/>
              </a:buClr>
              <a:buFont typeface="Wingdings" pitchFamily="2" charset="2"/>
              <a:buChar char="§"/>
              <a:defRPr/>
            </a:pPr>
            <a:r>
              <a:rPr lang="tr-TR" sz="2800" dirty="0">
                <a:latin typeface="+mn-lt"/>
                <a:cs typeface="+mn-cs"/>
              </a:rPr>
              <a:t>  Güvenlik fonksiyonlarının güvenilirliği,</a:t>
            </a:r>
          </a:p>
          <a:p>
            <a:pPr>
              <a:buClr>
                <a:schemeClr val="tx1"/>
              </a:buClr>
              <a:buFont typeface="Wingdings" pitchFamily="2" charset="2"/>
              <a:buChar char="§"/>
              <a:defRPr/>
            </a:pPr>
            <a:r>
              <a:rPr lang="tr-TR" sz="2800" dirty="0">
                <a:latin typeface="+mn-lt"/>
                <a:cs typeface="+mn-cs"/>
              </a:rPr>
              <a:t>  Güvenlik tedbirlerinin işlemez hale getirilme   </a:t>
            </a:r>
          </a:p>
          <a:p>
            <a:pPr>
              <a:buClr>
                <a:schemeClr val="tx1"/>
              </a:buClr>
              <a:defRPr/>
            </a:pPr>
            <a:r>
              <a:rPr lang="tr-TR" sz="2800" dirty="0">
                <a:latin typeface="+mn-lt"/>
                <a:cs typeface="+mn-cs"/>
              </a:rPr>
              <a:t>    veya yanıltılma imkanları,</a:t>
            </a:r>
          </a:p>
          <a:p>
            <a:pPr>
              <a:buClr>
                <a:schemeClr val="tx1"/>
              </a:buClr>
              <a:buFont typeface="Wingdings" pitchFamily="2" charset="2"/>
              <a:buChar char="§"/>
              <a:defRPr/>
            </a:pPr>
            <a:r>
              <a:rPr lang="tr-TR" sz="2800" dirty="0">
                <a:latin typeface="+mn-lt"/>
                <a:cs typeface="+mn-cs"/>
              </a:rPr>
              <a:t>  Güvenlik tedbirlerinin idame ettirilebilme kabiliyeti</a:t>
            </a:r>
          </a:p>
        </p:txBody>
      </p:sp>
      <p:sp>
        <p:nvSpPr>
          <p:cNvPr id="4" name="Dikdörtgen 3"/>
          <p:cNvSpPr/>
          <p:nvPr/>
        </p:nvSpPr>
        <p:spPr>
          <a:xfrm>
            <a:off x="520700" y="600075"/>
            <a:ext cx="8213725" cy="647700"/>
          </a:xfrm>
          <a:prstGeom prst="rect">
            <a:avLst/>
          </a:prstGeom>
        </p:spPr>
        <p:txBody>
          <a:bodyPr>
            <a:spAutoFit/>
          </a:bodyPr>
          <a:lstStyle/>
          <a:p>
            <a:pPr>
              <a:defRPr/>
            </a:pPr>
            <a:r>
              <a:rPr lang="tr-TR" sz="3600" b="1" dirty="0">
                <a:solidFill>
                  <a:srgbClr val="04617B"/>
                </a:solidFill>
                <a:effectLst>
                  <a:outerShdw blurRad="38100" dist="38100" dir="2700000" algn="tl">
                    <a:srgbClr val="000000">
                      <a:alpha val="43137"/>
                    </a:srgbClr>
                  </a:outerShdw>
                </a:effectLst>
                <a:latin typeface="Calibri"/>
                <a:cs typeface="Arial" charset="0"/>
              </a:rPr>
              <a:t>RİSKLERİ BELİRLE ve DERECELENDİR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46" name="Text Box 2"/>
          <p:cNvSpPr txBox="1">
            <a:spLocks noChangeArrowheads="1"/>
          </p:cNvSpPr>
          <p:nvPr>
            <p:custDataLst>
              <p:tags r:id="rId1"/>
            </p:custDataLst>
          </p:nvPr>
        </p:nvSpPr>
        <p:spPr bwMode="auto">
          <a:xfrm>
            <a:off x="357188" y="1700213"/>
            <a:ext cx="7715250" cy="4425950"/>
          </a:xfrm>
          <a:prstGeom prst="rect">
            <a:avLst/>
          </a:prstGeom>
          <a:noFill/>
          <a:ln w="9525">
            <a:noFill/>
            <a:miter lim="800000"/>
            <a:headEnd/>
            <a:tailEnd/>
          </a:ln>
          <a:effectLst/>
        </p:spPr>
        <p:txBody>
          <a:bodyPr>
            <a:spAutoFit/>
          </a:bodyPr>
          <a:lstStyle/>
          <a:p>
            <a:pPr algn="ctr">
              <a:defRPr/>
            </a:pPr>
            <a:r>
              <a:rPr lang="tr-TR" sz="2000" b="1" dirty="0" smtClean="0">
                <a:solidFill>
                  <a:srgbClr val="FF0000"/>
                </a:solidFill>
                <a:latin typeface="+mn-lt"/>
                <a:cs typeface="+mn-cs"/>
              </a:rPr>
              <a:t>OLASILIK BELİRLEME</a:t>
            </a:r>
            <a:endParaRPr lang="tr-TR" sz="2000" b="1" dirty="0">
              <a:solidFill>
                <a:srgbClr val="FF0000"/>
              </a:solidFill>
              <a:latin typeface="+mn-lt"/>
              <a:cs typeface="+mn-cs"/>
            </a:endParaRPr>
          </a:p>
          <a:p>
            <a:pPr algn="ctr">
              <a:defRPr/>
            </a:pPr>
            <a:endParaRPr lang="tr-TR" sz="2000" dirty="0">
              <a:latin typeface="+mn-lt"/>
              <a:cs typeface="+mn-cs"/>
            </a:endParaRPr>
          </a:p>
          <a:p>
            <a:pPr>
              <a:defRPr/>
            </a:pPr>
            <a:r>
              <a:rPr lang="tr-TR" sz="2000" dirty="0">
                <a:latin typeface="+mn-lt"/>
                <a:cs typeface="+mn-cs"/>
              </a:rPr>
              <a:t>Muhtemel bir olayın meydana gelme olasılığının derecelendirilmesi için aşağıdaki skala kullanılabilir.</a:t>
            </a:r>
          </a:p>
          <a:p>
            <a:pPr algn="ctr">
              <a:defRPr/>
            </a:pPr>
            <a:endParaRPr lang="tr-TR" sz="2000" dirty="0">
              <a:latin typeface="+mn-lt"/>
              <a:cs typeface="+mn-cs"/>
            </a:endParaRPr>
          </a:p>
          <a:p>
            <a:pPr>
              <a:defRPr/>
            </a:pPr>
            <a:r>
              <a:rPr lang="tr-TR" sz="2000" b="1" dirty="0">
                <a:solidFill>
                  <a:srgbClr val="FF0000"/>
                </a:solidFill>
                <a:latin typeface="+mn-lt"/>
                <a:cs typeface="+mn-cs"/>
              </a:rPr>
              <a:t>   OLABİLİRLİK	        DERECELENDİRME</a:t>
            </a:r>
          </a:p>
          <a:p>
            <a:pPr>
              <a:defRPr/>
            </a:pPr>
            <a:r>
              <a:rPr lang="tr-TR" sz="2000" b="1" dirty="0">
                <a:solidFill>
                  <a:srgbClr val="FF0000"/>
                </a:solidFill>
                <a:latin typeface="+mn-lt"/>
                <a:cs typeface="+mn-cs"/>
              </a:rPr>
              <a:t>----------------------	   ------------------------------------</a:t>
            </a:r>
            <a:r>
              <a:rPr lang="tr-TR" sz="2000" dirty="0">
                <a:latin typeface="+mn-lt"/>
                <a:cs typeface="+mn-cs"/>
              </a:rPr>
              <a:t>	</a:t>
            </a:r>
          </a:p>
          <a:p>
            <a:pPr marL="457200" indent="-457200">
              <a:lnSpc>
                <a:spcPct val="140000"/>
              </a:lnSpc>
              <a:defRPr/>
            </a:pPr>
            <a:r>
              <a:rPr lang="tr-TR" sz="2000" dirty="0">
                <a:latin typeface="+mn-lt"/>
                <a:cs typeface="+mn-cs"/>
              </a:rPr>
              <a:t>(1) Çok küçük olasılık     :           Yılda bir </a:t>
            </a:r>
          </a:p>
          <a:p>
            <a:pPr marL="457200" indent="-457200">
              <a:lnSpc>
                <a:spcPct val="140000"/>
              </a:lnSpc>
              <a:defRPr/>
            </a:pPr>
            <a:r>
              <a:rPr lang="tr-TR" sz="2000" dirty="0">
                <a:latin typeface="+mn-lt"/>
                <a:cs typeface="+mn-cs"/>
              </a:rPr>
              <a:t>(2) Küçük olasılık            :           Ayda bir</a:t>
            </a:r>
          </a:p>
          <a:p>
            <a:pPr>
              <a:lnSpc>
                <a:spcPct val="140000"/>
              </a:lnSpc>
              <a:defRPr/>
            </a:pPr>
            <a:r>
              <a:rPr lang="tr-TR" sz="2000" dirty="0">
                <a:latin typeface="+mn-lt"/>
                <a:cs typeface="+mn-cs"/>
              </a:rPr>
              <a:t>(3) Orta dereceli olasılık :           Haftada bir 	</a:t>
            </a:r>
          </a:p>
          <a:p>
            <a:pPr>
              <a:lnSpc>
                <a:spcPct val="130000"/>
              </a:lnSpc>
              <a:defRPr/>
            </a:pPr>
            <a:r>
              <a:rPr lang="tr-TR" sz="2000" dirty="0">
                <a:latin typeface="+mn-lt"/>
                <a:cs typeface="+mn-cs"/>
              </a:rPr>
              <a:t>(4) Yüksek olasılık          :           Her gün 	</a:t>
            </a:r>
          </a:p>
          <a:p>
            <a:pPr>
              <a:lnSpc>
                <a:spcPct val="130000"/>
              </a:lnSpc>
              <a:defRPr/>
            </a:pPr>
            <a:r>
              <a:rPr lang="tr-TR" sz="2000" dirty="0">
                <a:latin typeface="+mn-lt"/>
                <a:cs typeface="+mn-cs"/>
              </a:rPr>
              <a:t>(5) Çok yüksek olasılık   :           İş yapıldığı sürece</a:t>
            </a:r>
          </a:p>
        </p:txBody>
      </p:sp>
      <p:sp>
        <p:nvSpPr>
          <p:cNvPr id="4" name="Dikdörtgen 3"/>
          <p:cNvSpPr/>
          <p:nvPr/>
        </p:nvSpPr>
        <p:spPr>
          <a:xfrm>
            <a:off x="506413" y="627063"/>
            <a:ext cx="8213725" cy="646112"/>
          </a:xfrm>
          <a:prstGeom prst="rect">
            <a:avLst/>
          </a:prstGeom>
        </p:spPr>
        <p:txBody>
          <a:bodyPr>
            <a:spAutoFit/>
          </a:bodyPr>
          <a:lstStyle/>
          <a:p>
            <a:pPr>
              <a:defRPr/>
            </a:pPr>
            <a:r>
              <a:rPr lang="tr-TR" sz="3600" b="1" dirty="0">
                <a:solidFill>
                  <a:srgbClr val="04617B"/>
                </a:solidFill>
                <a:effectLst>
                  <a:outerShdw blurRad="38100" dist="38100" dir="2700000" algn="tl">
                    <a:srgbClr val="000000">
                      <a:alpha val="43137"/>
                    </a:srgbClr>
                  </a:outerShdw>
                </a:effectLst>
                <a:latin typeface="Calibri"/>
                <a:cs typeface="Arial" charset="0"/>
              </a:rPr>
              <a:t>RİSKLERİ BELİRLE ve DERECELENDİR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250825" y="1700213"/>
            <a:ext cx="8143875" cy="4616450"/>
          </a:xfrm>
          <a:prstGeom prst="rect">
            <a:avLst/>
          </a:prstGeom>
          <a:noFill/>
          <a:ln w="9525">
            <a:noFill/>
            <a:miter lim="800000"/>
            <a:headEnd/>
            <a:tailEnd/>
          </a:ln>
        </p:spPr>
        <p:txBody>
          <a:bodyPr>
            <a:spAutoFit/>
          </a:bodyPr>
          <a:lstStyle/>
          <a:p>
            <a:pPr algn="ctr">
              <a:defRPr/>
            </a:pPr>
            <a:r>
              <a:rPr lang="tr-TR" sz="2000" b="1" dirty="0" smtClean="0">
                <a:solidFill>
                  <a:srgbClr val="FF0000"/>
                </a:solidFill>
                <a:latin typeface="+mn-lt"/>
                <a:cs typeface="+mn-cs"/>
              </a:rPr>
              <a:t>ETKİNİN BELİRLENMESİ</a:t>
            </a:r>
            <a:endParaRPr lang="tr-TR" sz="2000" b="1" dirty="0">
              <a:solidFill>
                <a:srgbClr val="FF0000"/>
              </a:solidFill>
              <a:latin typeface="+mn-lt"/>
              <a:cs typeface="+mn-cs"/>
            </a:endParaRPr>
          </a:p>
          <a:p>
            <a:pPr algn="ctr">
              <a:defRPr/>
            </a:pPr>
            <a:endParaRPr lang="tr-TR" sz="2000" dirty="0">
              <a:latin typeface="+mn-lt"/>
              <a:cs typeface="+mn-cs"/>
            </a:endParaRPr>
          </a:p>
          <a:p>
            <a:pPr>
              <a:defRPr/>
            </a:pPr>
            <a:r>
              <a:rPr lang="tr-TR" sz="2000" dirty="0">
                <a:latin typeface="+mn-lt"/>
                <a:cs typeface="+mn-cs"/>
              </a:rPr>
              <a:t>Muhtemel bir olay sonrası beklenen zararın derecelendirilmesi için aşağıdaki skala kullanılabilir.</a:t>
            </a:r>
          </a:p>
          <a:p>
            <a:pPr algn="ctr">
              <a:defRPr/>
            </a:pPr>
            <a:endParaRPr lang="tr-TR" sz="2000" dirty="0">
              <a:latin typeface="+mn-lt"/>
              <a:cs typeface="+mn-cs"/>
            </a:endParaRPr>
          </a:p>
          <a:p>
            <a:pPr>
              <a:defRPr/>
            </a:pPr>
            <a:r>
              <a:rPr lang="tr-TR" sz="2000" dirty="0">
                <a:latin typeface="+mn-lt"/>
                <a:cs typeface="+mn-cs"/>
              </a:rPr>
              <a:t>   </a:t>
            </a:r>
            <a:r>
              <a:rPr lang="tr-TR" sz="2000" b="1" dirty="0">
                <a:solidFill>
                  <a:srgbClr val="FF0000"/>
                </a:solidFill>
                <a:latin typeface="+mn-lt"/>
                <a:cs typeface="+mn-cs"/>
              </a:rPr>
              <a:t>SONUÇ		DERECELENDİRME</a:t>
            </a:r>
          </a:p>
          <a:p>
            <a:pPr>
              <a:defRPr/>
            </a:pPr>
            <a:r>
              <a:rPr lang="tr-TR" sz="2000" dirty="0">
                <a:solidFill>
                  <a:srgbClr val="FF0000"/>
                </a:solidFill>
                <a:latin typeface="+mn-lt"/>
                <a:cs typeface="+mn-cs"/>
              </a:rPr>
              <a:t>----------------------	------------------------------------------------------</a:t>
            </a:r>
            <a:r>
              <a:rPr lang="tr-TR" sz="2000" dirty="0">
                <a:latin typeface="+mn-lt"/>
                <a:cs typeface="+mn-cs"/>
              </a:rPr>
              <a:t>	</a:t>
            </a:r>
          </a:p>
          <a:p>
            <a:pPr>
              <a:lnSpc>
                <a:spcPct val="140000"/>
              </a:lnSpc>
              <a:defRPr/>
            </a:pPr>
            <a:r>
              <a:rPr lang="tr-TR" sz="2000" dirty="0">
                <a:latin typeface="+mn-lt"/>
                <a:cs typeface="+mn-cs"/>
              </a:rPr>
              <a:t>(1) ÇOK HAFİF	:	İş saati kaybı yok, ilkyardım gerektiren</a:t>
            </a:r>
          </a:p>
          <a:p>
            <a:pPr>
              <a:lnSpc>
                <a:spcPct val="140000"/>
              </a:lnSpc>
              <a:defRPr/>
            </a:pPr>
            <a:r>
              <a:rPr lang="tr-TR" sz="2000" dirty="0">
                <a:latin typeface="+mn-lt"/>
                <a:cs typeface="+mn-cs"/>
              </a:rPr>
              <a:t>(2) HAFİF        	:	İş günü kaybı yok, ilk yardım gerektiren</a:t>
            </a:r>
          </a:p>
          <a:p>
            <a:pPr>
              <a:lnSpc>
                <a:spcPct val="140000"/>
              </a:lnSpc>
              <a:defRPr/>
            </a:pPr>
            <a:r>
              <a:rPr lang="tr-TR" sz="2000" dirty="0">
                <a:latin typeface="+mn-lt"/>
                <a:cs typeface="+mn-cs"/>
              </a:rPr>
              <a:t>(3) ORTA        	:	Hafif yaralanma, tedavi gerekir</a:t>
            </a:r>
          </a:p>
          <a:p>
            <a:pPr>
              <a:lnSpc>
                <a:spcPct val="130000"/>
              </a:lnSpc>
              <a:defRPr/>
            </a:pPr>
            <a:r>
              <a:rPr lang="tr-TR" sz="2000" dirty="0">
                <a:latin typeface="+mn-lt"/>
                <a:cs typeface="+mn-cs"/>
              </a:rPr>
              <a:t>(4) CİDDİ        	:	Ölüm, Ciddi yaralanma, meslek hastalığı</a:t>
            </a:r>
          </a:p>
          <a:p>
            <a:pPr>
              <a:lnSpc>
                <a:spcPct val="130000"/>
              </a:lnSpc>
              <a:defRPr/>
            </a:pPr>
            <a:r>
              <a:rPr lang="tr-TR" sz="2000" dirty="0">
                <a:latin typeface="+mn-lt"/>
                <a:cs typeface="+mn-cs"/>
              </a:rPr>
              <a:t>(5) ÇOK CİDDİ 	:	Birden çok ölüm veya  sürekli iş göremezlik</a:t>
            </a:r>
          </a:p>
        </p:txBody>
      </p:sp>
      <p:sp>
        <p:nvSpPr>
          <p:cNvPr id="4" name="Dikdörtgen 3"/>
          <p:cNvSpPr/>
          <p:nvPr/>
        </p:nvSpPr>
        <p:spPr>
          <a:xfrm>
            <a:off x="520700" y="823913"/>
            <a:ext cx="8213725" cy="646112"/>
          </a:xfrm>
          <a:prstGeom prst="rect">
            <a:avLst/>
          </a:prstGeom>
        </p:spPr>
        <p:txBody>
          <a:bodyPr>
            <a:spAutoFit/>
          </a:bodyPr>
          <a:lstStyle/>
          <a:p>
            <a:pPr>
              <a:defRPr/>
            </a:pPr>
            <a:r>
              <a:rPr lang="tr-TR" sz="3600" b="1" dirty="0">
                <a:solidFill>
                  <a:srgbClr val="04617B"/>
                </a:solidFill>
                <a:effectLst>
                  <a:outerShdw blurRad="38100" dist="38100" dir="2700000" algn="tl">
                    <a:srgbClr val="000000">
                      <a:alpha val="43137"/>
                    </a:srgbClr>
                  </a:outerShdw>
                </a:effectLst>
                <a:latin typeface="Calibri"/>
                <a:cs typeface="Arial" charset="0"/>
              </a:rPr>
              <a:t>RİSKLERİ BELİRLE ve DERECELENDİR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7075" name="Group 99"/>
          <p:cNvGraphicFramePr>
            <a:graphicFrameLocks noGrp="1"/>
          </p:cNvGraphicFramePr>
          <p:nvPr>
            <p:ph idx="1"/>
          </p:nvPr>
        </p:nvGraphicFramePr>
        <p:xfrm>
          <a:off x="827088" y="1052513"/>
          <a:ext cx="8229602" cy="5233987"/>
        </p:xfrm>
        <a:graphic>
          <a:graphicData uri="http://schemas.openxmlformats.org/drawingml/2006/table">
            <a:tbl>
              <a:tblPr/>
              <a:tblGrid>
                <a:gridCol w="1372742">
                  <a:extLst>
                    <a:ext uri="{9D8B030D-6E8A-4147-A177-3AD203B41FA5}">
                      <a16:colId xmlns:a16="http://schemas.microsoft.com/office/drawing/2014/main" xmlns="" val="20000"/>
                    </a:ext>
                  </a:extLst>
                </a:gridCol>
                <a:gridCol w="1371029">
                  <a:extLst>
                    <a:ext uri="{9D8B030D-6E8A-4147-A177-3AD203B41FA5}">
                      <a16:colId xmlns:a16="http://schemas.microsoft.com/office/drawing/2014/main" xmlns="" val="20001"/>
                    </a:ext>
                  </a:extLst>
                </a:gridCol>
                <a:gridCol w="1371030">
                  <a:extLst>
                    <a:ext uri="{9D8B030D-6E8A-4147-A177-3AD203B41FA5}">
                      <a16:colId xmlns:a16="http://schemas.microsoft.com/office/drawing/2014/main" xmlns="" val="20002"/>
                    </a:ext>
                  </a:extLst>
                </a:gridCol>
                <a:gridCol w="1371029">
                  <a:extLst>
                    <a:ext uri="{9D8B030D-6E8A-4147-A177-3AD203B41FA5}">
                      <a16:colId xmlns:a16="http://schemas.microsoft.com/office/drawing/2014/main" xmlns="" val="20003"/>
                    </a:ext>
                  </a:extLst>
                </a:gridCol>
                <a:gridCol w="1372742">
                  <a:extLst>
                    <a:ext uri="{9D8B030D-6E8A-4147-A177-3AD203B41FA5}">
                      <a16:colId xmlns:a16="http://schemas.microsoft.com/office/drawing/2014/main" xmlns="" val="20004"/>
                    </a:ext>
                  </a:extLst>
                </a:gridCol>
                <a:gridCol w="1371030">
                  <a:extLst>
                    <a:ext uri="{9D8B030D-6E8A-4147-A177-3AD203B41FA5}">
                      <a16:colId xmlns:a16="http://schemas.microsoft.com/office/drawing/2014/main" xmlns="" val="20005"/>
                    </a:ext>
                  </a:extLst>
                </a:gridCol>
              </a:tblGrid>
              <a:tr h="8742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rgbClr val="0000CC"/>
                          </a:solidFill>
                          <a:effectLst/>
                          <a:latin typeface="Arial" charset="0"/>
                        </a:rPr>
                        <a:t>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smtClean="0">
                          <a:ln>
                            <a:noFill/>
                          </a:ln>
                          <a:solidFill>
                            <a:srgbClr val="0000CC"/>
                          </a:solidFill>
                          <a:effectLst/>
                          <a:latin typeface="Arial" charset="0"/>
                        </a:rPr>
                        <a:t>Çok </a:t>
                      </a:r>
                      <a:r>
                        <a:rPr kumimoji="0" lang="tr-TR" sz="1600" b="1" i="0" u="none" strike="noStrike" cap="none" normalizeH="0" baseline="0" dirty="0" smtClean="0">
                          <a:ln>
                            <a:noFill/>
                          </a:ln>
                          <a:solidFill>
                            <a:srgbClr val="0000CC"/>
                          </a:solidFill>
                          <a:effectLst/>
                          <a:latin typeface="Arial" charset="0"/>
                        </a:rPr>
                        <a:t>yüksek</a:t>
                      </a:r>
                    </a:p>
                  </a:txBody>
                  <a:tcPr marL="95377" marR="953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rgbClr val="0000CC"/>
                          </a:solidFill>
                          <a:effectLst/>
                          <a:latin typeface="Arial" charset="0"/>
                        </a:rPr>
                        <a:t>5</a:t>
                      </a:r>
                    </a:p>
                  </a:txBody>
                  <a:tcPr marL="95377" marR="953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0000CC"/>
                          </a:solidFill>
                          <a:effectLst/>
                          <a:latin typeface="Arial" charset="0"/>
                        </a:rPr>
                        <a:t>10</a:t>
                      </a:r>
                    </a:p>
                  </a:txBody>
                  <a:tcPr marL="95377" marR="953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0000CC"/>
                          </a:solidFill>
                          <a:effectLst/>
                          <a:latin typeface="Arial" charset="0"/>
                        </a:rPr>
                        <a:t>15</a:t>
                      </a:r>
                    </a:p>
                  </a:txBody>
                  <a:tcPr marL="95377" marR="953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0000CC"/>
                          </a:solidFill>
                          <a:effectLst/>
                          <a:latin typeface="Arial" charset="0"/>
                        </a:rPr>
                        <a:t>20</a:t>
                      </a:r>
                    </a:p>
                  </a:txBody>
                  <a:tcPr marL="95377" marR="953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0000CC"/>
                          </a:solidFill>
                          <a:effectLst/>
                          <a:latin typeface="Arial" charset="0"/>
                        </a:rPr>
                        <a:t>25</a:t>
                      </a:r>
                    </a:p>
                  </a:txBody>
                  <a:tcPr marL="95377" marR="953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xmlns="" val="10000"/>
                  </a:ext>
                </a:extLst>
              </a:tr>
              <a:tr h="8709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rgbClr val="0000CC"/>
                          </a:solidFill>
                          <a:effectLst/>
                          <a:latin typeface="Arial" charset="0"/>
                        </a:rPr>
                        <a:t>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CC"/>
                          </a:solidFill>
                          <a:effectLst/>
                          <a:latin typeface="Arial" charset="0"/>
                        </a:rPr>
                        <a:t>yüksek</a:t>
                      </a:r>
                    </a:p>
                  </a:txBody>
                  <a:tcPr marL="95377" marR="953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rgbClr val="0000CC"/>
                          </a:solidFill>
                          <a:effectLst/>
                          <a:latin typeface="Arial" charset="0"/>
                        </a:rPr>
                        <a:t>4</a:t>
                      </a:r>
                    </a:p>
                  </a:txBody>
                  <a:tcPr marL="95377" marR="953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0000CC"/>
                          </a:solidFill>
                          <a:effectLst/>
                          <a:latin typeface="Arial" charset="0"/>
                        </a:rPr>
                        <a:t>8</a:t>
                      </a:r>
                    </a:p>
                  </a:txBody>
                  <a:tcPr marL="95377" marR="953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0000CC"/>
                          </a:solidFill>
                          <a:effectLst/>
                          <a:latin typeface="Arial" charset="0"/>
                        </a:rPr>
                        <a:t>12</a:t>
                      </a:r>
                    </a:p>
                  </a:txBody>
                  <a:tcPr marL="95377" marR="953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0000CC"/>
                          </a:solidFill>
                          <a:effectLst/>
                          <a:latin typeface="Arial" charset="0"/>
                        </a:rPr>
                        <a:t>16</a:t>
                      </a:r>
                    </a:p>
                  </a:txBody>
                  <a:tcPr marL="95377" marR="953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0000CC"/>
                          </a:solidFill>
                          <a:effectLst/>
                          <a:latin typeface="Arial" charset="0"/>
                        </a:rPr>
                        <a:t>20</a:t>
                      </a:r>
                    </a:p>
                  </a:txBody>
                  <a:tcPr marL="95377" marR="953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xmlns="" val="10001"/>
                  </a:ext>
                </a:extLst>
              </a:tr>
              <a:tr h="8709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rgbClr val="0000CC"/>
                          </a:solidFill>
                          <a:effectLst/>
                          <a:latin typeface="Arial" charset="0"/>
                        </a:rPr>
                        <a:t>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CC"/>
                          </a:solidFill>
                          <a:effectLst/>
                          <a:latin typeface="Arial" charset="0"/>
                        </a:rPr>
                        <a:t>Orta</a:t>
                      </a:r>
                      <a:endParaRPr kumimoji="0" lang="tr-TR" sz="2400" b="1" i="0" u="none" strike="noStrike" cap="none" normalizeH="0" baseline="0" dirty="0" smtClean="0">
                        <a:ln>
                          <a:noFill/>
                        </a:ln>
                        <a:solidFill>
                          <a:srgbClr val="0000CC"/>
                        </a:solidFill>
                        <a:effectLst/>
                        <a:latin typeface="Arial" charset="0"/>
                      </a:endParaRPr>
                    </a:p>
                  </a:txBody>
                  <a:tcPr marL="95377" marR="953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rgbClr val="0000CC"/>
                          </a:solidFill>
                          <a:effectLst/>
                          <a:latin typeface="Arial" charset="0"/>
                        </a:rPr>
                        <a:t>3</a:t>
                      </a:r>
                    </a:p>
                  </a:txBody>
                  <a:tcPr marL="95377" marR="953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rgbClr val="0000CC"/>
                          </a:solidFill>
                          <a:effectLst/>
                          <a:latin typeface="Arial" charset="0"/>
                        </a:rPr>
                        <a:t>6</a:t>
                      </a:r>
                    </a:p>
                  </a:txBody>
                  <a:tcPr marL="95377" marR="953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0000CC"/>
                          </a:solidFill>
                          <a:effectLst/>
                          <a:latin typeface="Arial" charset="0"/>
                        </a:rPr>
                        <a:t>9</a:t>
                      </a:r>
                    </a:p>
                  </a:txBody>
                  <a:tcPr marL="95377" marR="953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0000CC"/>
                          </a:solidFill>
                          <a:effectLst/>
                          <a:latin typeface="Arial" charset="0"/>
                        </a:rPr>
                        <a:t>12</a:t>
                      </a:r>
                    </a:p>
                  </a:txBody>
                  <a:tcPr marL="95377" marR="953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0000CC"/>
                          </a:solidFill>
                          <a:effectLst/>
                          <a:latin typeface="Arial" charset="0"/>
                        </a:rPr>
                        <a:t>15</a:t>
                      </a:r>
                    </a:p>
                  </a:txBody>
                  <a:tcPr marL="95377" marR="953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xmlns="" val="10002"/>
                  </a:ext>
                </a:extLst>
              </a:tr>
              <a:tr h="87260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rgbClr val="0000CC"/>
                          </a:solidFill>
                          <a:effectLst/>
                          <a:latin typeface="Arial" charset="0"/>
                        </a:rPr>
                        <a:t>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CC"/>
                          </a:solidFill>
                          <a:effectLst/>
                          <a:latin typeface="Arial" charset="0"/>
                        </a:rPr>
                        <a:t>Düşük</a:t>
                      </a:r>
                    </a:p>
                  </a:txBody>
                  <a:tcPr marL="95377" marR="953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rgbClr val="0000CC"/>
                          </a:solidFill>
                          <a:effectLst/>
                          <a:latin typeface="Arial" charset="0"/>
                        </a:rPr>
                        <a:t>2</a:t>
                      </a:r>
                    </a:p>
                  </a:txBody>
                  <a:tcPr marL="95377" marR="953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rgbClr val="0000CC"/>
                          </a:solidFill>
                          <a:effectLst/>
                          <a:latin typeface="Arial" charset="0"/>
                        </a:rPr>
                        <a:t>4</a:t>
                      </a:r>
                    </a:p>
                  </a:txBody>
                  <a:tcPr marL="95377" marR="953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rgbClr val="0000CC"/>
                          </a:solidFill>
                          <a:effectLst/>
                          <a:latin typeface="Arial" charset="0"/>
                        </a:rPr>
                        <a:t>6</a:t>
                      </a:r>
                    </a:p>
                  </a:txBody>
                  <a:tcPr marL="95377" marR="953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0000CC"/>
                          </a:solidFill>
                          <a:effectLst/>
                          <a:latin typeface="Arial" charset="0"/>
                        </a:rPr>
                        <a:t>8</a:t>
                      </a:r>
                    </a:p>
                  </a:txBody>
                  <a:tcPr marL="95377" marR="953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0000CC"/>
                          </a:solidFill>
                          <a:effectLst/>
                          <a:latin typeface="Arial" charset="0"/>
                        </a:rPr>
                        <a:t>10</a:t>
                      </a:r>
                    </a:p>
                  </a:txBody>
                  <a:tcPr marL="95377" marR="953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3"/>
                  </a:ext>
                </a:extLst>
              </a:tr>
              <a:tr h="8709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rgbClr val="0000CC"/>
                          </a:solidFill>
                          <a:effectLst/>
                          <a:latin typeface="Arial" charset="0"/>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CC"/>
                          </a:solidFill>
                          <a:effectLst/>
                          <a:latin typeface="Arial" charset="0"/>
                        </a:rPr>
                        <a:t>Çok Düşük</a:t>
                      </a:r>
                    </a:p>
                  </a:txBody>
                  <a:tcPr marL="95377" marR="953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rgbClr val="0000CC"/>
                          </a:solidFill>
                          <a:effectLst/>
                          <a:latin typeface="Arial" charset="0"/>
                        </a:rPr>
                        <a:t>1</a:t>
                      </a:r>
                    </a:p>
                  </a:txBody>
                  <a:tcPr marL="95377" marR="953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rgbClr val="0000CC"/>
                          </a:solidFill>
                          <a:effectLst/>
                          <a:latin typeface="Arial" charset="0"/>
                        </a:rPr>
                        <a:t>2</a:t>
                      </a:r>
                    </a:p>
                  </a:txBody>
                  <a:tcPr marL="95377" marR="953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0000CC"/>
                          </a:solidFill>
                          <a:effectLst/>
                          <a:latin typeface="Arial" charset="0"/>
                        </a:rPr>
                        <a:t>3</a:t>
                      </a:r>
                    </a:p>
                  </a:txBody>
                  <a:tcPr marL="95377" marR="953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rgbClr val="0000CC"/>
                          </a:solidFill>
                          <a:effectLst/>
                          <a:latin typeface="Arial" charset="0"/>
                        </a:rPr>
                        <a:t>4</a:t>
                      </a:r>
                    </a:p>
                  </a:txBody>
                  <a:tcPr marL="95377" marR="953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rgbClr val="0000CC"/>
                          </a:solidFill>
                          <a:effectLst/>
                          <a:latin typeface="Arial" charset="0"/>
                        </a:rPr>
                        <a:t>5</a:t>
                      </a:r>
                    </a:p>
                  </a:txBody>
                  <a:tcPr marL="95377" marR="953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xmlns="" val="10004"/>
                  </a:ext>
                </a:extLst>
              </a:tr>
              <a:tr h="8742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1400" b="1" i="0" u="none" strike="noStrike" cap="none" normalizeH="0" baseline="0" dirty="0" smtClean="0">
                        <a:ln>
                          <a:noFill/>
                        </a:ln>
                        <a:solidFill>
                          <a:srgbClr val="0000FF"/>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smtClean="0">
                          <a:ln>
                            <a:noFill/>
                          </a:ln>
                          <a:solidFill>
                            <a:srgbClr val="0000FF"/>
                          </a:solidFill>
                          <a:effectLst/>
                          <a:latin typeface="Arial" charset="0"/>
                        </a:rPr>
                        <a:t>       </a:t>
                      </a:r>
                    </a:p>
                  </a:txBody>
                  <a:tcPr marL="95377" marR="953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rgbClr val="0000CC"/>
                          </a:solidFill>
                          <a:effectLst/>
                          <a:latin typeface="Arial" charset="0"/>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CC"/>
                          </a:solidFill>
                          <a:effectLst/>
                          <a:latin typeface="Arial" charset="0"/>
                        </a:rPr>
                        <a:t>Çok Hafif</a:t>
                      </a:r>
                    </a:p>
                  </a:txBody>
                  <a:tcPr marL="95377" marR="953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rgbClr val="0000CC"/>
                          </a:solidFill>
                          <a:effectLst/>
                          <a:latin typeface="Arial" charset="0"/>
                        </a:rPr>
                        <a:t>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CC"/>
                          </a:solidFill>
                          <a:effectLst/>
                          <a:latin typeface="Arial" charset="0"/>
                        </a:rPr>
                        <a:t>Hafif</a:t>
                      </a:r>
                    </a:p>
                  </a:txBody>
                  <a:tcPr marL="95377" marR="953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rgbClr val="0000CC"/>
                          </a:solidFill>
                          <a:effectLst/>
                          <a:latin typeface="Arial" charset="0"/>
                        </a:rPr>
                        <a:t>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CC"/>
                          </a:solidFill>
                          <a:effectLst/>
                          <a:latin typeface="Arial" charset="0"/>
                        </a:rPr>
                        <a:t>ORTA</a:t>
                      </a:r>
                    </a:p>
                  </a:txBody>
                  <a:tcPr marL="95377" marR="953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rgbClr val="0000CC"/>
                          </a:solidFill>
                          <a:effectLst/>
                          <a:latin typeface="Arial" charset="0"/>
                        </a:rPr>
                        <a:t>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CC"/>
                          </a:solidFill>
                          <a:effectLst/>
                          <a:latin typeface="Arial" charset="0"/>
                        </a:rPr>
                        <a:t>Ciddi</a:t>
                      </a:r>
                    </a:p>
                  </a:txBody>
                  <a:tcPr marL="95377" marR="9537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rgbClr val="0000CC"/>
                          </a:solidFill>
                          <a:effectLst/>
                          <a:latin typeface="Arial" charset="0"/>
                        </a:rPr>
                        <a:t>5</a:t>
                      </a:r>
                      <a:endParaRPr kumimoji="0" lang="tr-TR" sz="1600" b="1" i="0" u="none" strike="noStrike" cap="none" normalizeH="0" baseline="0" dirty="0" smtClean="0">
                        <a:ln>
                          <a:noFill/>
                        </a:ln>
                        <a:solidFill>
                          <a:srgbClr val="0000CC"/>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CC"/>
                          </a:solidFill>
                          <a:effectLst/>
                          <a:latin typeface="Arial" charset="0"/>
                        </a:rPr>
                        <a:t>Çok Ciddi</a:t>
                      </a:r>
                      <a:endParaRPr kumimoji="0" lang="tr-TR" sz="2400" b="1" i="0" u="none" strike="noStrike" cap="none" normalizeH="0" baseline="0" dirty="0" smtClean="0">
                        <a:ln>
                          <a:noFill/>
                        </a:ln>
                        <a:solidFill>
                          <a:srgbClr val="0000CC"/>
                        </a:solidFill>
                        <a:effectLst/>
                        <a:latin typeface="Arial" charset="0"/>
                      </a:endParaRPr>
                    </a:p>
                  </a:txBody>
                  <a:tcPr marL="95377" marR="953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127076" name="Text Box 100"/>
          <p:cNvSpPr txBox="1">
            <a:spLocks noChangeArrowheads="1"/>
          </p:cNvSpPr>
          <p:nvPr>
            <p:custDataLst>
              <p:tags r:id="rId1"/>
            </p:custDataLst>
          </p:nvPr>
        </p:nvSpPr>
        <p:spPr bwMode="auto">
          <a:xfrm>
            <a:off x="1506538" y="400050"/>
            <a:ext cx="6119812" cy="647700"/>
          </a:xfrm>
          <a:prstGeom prst="rect">
            <a:avLst/>
          </a:prstGeom>
          <a:noFill/>
          <a:ln w="57150" cmpd="thinThick">
            <a:noFill/>
            <a:miter lim="800000"/>
            <a:headEnd/>
            <a:tailEnd/>
          </a:ln>
          <a:effectLst/>
        </p:spPr>
        <p:txBody>
          <a:bodyPr>
            <a:spAutoFit/>
          </a:bodyPr>
          <a:lstStyle/>
          <a:p>
            <a:pPr algn="ctr">
              <a:defRPr/>
            </a:pPr>
            <a:r>
              <a:rPr lang="tr-TR" sz="3600" b="1" dirty="0">
                <a:solidFill>
                  <a:srgbClr val="04617B"/>
                </a:solidFill>
                <a:effectLst>
                  <a:outerShdw blurRad="38100" dist="38100" dir="2700000" algn="tl">
                    <a:srgbClr val="000000">
                      <a:alpha val="43137"/>
                    </a:srgbClr>
                  </a:outerShdw>
                </a:effectLst>
                <a:latin typeface="Calibri"/>
                <a:cs typeface="Arial" charset="0"/>
              </a:rPr>
              <a:t>RİSK MATRİSİ</a:t>
            </a:r>
          </a:p>
        </p:txBody>
      </p:sp>
      <p:sp>
        <p:nvSpPr>
          <p:cNvPr id="170038" name="Line 101"/>
          <p:cNvSpPr>
            <a:spLocks noChangeShapeType="1"/>
          </p:cNvSpPr>
          <p:nvPr/>
        </p:nvSpPr>
        <p:spPr bwMode="auto">
          <a:xfrm flipV="1">
            <a:off x="785813" y="1071563"/>
            <a:ext cx="7929562" cy="5214937"/>
          </a:xfrm>
          <a:prstGeom prst="line">
            <a:avLst/>
          </a:prstGeom>
          <a:noFill/>
          <a:ln w="76200">
            <a:solidFill>
              <a:srgbClr val="000099"/>
            </a:solidFill>
            <a:round/>
            <a:headEnd/>
            <a:tailEnd type="triangle" w="med" len="med"/>
          </a:ln>
          <a:extLst>
            <a:ext uri="{909E8E84-426E-40DD-AFC4-6F175D3DCCD1}">
              <a14:hiddenFill xmlns:a14="http://schemas.microsoft.com/office/drawing/2010/main" xmlns="">
                <a:noFill/>
              </a14:hiddenFill>
            </a:ext>
          </a:extLst>
        </p:spPr>
        <p:txBody>
          <a:bodyPr/>
          <a:lstStyle/>
          <a:p>
            <a:endParaRPr lang="tr-TR"/>
          </a:p>
        </p:txBody>
      </p:sp>
      <p:sp>
        <p:nvSpPr>
          <p:cNvPr id="170039" name="Line 104"/>
          <p:cNvSpPr>
            <a:spLocks noChangeShapeType="1"/>
          </p:cNvSpPr>
          <p:nvPr/>
        </p:nvSpPr>
        <p:spPr bwMode="auto">
          <a:xfrm>
            <a:off x="1763713" y="6524625"/>
            <a:ext cx="1727200" cy="0"/>
          </a:xfrm>
          <a:prstGeom prst="line">
            <a:avLst/>
          </a:prstGeom>
          <a:noFill/>
          <a:ln w="76200">
            <a:solidFill>
              <a:srgbClr val="0000FF"/>
            </a:solidFill>
            <a:round/>
            <a:headEnd/>
            <a:tailEnd type="triangle" w="med" len="med"/>
          </a:ln>
          <a:extLst>
            <a:ext uri="{909E8E84-426E-40DD-AFC4-6F175D3DCCD1}">
              <a14:hiddenFill xmlns:a14="http://schemas.microsoft.com/office/drawing/2010/main" xmlns="">
                <a:noFill/>
              </a14:hiddenFill>
            </a:ext>
          </a:extLst>
        </p:spPr>
        <p:txBody>
          <a:bodyPr/>
          <a:lstStyle/>
          <a:p>
            <a:endParaRPr lang="tr-TR"/>
          </a:p>
        </p:txBody>
      </p:sp>
      <p:sp>
        <p:nvSpPr>
          <p:cNvPr id="170040" name="Line 105"/>
          <p:cNvSpPr>
            <a:spLocks noChangeShapeType="1"/>
          </p:cNvSpPr>
          <p:nvPr/>
        </p:nvSpPr>
        <p:spPr bwMode="auto">
          <a:xfrm rot="60000" flipH="1" flipV="1">
            <a:off x="612775" y="4140200"/>
            <a:ext cx="44450" cy="1714500"/>
          </a:xfrm>
          <a:prstGeom prst="line">
            <a:avLst/>
          </a:prstGeom>
          <a:noFill/>
          <a:ln w="76200">
            <a:solidFill>
              <a:srgbClr val="0000FF"/>
            </a:solidFill>
            <a:round/>
            <a:headEnd/>
            <a:tailEnd type="triangle" w="med" len="med"/>
          </a:ln>
          <a:extLst>
            <a:ext uri="{909E8E84-426E-40DD-AFC4-6F175D3DCCD1}">
              <a14:hiddenFill xmlns:a14="http://schemas.microsoft.com/office/drawing/2010/main" xmlns="">
                <a:noFill/>
              </a14:hiddenFill>
            </a:ext>
          </a:extLst>
        </p:spPr>
        <p:txBody>
          <a:bodyPr/>
          <a:lstStyle/>
          <a:p>
            <a:endParaRPr lang="tr-TR"/>
          </a:p>
        </p:txBody>
      </p:sp>
      <p:sp>
        <p:nvSpPr>
          <p:cNvPr id="170041" name="6 Metin kutusu"/>
          <p:cNvSpPr txBox="1">
            <a:spLocks noChangeArrowheads="1"/>
          </p:cNvSpPr>
          <p:nvPr/>
        </p:nvSpPr>
        <p:spPr bwMode="auto">
          <a:xfrm>
            <a:off x="428625" y="2071688"/>
            <a:ext cx="142875" cy="20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tr-TR" b="1" dirty="0">
                <a:solidFill>
                  <a:srgbClr val="0000FF"/>
                </a:solidFill>
              </a:rPr>
              <a:t>İHTİMAL</a:t>
            </a:r>
          </a:p>
        </p:txBody>
      </p:sp>
      <p:sp>
        <p:nvSpPr>
          <p:cNvPr id="170042" name="7 Metin kutusu"/>
          <p:cNvSpPr txBox="1">
            <a:spLocks noChangeArrowheads="1"/>
          </p:cNvSpPr>
          <p:nvPr/>
        </p:nvSpPr>
        <p:spPr bwMode="auto">
          <a:xfrm>
            <a:off x="3714750" y="6286500"/>
            <a:ext cx="24288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tr-TR" b="1" dirty="0" smtClean="0">
                <a:solidFill>
                  <a:srgbClr val="0000FF"/>
                </a:solidFill>
              </a:rPr>
              <a:t>ŞİDDET veya ETKİ</a:t>
            </a:r>
            <a:endParaRPr lang="tr-TR" b="1" dirty="0">
              <a:solidFill>
                <a:srgbClr val="0000FF"/>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5 Grup"/>
          <p:cNvGrpSpPr>
            <a:grpSpLocks/>
          </p:cNvGrpSpPr>
          <p:nvPr/>
        </p:nvGrpSpPr>
        <p:grpSpPr bwMode="auto">
          <a:xfrm>
            <a:off x="357158" y="285728"/>
            <a:ext cx="8286780" cy="5921645"/>
            <a:chOff x="567467" y="285728"/>
            <a:chExt cx="6722336" cy="4934807"/>
          </a:xfrm>
          <a:noFill/>
        </p:grpSpPr>
        <p:pic>
          <p:nvPicPr>
            <p:cNvPr id="50237" name="Picture 61"/>
            <p:cNvPicPr>
              <a:picLocks noChangeAspect="1" noChangeArrowheads="1"/>
            </p:cNvPicPr>
            <p:nvPr/>
          </p:nvPicPr>
          <p:blipFill>
            <a:blip r:embed="rId2" cstate="print"/>
            <a:srcRect/>
            <a:stretch>
              <a:fillRect/>
            </a:stretch>
          </p:blipFill>
          <p:spPr bwMode="auto">
            <a:xfrm>
              <a:off x="567467" y="345261"/>
              <a:ext cx="6606456" cy="4875274"/>
            </a:xfrm>
            <a:prstGeom prst="rect">
              <a:avLst/>
            </a:prstGeom>
            <a:solidFill>
              <a:schemeClr val="bg1"/>
            </a:solidFill>
            <a:ln w="9525">
              <a:noFill/>
              <a:miter lim="800000"/>
              <a:headEnd/>
              <a:tailEnd/>
            </a:ln>
          </p:spPr>
        </p:pic>
        <p:sp>
          <p:nvSpPr>
            <p:cNvPr id="50238" name="Text Box 62"/>
            <p:cNvSpPr txBox="1">
              <a:spLocks noChangeArrowheads="1"/>
            </p:cNvSpPr>
            <p:nvPr/>
          </p:nvSpPr>
          <p:spPr bwMode="auto">
            <a:xfrm>
              <a:off x="6605634" y="285728"/>
              <a:ext cx="684169" cy="1923604"/>
            </a:xfrm>
            <a:prstGeom prst="rect">
              <a:avLst/>
            </a:prstGeom>
            <a:grpFill/>
            <a:ln w="9525">
              <a:noFill/>
              <a:miter lim="800000"/>
              <a:headEnd/>
              <a:tailEnd/>
            </a:ln>
          </p:spPr>
          <p:txBody>
            <a:bodyPr>
              <a:spAutoFit/>
            </a:bodyPr>
            <a:lstStyle/>
            <a:p>
              <a:pPr>
                <a:spcBef>
                  <a:spcPct val="50000"/>
                </a:spcBef>
                <a:defRPr/>
              </a:pPr>
              <a:endParaRPr lang="tr-TR" sz="1400">
                <a:latin typeface="Arial" charset="0"/>
                <a:cs typeface="Arial" charset="0"/>
              </a:endParaRPr>
            </a:p>
            <a:p>
              <a:pPr>
                <a:spcBef>
                  <a:spcPct val="50000"/>
                </a:spcBef>
                <a:defRPr/>
              </a:pPr>
              <a:endParaRPr lang="tr-TR" sz="1400">
                <a:latin typeface="Arial" charset="0"/>
                <a:cs typeface="Arial" charset="0"/>
              </a:endParaRPr>
            </a:p>
            <a:p>
              <a:pPr>
                <a:spcBef>
                  <a:spcPct val="50000"/>
                </a:spcBef>
                <a:defRPr/>
              </a:pPr>
              <a:endParaRPr lang="tr-TR" sz="1400">
                <a:latin typeface="Arial" charset="0"/>
                <a:cs typeface="Arial" charset="0"/>
              </a:endParaRPr>
            </a:p>
            <a:p>
              <a:pPr>
                <a:spcBef>
                  <a:spcPct val="50000"/>
                </a:spcBef>
                <a:defRPr/>
              </a:pPr>
              <a:endParaRPr lang="tr-TR" sz="1400">
                <a:latin typeface="Arial" charset="0"/>
                <a:cs typeface="Arial" charset="0"/>
              </a:endParaRPr>
            </a:p>
            <a:p>
              <a:pPr>
                <a:spcBef>
                  <a:spcPct val="50000"/>
                </a:spcBef>
                <a:defRPr/>
              </a:pPr>
              <a:endParaRPr lang="tr-TR" sz="1400">
                <a:latin typeface="Arial" charset="0"/>
                <a:cs typeface="Arial" charset="0"/>
              </a:endParaRPr>
            </a:p>
            <a:p>
              <a:pPr>
                <a:spcBef>
                  <a:spcPct val="50000"/>
                </a:spcBef>
                <a:defRPr/>
              </a:pPr>
              <a:endParaRPr lang="tr-TR" sz="1400">
                <a:latin typeface="Arial" charset="0"/>
                <a:cs typeface="Arial" charset="0"/>
              </a:endParaRP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565400"/>
            <a:ext cx="8229600" cy="1511300"/>
          </a:xfrm>
        </p:spPr>
        <p:txBody>
          <a:bodyPr/>
          <a:lstStyle/>
          <a:p>
            <a:pPr marL="0" indent="0" algn="ctr">
              <a:buFont typeface="Wingdings 2" pitchFamily="18" charset="2"/>
              <a:buNone/>
              <a:defRPr/>
            </a:pPr>
            <a:r>
              <a:rPr lang="tr-TR" sz="3600" b="1" dirty="0" smtClean="0">
                <a:solidFill>
                  <a:schemeClr val="tx2"/>
                </a:solidFill>
                <a:effectLst>
                  <a:outerShdw blurRad="38100" dist="38100" dir="2700000" algn="tl">
                    <a:srgbClr val="000000">
                      <a:alpha val="43137"/>
                    </a:srgbClr>
                  </a:outerShdw>
                </a:effectLst>
                <a:latin typeface="+mj-lt"/>
                <a:ea typeface="+mj-ea"/>
                <a:cs typeface="+mj-cs"/>
              </a:rPr>
              <a:t>3. ADIM  </a:t>
            </a:r>
          </a:p>
          <a:p>
            <a:pPr marL="0" indent="0" algn="ctr">
              <a:buFont typeface="Wingdings 2" pitchFamily="18" charset="2"/>
              <a:buNone/>
              <a:defRPr/>
            </a:pPr>
            <a:r>
              <a:rPr lang="tr-TR" sz="3600" b="1" dirty="0" smtClean="0">
                <a:solidFill>
                  <a:schemeClr val="tx2"/>
                </a:solidFill>
                <a:effectLst>
                  <a:outerShdw blurRad="38100" dist="38100" dir="2700000" algn="tl">
                    <a:srgbClr val="000000">
                      <a:alpha val="43137"/>
                    </a:srgbClr>
                  </a:outerShdw>
                </a:effectLst>
                <a:latin typeface="+mj-lt"/>
                <a:ea typeface="+mj-ea"/>
                <a:cs typeface="+mj-cs"/>
              </a:rPr>
              <a:t>KONTROL TEDBİRLERİNE KARAR VER </a:t>
            </a:r>
            <a:endParaRPr lang="tr-TR" sz="3600" b="1" dirty="0">
              <a:solidFill>
                <a:schemeClr val="tx2"/>
              </a:solidFill>
              <a:effectLst>
                <a:outerShdw blurRad="38100" dist="38100" dir="2700000" algn="tl">
                  <a:srgbClr val="000000">
                    <a:alpha val="43137"/>
                  </a:srgbClr>
                </a:outerShdw>
              </a:effectLst>
              <a:latin typeface="+mj-lt"/>
              <a:ea typeface="+mj-ea"/>
              <a:cs typeface="+mj-cs"/>
            </a:endParaRPr>
          </a:p>
          <a:p>
            <a:pPr algn="ctr">
              <a:defRPr/>
            </a:pPr>
            <a:endParaRPr lang="tr-TR" sz="3600" b="1" dirty="0">
              <a:solidFill>
                <a:schemeClr val="tx2"/>
              </a:solidFill>
              <a:effectLst>
                <a:outerShdw blurRad="38100" dist="38100" dir="2700000" algn="tl">
                  <a:srgbClr val="000000">
                    <a:alpha val="43137"/>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684213" y="1919288"/>
            <a:ext cx="7786687" cy="4173537"/>
          </a:xfrm>
          <a:prstGeom prst="rect">
            <a:avLst/>
          </a:prstGeom>
          <a:noFill/>
          <a:ln w="9525">
            <a:noFill/>
            <a:miter lim="800000"/>
            <a:headEnd/>
            <a:tailEnd/>
          </a:ln>
        </p:spPr>
        <p:txBody>
          <a:bodyPr>
            <a:spAutoFit/>
          </a:bodyPr>
          <a:lstStyle/>
          <a:p>
            <a:pPr>
              <a:defRPr/>
            </a:pPr>
            <a:r>
              <a:rPr lang="tr-TR" sz="2600" dirty="0">
                <a:latin typeface="+mn-lt"/>
                <a:cs typeface="+mn-cs"/>
              </a:rPr>
              <a:t>Bu adımda risklerin kabul edilebilir düzeye indirilmesi için gerekli kontrol tedbirlerine karar verilir.</a:t>
            </a:r>
          </a:p>
          <a:p>
            <a:pPr>
              <a:defRPr/>
            </a:pPr>
            <a:endParaRPr lang="tr-TR" sz="2600" dirty="0">
              <a:latin typeface="+mn-lt"/>
              <a:cs typeface="+mn-cs"/>
            </a:endParaRPr>
          </a:p>
          <a:p>
            <a:pPr>
              <a:lnSpc>
                <a:spcPct val="130000"/>
              </a:lnSpc>
              <a:spcBef>
                <a:spcPct val="20000"/>
              </a:spcBef>
              <a:buFontTx/>
              <a:buAutoNum type="arabicPeriod"/>
              <a:defRPr/>
            </a:pPr>
            <a:r>
              <a:rPr lang="tr-TR" sz="2600" b="1" dirty="0">
                <a:solidFill>
                  <a:srgbClr val="FF0000"/>
                </a:solidFill>
                <a:latin typeface="+mn-lt"/>
                <a:cs typeface="+mn-cs"/>
              </a:rPr>
              <a:t>Önleyici Tedbirler: </a:t>
            </a:r>
          </a:p>
          <a:p>
            <a:pPr>
              <a:lnSpc>
                <a:spcPct val="130000"/>
              </a:lnSpc>
              <a:spcBef>
                <a:spcPct val="20000"/>
              </a:spcBef>
              <a:defRPr/>
            </a:pPr>
            <a:r>
              <a:rPr lang="tr-TR" sz="2600" dirty="0">
                <a:latin typeface="+mn-lt"/>
                <a:cs typeface="+mn-cs"/>
              </a:rPr>
              <a:t>İhtimali azaltıcı tedbirler </a:t>
            </a:r>
          </a:p>
          <a:p>
            <a:pPr>
              <a:lnSpc>
                <a:spcPct val="140000"/>
              </a:lnSpc>
              <a:spcBef>
                <a:spcPct val="20000"/>
              </a:spcBef>
              <a:defRPr/>
            </a:pPr>
            <a:r>
              <a:rPr lang="tr-TR" sz="2600" b="1" dirty="0">
                <a:solidFill>
                  <a:srgbClr val="FF0000"/>
                </a:solidFill>
                <a:latin typeface="+mn-lt"/>
                <a:cs typeface="+mn-cs"/>
              </a:rPr>
              <a:t>2. Koruyucu Tedbirler:</a:t>
            </a:r>
          </a:p>
          <a:p>
            <a:pPr>
              <a:lnSpc>
                <a:spcPct val="140000"/>
              </a:lnSpc>
              <a:spcBef>
                <a:spcPct val="20000"/>
              </a:spcBef>
              <a:defRPr/>
            </a:pPr>
            <a:r>
              <a:rPr lang="tr-TR" sz="2600" dirty="0">
                <a:latin typeface="+mn-lt"/>
                <a:cs typeface="+mn-cs"/>
              </a:rPr>
              <a:t>Şiddeti azaltıcı tedbirler	</a:t>
            </a:r>
          </a:p>
        </p:txBody>
      </p:sp>
      <p:sp>
        <p:nvSpPr>
          <p:cNvPr id="1007619" name="Rectangle 3"/>
          <p:cNvSpPr>
            <a:spLocks noChangeArrowheads="1"/>
          </p:cNvSpPr>
          <p:nvPr/>
        </p:nvSpPr>
        <p:spPr bwMode="auto">
          <a:xfrm>
            <a:off x="250825" y="538163"/>
            <a:ext cx="9144000" cy="1139825"/>
          </a:xfrm>
          <a:prstGeom prst="rect">
            <a:avLst/>
          </a:prstGeom>
          <a:noFill/>
          <a:ln w="9525">
            <a:noFill/>
            <a:miter lim="800000"/>
            <a:headEnd/>
            <a:tailEnd/>
          </a:ln>
          <a:effectLst/>
        </p:spPr>
        <p:txBody>
          <a:bodyPr>
            <a:spAutoFit/>
          </a:bodyPr>
          <a:lstStyle/>
          <a:p>
            <a:pPr>
              <a:defRPr/>
            </a:pPr>
            <a:endParaRPr lang="tr-TR" sz="3200" b="1" dirty="0">
              <a:latin typeface="Arial" charset="0"/>
              <a:ea typeface="ＭＳ Ｐゴシック" pitchFamily="20" charset="-128"/>
              <a:cs typeface="Arial" charset="0"/>
            </a:endParaRPr>
          </a:p>
          <a:p>
            <a:pPr>
              <a:defRPr/>
            </a:pPr>
            <a:r>
              <a:rPr lang="tr-TR" sz="3600" b="1" dirty="0">
                <a:solidFill>
                  <a:srgbClr val="04617B"/>
                </a:solidFill>
                <a:effectLst>
                  <a:outerShdw blurRad="38100" dist="38100" dir="2700000" algn="tl">
                    <a:srgbClr val="000000">
                      <a:alpha val="43137"/>
                    </a:srgbClr>
                  </a:outerShdw>
                </a:effectLst>
                <a:latin typeface="Calibri"/>
                <a:cs typeface="Arial" charset="0"/>
              </a:rPr>
              <a:t>KONTROL TEDBİRLERİNE KARAR VER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Başlık 1"/>
          <p:cNvSpPr>
            <a:spLocks noGrp="1"/>
          </p:cNvSpPr>
          <p:nvPr>
            <p:ph type="title"/>
          </p:nvPr>
        </p:nvSpPr>
        <p:spPr/>
        <p:txBody>
          <a:bodyPr/>
          <a:lstStyle/>
          <a:p>
            <a:r>
              <a:rPr lang="tr-TR" altLang="tr-TR" smtClean="0"/>
              <a:t>RİSK</a:t>
            </a:r>
          </a:p>
        </p:txBody>
      </p:sp>
      <p:cxnSp>
        <p:nvCxnSpPr>
          <p:cNvPr id="5" name="Düz Ok Bağlayıcısı 4"/>
          <p:cNvCxnSpPr/>
          <p:nvPr/>
        </p:nvCxnSpPr>
        <p:spPr>
          <a:xfrm flipV="1">
            <a:off x="2339975" y="2492375"/>
            <a:ext cx="0" cy="26654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Düz Ok Bağlayıcısı 8"/>
          <p:cNvCxnSpPr/>
          <p:nvPr/>
        </p:nvCxnSpPr>
        <p:spPr>
          <a:xfrm>
            <a:off x="2339975" y="5157788"/>
            <a:ext cx="35274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Yay 11"/>
          <p:cNvSpPr/>
          <p:nvPr/>
        </p:nvSpPr>
        <p:spPr>
          <a:xfrm flipH="1" flipV="1">
            <a:off x="2771775" y="1268413"/>
            <a:ext cx="4032250" cy="3529012"/>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cxnSp>
        <p:nvCxnSpPr>
          <p:cNvPr id="14" name="Düz Bağlayıcı 13"/>
          <p:cNvCxnSpPr/>
          <p:nvPr/>
        </p:nvCxnSpPr>
        <p:spPr>
          <a:xfrm flipH="1">
            <a:off x="2468563" y="3357563"/>
            <a:ext cx="215900"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Düz Bağlayıcı 15"/>
          <p:cNvCxnSpPr/>
          <p:nvPr/>
        </p:nvCxnSpPr>
        <p:spPr>
          <a:xfrm flipH="1">
            <a:off x="2468563" y="3716338"/>
            <a:ext cx="303212" cy="2174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Düz Bağlayıcı 16"/>
          <p:cNvCxnSpPr/>
          <p:nvPr/>
        </p:nvCxnSpPr>
        <p:spPr>
          <a:xfrm flipH="1">
            <a:off x="2468563" y="3976688"/>
            <a:ext cx="420687" cy="2682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flipH="1">
            <a:off x="2468563" y="4244975"/>
            <a:ext cx="588962" cy="415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Düz Bağlayıcı 18"/>
          <p:cNvCxnSpPr/>
          <p:nvPr/>
        </p:nvCxnSpPr>
        <p:spPr>
          <a:xfrm flipH="1">
            <a:off x="2468563" y="4422775"/>
            <a:ext cx="876300" cy="61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Düz Bağlayıcı 19"/>
          <p:cNvCxnSpPr/>
          <p:nvPr/>
        </p:nvCxnSpPr>
        <p:spPr>
          <a:xfrm flipH="1">
            <a:off x="3344863" y="4711700"/>
            <a:ext cx="455612" cy="352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Düz Bağlayıcı 20"/>
          <p:cNvCxnSpPr/>
          <p:nvPr/>
        </p:nvCxnSpPr>
        <p:spPr>
          <a:xfrm flipH="1">
            <a:off x="3800475" y="4824413"/>
            <a:ext cx="303213"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Düz Bağlayıcı 21"/>
          <p:cNvCxnSpPr/>
          <p:nvPr/>
        </p:nvCxnSpPr>
        <p:spPr>
          <a:xfrm flipH="1">
            <a:off x="4284663" y="4848225"/>
            <a:ext cx="303212"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Düz Bağlayıcı 28"/>
          <p:cNvCxnSpPr/>
          <p:nvPr/>
        </p:nvCxnSpPr>
        <p:spPr>
          <a:xfrm flipH="1">
            <a:off x="2906713" y="4660900"/>
            <a:ext cx="550862" cy="4032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Düz Ok Bağlayıcısı 33"/>
          <p:cNvCxnSpPr/>
          <p:nvPr/>
        </p:nvCxnSpPr>
        <p:spPr>
          <a:xfrm flipH="1">
            <a:off x="3344863" y="3824288"/>
            <a:ext cx="800100" cy="4206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7408" name="Metin kutusu 34"/>
          <p:cNvSpPr txBox="1">
            <a:spLocks noChangeArrowheads="1"/>
          </p:cNvSpPr>
          <p:nvPr/>
        </p:nvSpPr>
        <p:spPr bwMode="auto">
          <a:xfrm>
            <a:off x="4270375" y="3532188"/>
            <a:ext cx="230346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tr-TR" altLang="tr-TR" sz="1800">
                <a:latin typeface="Arial" pitchFamily="34" charset="0"/>
              </a:rPr>
              <a:t>KRİTİKLİK</a:t>
            </a:r>
          </a:p>
        </p:txBody>
      </p:sp>
      <p:sp>
        <p:nvSpPr>
          <p:cNvPr id="187409" name="Metin kutusu 35"/>
          <p:cNvSpPr txBox="1">
            <a:spLocks noChangeArrowheads="1"/>
          </p:cNvSpPr>
          <p:nvPr/>
        </p:nvSpPr>
        <p:spPr bwMode="auto">
          <a:xfrm rot="-5400000">
            <a:off x="964406" y="3244057"/>
            <a:ext cx="17240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tr-TR" altLang="tr-TR" sz="1800">
                <a:latin typeface="Arial" pitchFamily="34" charset="0"/>
              </a:rPr>
              <a:t>ŞİDDET (İmpact)</a:t>
            </a:r>
          </a:p>
        </p:txBody>
      </p:sp>
      <p:sp>
        <p:nvSpPr>
          <p:cNvPr id="187410" name="Metin kutusu 37"/>
          <p:cNvSpPr txBox="1">
            <a:spLocks noChangeArrowheads="1"/>
          </p:cNvSpPr>
          <p:nvPr/>
        </p:nvSpPr>
        <p:spPr bwMode="auto">
          <a:xfrm>
            <a:off x="4144963" y="5297488"/>
            <a:ext cx="20828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tr-TR" altLang="tr-TR" sz="1800">
                <a:latin typeface="Arial" pitchFamily="34" charset="0"/>
              </a:rPr>
              <a:t>OLASILIK (Likelihood)</a:t>
            </a:r>
          </a:p>
        </p:txBody>
      </p:sp>
      <p:cxnSp>
        <p:nvCxnSpPr>
          <p:cNvPr id="40" name="Düz Ok Bağlayıcısı 39"/>
          <p:cNvCxnSpPr/>
          <p:nvPr/>
        </p:nvCxnSpPr>
        <p:spPr>
          <a:xfrm flipH="1">
            <a:off x="2011363" y="4862513"/>
            <a:ext cx="895350" cy="86995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87412" name="Metin kutusu 40"/>
          <p:cNvSpPr txBox="1">
            <a:spLocks noChangeArrowheads="1"/>
          </p:cNvSpPr>
          <p:nvPr/>
        </p:nvSpPr>
        <p:spPr bwMode="auto">
          <a:xfrm>
            <a:off x="1503363" y="5732463"/>
            <a:ext cx="78263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tr-TR" altLang="tr-TR" sz="1800">
                <a:latin typeface="Arial" pitchFamily="34" charset="0"/>
              </a:rPr>
              <a:t>RİSK</a:t>
            </a:r>
          </a:p>
        </p:txBody>
      </p:sp>
    </p:spTree>
    <p:extLst>
      <p:ext uri="{BB962C8B-B14F-4D97-AF65-F5344CB8AC3E}">
        <p14:creationId xmlns:p14="http://schemas.microsoft.com/office/powerpoint/2010/main" xmlns="" val="30619224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Başlık 1"/>
          <p:cNvSpPr>
            <a:spLocks noGrp="1"/>
          </p:cNvSpPr>
          <p:nvPr>
            <p:ph type="title"/>
          </p:nvPr>
        </p:nvSpPr>
        <p:spPr/>
        <p:txBody>
          <a:bodyPr/>
          <a:lstStyle/>
          <a:p>
            <a:r>
              <a:rPr lang="tr-TR" altLang="tr-TR" smtClean="0"/>
              <a:t>RİSK </a:t>
            </a:r>
            <a:r>
              <a:rPr lang="tr-TR" altLang="tr-TR" sz="2000" smtClean="0"/>
              <a:t>(Devamı)</a:t>
            </a:r>
          </a:p>
        </p:txBody>
      </p:sp>
      <p:cxnSp>
        <p:nvCxnSpPr>
          <p:cNvPr id="4" name="Düz Ok Bağlayıcısı 3"/>
          <p:cNvCxnSpPr/>
          <p:nvPr/>
        </p:nvCxnSpPr>
        <p:spPr>
          <a:xfrm flipV="1">
            <a:off x="908050" y="3141663"/>
            <a:ext cx="0" cy="2016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Düz Ok Bağlayıcısı 4"/>
          <p:cNvCxnSpPr/>
          <p:nvPr/>
        </p:nvCxnSpPr>
        <p:spPr>
          <a:xfrm>
            <a:off x="908050" y="5157788"/>
            <a:ext cx="27368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Yay 5"/>
          <p:cNvSpPr/>
          <p:nvPr/>
        </p:nvSpPr>
        <p:spPr>
          <a:xfrm flipH="1" flipV="1">
            <a:off x="1435100" y="1854200"/>
            <a:ext cx="3073400" cy="2808288"/>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sp>
        <p:nvSpPr>
          <p:cNvPr id="188422" name="Metin kutusu 17"/>
          <p:cNvSpPr txBox="1">
            <a:spLocks noChangeArrowheads="1"/>
          </p:cNvSpPr>
          <p:nvPr/>
        </p:nvSpPr>
        <p:spPr bwMode="auto">
          <a:xfrm rot="-5400000">
            <a:off x="-280987" y="3587750"/>
            <a:ext cx="17224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tr-TR" altLang="tr-TR" sz="1800">
                <a:latin typeface="Arial" pitchFamily="34" charset="0"/>
              </a:rPr>
              <a:t>ŞİDDET (İmpact)</a:t>
            </a:r>
          </a:p>
        </p:txBody>
      </p:sp>
      <p:sp>
        <p:nvSpPr>
          <p:cNvPr id="188423" name="Metin kutusu 18"/>
          <p:cNvSpPr txBox="1">
            <a:spLocks noChangeArrowheads="1"/>
          </p:cNvSpPr>
          <p:nvPr/>
        </p:nvSpPr>
        <p:spPr bwMode="auto">
          <a:xfrm>
            <a:off x="1795463" y="5316538"/>
            <a:ext cx="25209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tr-TR" altLang="tr-TR" sz="1800">
                <a:latin typeface="Arial" pitchFamily="34" charset="0"/>
              </a:rPr>
              <a:t>OLASILIK (Likelihood)</a:t>
            </a:r>
          </a:p>
        </p:txBody>
      </p:sp>
      <p:sp>
        <p:nvSpPr>
          <p:cNvPr id="24" name="Yay 23"/>
          <p:cNvSpPr/>
          <p:nvPr/>
        </p:nvSpPr>
        <p:spPr>
          <a:xfrm flipH="1" flipV="1">
            <a:off x="1196975" y="2205038"/>
            <a:ext cx="3671888" cy="2736850"/>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cxnSp>
        <p:nvCxnSpPr>
          <p:cNvPr id="26" name="Düz Ok Bağlayıcısı 25"/>
          <p:cNvCxnSpPr/>
          <p:nvPr/>
        </p:nvCxnSpPr>
        <p:spPr>
          <a:xfrm>
            <a:off x="1557338" y="4005263"/>
            <a:ext cx="0" cy="2873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Düz Ok Bağlayıcısı 26"/>
          <p:cNvCxnSpPr/>
          <p:nvPr/>
        </p:nvCxnSpPr>
        <p:spPr>
          <a:xfrm>
            <a:off x="2060575" y="4437063"/>
            <a:ext cx="0" cy="225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Düz Ok Bağlayıcısı 30"/>
          <p:cNvCxnSpPr/>
          <p:nvPr/>
        </p:nvCxnSpPr>
        <p:spPr>
          <a:xfrm flipV="1">
            <a:off x="5292725" y="3294063"/>
            <a:ext cx="0" cy="2016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Düz Ok Bağlayıcısı 31"/>
          <p:cNvCxnSpPr/>
          <p:nvPr/>
        </p:nvCxnSpPr>
        <p:spPr>
          <a:xfrm>
            <a:off x="5292725" y="5310188"/>
            <a:ext cx="27352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Yay 32"/>
          <p:cNvSpPr/>
          <p:nvPr/>
        </p:nvSpPr>
        <p:spPr>
          <a:xfrm flipH="1" flipV="1">
            <a:off x="5818188" y="2006600"/>
            <a:ext cx="3074987" cy="2808288"/>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sp>
        <p:nvSpPr>
          <p:cNvPr id="188430" name="Metin kutusu 33"/>
          <p:cNvSpPr txBox="1">
            <a:spLocks noChangeArrowheads="1"/>
          </p:cNvSpPr>
          <p:nvPr/>
        </p:nvSpPr>
        <p:spPr bwMode="auto">
          <a:xfrm rot="-5400000">
            <a:off x="4102100" y="3740150"/>
            <a:ext cx="17224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tr-TR" altLang="tr-TR" sz="1800">
                <a:latin typeface="Arial" pitchFamily="34" charset="0"/>
              </a:rPr>
              <a:t>ŞİDDET (İmpact)</a:t>
            </a:r>
          </a:p>
        </p:txBody>
      </p:sp>
      <p:sp>
        <p:nvSpPr>
          <p:cNvPr id="188431" name="Metin kutusu 34"/>
          <p:cNvSpPr txBox="1">
            <a:spLocks noChangeArrowheads="1"/>
          </p:cNvSpPr>
          <p:nvPr/>
        </p:nvSpPr>
        <p:spPr bwMode="auto">
          <a:xfrm>
            <a:off x="6178550" y="5468938"/>
            <a:ext cx="25209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tr-TR" altLang="tr-TR" sz="1800">
                <a:latin typeface="Arial" pitchFamily="34" charset="0"/>
              </a:rPr>
              <a:t>OLASILIK (Likelihood)</a:t>
            </a:r>
          </a:p>
        </p:txBody>
      </p:sp>
      <p:sp>
        <p:nvSpPr>
          <p:cNvPr id="36" name="Yay 35"/>
          <p:cNvSpPr/>
          <p:nvPr/>
        </p:nvSpPr>
        <p:spPr>
          <a:xfrm flipH="1" flipV="1">
            <a:off x="5580063" y="2357438"/>
            <a:ext cx="3671887" cy="2736850"/>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a:p>
        </p:txBody>
      </p:sp>
      <p:cxnSp>
        <p:nvCxnSpPr>
          <p:cNvPr id="37" name="Düz Ok Bağlayıcısı 36"/>
          <p:cNvCxnSpPr/>
          <p:nvPr/>
        </p:nvCxnSpPr>
        <p:spPr>
          <a:xfrm flipH="1">
            <a:off x="5724525" y="4157663"/>
            <a:ext cx="2159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Düz Ok Bağlayıcısı 37"/>
          <p:cNvCxnSpPr/>
          <p:nvPr/>
        </p:nvCxnSpPr>
        <p:spPr>
          <a:xfrm flipH="1">
            <a:off x="6084888" y="4589463"/>
            <a:ext cx="3587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8435" name="Metin kutusu 40"/>
          <p:cNvSpPr txBox="1">
            <a:spLocks noChangeArrowheads="1"/>
          </p:cNvSpPr>
          <p:nvPr/>
        </p:nvSpPr>
        <p:spPr bwMode="auto">
          <a:xfrm>
            <a:off x="1196975" y="1854200"/>
            <a:ext cx="13589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tr-TR" altLang="tr-TR" sz="1800">
                <a:latin typeface="Arial" pitchFamily="34" charset="0"/>
              </a:rPr>
              <a:t>KORUMA</a:t>
            </a:r>
          </a:p>
        </p:txBody>
      </p:sp>
      <p:sp>
        <p:nvSpPr>
          <p:cNvPr id="188436" name="Metin kutusu 41"/>
          <p:cNvSpPr txBox="1">
            <a:spLocks noChangeArrowheads="1"/>
          </p:cNvSpPr>
          <p:nvPr/>
        </p:nvSpPr>
        <p:spPr bwMode="auto">
          <a:xfrm>
            <a:off x="5924550" y="1835150"/>
            <a:ext cx="13589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tr-TR" altLang="tr-TR" sz="1800">
                <a:latin typeface="Arial" pitchFamily="34" charset="0"/>
              </a:rPr>
              <a:t>ÖNLEME</a:t>
            </a:r>
          </a:p>
        </p:txBody>
      </p:sp>
    </p:spTree>
    <p:extLst>
      <p:ext uri="{BB962C8B-B14F-4D97-AF65-F5344CB8AC3E}">
        <p14:creationId xmlns:p14="http://schemas.microsoft.com/office/powerpoint/2010/main" xmlns="" val="38201624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468313" y="765175"/>
            <a:ext cx="8424862" cy="646113"/>
          </a:xfrm>
          <a:prstGeom prst="rect">
            <a:avLst/>
          </a:prstGeom>
          <a:noFill/>
          <a:ln w="9525">
            <a:noFill/>
            <a:miter lim="800000"/>
            <a:headEnd/>
            <a:tailEnd/>
          </a:ln>
        </p:spPr>
        <p:txBody>
          <a:bodyPr>
            <a:spAutoFit/>
          </a:bodyPr>
          <a:lstStyle/>
          <a:p>
            <a:pPr>
              <a:spcBef>
                <a:spcPct val="50000"/>
              </a:spcBef>
              <a:defRPr/>
            </a:pPr>
            <a:r>
              <a:rPr lang="tr-TR" sz="3600" b="1" dirty="0">
                <a:solidFill>
                  <a:srgbClr val="04617B"/>
                </a:solidFill>
                <a:effectLst>
                  <a:outerShdw blurRad="38100" dist="38100" dir="2700000" algn="tl">
                    <a:srgbClr val="000000">
                      <a:alpha val="43137"/>
                    </a:srgbClr>
                  </a:outerShdw>
                </a:effectLst>
                <a:latin typeface="Calibri"/>
                <a:cs typeface="Arial" charset="0"/>
              </a:rPr>
              <a:t>Risk kontrol önlemlerinin hiyerarşik düzeni</a:t>
            </a:r>
          </a:p>
        </p:txBody>
      </p:sp>
      <p:sp>
        <p:nvSpPr>
          <p:cNvPr id="66563" name="Text Box 3"/>
          <p:cNvSpPr txBox="1">
            <a:spLocks noChangeArrowheads="1"/>
          </p:cNvSpPr>
          <p:nvPr/>
        </p:nvSpPr>
        <p:spPr bwMode="auto">
          <a:xfrm>
            <a:off x="611188" y="1712913"/>
            <a:ext cx="7500937" cy="4492625"/>
          </a:xfrm>
          <a:prstGeom prst="rect">
            <a:avLst/>
          </a:prstGeom>
          <a:noFill/>
          <a:ln w="9525">
            <a:noFill/>
            <a:miter lim="800000"/>
            <a:headEnd/>
            <a:tailEnd/>
          </a:ln>
        </p:spPr>
        <p:txBody>
          <a:bodyPr>
            <a:spAutoFit/>
          </a:bodyPr>
          <a:lstStyle/>
          <a:p>
            <a:pPr>
              <a:defRPr/>
            </a:pPr>
            <a:r>
              <a:rPr lang="tr-TR" sz="2600" b="1" dirty="0">
                <a:solidFill>
                  <a:srgbClr val="FF0000"/>
                </a:solidFill>
                <a:latin typeface="+mn-lt"/>
                <a:cs typeface="+mn-cs"/>
              </a:rPr>
              <a:t>1-Tehlikelerin ortadan kaldırılması,</a:t>
            </a:r>
          </a:p>
          <a:p>
            <a:pPr>
              <a:defRPr/>
            </a:pPr>
            <a:r>
              <a:rPr lang="tr-TR" sz="2600" dirty="0">
                <a:latin typeface="+mn-lt"/>
                <a:cs typeface="+mn-cs"/>
              </a:rPr>
              <a:t> (Riskleri kaynağında yok etmeye çalışmak) </a:t>
            </a:r>
          </a:p>
          <a:p>
            <a:pPr>
              <a:defRPr/>
            </a:pPr>
            <a:r>
              <a:rPr lang="tr-TR" sz="2600" b="1" dirty="0">
                <a:solidFill>
                  <a:srgbClr val="FF0000"/>
                </a:solidFill>
                <a:latin typeface="+mn-lt"/>
                <a:cs typeface="+mn-cs"/>
              </a:rPr>
              <a:t>2-Tehlikeli olanı daha az tehlikeli olanla değiştirmek, (İkame)</a:t>
            </a:r>
          </a:p>
          <a:p>
            <a:pPr>
              <a:defRPr/>
            </a:pPr>
            <a:r>
              <a:rPr lang="tr-TR" sz="2600" b="1" dirty="0">
                <a:solidFill>
                  <a:srgbClr val="FF0000"/>
                </a:solidFill>
                <a:latin typeface="+mn-lt"/>
                <a:cs typeface="+mn-cs"/>
              </a:rPr>
              <a:t>3-Mühendislik önlemlerini uygulamak;</a:t>
            </a:r>
          </a:p>
          <a:p>
            <a:pPr>
              <a:buFontTx/>
              <a:buChar char="•"/>
              <a:defRPr/>
            </a:pPr>
            <a:r>
              <a:rPr lang="tr-TR" sz="2600" dirty="0">
                <a:latin typeface="+mn-lt"/>
                <a:cs typeface="+mn-cs"/>
              </a:rPr>
              <a:t>Otomasyon,</a:t>
            </a:r>
          </a:p>
          <a:p>
            <a:pPr>
              <a:buFontTx/>
              <a:buChar char="•"/>
              <a:defRPr/>
            </a:pPr>
            <a:r>
              <a:rPr lang="tr-TR" sz="2600" dirty="0">
                <a:latin typeface="+mn-lt"/>
                <a:cs typeface="+mn-cs"/>
              </a:rPr>
              <a:t>Tecrit,(ayırma)</a:t>
            </a:r>
          </a:p>
          <a:p>
            <a:pPr>
              <a:buFontTx/>
              <a:buChar char="•"/>
              <a:defRPr/>
            </a:pPr>
            <a:r>
              <a:rPr lang="tr-TR" sz="2600" dirty="0">
                <a:latin typeface="+mn-lt"/>
                <a:cs typeface="+mn-cs"/>
              </a:rPr>
              <a:t>Uzaklaştırma,</a:t>
            </a:r>
          </a:p>
          <a:p>
            <a:pPr>
              <a:buFontTx/>
              <a:buChar char="•"/>
              <a:defRPr/>
            </a:pPr>
            <a:r>
              <a:rPr lang="tr-TR" sz="2600" dirty="0">
                <a:latin typeface="+mn-lt"/>
                <a:cs typeface="+mn-cs"/>
              </a:rPr>
              <a:t>Havalandırma,</a:t>
            </a:r>
          </a:p>
          <a:p>
            <a:pPr>
              <a:buFontTx/>
              <a:buChar char="•"/>
              <a:defRPr/>
            </a:pPr>
            <a:r>
              <a:rPr lang="tr-TR" sz="2600" dirty="0">
                <a:latin typeface="+mn-lt"/>
                <a:cs typeface="+mn-cs"/>
              </a:rPr>
              <a:t>Ergonomik yaklaşımlardan yararlanma.</a:t>
            </a:r>
          </a:p>
          <a:p>
            <a:pPr>
              <a:defRPr/>
            </a:pPr>
            <a:endParaRPr lang="tr-TR" sz="2400" b="1" dirty="0">
              <a:solidFill>
                <a:srgbClr val="F3FC40"/>
              </a:solidFill>
              <a:latin typeface="Arial"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title" idx="4294967295"/>
          </p:nvPr>
        </p:nvSpPr>
        <p:spPr>
          <a:xfrm>
            <a:off x="179388" y="630238"/>
            <a:ext cx="5676900" cy="1216025"/>
          </a:xfrm>
        </p:spPr>
        <p:txBody>
          <a:bodyPr/>
          <a:lstStyle/>
          <a:p>
            <a:pPr eaLnBrk="1" hangingPunct="1">
              <a:defRPr/>
            </a:pPr>
            <a:r>
              <a:rPr lang="tr-TR" sz="4500" b="1" dirty="0" smtClean="0">
                <a:effectLst>
                  <a:outerShdw blurRad="38100" dist="38100" dir="2700000" algn="tl">
                    <a:srgbClr val="000000">
                      <a:alpha val="43137"/>
                    </a:srgbClr>
                  </a:outerShdw>
                </a:effectLst>
              </a:rPr>
              <a:t>Riskin Temel Özellikleri</a:t>
            </a:r>
          </a:p>
        </p:txBody>
      </p:sp>
      <p:sp>
        <p:nvSpPr>
          <p:cNvPr id="7" name="Rectangle 5"/>
          <p:cNvSpPr txBox="1">
            <a:spLocks noChangeArrowheads="1"/>
          </p:cNvSpPr>
          <p:nvPr/>
        </p:nvSpPr>
        <p:spPr>
          <a:xfrm>
            <a:off x="1588" y="2420938"/>
            <a:ext cx="8001000" cy="3798887"/>
          </a:xfrm>
          <a:prstGeom prst="rect">
            <a:avLst/>
          </a:prstGeom>
          <a:noFill/>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Palatino Linotype" pitchFamily="18"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Palatino Linotype" pitchFamily="18" charset="0"/>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Palatino Linotype" pitchFamily="18" charset="0"/>
                <a:ea typeface="+mn-ea"/>
                <a:cs typeface="+mn-cs"/>
              </a:defRPr>
            </a:lvl3pPr>
            <a:lvl4pPr marL="1600200" indent="-228600" algn="l" defTabSz="914400" rtl="0" eaLnBrk="1" latinLnBrk="0" hangingPunct="1">
              <a:spcBef>
                <a:spcPct val="20000"/>
              </a:spcBef>
              <a:buFont typeface="Wingdings" pitchFamily="2" charset="2"/>
              <a:buChar char="ü"/>
              <a:defRPr sz="1800" kern="1200">
                <a:solidFill>
                  <a:schemeClr val="tx1"/>
                </a:solidFill>
                <a:latin typeface="Palatino Linotype" pitchFamily="18" charset="0"/>
                <a:ea typeface="+mn-ea"/>
                <a:cs typeface="+mn-cs"/>
              </a:defRPr>
            </a:lvl4pPr>
            <a:lvl5pPr marL="2057400" indent="-228600" algn="l" defTabSz="914400" rtl="0" eaLnBrk="1" latinLnBrk="0" hangingPunct="1">
              <a:spcBef>
                <a:spcPct val="20000"/>
              </a:spcBef>
              <a:buFont typeface="Wingdings" pitchFamily="2" charset="2"/>
              <a:buChar char="v"/>
              <a:defRPr sz="1600" kern="1200">
                <a:solidFill>
                  <a:schemeClr val="tx1"/>
                </a:solidFill>
                <a:latin typeface="Palatino Linotype"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indent="-571500">
              <a:buFont typeface="Wingdings" pitchFamily="2" charset="2"/>
              <a:buChar char="ü"/>
              <a:defRPr/>
            </a:pPr>
            <a:r>
              <a:rPr lang="tr-TR" sz="2600" b="1" dirty="0" smtClean="0">
                <a:solidFill>
                  <a:srgbClr val="FF0000"/>
                </a:solidFill>
                <a:latin typeface="+mn-lt"/>
              </a:rPr>
              <a:t>Riskin iki temel özelliği vardır. </a:t>
            </a:r>
          </a:p>
          <a:p>
            <a:pPr marL="571500" indent="-571500">
              <a:buFont typeface="Wingdings" pitchFamily="2" charset="2"/>
              <a:buNone/>
              <a:defRPr/>
            </a:pPr>
            <a:r>
              <a:rPr lang="tr-TR" sz="2600" dirty="0" smtClean="0">
                <a:latin typeface="+mn-lt"/>
              </a:rPr>
              <a:t>    Bunlar;  </a:t>
            </a:r>
          </a:p>
          <a:p>
            <a:pPr marL="839788" lvl="1" indent="-495300">
              <a:defRPr/>
            </a:pPr>
            <a:r>
              <a:rPr lang="tr-TR" sz="2600" dirty="0" smtClean="0">
                <a:latin typeface="+mn-lt"/>
              </a:rPr>
              <a:t>Belirli bir sonuca ulaşamama olasılığı ya da istenmeyen bir olayın oluşma olasılığı </a:t>
            </a:r>
          </a:p>
          <a:p>
            <a:pPr marL="839788" lvl="1" indent="-495300">
              <a:buFont typeface="Arial" pitchFamily="34" charset="0"/>
              <a:buNone/>
              <a:defRPr/>
            </a:pPr>
            <a:r>
              <a:rPr lang="tr-TR" sz="2600" dirty="0" smtClean="0">
                <a:latin typeface="+mn-lt"/>
              </a:rPr>
              <a:t>	</a:t>
            </a:r>
            <a:r>
              <a:rPr lang="tr-TR" sz="2000" b="1" i="1" dirty="0" err="1" smtClean="0">
                <a:solidFill>
                  <a:srgbClr val="FF0000"/>
                </a:solidFill>
                <a:latin typeface="+mn-lt"/>
              </a:rPr>
              <a:t>Possibility</a:t>
            </a:r>
            <a:r>
              <a:rPr lang="tr-TR" sz="2000" b="1" i="1" dirty="0" smtClean="0">
                <a:solidFill>
                  <a:srgbClr val="FF0000"/>
                </a:solidFill>
                <a:latin typeface="+mn-lt"/>
              </a:rPr>
              <a:t> of </a:t>
            </a:r>
            <a:r>
              <a:rPr lang="tr-TR" sz="2000" b="1" i="1" dirty="0" err="1" smtClean="0">
                <a:solidFill>
                  <a:srgbClr val="FF0000"/>
                </a:solidFill>
                <a:latin typeface="+mn-lt"/>
              </a:rPr>
              <a:t>Occurence</a:t>
            </a:r>
            <a:r>
              <a:rPr lang="tr-TR" sz="2000" b="1" i="1" dirty="0" smtClean="0">
                <a:solidFill>
                  <a:srgbClr val="FF0000"/>
                </a:solidFill>
                <a:latin typeface="+mn-lt"/>
              </a:rPr>
              <a:t> (Meydana Gelme İhtimali)</a:t>
            </a:r>
            <a:endParaRPr lang="tr-TR" sz="2600" b="1" i="1" dirty="0" smtClean="0">
              <a:solidFill>
                <a:srgbClr val="FF0000"/>
              </a:solidFill>
              <a:latin typeface="+mn-lt"/>
            </a:endParaRPr>
          </a:p>
          <a:p>
            <a:pPr marL="839788" lvl="1" indent="-495300">
              <a:defRPr/>
            </a:pPr>
            <a:r>
              <a:rPr lang="tr-TR" sz="2600" dirty="0" smtClean="0">
                <a:latin typeface="+mn-lt"/>
              </a:rPr>
              <a:t>Riskin oluşması durumunda, bu durumların sonuca etkisinden oluşur. </a:t>
            </a:r>
          </a:p>
          <a:p>
            <a:pPr marL="839788" lvl="1" indent="-495300">
              <a:buFont typeface="Arial" pitchFamily="34" charset="0"/>
              <a:buNone/>
              <a:defRPr/>
            </a:pPr>
            <a:r>
              <a:rPr lang="tr-TR" sz="2600" dirty="0" smtClean="0">
                <a:latin typeface="+mn-lt"/>
              </a:rPr>
              <a:t>	</a:t>
            </a:r>
            <a:r>
              <a:rPr lang="tr-TR" sz="2000" b="1" i="1" dirty="0" err="1" smtClean="0">
                <a:solidFill>
                  <a:srgbClr val="FF0000"/>
                </a:solidFill>
                <a:latin typeface="+mn-lt"/>
              </a:rPr>
              <a:t>Severity</a:t>
            </a:r>
            <a:r>
              <a:rPr lang="tr-TR" sz="2000" b="1" i="1" dirty="0" smtClean="0">
                <a:solidFill>
                  <a:srgbClr val="FF0000"/>
                </a:solidFill>
                <a:latin typeface="+mn-lt"/>
              </a:rPr>
              <a:t> of </a:t>
            </a:r>
            <a:r>
              <a:rPr lang="tr-TR" sz="2000" b="1" i="1" dirty="0" err="1" smtClean="0">
                <a:solidFill>
                  <a:srgbClr val="FF0000"/>
                </a:solidFill>
                <a:latin typeface="+mn-lt"/>
              </a:rPr>
              <a:t>Loss (Kaybın Büyüklüğü)</a:t>
            </a:r>
          </a:p>
          <a:p>
            <a:pPr marL="839788" lvl="1" indent="-495300">
              <a:defRPr/>
            </a:pPr>
            <a:endParaRPr lang="tr-TR" dirty="0" smtClean="0">
              <a:solidFill>
                <a:srgbClr val="333399"/>
              </a:solidFill>
              <a:latin typeface="Times New Roman" pitchFamily="18" charset="0"/>
            </a:endParaRPr>
          </a:p>
        </p:txBody>
      </p:sp>
      <p:pic>
        <p:nvPicPr>
          <p:cNvPr id="14340" name="Picture 6" descr="http://www.profitclicking.biz.tr/profitclicking/riskim2.jpg">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72225" y="0"/>
            <a:ext cx="2747963" cy="3224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553636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900113" y="1773238"/>
            <a:ext cx="7215187" cy="3692525"/>
          </a:xfrm>
          <a:prstGeom prst="rect">
            <a:avLst/>
          </a:prstGeom>
          <a:noFill/>
          <a:ln w="9525">
            <a:noFill/>
            <a:miter lim="800000"/>
            <a:headEnd/>
            <a:tailEnd/>
          </a:ln>
        </p:spPr>
        <p:txBody>
          <a:bodyPr>
            <a:spAutoFit/>
          </a:bodyPr>
          <a:lstStyle/>
          <a:p>
            <a:pPr>
              <a:defRPr/>
            </a:pPr>
            <a:r>
              <a:rPr lang="tr-TR" sz="2600" b="1" dirty="0">
                <a:solidFill>
                  <a:srgbClr val="FF0000"/>
                </a:solidFill>
                <a:latin typeface="+mn-lt"/>
                <a:cs typeface="+mn-cs"/>
              </a:rPr>
              <a:t>4-İdari önlemler/İşaretler/uyarılar</a:t>
            </a:r>
          </a:p>
          <a:p>
            <a:pPr marL="342900" indent="-342900">
              <a:buFontTx/>
              <a:buChar char="•"/>
              <a:defRPr/>
            </a:pPr>
            <a:r>
              <a:rPr lang="tr-TR" sz="2600" dirty="0">
                <a:latin typeface="+mn-lt"/>
                <a:cs typeface="+mn-cs"/>
              </a:rPr>
              <a:t>Çalışma süreleri,</a:t>
            </a:r>
          </a:p>
          <a:p>
            <a:pPr marL="342900" indent="-342900">
              <a:buFontTx/>
              <a:buChar char="•"/>
              <a:defRPr/>
            </a:pPr>
            <a:r>
              <a:rPr lang="tr-TR" sz="2600" dirty="0">
                <a:latin typeface="+mn-lt"/>
                <a:cs typeface="+mn-cs"/>
              </a:rPr>
              <a:t>İşyeri düzeni,</a:t>
            </a:r>
          </a:p>
          <a:p>
            <a:pPr marL="342900" indent="-342900">
              <a:buFontTx/>
              <a:buChar char="•"/>
              <a:defRPr/>
            </a:pPr>
            <a:r>
              <a:rPr lang="tr-TR" sz="2600" dirty="0">
                <a:latin typeface="+mn-lt"/>
                <a:cs typeface="+mn-cs"/>
              </a:rPr>
              <a:t>Eğitim ve Öğretim,</a:t>
            </a:r>
          </a:p>
          <a:p>
            <a:pPr marL="342900" indent="-342900">
              <a:buFontTx/>
              <a:buChar char="•"/>
              <a:defRPr/>
            </a:pPr>
            <a:r>
              <a:rPr lang="tr-TR" sz="2600" dirty="0">
                <a:latin typeface="+mn-lt"/>
                <a:cs typeface="+mn-cs"/>
              </a:rPr>
              <a:t>Planlı bakım-onarım</a:t>
            </a:r>
          </a:p>
          <a:p>
            <a:pPr marL="342900" indent="-342900">
              <a:buFontTx/>
              <a:buChar char="•"/>
              <a:defRPr/>
            </a:pPr>
            <a:r>
              <a:rPr lang="tr-TR" sz="2600" dirty="0" err="1">
                <a:latin typeface="+mn-lt"/>
                <a:cs typeface="+mn-cs"/>
              </a:rPr>
              <a:t>Mental</a:t>
            </a:r>
            <a:r>
              <a:rPr lang="tr-TR" sz="2600" dirty="0">
                <a:latin typeface="+mn-lt"/>
                <a:cs typeface="+mn-cs"/>
              </a:rPr>
              <a:t> riskler, monotonluk, iletişim</a:t>
            </a:r>
          </a:p>
          <a:p>
            <a:pPr marL="342900" indent="-342900">
              <a:buFontTx/>
              <a:buChar char="•"/>
              <a:defRPr/>
            </a:pPr>
            <a:r>
              <a:rPr lang="tr-TR" sz="2600" dirty="0">
                <a:latin typeface="+mn-lt"/>
                <a:cs typeface="+mn-cs"/>
              </a:rPr>
              <a:t>Denetim-Disiplin,</a:t>
            </a:r>
          </a:p>
          <a:p>
            <a:pPr>
              <a:defRPr/>
            </a:pPr>
            <a:r>
              <a:rPr lang="tr-TR" sz="2600" b="1" dirty="0">
                <a:solidFill>
                  <a:srgbClr val="FF0000"/>
                </a:solidFill>
                <a:latin typeface="+mn-lt"/>
                <a:cs typeface="+mn-cs"/>
              </a:rPr>
              <a:t>5-SON ÇARE Kişisel koruyucu donanımlar;</a:t>
            </a:r>
          </a:p>
          <a:p>
            <a:pPr marL="342900" indent="-342900">
              <a:buFontTx/>
              <a:buChar char="•"/>
              <a:defRPr/>
            </a:pPr>
            <a:r>
              <a:rPr lang="tr-TR" sz="2600" dirty="0">
                <a:latin typeface="+mn-lt"/>
                <a:cs typeface="+mn-cs"/>
              </a:rPr>
              <a:t>Temin-Kullandırma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565400"/>
            <a:ext cx="8229600" cy="1511300"/>
          </a:xfrm>
        </p:spPr>
        <p:txBody>
          <a:bodyPr/>
          <a:lstStyle/>
          <a:p>
            <a:pPr marL="0" indent="0" algn="ctr">
              <a:buFont typeface="Wingdings 2" pitchFamily="18" charset="2"/>
              <a:buNone/>
              <a:defRPr/>
            </a:pPr>
            <a:r>
              <a:rPr lang="tr-TR" sz="3600" b="1" dirty="0" smtClean="0">
                <a:solidFill>
                  <a:schemeClr val="tx2"/>
                </a:solidFill>
                <a:effectLst>
                  <a:outerShdw blurRad="38100" dist="38100" dir="2700000" algn="tl">
                    <a:srgbClr val="000000">
                      <a:alpha val="43137"/>
                    </a:srgbClr>
                  </a:outerShdw>
                </a:effectLst>
                <a:latin typeface="+mj-lt"/>
                <a:ea typeface="+mj-ea"/>
                <a:cs typeface="+mj-cs"/>
              </a:rPr>
              <a:t>4. ADIM  </a:t>
            </a:r>
          </a:p>
          <a:p>
            <a:pPr marL="0" indent="0" algn="ctr">
              <a:buFont typeface="Wingdings 2" pitchFamily="18" charset="2"/>
              <a:buNone/>
              <a:defRPr/>
            </a:pPr>
            <a:r>
              <a:rPr lang="tr-TR" sz="3600" b="1" dirty="0" smtClean="0">
                <a:solidFill>
                  <a:schemeClr val="tx2"/>
                </a:solidFill>
                <a:effectLst>
                  <a:outerShdw blurRad="38100" dist="38100" dir="2700000" algn="tl">
                    <a:srgbClr val="000000">
                      <a:alpha val="43137"/>
                    </a:srgbClr>
                  </a:outerShdw>
                </a:effectLst>
                <a:latin typeface="+mj-lt"/>
                <a:ea typeface="+mj-ea"/>
                <a:cs typeface="+mj-cs"/>
              </a:rPr>
              <a:t>KONTROL TEDBİRLERİNİ UYGULA</a:t>
            </a:r>
            <a:endParaRPr lang="tr-TR" sz="3600" b="1" dirty="0">
              <a:solidFill>
                <a:schemeClr val="tx2"/>
              </a:solidFill>
              <a:effectLst>
                <a:outerShdw blurRad="38100" dist="38100" dir="2700000" algn="tl">
                  <a:srgbClr val="000000">
                    <a:alpha val="43137"/>
                  </a:srgbClr>
                </a:outerShdw>
              </a:effectLst>
              <a:latin typeface="+mj-lt"/>
              <a:ea typeface="+mj-ea"/>
              <a:cs typeface="+mj-cs"/>
            </a:endParaRPr>
          </a:p>
          <a:p>
            <a:pPr algn="ctr">
              <a:defRPr/>
            </a:pPr>
            <a:endParaRPr lang="tr-TR" sz="3600" b="1" dirty="0">
              <a:solidFill>
                <a:schemeClr val="tx2"/>
              </a:solidFill>
              <a:effectLst>
                <a:outerShdw blurRad="38100" dist="38100" dir="2700000" algn="tl">
                  <a:srgbClr val="000000">
                    <a:alpha val="43137"/>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a:hlinkClick r:id="rId2" action="ppaction://hlinkfile"/>
          </p:cNvPr>
          <p:cNvSpPr txBox="1">
            <a:spLocks noChangeArrowheads="1"/>
          </p:cNvSpPr>
          <p:nvPr/>
        </p:nvSpPr>
        <p:spPr bwMode="auto">
          <a:xfrm>
            <a:off x="214313" y="2205038"/>
            <a:ext cx="8750300" cy="3692525"/>
          </a:xfrm>
          <a:prstGeom prst="rect">
            <a:avLst/>
          </a:prstGeom>
          <a:noFill/>
          <a:ln w="9525">
            <a:noFill/>
            <a:miter lim="800000"/>
            <a:headEnd/>
            <a:tailEnd/>
          </a:ln>
        </p:spPr>
        <p:txBody>
          <a:bodyPr>
            <a:spAutoFit/>
          </a:bodyPr>
          <a:lstStyle/>
          <a:p>
            <a:pPr>
              <a:defRPr/>
            </a:pPr>
            <a:r>
              <a:rPr lang="tr-TR" sz="2600" dirty="0">
                <a:latin typeface="+mn-lt"/>
                <a:cs typeface="+mn-cs"/>
              </a:rPr>
              <a:t>Bu adımda seçilen kontrol tedbirleri işyerinde uygulanarak     tamamlanır</a:t>
            </a:r>
          </a:p>
          <a:p>
            <a:pPr>
              <a:buClr>
                <a:schemeClr val="tx1"/>
              </a:buClr>
              <a:defRPr/>
            </a:pPr>
            <a:r>
              <a:rPr lang="tr-TR" sz="2600" b="1" dirty="0">
                <a:solidFill>
                  <a:srgbClr val="FF0000"/>
                </a:solidFill>
                <a:latin typeface="+mn-lt"/>
                <a:cs typeface="+mn-cs"/>
              </a:rPr>
              <a:t>Kontrol tedbirlerinin tamamlanması şu hususları içerir;</a:t>
            </a:r>
          </a:p>
          <a:p>
            <a:pPr>
              <a:buClr>
                <a:schemeClr val="tx1"/>
              </a:buClr>
              <a:buFont typeface="Wingdings" pitchFamily="2" charset="2"/>
              <a:buChar char="Ø"/>
              <a:defRPr/>
            </a:pPr>
            <a:r>
              <a:rPr lang="tr-TR" sz="2600" dirty="0">
                <a:latin typeface="+mn-lt"/>
                <a:cs typeface="+mn-cs"/>
              </a:rPr>
              <a:t> Çalışma yöntemlerinin geliştirilmesi</a:t>
            </a:r>
          </a:p>
          <a:p>
            <a:pPr>
              <a:buClr>
                <a:schemeClr val="tx1"/>
              </a:buClr>
              <a:buFont typeface="Wingdings" pitchFamily="2" charset="2"/>
              <a:buChar char="Ø"/>
              <a:defRPr/>
            </a:pPr>
            <a:r>
              <a:rPr lang="tr-TR" sz="2600" dirty="0">
                <a:latin typeface="+mn-lt"/>
                <a:cs typeface="+mn-cs"/>
              </a:rPr>
              <a:t> İletişim</a:t>
            </a:r>
          </a:p>
          <a:p>
            <a:pPr>
              <a:buClr>
                <a:schemeClr val="tx1"/>
              </a:buClr>
              <a:buFont typeface="Wingdings" pitchFamily="2" charset="2"/>
              <a:buChar char="Ø"/>
              <a:defRPr/>
            </a:pPr>
            <a:r>
              <a:rPr lang="tr-TR" sz="2600" dirty="0">
                <a:latin typeface="+mn-lt"/>
                <a:cs typeface="+mn-cs"/>
              </a:rPr>
              <a:t>Eğitim ve öğretimin sağlanması</a:t>
            </a:r>
          </a:p>
          <a:p>
            <a:pPr>
              <a:buClr>
                <a:schemeClr val="tx1"/>
              </a:buClr>
              <a:buFont typeface="Wingdings" pitchFamily="2" charset="2"/>
              <a:buChar char="Ø"/>
              <a:defRPr/>
            </a:pPr>
            <a:r>
              <a:rPr lang="tr-TR" sz="2600" dirty="0">
                <a:latin typeface="+mn-lt"/>
                <a:cs typeface="+mn-cs"/>
              </a:rPr>
              <a:t>Denetim</a:t>
            </a:r>
          </a:p>
          <a:p>
            <a:pPr>
              <a:buClr>
                <a:schemeClr val="tx1"/>
              </a:buClr>
              <a:buFont typeface="Wingdings" pitchFamily="2" charset="2"/>
              <a:buChar char="Ø"/>
              <a:defRPr/>
            </a:pPr>
            <a:r>
              <a:rPr lang="tr-TR" sz="2600" dirty="0">
                <a:latin typeface="+mn-lt"/>
                <a:cs typeface="+mn-cs"/>
              </a:rPr>
              <a:t>Bakım</a:t>
            </a:r>
          </a:p>
        </p:txBody>
      </p:sp>
      <p:sp>
        <p:nvSpPr>
          <p:cNvPr id="68611" name="Rectangle 4"/>
          <p:cNvSpPr>
            <a:spLocks noChangeArrowheads="1"/>
          </p:cNvSpPr>
          <p:nvPr/>
        </p:nvSpPr>
        <p:spPr bwMode="auto">
          <a:xfrm>
            <a:off x="214313" y="1196975"/>
            <a:ext cx="7451725" cy="646113"/>
          </a:xfrm>
          <a:prstGeom prst="rect">
            <a:avLst/>
          </a:prstGeom>
          <a:noFill/>
          <a:ln w="9525">
            <a:noFill/>
            <a:miter lim="800000"/>
            <a:headEnd/>
            <a:tailEnd/>
          </a:ln>
        </p:spPr>
        <p:txBody>
          <a:bodyPr>
            <a:spAutoFit/>
          </a:bodyPr>
          <a:lstStyle/>
          <a:p>
            <a:pPr>
              <a:defRPr/>
            </a:pPr>
            <a:r>
              <a:rPr lang="tr-TR" sz="3600" b="1" dirty="0">
                <a:solidFill>
                  <a:schemeClr val="tx2"/>
                </a:solidFill>
                <a:effectLst>
                  <a:outerShdw blurRad="38100" dist="38100" dir="2700000" algn="tl">
                    <a:srgbClr val="000000">
                      <a:alpha val="43137"/>
                    </a:srgbClr>
                  </a:outerShdw>
                </a:effectLst>
                <a:latin typeface="+mj-lt"/>
                <a:ea typeface="+mj-ea"/>
                <a:cs typeface="+mj-cs"/>
              </a:rPr>
              <a:t>KONTROL TEDBİRLERİNİ </a:t>
            </a:r>
            <a:r>
              <a:rPr lang="tr-TR" sz="3600" b="1" dirty="0" smtClean="0">
                <a:solidFill>
                  <a:schemeClr val="tx2"/>
                </a:solidFill>
                <a:effectLst>
                  <a:outerShdw blurRad="38100" dist="38100" dir="2700000" algn="tl">
                    <a:srgbClr val="000000">
                      <a:alpha val="43137"/>
                    </a:srgbClr>
                  </a:outerShdw>
                </a:effectLst>
                <a:latin typeface="+mj-lt"/>
                <a:ea typeface="+mj-ea"/>
                <a:cs typeface="+mj-cs"/>
              </a:rPr>
              <a:t>UYGULA</a:t>
            </a:r>
            <a:endParaRPr lang="tr-TR" sz="3600" b="1" dirty="0">
              <a:solidFill>
                <a:schemeClr val="tx2"/>
              </a:solidFill>
              <a:effectLst>
                <a:outerShdw blurRad="38100" dist="38100" dir="2700000" algn="tl">
                  <a:srgbClr val="000000">
                    <a:alpha val="43137"/>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565400"/>
            <a:ext cx="8229600" cy="1511300"/>
          </a:xfrm>
        </p:spPr>
        <p:txBody>
          <a:bodyPr/>
          <a:lstStyle/>
          <a:p>
            <a:pPr marL="0" indent="0" algn="ctr">
              <a:buFont typeface="Wingdings 2" pitchFamily="18" charset="2"/>
              <a:buNone/>
              <a:defRPr/>
            </a:pPr>
            <a:r>
              <a:rPr lang="tr-TR" sz="3600" b="1" dirty="0" smtClean="0">
                <a:solidFill>
                  <a:schemeClr val="tx2"/>
                </a:solidFill>
                <a:effectLst>
                  <a:outerShdw blurRad="38100" dist="38100" dir="2700000" algn="tl">
                    <a:srgbClr val="000000">
                      <a:alpha val="43137"/>
                    </a:srgbClr>
                  </a:outerShdw>
                </a:effectLst>
                <a:latin typeface="+mj-lt"/>
                <a:ea typeface="+mj-ea"/>
                <a:cs typeface="+mj-cs"/>
              </a:rPr>
              <a:t>5. ADIM  </a:t>
            </a:r>
          </a:p>
          <a:p>
            <a:pPr marL="0" indent="0" algn="ctr">
              <a:buFont typeface="Wingdings 2" pitchFamily="18" charset="2"/>
              <a:buNone/>
              <a:defRPr/>
            </a:pPr>
            <a:r>
              <a:rPr lang="tr-TR" sz="3600" b="1" dirty="0" smtClean="0">
                <a:solidFill>
                  <a:schemeClr val="tx2"/>
                </a:solidFill>
                <a:effectLst>
                  <a:outerShdw blurRad="38100" dist="38100" dir="2700000" algn="tl">
                    <a:srgbClr val="000000">
                      <a:alpha val="43137"/>
                    </a:srgbClr>
                  </a:outerShdw>
                </a:effectLst>
                <a:latin typeface="+mj-lt"/>
                <a:ea typeface="+mj-ea"/>
                <a:cs typeface="+mj-cs"/>
              </a:rPr>
              <a:t>İZLE VE TEKRAR ET</a:t>
            </a:r>
            <a:endParaRPr lang="tr-TR" sz="3600" b="1" dirty="0">
              <a:solidFill>
                <a:schemeClr val="tx2"/>
              </a:solidFill>
              <a:effectLst>
                <a:outerShdw blurRad="38100" dist="38100" dir="2700000" algn="tl">
                  <a:srgbClr val="000000">
                    <a:alpha val="43137"/>
                  </a:srgbClr>
                </a:outerShdw>
              </a:effectLst>
              <a:latin typeface="+mj-lt"/>
              <a:ea typeface="+mj-ea"/>
              <a:cs typeface="+mj-cs"/>
            </a:endParaRPr>
          </a:p>
          <a:p>
            <a:pPr algn="ctr">
              <a:defRPr/>
            </a:pPr>
            <a:endParaRPr lang="tr-TR" sz="3600" b="1" dirty="0">
              <a:solidFill>
                <a:schemeClr val="tx2"/>
              </a:solidFill>
              <a:effectLst>
                <a:outerShdw blurRad="38100" dist="38100" dir="2700000" algn="tl">
                  <a:srgbClr val="000000">
                    <a:alpha val="43137"/>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288" y="2852738"/>
            <a:ext cx="8229600" cy="863600"/>
          </a:xfrm>
        </p:spPr>
        <p:txBody>
          <a:bodyPr/>
          <a:lstStyle/>
          <a:p>
            <a:pPr marL="0" indent="0" algn="ctr">
              <a:buFont typeface="Wingdings 2" pitchFamily="18" charset="2"/>
              <a:buNone/>
              <a:defRPr/>
            </a:pPr>
            <a:r>
              <a:rPr lang="tr-TR" sz="3600" b="1" dirty="0" smtClean="0">
                <a:solidFill>
                  <a:schemeClr val="tx2"/>
                </a:solidFill>
                <a:effectLst>
                  <a:outerShdw blurRad="38100" dist="38100" dir="2700000" algn="tl">
                    <a:srgbClr val="000000">
                      <a:alpha val="43137"/>
                    </a:srgbClr>
                  </a:outerShdw>
                </a:effectLst>
                <a:latin typeface="+mj-lt"/>
                <a:ea typeface="+mj-ea"/>
                <a:cs typeface="+mj-cs"/>
              </a:rPr>
              <a:t>RİSK DEĞERLENDİRME METOTLARI</a:t>
            </a:r>
            <a:endParaRPr lang="tr-TR" sz="3600" b="1" dirty="0">
              <a:solidFill>
                <a:schemeClr val="tx2"/>
              </a:solidFill>
              <a:effectLst>
                <a:outerShdw blurRad="38100" dist="38100" dir="2700000" algn="tl">
                  <a:srgbClr val="000000">
                    <a:alpha val="43137"/>
                  </a:srgbClr>
                </a:outerShdw>
              </a:effectLst>
              <a:latin typeface="+mj-lt"/>
              <a:ea typeface="+mj-ea"/>
              <a:cs typeface="+mj-cs"/>
            </a:endParaRPr>
          </a:p>
          <a:p>
            <a:pPr algn="ctr">
              <a:defRPr/>
            </a:pPr>
            <a:endParaRPr lang="tr-TR" sz="3600" b="1" dirty="0">
              <a:solidFill>
                <a:schemeClr val="tx2"/>
              </a:solidFill>
              <a:effectLst>
                <a:outerShdw blurRad="38100" dist="38100" dir="2700000" algn="tl">
                  <a:srgbClr val="000000">
                    <a:alpha val="43137"/>
                  </a:srgbClr>
                </a:outerShdw>
              </a:effectLst>
              <a:latin typeface="+mj-lt"/>
              <a:ea typeface="+mj-ea"/>
              <a:cs typeface="+mj-cs"/>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Grp="1" noChangeArrowheads="1"/>
          </p:cNvSpPr>
          <p:nvPr>
            <p:ph type="title"/>
          </p:nvPr>
        </p:nvSpPr>
        <p:spPr>
          <a:xfrm>
            <a:off x="468313" y="260350"/>
            <a:ext cx="8291512" cy="357188"/>
          </a:xfrm>
        </p:spPr>
        <p:txBody>
          <a:bodyPr rtlCol="0">
            <a:normAutofit fontScale="90000"/>
          </a:bodyPr>
          <a:lstStyle/>
          <a:p>
            <a:pPr algn="l" eaLnBrk="1" fontAlgn="auto" hangingPunct="1">
              <a:spcAft>
                <a:spcPts val="0"/>
              </a:spcAft>
              <a:defRPr/>
            </a:pPr>
            <a:r>
              <a:rPr lang="tr-TR" sz="1800" dirty="0" smtClean="0"/>
              <a:t>FALİYET/BÖLÜM/EKİPMAN: </a:t>
            </a:r>
            <a:r>
              <a:rPr lang="tr-TR" sz="1800" dirty="0"/>
              <a:t>	</a:t>
            </a:r>
            <a:r>
              <a:rPr lang="tr-TR" sz="1800" dirty="0" smtClean="0"/>
              <a:t>			</a:t>
            </a:r>
            <a:r>
              <a:rPr lang="tr-TR" sz="2400" dirty="0" smtClean="0"/>
              <a:t>	</a:t>
            </a:r>
            <a:r>
              <a:rPr lang="tr-TR" sz="1600" dirty="0" smtClean="0"/>
              <a:t>Tarih:</a:t>
            </a:r>
            <a:endParaRPr lang="tr-TR" sz="4000" dirty="0" smtClean="0"/>
          </a:p>
        </p:txBody>
      </p:sp>
      <p:graphicFrame>
        <p:nvGraphicFramePr>
          <p:cNvPr id="2205" name="Group 157"/>
          <p:cNvGraphicFramePr>
            <a:graphicFrameLocks noGrp="1"/>
          </p:cNvGraphicFramePr>
          <p:nvPr>
            <p:ph sz="quarter" idx="3"/>
            <p:extLst>
              <p:ext uri="{D42A27DB-BD31-4B8C-83A1-F6EECF244321}">
                <p14:modId xmlns:p14="http://schemas.microsoft.com/office/powerpoint/2010/main" xmlns="" val="1501915137"/>
              </p:ext>
            </p:extLst>
          </p:nvPr>
        </p:nvGraphicFramePr>
        <p:xfrm>
          <a:off x="684213" y="908050"/>
          <a:ext cx="7381875" cy="5122864"/>
        </p:xfrm>
        <a:graphic>
          <a:graphicData uri="http://schemas.openxmlformats.org/drawingml/2006/table">
            <a:tbl>
              <a:tblPr/>
              <a:tblGrid>
                <a:gridCol w="3389194">
                  <a:extLst>
                    <a:ext uri="{9D8B030D-6E8A-4147-A177-3AD203B41FA5}">
                      <a16:colId xmlns:a16="http://schemas.microsoft.com/office/drawing/2014/main" xmlns="" val="20000"/>
                    </a:ext>
                  </a:extLst>
                </a:gridCol>
                <a:gridCol w="3992681">
                  <a:extLst>
                    <a:ext uri="{9D8B030D-6E8A-4147-A177-3AD203B41FA5}">
                      <a16:colId xmlns:a16="http://schemas.microsoft.com/office/drawing/2014/main" xmlns="" val="20001"/>
                    </a:ext>
                  </a:extLst>
                </a:gridCol>
              </a:tblGrid>
              <a:tr h="4267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charset="0"/>
                        </a:rPr>
                        <a:t>TEHLİKE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000" b="1" i="0" u="none" strike="noStrike" cap="none" normalizeH="0" baseline="0" dirty="0" smtClean="0">
                        <a:ln>
                          <a:noFill/>
                        </a:ln>
                        <a:solidFill>
                          <a:schemeClr val="tx1"/>
                        </a:solidFill>
                        <a:effectLst/>
                        <a:latin typeface="Arial" charset="0"/>
                      </a:endParaRPr>
                    </a:p>
                  </a:txBody>
                  <a:tcPr marL="91437" marR="9143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000" b="0" i="0" u="none" strike="noStrike" cap="none" normalizeH="0" baseline="0" dirty="0" smtClean="0">
                        <a:ln>
                          <a:noFill/>
                        </a:ln>
                        <a:solidFill>
                          <a:schemeClr val="tx1"/>
                        </a:solidFill>
                        <a:effectLst/>
                        <a:latin typeface="Arial" charset="0"/>
                      </a:endParaRPr>
                    </a:p>
                  </a:txBody>
                  <a:tcPr marL="91437" marR="9143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438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charset="0"/>
                        </a:rPr>
                        <a:t>RİSK </a:t>
                      </a:r>
                    </a:p>
                  </a:txBody>
                  <a:tcPr marL="91437" marR="9143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000" b="0" i="0" u="none" strike="noStrike" cap="none" normalizeH="0" baseline="0" dirty="0" smtClean="0">
                        <a:ln>
                          <a:noFill/>
                        </a:ln>
                        <a:solidFill>
                          <a:schemeClr val="tx1"/>
                        </a:solidFill>
                        <a:effectLst/>
                        <a:latin typeface="Arial" charset="0"/>
                      </a:endParaRPr>
                    </a:p>
                  </a:txBody>
                  <a:tcPr marL="91437" marR="9143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438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charset="0"/>
                        </a:rPr>
                        <a:t>OLASILIK :</a:t>
                      </a:r>
                    </a:p>
                  </a:txBody>
                  <a:tcPr marL="91437" marR="9143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tr-TR" sz="1000" b="1" i="0" u="none" strike="noStrike" cap="none" normalizeH="0" baseline="0" dirty="0" smtClean="0">
                        <a:ln>
                          <a:noFill/>
                        </a:ln>
                        <a:solidFill>
                          <a:schemeClr val="tx1"/>
                        </a:solidFill>
                        <a:effectLst/>
                        <a:latin typeface="Arial" charset="0"/>
                      </a:endParaRPr>
                    </a:p>
                  </a:txBody>
                  <a:tcPr marL="91437" marR="9143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438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charset="0"/>
                        </a:rPr>
                        <a:t>ŞİDDET    :</a:t>
                      </a:r>
                    </a:p>
                  </a:txBody>
                  <a:tcPr marL="91437" marR="9143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000" b="0" i="0" u="none" strike="noStrike" cap="none" normalizeH="0" baseline="0" dirty="0" smtClean="0">
                        <a:ln>
                          <a:noFill/>
                        </a:ln>
                        <a:solidFill>
                          <a:schemeClr val="tx1"/>
                        </a:solidFill>
                        <a:effectLst/>
                        <a:latin typeface="Arial" charset="0"/>
                      </a:endParaRPr>
                    </a:p>
                  </a:txBody>
                  <a:tcPr marL="91437" marR="9143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266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charset="0"/>
                        </a:rPr>
                        <a:t>RİSK DEĞERİ:</a:t>
                      </a:r>
                    </a:p>
                  </a:txBody>
                  <a:tcPr marL="91437" marR="9143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000" b="0" i="0" u="none" strike="noStrike" cap="none" normalizeH="0" baseline="0" dirty="0" smtClean="0">
                        <a:ln>
                          <a:noFill/>
                        </a:ln>
                        <a:solidFill>
                          <a:schemeClr val="tx1"/>
                        </a:solidFill>
                        <a:effectLst/>
                        <a:latin typeface="Arial" charset="0"/>
                      </a:endParaRPr>
                    </a:p>
                  </a:txBody>
                  <a:tcPr marL="91437" marR="9143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240955">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charset="0"/>
                        </a:rPr>
                        <a:t>MEVCUT TEDBİRLER: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000" b="0" i="0" u="none" strike="noStrike" cap="none" normalizeH="0" baseline="0" dirty="0" smtClean="0">
                        <a:ln>
                          <a:noFill/>
                        </a:ln>
                        <a:solidFill>
                          <a:schemeClr val="tx1"/>
                        </a:solidFill>
                        <a:effectLst/>
                        <a:latin typeface="Arial" charset="0"/>
                      </a:endParaRPr>
                    </a:p>
                    <a:p>
                      <a:pPr marL="228600" marR="0" lvl="0" indent="-228600" algn="l" defTabSz="914400" rtl="0" eaLnBrk="1" fontAlgn="base" latinLnBrk="0" hangingPunct="1">
                        <a:lnSpc>
                          <a:spcPct val="100000"/>
                        </a:lnSpc>
                        <a:spcBef>
                          <a:spcPct val="20000"/>
                        </a:spcBef>
                        <a:spcAft>
                          <a:spcPct val="0"/>
                        </a:spcAft>
                        <a:buClrTx/>
                        <a:buSzTx/>
                        <a:buFontTx/>
                        <a:buAutoNum type="arabicPeriod"/>
                        <a:tabLst/>
                      </a:pPr>
                      <a:endParaRPr kumimoji="0" lang="tr-TR" sz="1000" b="0" i="0" u="none" strike="noStrike" cap="none" normalizeH="0" baseline="0" dirty="0" smtClean="0">
                        <a:ln>
                          <a:noFill/>
                        </a:ln>
                        <a:solidFill>
                          <a:schemeClr val="tx1"/>
                        </a:solidFill>
                        <a:effectLst/>
                        <a:latin typeface="Arial" charset="0"/>
                      </a:endParaRPr>
                    </a:p>
                    <a:p>
                      <a:pPr marL="228600" marR="0" lvl="0" indent="-228600" algn="l" defTabSz="914400" rtl="0" eaLnBrk="1" fontAlgn="base" latinLnBrk="0" hangingPunct="1">
                        <a:lnSpc>
                          <a:spcPct val="100000"/>
                        </a:lnSpc>
                        <a:spcBef>
                          <a:spcPct val="20000"/>
                        </a:spcBef>
                        <a:spcAft>
                          <a:spcPct val="0"/>
                        </a:spcAft>
                        <a:buClrTx/>
                        <a:buSzTx/>
                        <a:buFontTx/>
                        <a:buAutoNum type="arabicPeriod"/>
                        <a:tabLst/>
                      </a:pPr>
                      <a:endParaRPr kumimoji="0" lang="tr-TR"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000" b="0" i="0" u="none" strike="noStrike" cap="none" normalizeH="0" baseline="0" dirty="0" smtClean="0">
                        <a:ln>
                          <a:noFill/>
                        </a:ln>
                        <a:solidFill>
                          <a:schemeClr val="tx1"/>
                        </a:solidFill>
                        <a:effectLst/>
                        <a:latin typeface="Arial" charset="0"/>
                      </a:endParaRPr>
                    </a:p>
                  </a:txBody>
                  <a:tcPr marL="91437" marR="91437" marT="45714" marB="457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r-TR"/>
                    </a:p>
                  </a:txBody>
                  <a:tcPr/>
                </a:tc>
                <a:extLst>
                  <a:ext uri="{0D108BD9-81ED-4DB2-BD59-A6C34878D82A}">
                    <a16:rowId xmlns:a16="http://schemas.microsoft.com/office/drawing/2014/main" xmlns="" val="10005"/>
                  </a:ext>
                </a:extLst>
              </a:tr>
              <a:tr h="1413174">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charset="0"/>
                        </a:rPr>
                        <a:t>ALINACAK TEDBİRLER:</a:t>
                      </a:r>
                    </a:p>
                  </a:txBody>
                  <a:tcPr marL="91437" marR="91437" marT="45714" marB="457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r-TR"/>
                    </a:p>
                  </a:txBody>
                  <a:tcPr/>
                </a:tc>
                <a:extLst>
                  <a:ext uri="{0D108BD9-81ED-4DB2-BD59-A6C34878D82A}">
                    <a16:rowId xmlns:a16="http://schemas.microsoft.com/office/drawing/2014/main" xmlns="" val="10006"/>
                  </a:ext>
                </a:extLst>
              </a:tr>
              <a:tr h="2438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charset="0"/>
                        </a:rPr>
                        <a:t>SORUMLU</a:t>
                      </a:r>
                    </a:p>
                  </a:txBody>
                  <a:tcPr marL="91437" marR="9143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000" b="0" i="0" u="none" strike="noStrike" cap="none" normalizeH="0" baseline="0" dirty="0" smtClean="0">
                        <a:ln>
                          <a:noFill/>
                        </a:ln>
                        <a:solidFill>
                          <a:schemeClr val="tx1"/>
                        </a:solidFill>
                        <a:effectLst/>
                        <a:latin typeface="Arial" charset="0"/>
                      </a:endParaRPr>
                    </a:p>
                  </a:txBody>
                  <a:tcPr marL="91437" marR="9143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2438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charset="0"/>
                        </a:rPr>
                        <a:t>TAMAMLANMA SÜRESİ</a:t>
                      </a:r>
                    </a:p>
                  </a:txBody>
                  <a:tcPr marL="91437" marR="9143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000" b="0" i="0" u="none" strike="noStrike" cap="none" normalizeH="0" baseline="0" dirty="0" smtClean="0">
                        <a:ln>
                          <a:noFill/>
                        </a:ln>
                        <a:solidFill>
                          <a:schemeClr val="tx1"/>
                        </a:solidFill>
                        <a:effectLst/>
                        <a:latin typeface="Arial" charset="0"/>
                      </a:endParaRPr>
                    </a:p>
                  </a:txBody>
                  <a:tcPr marL="91437" marR="9143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962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dirty="0" smtClean="0">
                          <a:ln>
                            <a:noFill/>
                          </a:ln>
                          <a:solidFill>
                            <a:schemeClr val="tx1"/>
                          </a:solidFill>
                          <a:effectLst/>
                          <a:latin typeface="Arial" charset="0"/>
                        </a:rPr>
                        <a:t>TAMAMLANMA TARİHİ İMZA</a:t>
                      </a:r>
                    </a:p>
                  </a:txBody>
                  <a:tcPr marL="91437" marR="9143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000" b="0" i="0" u="none" strike="noStrike" cap="none" normalizeH="0" baseline="0" dirty="0" smtClean="0">
                        <a:ln>
                          <a:noFill/>
                        </a:ln>
                        <a:solidFill>
                          <a:schemeClr val="tx1"/>
                        </a:solidFill>
                        <a:effectLst/>
                        <a:latin typeface="Arial" charset="0"/>
                      </a:endParaRPr>
                    </a:p>
                  </a:txBody>
                  <a:tcPr marL="91437" marR="9143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bl>
          </a:graphicData>
        </a:graphic>
      </p:graphicFrame>
      <p:graphicFrame>
        <p:nvGraphicFramePr>
          <p:cNvPr id="7" name="Group 222"/>
          <p:cNvGraphicFramePr>
            <a:graphicFrameLocks/>
          </p:cNvGraphicFramePr>
          <p:nvPr/>
        </p:nvGraphicFramePr>
        <p:xfrm>
          <a:off x="323850" y="6165850"/>
          <a:ext cx="4143374" cy="427038"/>
        </p:xfrm>
        <a:graphic>
          <a:graphicData uri="http://schemas.openxmlformats.org/drawingml/2006/table">
            <a:tbl>
              <a:tblPr/>
              <a:tblGrid>
                <a:gridCol w="1151621">
                  <a:extLst>
                    <a:ext uri="{9D8B030D-6E8A-4147-A177-3AD203B41FA5}">
                      <a16:colId xmlns:a16="http://schemas.microsoft.com/office/drawing/2014/main" xmlns="" val="20000"/>
                    </a:ext>
                  </a:extLst>
                </a:gridCol>
                <a:gridCol w="1420128">
                  <a:extLst>
                    <a:ext uri="{9D8B030D-6E8A-4147-A177-3AD203B41FA5}">
                      <a16:colId xmlns:a16="http://schemas.microsoft.com/office/drawing/2014/main" xmlns="" val="20001"/>
                    </a:ext>
                  </a:extLst>
                </a:gridCol>
                <a:gridCol w="1571625">
                  <a:extLst>
                    <a:ext uri="{9D8B030D-6E8A-4147-A177-3AD203B41FA5}">
                      <a16:colId xmlns:a16="http://schemas.microsoft.com/office/drawing/2014/main" xmlns="" val="20002"/>
                    </a:ext>
                  </a:extLst>
                </a:gridCol>
              </a:tblGrid>
              <a:tr h="427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ACİL-HEMEN:</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15,16,20,25</a:t>
                      </a:r>
                    </a:p>
                  </a:txBody>
                  <a:tcPr marL="91439" marR="91439"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GECİKTİRMEDEN:</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8,9,10,12</a:t>
                      </a:r>
                    </a:p>
                  </a:txBody>
                  <a:tcPr marL="91439" marR="91439"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SÜRESİNDE:</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1,2,3,4,5,6</a:t>
                      </a:r>
                    </a:p>
                  </a:txBody>
                  <a:tcPr marL="91439" marR="91439" marT="45754" marB="45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0"/>
                  </a:ext>
                </a:extLst>
              </a:tr>
            </a:tbl>
          </a:graphicData>
        </a:graphic>
      </p:graphicFrame>
      <p:sp>
        <p:nvSpPr>
          <p:cNvPr id="8" name="7 Slayt Numarası Yer Tutucusu"/>
          <p:cNvSpPr>
            <a:spLocks noGrp="1"/>
          </p:cNvSpPr>
          <p:nvPr>
            <p:ph type="sldNum" sz="quarter" idx="12"/>
          </p:nvPr>
        </p:nvSpPr>
        <p:spPr/>
        <p:txBody>
          <a:bodyPr/>
          <a:lstStyle/>
          <a:p>
            <a:pPr>
              <a:defRPr/>
            </a:pPr>
            <a:fld id="{4ADDC2C4-B2EB-4728-B43C-D090BBAB4B91}" type="slidenum">
              <a:rPr lang="tr-TR" smtClean="0">
                <a:solidFill>
                  <a:prstClr val="black">
                    <a:tint val="75000"/>
                  </a:prstClr>
                </a:solidFill>
              </a:rPr>
              <a:pPr>
                <a:defRPr/>
              </a:pPr>
              <a:t>45</a:t>
            </a:fld>
            <a:endParaRPr lang="tr-TR">
              <a:solidFill>
                <a:prstClr val="black">
                  <a:tint val="75000"/>
                </a:prstClr>
              </a:solidFill>
            </a:endParaRPr>
          </a:p>
        </p:txBody>
      </p:sp>
    </p:spTree>
    <p:extLst>
      <p:ext uri="{BB962C8B-B14F-4D97-AF65-F5344CB8AC3E}">
        <p14:creationId xmlns:p14="http://schemas.microsoft.com/office/powerpoint/2010/main" xmlns="" val="29975713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780" name="Group 348"/>
          <p:cNvGraphicFramePr>
            <a:graphicFrameLocks noGrp="1"/>
          </p:cNvGraphicFramePr>
          <p:nvPr>
            <p:ph/>
          </p:nvPr>
        </p:nvGraphicFramePr>
        <p:xfrm>
          <a:off x="611188" y="908050"/>
          <a:ext cx="7416800" cy="5159376"/>
        </p:xfrm>
        <a:graphic>
          <a:graphicData uri="http://schemas.openxmlformats.org/drawingml/2006/table">
            <a:tbl>
              <a:tblPr/>
              <a:tblGrid>
                <a:gridCol w="1436687">
                  <a:extLst>
                    <a:ext uri="{9D8B030D-6E8A-4147-A177-3AD203B41FA5}">
                      <a16:colId xmlns:a16="http://schemas.microsoft.com/office/drawing/2014/main" xmlns="" val="20000"/>
                    </a:ext>
                  </a:extLst>
                </a:gridCol>
                <a:gridCol w="1152525">
                  <a:extLst>
                    <a:ext uri="{9D8B030D-6E8A-4147-A177-3AD203B41FA5}">
                      <a16:colId xmlns:a16="http://schemas.microsoft.com/office/drawing/2014/main" xmlns="" val="20001"/>
                    </a:ext>
                  </a:extLst>
                </a:gridCol>
                <a:gridCol w="1147763">
                  <a:extLst>
                    <a:ext uri="{9D8B030D-6E8A-4147-A177-3AD203B41FA5}">
                      <a16:colId xmlns:a16="http://schemas.microsoft.com/office/drawing/2014/main" xmlns="" val="20002"/>
                    </a:ext>
                  </a:extLst>
                </a:gridCol>
                <a:gridCol w="1439862">
                  <a:extLst>
                    <a:ext uri="{9D8B030D-6E8A-4147-A177-3AD203B41FA5}">
                      <a16:colId xmlns:a16="http://schemas.microsoft.com/office/drawing/2014/main" xmlns="" val="20003"/>
                    </a:ext>
                  </a:extLst>
                </a:gridCol>
                <a:gridCol w="1014413">
                  <a:extLst>
                    <a:ext uri="{9D8B030D-6E8A-4147-A177-3AD203B41FA5}">
                      <a16:colId xmlns:a16="http://schemas.microsoft.com/office/drawing/2014/main" xmlns="" val="20004"/>
                    </a:ext>
                  </a:extLst>
                </a:gridCol>
                <a:gridCol w="1225550">
                  <a:extLst>
                    <a:ext uri="{9D8B030D-6E8A-4147-A177-3AD203B41FA5}">
                      <a16:colId xmlns:a16="http://schemas.microsoft.com/office/drawing/2014/main" xmlns="" val="20005"/>
                    </a:ext>
                  </a:extLst>
                </a:gridCol>
              </a:tblGrid>
              <a:tr h="44920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FF0000"/>
                          </a:solidFill>
                          <a:effectLst/>
                          <a:latin typeface="Times New Roman" pitchFamily="18" charset="0"/>
                          <a:cs typeface="Times New Roman" pitchFamily="18" charset="0"/>
                        </a:rPr>
                        <a:t>RİSK</a:t>
                      </a:r>
                      <a:endParaRPr kumimoji="0" lang="tr-TR" sz="1800" b="1" i="0" u="none" strike="noStrike" cap="none" normalizeH="0" baseline="0" dirty="0" smtClean="0">
                        <a:ln>
                          <a:noFill/>
                        </a:ln>
                        <a:solidFill>
                          <a:srgbClr val="FF0000"/>
                        </a:solidFill>
                        <a:effectLst/>
                        <a:latin typeface="Arial" charset="0"/>
                      </a:endParaRPr>
                    </a:p>
                  </a:txBody>
                  <a:tcPr marT="45716" marB="45716"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FF0000"/>
                          </a:solidFill>
                          <a:effectLst/>
                          <a:latin typeface="Times New Roman" pitchFamily="18" charset="0"/>
                          <a:cs typeface="Times New Roman" pitchFamily="18" charset="0"/>
                        </a:rPr>
                        <a:t>SİDDET</a:t>
                      </a:r>
                      <a:endParaRPr kumimoji="0" lang="tr-TR" sz="1800" b="1"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0"/>
                  </a:ext>
                </a:extLst>
              </a:tr>
              <a:tr h="76160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FF0000"/>
                          </a:solidFill>
                          <a:effectLst/>
                          <a:latin typeface="Times New Roman" pitchFamily="18" charset="0"/>
                          <a:cs typeface="Times New Roman" pitchFamily="18" charset="0"/>
                        </a:rPr>
                        <a:t>OLASILIK</a:t>
                      </a:r>
                      <a:endParaRPr kumimoji="0" lang="tr-TR" sz="1800" b="1"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FFFFFF"/>
                          </a:solidFill>
                          <a:effectLst/>
                          <a:latin typeface="Times New Roman" pitchFamily="18" charset="0"/>
                          <a:cs typeface="Times New Roman" pitchFamily="18" charset="0"/>
                        </a:rPr>
                        <a:t>1</a:t>
                      </a:r>
                      <a:endParaRPr kumimoji="0" lang="tr-TR"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FFFFFF"/>
                          </a:solidFill>
                          <a:effectLst/>
                          <a:latin typeface="Times New Roman" pitchFamily="18" charset="0"/>
                          <a:cs typeface="Times New Roman" pitchFamily="18" charset="0"/>
                        </a:rPr>
                        <a:t> (Çok hafif)</a:t>
                      </a:r>
                      <a:endParaRPr kumimoji="0" lang="tr-TR" sz="1800" b="1"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FFFFFF"/>
                          </a:solidFill>
                          <a:effectLst/>
                          <a:latin typeface="Times New Roman" pitchFamily="18" charset="0"/>
                          <a:cs typeface="Times New Roman" pitchFamily="18" charset="0"/>
                        </a:rPr>
                        <a:t>2</a:t>
                      </a:r>
                      <a:endParaRPr kumimoji="0" lang="tr-TR"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FFFFFF"/>
                          </a:solidFill>
                          <a:effectLst/>
                          <a:latin typeface="Times New Roman" pitchFamily="18" charset="0"/>
                          <a:cs typeface="Times New Roman" pitchFamily="18" charset="0"/>
                        </a:rPr>
                        <a:t> (Hafif)</a:t>
                      </a:r>
                      <a:endParaRPr kumimoji="0" lang="tr-TR" sz="1800" b="1"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FFFFFF"/>
                          </a:solidFill>
                          <a:effectLst/>
                          <a:latin typeface="Times New Roman" pitchFamily="18" charset="0"/>
                          <a:cs typeface="Times New Roman" pitchFamily="18" charset="0"/>
                        </a:rPr>
                        <a:t>3</a:t>
                      </a:r>
                      <a:endParaRPr kumimoji="0" lang="tr-TR"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FFFFFF"/>
                          </a:solidFill>
                          <a:effectLst/>
                          <a:latin typeface="Times New Roman" pitchFamily="18" charset="0"/>
                          <a:cs typeface="Times New Roman" pitchFamily="18" charset="0"/>
                        </a:rPr>
                        <a:t> (Orta derece)</a:t>
                      </a:r>
                      <a:endParaRPr kumimoji="0" lang="tr-TR" sz="1800" b="1"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FFFFFF"/>
                          </a:solidFill>
                          <a:effectLst/>
                          <a:latin typeface="Times New Roman" pitchFamily="18" charset="0"/>
                          <a:cs typeface="Times New Roman" pitchFamily="18" charset="0"/>
                        </a:rPr>
                        <a:t>4 </a:t>
                      </a:r>
                      <a:endParaRPr kumimoji="0" lang="tr-TR"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FFFFFF"/>
                          </a:solidFill>
                          <a:effectLst/>
                          <a:latin typeface="Times New Roman" pitchFamily="18" charset="0"/>
                          <a:cs typeface="Times New Roman" pitchFamily="18" charset="0"/>
                        </a:rPr>
                        <a:t>(Ciddi)</a:t>
                      </a:r>
                      <a:endParaRPr kumimoji="0" lang="tr-TR" sz="1800" b="1"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FFFFFF"/>
                          </a:solidFill>
                          <a:effectLst/>
                          <a:latin typeface="Times New Roman" pitchFamily="18" charset="0"/>
                          <a:cs typeface="Times New Roman" pitchFamily="18" charset="0"/>
                        </a:rPr>
                        <a:t>5</a:t>
                      </a:r>
                      <a:endParaRPr kumimoji="0" lang="tr-TR"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FFFFFF"/>
                          </a:solidFill>
                          <a:effectLst/>
                          <a:latin typeface="Times New Roman" pitchFamily="18" charset="0"/>
                          <a:cs typeface="Times New Roman" pitchFamily="18" charset="0"/>
                        </a:rPr>
                        <a:t> (Çok ciddi)</a:t>
                      </a:r>
                      <a:endParaRPr kumimoji="0" lang="tr-TR" sz="1800" b="1"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xmlns="" val="10001"/>
                  </a:ext>
                </a:extLst>
              </a:tr>
              <a:tr h="72199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tr-TR"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cs typeface="Times New Roman" pitchFamily="18" charset="0"/>
                        </a:rPr>
                        <a:t> (Çok küçük)</a:t>
                      </a:r>
                      <a:endParaRPr kumimoji="0" lang="tr-TR" sz="1800" b="1"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cs typeface="Times New Roman" pitchFamily="18" charset="0"/>
                        </a:rPr>
                        <a:t>Çok hafif</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cs typeface="Times New Roman" pitchFamily="18" charset="0"/>
                        </a:rPr>
                        <a:t>seviyeli</a:t>
                      </a:r>
                      <a:endParaRPr kumimoji="0" lang="tr-TR"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tr-TR" sz="1800" b="1"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cs typeface="Times New Roman" pitchFamily="18" charset="0"/>
                        </a:rPr>
                        <a:t>Düşük</a:t>
                      </a:r>
                      <a:endParaRPr kumimoji="0" lang="tr-TR"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tr-TR" sz="1800" b="1"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Times New Roman" pitchFamily="18" charset="0"/>
                          <a:cs typeface="Times New Roman" pitchFamily="18" charset="0"/>
                        </a:rPr>
                        <a:t>Düşük</a:t>
                      </a:r>
                      <a:endParaRPr kumimoji="0" lang="tr-TR" sz="10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tr-TR" sz="1800" b="1"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cs typeface="Times New Roman" pitchFamily="18" charset="0"/>
                        </a:rPr>
                        <a:t>Düşük</a:t>
                      </a:r>
                      <a:endParaRPr kumimoji="0" lang="tr-TR"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tr-TR" sz="1800" b="1"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Times New Roman" pitchFamily="18" charset="0"/>
                          <a:cs typeface="Times New Roman" pitchFamily="18" charset="0"/>
                        </a:rPr>
                        <a:t>Düşük</a:t>
                      </a:r>
                      <a:endParaRPr kumimoji="0" lang="tr-TR" sz="10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Times New Roman" pitchFamily="18" charset="0"/>
                          <a:cs typeface="Times New Roman" pitchFamily="18" charset="0"/>
                        </a:rPr>
                        <a:t>5</a:t>
                      </a:r>
                      <a:endParaRPr kumimoji="0" lang="tr-TR" sz="1800" b="1"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extLst>
                  <a:ext uri="{0D108BD9-81ED-4DB2-BD59-A6C34878D82A}">
                    <a16:rowId xmlns:a16="http://schemas.microsoft.com/office/drawing/2014/main" xmlns="" val="10002"/>
                  </a:ext>
                </a:extLst>
              </a:tr>
              <a:tr h="80049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cs typeface="Times New Roman" pitchFamily="18" charset="0"/>
                        </a:rPr>
                        <a:t>2 </a:t>
                      </a:r>
                      <a:endParaRPr kumimoji="0" lang="tr-TR"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cs typeface="Times New Roman" pitchFamily="18" charset="0"/>
                        </a:rPr>
                        <a:t>(Küçük)</a:t>
                      </a:r>
                      <a:endParaRPr kumimoji="0" lang="tr-TR" sz="1800" b="1"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Times New Roman" pitchFamily="18" charset="0"/>
                          <a:cs typeface="Times New Roman" pitchFamily="18" charset="0"/>
                        </a:rPr>
                        <a:t>Düşük</a:t>
                      </a:r>
                      <a:endParaRPr kumimoji="0" lang="tr-TR" sz="10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tr-TR" sz="1800" b="1"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cs typeface="Times New Roman" pitchFamily="18" charset="0"/>
                        </a:rPr>
                        <a:t>Düşük</a:t>
                      </a:r>
                      <a:endParaRPr kumimoji="0" lang="tr-TR"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tr-TR" sz="1800" b="1"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cs typeface="Times New Roman" pitchFamily="18" charset="0"/>
                        </a:rPr>
                        <a:t>Düşük</a:t>
                      </a:r>
                      <a:endParaRPr kumimoji="0" lang="tr-TR"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cs typeface="Times New Roman" pitchFamily="18" charset="0"/>
                        </a:rPr>
                        <a:t>6</a:t>
                      </a:r>
                      <a:endParaRPr kumimoji="0" lang="tr-TR" sz="1800" b="1"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Times New Roman" pitchFamily="18" charset="0"/>
                          <a:cs typeface="Times New Roman" pitchFamily="18" charset="0"/>
                        </a:rPr>
                        <a:t>Orta</a:t>
                      </a:r>
                      <a:endParaRPr kumimoji="0" lang="tr-TR" sz="10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Times New Roman" pitchFamily="18" charset="0"/>
                          <a:cs typeface="Times New Roman" pitchFamily="18" charset="0"/>
                        </a:rPr>
                        <a:t>8</a:t>
                      </a:r>
                      <a:endParaRPr kumimoji="0" lang="tr-TR" sz="1800" b="1"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Times New Roman" pitchFamily="18" charset="0"/>
                          <a:cs typeface="Times New Roman" pitchFamily="18" charset="0"/>
                        </a:rPr>
                        <a:t>Orta</a:t>
                      </a:r>
                      <a:endParaRPr kumimoji="0" lang="tr-TR" sz="10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Times New Roman" pitchFamily="18" charset="0"/>
                          <a:cs typeface="Times New Roman" pitchFamily="18" charset="0"/>
                        </a:rPr>
                        <a:t>10</a:t>
                      </a:r>
                      <a:endParaRPr kumimoji="0" lang="tr-TR" sz="1800" b="1"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3"/>
                  </a:ext>
                </a:extLst>
              </a:tr>
              <a:tr h="68613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tr-TR"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cs typeface="Times New Roman" pitchFamily="18" charset="0"/>
                        </a:rPr>
                        <a:t> (Orta derece)</a:t>
                      </a:r>
                      <a:endParaRPr kumimoji="0" lang="tr-TR" sz="1800" b="1"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Times New Roman" pitchFamily="18" charset="0"/>
                          <a:cs typeface="Times New Roman" pitchFamily="18" charset="0"/>
                        </a:rPr>
                        <a:t>Düşük</a:t>
                      </a:r>
                      <a:endParaRPr kumimoji="0" lang="tr-TR" sz="10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tr-TR" sz="1800" b="1"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Times New Roman" pitchFamily="18" charset="0"/>
                          <a:cs typeface="Times New Roman" pitchFamily="18" charset="0"/>
                        </a:rPr>
                        <a:t>Düşük</a:t>
                      </a:r>
                      <a:endParaRPr kumimoji="0" lang="tr-TR" sz="10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Times New Roman" pitchFamily="18" charset="0"/>
                          <a:cs typeface="Times New Roman" pitchFamily="18" charset="0"/>
                        </a:rPr>
                        <a:t>6</a:t>
                      </a:r>
                      <a:endParaRPr kumimoji="0" lang="tr-TR" sz="1800" b="1"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cs typeface="Times New Roman" pitchFamily="18" charset="0"/>
                        </a:rPr>
                        <a:t>Orta</a:t>
                      </a:r>
                      <a:endParaRPr kumimoji="0" lang="tr-TR"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cs typeface="Times New Roman" pitchFamily="18" charset="0"/>
                        </a:rPr>
                        <a:t>9</a:t>
                      </a:r>
                      <a:endParaRPr kumimoji="0" lang="tr-TR" sz="1800" b="1"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Times New Roman" pitchFamily="18" charset="0"/>
                          <a:cs typeface="Times New Roman" pitchFamily="18" charset="0"/>
                        </a:rPr>
                        <a:t>Orta</a:t>
                      </a:r>
                      <a:endParaRPr kumimoji="0" lang="tr-TR" sz="10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Times New Roman" pitchFamily="18" charset="0"/>
                          <a:cs typeface="Times New Roman" pitchFamily="18" charset="0"/>
                        </a:rPr>
                        <a:t>12</a:t>
                      </a:r>
                      <a:endParaRPr kumimoji="0" lang="tr-TR" sz="1800" b="1"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Times New Roman" pitchFamily="18" charset="0"/>
                          <a:cs typeface="Times New Roman" pitchFamily="18" charset="0"/>
                        </a:rPr>
                        <a:t>Yüksek</a:t>
                      </a:r>
                      <a:endParaRPr kumimoji="0" lang="tr-TR" sz="10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Times New Roman" pitchFamily="18" charset="0"/>
                          <a:cs typeface="Times New Roman" pitchFamily="18" charset="0"/>
                        </a:rPr>
                        <a:t>15</a:t>
                      </a:r>
                      <a:endParaRPr kumimoji="0" lang="tr-TR" sz="1800" b="1"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4"/>
                  </a:ext>
                </a:extLst>
              </a:tr>
              <a:tr h="78774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cs typeface="Times New Roman" pitchFamily="18" charset="0"/>
                        </a:rPr>
                        <a:t>4 </a:t>
                      </a:r>
                      <a:endParaRPr kumimoji="0" lang="tr-TR"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cs typeface="Times New Roman" pitchFamily="18" charset="0"/>
                        </a:rPr>
                        <a:t>(Yüksek)</a:t>
                      </a:r>
                      <a:endParaRPr kumimoji="0" lang="tr-TR" sz="1800" b="1"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Times New Roman" pitchFamily="18" charset="0"/>
                          <a:cs typeface="Times New Roman" pitchFamily="18" charset="0"/>
                        </a:rPr>
                        <a:t>Düşük</a:t>
                      </a:r>
                      <a:endParaRPr kumimoji="0" lang="tr-TR" sz="10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tr-TR" sz="1800" b="1"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Times New Roman" pitchFamily="18" charset="0"/>
                          <a:cs typeface="Times New Roman" pitchFamily="18" charset="0"/>
                        </a:rPr>
                        <a:t>Orta</a:t>
                      </a:r>
                      <a:endParaRPr kumimoji="0" lang="tr-TR" sz="10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Times New Roman" pitchFamily="18" charset="0"/>
                          <a:cs typeface="Times New Roman" pitchFamily="18" charset="0"/>
                        </a:rPr>
                        <a:t>8</a:t>
                      </a:r>
                      <a:endParaRPr kumimoji="0" lang="tr-TR" sz="1800" b="1"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cs typeface="Times New Roman" pitchFamily="18" charset="0"/>
                        </a:rPr>
                        <a:t>Orta</a:t>
                      </a:r>
                      <a:endParaRPr kumimoji="0" lang="tr-TR"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cs typeface="Times New Roman" pitchFamily="18" charset="0"/>
                        </a:rPr>
                        <a:t>12</a:t>
                      </a:r>
                      <a:endParaRPr kumimoji="0" lang="tr-TR" sz="1800" b="1"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cs typeface="Times New Roman" pitchFamily="18" charset="0"/>
                        </a:rPr>
                        <a:t>Yüksek</a:t>
                      </a:r>
                      <a:endParaRPr kumimoji="0" lang="tr-TR"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cs typeface="Times New Roman" pitchFamily="18" charset="0"/>
                        </a:rPr>
                        <a:t>16</a:t>
                      </a:r>
                      <a:endParaRPr kumimoji="0" lang="tr-TR" sz="1800" b="1"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Times New Roman" pitchFamily="18" charset="0"/>
                          <a:cs typeface="Times New Roman" pitchFamily="18" charset="0"/>
                        </a:rPr>
                        <a:t>Yüksek</a:t>
                      </a:r>
                      <a:endParaRPr kumimoji="0" lang="tr-TR" sz="10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Times New Roman" pitchFamily="18" charset="0"/>
                          <a:cs typeface="Times New Roman" pitchFamily="18" charset="0"/>
                        </a:rPr>
                        <a:t>20</a:t>
                      </a:r>
                      <a:endParaRPr kumimoji="0" lang="tr-TR" sz="1800" b="1"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5"/>
                  </a:ext>
                </a:extLst>
              </a:tr>
              <a:tr h="95219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cs typeface="Times New Roman" pitchFamily="18" charset="0"/>
                        </a:rPr>
                        <a:t>5 </a:t>
                      </a:r>
                      <a:endParaRPr kumimoji="0" lang="tr-TR"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cs typeface="Times New Roman" pitchFamily="18" charset="0"/>
                        </a:rPr>
                        <a:t>(Çok yüksek)</a:t>
                      </a:r>
                      <a:endParaRPr kumimoji="0" lang="tr-TR" sz="1800" b="1"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Times New Roman" pitchFamily="18" charset="0"/>
                          <a:cs typeface="Times New Roman" pitchFamily="18" charset="0"/>
                        </a:rPr>
                        <a:t>Düşük</a:t>
                      </a:r>
                      <a:endParaRPr kumimoji="0" lang="tr-TR" sz="10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Times New Roman" pitchFamily="18" charset="0"/>
                          <a:cs typeface="Times New Roman" pitchFamily="18" charset="0"/>
                        </a:rPr>
                        <a:t>5</a:t>
                      </a:r>
                      <a:endParaRPr kumimoji="0" lang="tr-TR" sz="1800" b="1"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cs typeface="Times New Roman" pitchFamily="18" charset="0"/>
                        </a:rPr>
                        <a:t>Orta</a:t>
                      </a:r>
                      <a:endParaRPr kumimoji="0" lang="tr-TR"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cs typeface="Times New Roman" pitchFamily="18" charset="0"/>
                        </a:rPr>
                        <a:t>10</a:t>
                      </a:r>
                      <a:endParaRPr kumimoji="0" lang="tr-TR" sz="1800" b="1"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cs typeface="Times New Roman" pitchFamily="18" charset="0"/>
                        </a:rPr>
                        <a:t>Yüksek</a:t>
                      </a:r>
                      <a:endParaRPr kumimoji="0" lang="tr-TR"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cs typeface="Times New Roman" pitchFamily="18" charset="0"/>
                        </a:rPr>
                        <a:t>15</a:t>
                      </a:r>
                      <a:endParaRPr kumimoji="0" lang="tr-TR" sz="1800" b="1"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Times New Roman" pitchFamily="18" charset="0"/>
                          <a:cs typeface="Times New Roman" pitchFamily="18" charset="0"/>
                        </a:rPr>
                        <a:t>Yüksek</a:t>
                      </a:r>
                      <a:endParaRPr kumimoji="0" lang="tr-TR" sz="10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Times New Roman" pitchFamily="18" charset="0"/>
                          <a:cs typeface="Times New Roman" pitchFamily="18" charset="0"/>
                        </a:rPr>
                        <a:t>20</a:t>
                      </a:r>
                      <a:endParaRPr kumimoji="0" lang="tr-TR" sz="1800" b="1"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cs typeface="Times New Roman" pitchFamily="18" charset="0"/>
                        </a:rPr>
                        <a:t>Tolere Edilemez</a:t>
                      </a:r>
                      <a:endParaRPr kumimoji="0" lang="tr-TR"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dirty="0" smtClean="0">
                          <a:ln>
                            <a:noFill/>
                          </a:ln>
                          <a:solidFill>
                            <a:schemeClr val="tx1"/>
                          </a:solidFill>
                          <a:effectLst/>
                          <a:latin typeface="Times New Roman" pitchFamily="18" charset="0"/>
                          <a:cs typeface="Times New Roman" pitchFamily="18" charset="0"/>
                        </a:rPr>
                        <a:t>25</a:t>
                      </a:r>
                      <a:endParaRPr kumimoji="0" lang="tr-TR" sz="1800" b="1"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6"/>
                  </a:ext>
                </a:extLst>
              </a:tr>
            </a:tbl>
          </a:graphicData>
        </a:graphic>
      </p:graphicFrame>
      <p:sp>
        <p:nvSpPr>
          <p:cNvPr id="167994" name="Rectangle 264"/>
          <p:cNvSpPr>
            <a:spLocks noChangeArrowheads="1"/>
          </p:cNvSpPr>
          <p:nvPr/>
        </p:nvSpPr>
        <p:spPr bwMode="auto">
          <a:xfrm>
            <a:off x="684213" y="458788"/>
            <a:ext cx="3600450" cy="401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tr-TR" altLang="tr-TR" sz="2000" b="1" smtClean="0">
                <a:solidFill>
                  <a:prstClr val="black"/>
                </a:solidFill>
                <a:latin typeface="Arial" pitchFamily="34" charset="0"/>
              </a:rPr>
              <a:t>Risk derecelendirme matrisi</a:t>
            </a:r>
          </a:p>
        </p:txBody>
      </p:sp>
      <p:sp>
        <p:nvSpPr>
          <p:cNvPr id="5" name="4 Aşağı Ok"/>
          <p:cNvSpPr/>
          <p:nvPr/>
        </p:nvSpPr>
        <p:spPr>
          <a:xfrm>
            <a:off x="1143000" y="1643063"/>
            <a:ext cx="285750" cy="395287"/>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solidFill>
                <a:prstClr val="white"/>
              </a:solidFill>
            </a:endParaRPr>
          </a:p>
        </p:txBody>
      </p:sp>
      <p:sp>
        <p:nvSpPr>
          <p:cNvPr id="8" name="7 Sağ Ok"/>
          <p:cNvSpPr/>
          <p:nvPr/>
        </p:nvSpPr>
        <p:spPr>
          <a:xfrm>
            <a:off x="2786063" y="928688"/>
            <a:ext cx="539750" cy="2524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solidFill>
                <a:prstClr val="black"/>
              </a:solidFill>
            </a:endParaRPr>
          </a:p>
        </p:txBody>
      </p:sp>
      <p:sp>
        <p:nvSpPr>
          <p:cNvPr id="7" name="6 Slayt Numarası Yer Tutucusu"/>
          <p:cNvSpPr>
            <a:spLocks noGrp="1"/>
          </p:cNvSpPr>
          <p:nvPr>
            <p:ph type="sldNum" sz="quarter" idx="12"/>
          </p:nvPr>
        </p:nvSpPr>
        <p:spPr/>
        <p:txBody>
          <a:bodyPr/>
          <a:lstStyle/>
          <a:p>
            <a:pPr>
              <a:defRPr/>
            </a:pPr>
            <a:fld id="{908A074C-372F-483D-B00C-AD6B517C7D52}" type="slidenum">
              <a:rPr lang="tr-TR" smtClean="0">
                <a:solidFill>
                  <a:prstClr val="black">
                    <a:tint val="75000"/>
                  </a:prstClr>
                </a:solidFill>
              </a:rPr>
              <a:pPr>
                <a:defRPr/>
              </a:pPr>
              <a:t>46</a:t>
            </a:fld>
            <a:endParaRPr lang="tr-TR">
              <a:solidFill>
                <a:prstClr val="black">
                  <a:tint val="75000"/>
                </a:prstClr>
              </a:solidFill>
            </a:endParaRPr>
          </a:p>
        </p:txBody>
      </p:sp>
    </p:spTree>
    <p:extLst>
      <p:ext uri="{BB962C8B-B14F-4D97-AF65-F5344CB8AC3E}">
        <p14:creationId xmlns:p14="http://schemas.microsoft.com/office/powerpoint/2010/main" xmlns="" val="39119831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4"/>
          <p:cNvSpPr>
            <a:spLocks noChangeArrowheads="1"/>
          </p:cNvSpPr>
          <p:nvPr/>
        </p:nvSpPr>
        <p:spPr bwMode="auto">
          <a:xfrm>
            <a:off x="827088" y="742950"/>
            <a:ext cx="366077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tr-TR" altLang="tr-TR" sz="1400" smtClean="0">
                <a:solidFill>
                  <a:prstClr val="black"/>
                </a:solidFill>
                <a:latin typeface="Arial" pitchFamily="34" charset="0"/>
                <a:cs typeface="Times New Roman" pitchFamily="18" charset="0"/>
              </a:rPr>
              <a:t>Tablo 4. Risk değerlendirme derecelendirme</a:t>
            </a:r>
            <a:endParaRPr lang="tr-TR" altLang="tr-TR" sz="1400" smtClean="0">
              <a:solidFill>
                <a:prstClr val="black"/>
              </a:solidFill>
              <a:latin typeface="Arial" pitchFamily="34" charset="0"/>
            </a:endParaRPr>
          </a:p>
          <a:p>
            <a:pPr>
              <a:spcBef>
                <a:spcPct val="0"/>
              </a:spcBef>
              <a:buFontTx/>
              <a:buNone/>
            </a:pPr>
            <a:endParaRPr lang="tr-TR" altLang="tr-TR" sz="1800" smtClean="0">
              <a:solidFill>
                <a:prstClr val="black"/>
              </a:solidFill>
              <a:latin typeface="Arial" pitchFamily="34" charset="0"/>
            </a:endParaRPr>
          </a:p>
        </p:txBody>
      </p:sp>
      <p:sp>
        <p:nvSpPr>
          <p:cNvPr id="168963" name="Rectangle 40"/>
          <p:cNvSpPr>
            <a:spLocks noChangeArrowheads="1"/>
          </p:cNvSpPr>
          <p:nvPr/>
        </p:nvSpPr>
        <p:spPr bwMode="auto">
          <a:xfrm>
            <a:off x="0" y="487997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tr-TR" altLang="tr-TR" sz="1800" smtClean="0">
              <a:solidFill>
                <a:prstClr val="black"/>
              </a:solidFill>
              <a:latin typeface="Arial" pitchFamily="34" charset="0"/>
            </a:endParaRPr>
          </a:p>
        </p:txBody>
      </p:sp>
      <p:graphicFrame>
        <p:nvGraphicFramePr>
          <p:cNvPr id="21584" name="Group 80"/>
          <p:cNvGraphicFramePr>
            <a:graphicFrameLocks noGrp="1"/>
          </p:cNvGraphicFramePr>
          <p:nvPr>
            <p:ph/>
          </p:nvPr>
        </p:nvGraphicFramePr>
        <p:xfrm>
          <a:off x="466725" y="1341438"/>
          <a:ext cx="7634288" cy="3646487"/>
        </p:xfrm>
        <a:graphic>
          <a:graphicData uri="http://schemas.openxmlformats.org/drawingml/2006/table">
            <a:tbl>
              <a:tblPr/>
              <a:tblGrid>
                <a:gridCol w="2533639">
                  <a:extLst>
                    <a:ext uri="{9D8B030D-6E8A-4147-A177-3AD203B41FA5}">
                      <a16:colId xmlns:a16="http://schemas.microsoft.com/office/drawing/2014/main" xmlns="" val="20000"/>
                    </a:ext>
                  </a:extLst>
                </a:gridCol>
                <a:gridCol w="5100649">
                  <a:extLst>
                    <a:ext uri="{9D8B030D-6E8A-4147-A177-3AD203B41FA5}">
                      <a16:colId xmlns:a16="http://schemas.microsoft.com/office/drawing/2014/main" xmlns="" val="20001"/>
                    </a:ext>
                  </a:extLst>
                </a:gridCol>
              </a:tblGrid>
              <a:tr h="158749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bg1"/>
                          </a:solidFill>
                          <a:effectLst/>
                          <a:latin typeface="Times New Roman" pitchFamily="18" charset="0"/>
                          <a:cs typeface="Times New Roman" pitchFamily="18" charset="0"/>
                        </a:rPr>
                        <a:t>Katlanılamaz Riskler(25)</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bg1"/>
                          </a:solidFill>
                          <a:effectLst/>
                          <a:latin typeface="Times New Roman" pitchFamily="18" charset="0"/>
                          <a:cs typeface="Times New Roman" pitchFamily="18" charset="0"/>
                        </a:rPr>
                        <a:t>Önemli riskler(15,16,20)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bg1"/>
                          </a:solidFill>
                          <a:effectLst/>
                          <a:latin typeface="Times New Roman" pitchFamily="18" charset="0"/>
                          <a:cs typeface="Times New Roman" pitchFamily="18" charset="0"/>
                        </a:rPr>
                        <a:t>Belirlenen risk kabul edilebilir bir seviyeye düşürülünceye kadar iş başlatılmamalı, eğer devam eden bir faaliyet varsa derhal durdurulmamalıdır. Gerçekleşen faaliyetlere rağmen  riski düşürmek mümkün olmuyorsa faaliyet engellenmelidir.</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bg1"/>
                          </a:solidFill>
                          <a:effectLst/>
                          <a:latin typeface="Times New Roman" pitchFamily="18" charset="0"/>
                          <a:cs typeface="Times New Roman" pitchFamily="18" charset="0"/>
                        </a:rPr>
                        <a:t>Bu riskler için acil önlem alınmalı ve bu önlemler sonucunda faaliyetin devamına karar verilmelidir.</a:t>
                      </a:r>
                      <a:endParaRPr kumimoji="0" lang="tr-TR" sz="1400" b="0" i="0" u="none" strike="noStrike" cap="none" normalizeH="0" baseline="0" dirty="0" smtClean="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0"/>
                  </a:ext>
                </a:extLst>
              </a:tr>
              <a:tr h="74136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Orta düzeydeki riskler</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(8,9,10,12)</a:t>
                      </a:r>
                      <a:endParaRPr kumimoji="0" lang="tr-TR"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Belirlenen riskleri düşürmek için hemen faaliyetler başlatılmalıdır.</a:t>
                      </a:r>
                      <a:endParaRPr kumimoji="0" lang="tr-TR"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1"/>
                  </a:ext>
                </a:extLst>
              </a:tr>
              <a:tr h="131762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Katlanılabilir riskler</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(1,2,3,4,5,6)</a:t>
                      </a:r>
                      <a:endParaRPr kumimoji="0" lang="tr-TR"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Times New Roman" pitchFamily="18" charset="0"/>
                          <a:cs typeface="Times New Roman" pitchFamily="18" charset="0"/>
                        </a:rPr>
                        <a:t>Belirlenen riskleri ortadan kaldırmak için ilave kontrol proseslerine ihtiyaç olmayabilir. Ancak mevcut kontroller sürdürülmeli ve bu kontrollerin sürdürüldüğü denetlenmelidir.</a:t>
                      </a:r>
                      <a:endParaRPr kumimoji="0" lang="tr-TR"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extLst>
                  <a:ext uri="{0D108BD9-81ED-4DB2-BD59-A6C34878D82A}">
                    <a16:rowId xmlns:a16="http://schemas.microsoft.com/office/drawing/2014/main" xmlns="" val="10002"/>
                  </a:ext>
                </a:extLst>
              </a:tr>
            </a:tbl>
          </a:graphicData>
        </a:graphic>
      </p:graphicFrame>
      <p:sp>
        <p:nvSpPr>
          <p:cNvPr id="6" name="5 Slayt Numarası Yer Tutucusu"/>
          <p:cNvSpPr>
            <a:spLocks noGrp="1"/>
          </p:cNvSpPr>
          <p:nvPr>
            <p:ph type="sldNum" sz="quarter" idx="12"/>
          </p:nvPr>
        </p:nvSpPr>
        <p:spPr/>
        <p:txBody>
          <a:bodyPr/>
          <a:lstStyle/>
          <a:p>
            <a:pPr>
              <a:defRPr/>
            </a:pPr>
            <a:fld id="{E6F2D4AF-F017-407E-9C20-DA0397F45C05}" type="slidenum">
              <a:rPr lang="tr-TR" smtClean="0">
                <a:solidFill>
                  <a:prstClr val="black">
                    <a:tint val="75000"/>
                  </a:prstClr>
                </a:solidFill>
              </a:rPr>
              <a:pPr>
                <a:defRPr/>
              </a:pPr>
              <a:t>47</a:t>
            </a:fld>
            <a:endParaRPr lang="tr-TR">
              <a:solidFill>
                <a:prstClr val="black">
                  <a:tint val="75000"/>
                </a:prstClr>
              </a:solidFill>
            </a:endParaRPr>
          </a:p>
        </p:txBody>
      </p:sp>
    </p:spTree>
    <p:extLst>
      <p:ext uri="{BB962C8B-B14F-4D97-AF65-F5344CB8AC3E}">
        <p14:creationId xmlns:p14="http://schemas.microsoft.com/office/powerpoint/2010/main" xmlns="" val="38474961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8313" y="1196975"/>
            <a:ext cx="8229600" cy="579438"/>
          </a:xfrm>
        </p:spPr>
        <p:txBody>
          <a:bodyPr/>
          <a:lstStyle/>
          <a:p>
            <a:pPr>
              <a:defRPr/>
            </a:pPr>
            <a:r>
              <a:rPr lang="tr-TR" sz="3600" b="1" dirty="0">
                <a:effectLst>
                  <a:outerShdw blurRad="38100" dist="38100" dir="2700000" algn="tl">
                    <a:srgbClr val="000000">
                      <a:alpha val="43137"/>
                    </a:srgbClr>
                  </a:outerShdw>
                </a:effectLst>
              </a:rPr>
              <a:t>RİSK DEĞERLENDİRME METOTLARI</a:t>
            </a:r>
          </a:p>
        </p:txBody>
      </p:sp>
      <p:sp>
        <p:nvSpPr>
          <p:cNvPr id="190467" name="Rectangle 3"/>
          <p:cNvSpPr>
            <a:spLocks noGrp="1" noChangeArrowheads="1"/>
          </p:cNvSpPr>
          <p:nvPr>
            <p:ph idx="1"/>
          </p:nvPr>
        </p:nvSpPr>
        <p:spPr>
          <a:xfrm>
            <a:off x="468313" y="2349500"/>
            <a:ext cx="8229600" cy="2501900"/>
          </a:xfrm>
        </p:spPr>
        <p:txBody>
          <a:bodyPr/>
          <a:lstStyle/>
          <a:p>
            <a:r>
              <a:rPr lang="tr-TR" b="1" smtClean="0">
                <a:solidFill>
                  <a:srgbClr val="FF0000"/>
                </a:solidFill>
              </a:rPr>
              <a:t>Risk Değerlendirme Metotları;</a:t>
            </a:r>
          </a:p>
          <a:p>
            <a:pPr lvl="1"/>
            <a:r>
              <a:rPr lang="tr-TR" smtClean="0"/>
              <a:t>Nitel (Kalitatif) Risk Değerlendirme Metotları,</a:t>
            </a:r>
          </a:p>
          <a:p>
            <a:pPr lvl="1"/>
            <a:r>
              <a:rPr lang="tr-TR" smtClean="0"/>
              <a:t>Nicel (Kantitatif) Risk Değerlendirme Metotları,</a:t>
            </a:r>
          </a:p>
          <a:p>
            <a:pPr lvl="1"/>
            <a:r>
              <a:rPr lang="tr-TR" smtClean="0"/>
              <a:t>Karma Risk Değerlendirme Metotları </a:t>
            </a:r>
          </a:p>
          <a:p>
            <a:pPr lvl="1">
              <a:buFont typeface="Wingdings 2" pitchFamily="18" charset="2"/>
              <a:buNone/>
            </a:pPr>
            <a:r>
              <a:rPr lang="tr-TR" smtClean="0"/>
              <a:t>olarak sınıflandırılabilir.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95288" y="1484313"/>
            <a:ext cx="8229600" cy="579437"/>
          </a:xfrm>
        </p:spPr>
        <p:txBody>
          <a:bodyPr/>
          <a:lstStyle/>
          <a:p>
            <a:pPr>
              <a:defRPr/>
            </a:pPr>
            <a:r>
              <a:rPr lang="tr-TR" sz="3600" b="1" dirty="0" smtClean="0">
                <a:effectLst>
                  <a:outerShdw blurRad="38100" dist="38100" dir="2700000" algn="tl">
                    <a:srgbClr val="000000">
                      <a:alpha val="43137"/>
                    </a:srgbClr>
                  </a:outerShdw>
                </a:effectLst>
              </a:rPr>
              <a:t>Nitel </a:t>
            </a:r>
            <a:r>
              <a:rPr lang="tr-TR" sz="3600" b="1" dirty="0">
                <a:effectLst>
                  <a:outerShdw blurRad="38100" dist="38100" dir="2700000" algn="tl">
                    <a:srgbClr val="000000">
                      <a:alpha val="43137"/>
                    </a:srgbClr>
                  </a:outerShdw>
                </a:effectLst>
              </a:rPr>
              <a:t>(Kalitatif) Risk Değerlendirme </a:t>
            </a:r>
            <a:r>
              <a:rPr lang="tr-TR" sz="3600" b="1" dirty="0" smtClean="0">
                <a:effectLst>
                  <a:outerShdw blurRad="38100" dist="38100" dir="2700000" algn="tl">
                    <a:srgbClr val="000000">
                      <a:alpha val="43137"/>
                    </a:srgbClr>
                  </a:outerShdw>
                </a:effectLst>
              </a:rPr>
              <a:t>Metotları</a:t>
            </a:r>
            <a:endParaRPr lang="tr-TR" sz="3600" b="1" dirty="0">
              <a:effectLst>
                <a:outerShdw blurRad="38100" dist="38100" dir="2700000" algn="tl">
                  <a:srgbClr val="000000">
                    <a:alpha val="43137"/>
                  </a:srgbClr>
                </a:outerShdw>
              </a:effectLst>
            </a:endParaRPr>
          </a:p>
        </p:txBody>
      </p:sp>
      <p:sp>
        <p:nvSpPr>
          <p:cNvPr id="191491" name="Rectangle 3"/>
          <p:cNvSpPr>
            <a:spLocks noGrp="1" noChangeArrowheads="1"/>
          </p:cNvSpPr>
          <p:nvPr>
            <p:ph idx="1"/>
          </p:nvPr>
        </p:nvSpPr>
        <p:spPr>
          <a:xfrm>
            <a:off x="468313" y="2349500"/>
            <a:ext cx="8229600" cy="3311525"/>
          </a:xfrm>
        </p:spPr>
        <p:txBody>
          <a:bodyPr/>
          <a:lstStyle/>
          <a:p>
            <a:pPr marL="0" indent="0" defTabSz="187325">
              <a:buClr>
                <a:srgbClr val="292929"/>
              </a:buClr>
              <a:buFont typeface="Wingdings 2" pitchFamily="18" charset="2"/>
              <a:buNone/>
              <a:tabLst>
                <a:tab pos="87313" algn="l"/>
              </a:tabLst>
            </a:pPr>
            <a:r>
              <a:rPr lang="tr-TR" sz="2400" smtClean="0"/>
              <a:t>«Kalitatif (Qualitative) risk analizi riski hesaplarken ve ifade ederken numerik (nicel-sayısal-rakamsal matematiksel) değerler yerine tanımlayıcı (düşük, yüksek, çok yüksek gibi) değerler kullanır.»</a:t>
            </a:r>
          </a:p>
          <a:p>
            <a:pPr marL="0" indent="0" defTabSz="187325">
              <a:buClr>
                <a:srgbClr val="292929"/>
              </a:buClr>
              <a:buFont typeface="Wingdings 2" pitchFamily="18" charset="2"/>
              <a:buNone/>
              <a:tabLst>
                <a:tab pos="87313" algn="l"/>
              </a:tabLst>
            </a:pPr>
            <a:endParaRPr lang="tr-TR" sz="2400" smtClean="0"/>
          </a:p>
          <a:p>
            <a:pPr marL="0" indent="0" defTabSz="187325">
              <a:buClr>
                <a:srgbClr val="292929"/>
              </a:buClr>
              <a:buFont typeface="Wingdings 2" pitchFamily="18" charset="2"/>
              <a:buNone/>
              <a:tabLst>
                <a:tab pos="87313" algn="l"/>
              </a:tabLst>
            </a:pPr>
            <a:r>
              <a:rPr lang="tr-TR" sz="2400" smtClean="0"/>
              <a:t>Kalitatif analiz, olayların potansiyel etkilerinin derecesini ve bunların ortaya çıkma ihtimallerini, kelimelerden oluşan skalalar üzerinden analiz eder.</a:t>
            </a:r>
          </a:p>
          <a:p>
            <a:pPr marL="0" indent="0" defTabSz="187325">
              <a:buClr>
                <a:srgbClr val="292929"/>
              </a:buClr>
              <a:buFont typeface="Wingdings 2" pitchFamily="18" charset="2"/>
              <a:buNone/>
              <a:tabLst>
                <a:tab pos="87313" algn="l"/>
              </a:tabLst>
            </a:pPr>
            <a:endParaRPr lang="tr-TR" sz="32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260648"/>
            <a:ext cx="8229600" cy="1143000"/>
          </a:xfrm>
        </p:spPr>
        <p:txBody>
          <a:bodyPr/>
          <a:lstStyle/>
          <a:p>
            <a:r>
              <a:rPr lang="tr-TR" b="1" dirty="0" smtClean="0"/>
              <a:t>OLASI TEHLİKE KAYNAKLARI</a:t>
            </a:r>
            <a:endParaRPr lang="tr-TR" b="1" dirty="0"/>
          </a:p>
        </p:txBody>
      </p:sp>
      <p:sp>
        <p:nvSpPr>
          <p:cNvPr id="3" name="2 İçerik Yer Tutucusu"/>
          <p:cNvSpPr>
            <a:spLocks noGrp="1"/>
          </p:cNvSpPr>
          <p:nvPr>
            <p:ph idx="1"/>
          </p:nvPr>
        </p:nvSpPr>
        <p:spPr>
          <a:xfrm>
            <a:off x="323528" y="1628800"/>
            <a:ext cx="8352928" cy="4379948"/>
          </a:xfrm>
        </p:spPr>
        <p:txBody>
          <a:bodyPr>
            <a:noAutofit/>
          </a:bodyPr>
          <a:lstStyle/>
          <a:p>
            <a:r>
              <a:rPr lang="tr-TR" sz="2200" b="1" dirty="0">
                <a:solidFill>
                  <a:schemeClr val="tx2"/>
                </a:solidFill>
                <a:latin typeface="+mj-lt"/>
              </a:rPr>
              <a:t>F- </a:t>
            </a:r>
            <a:r>
              <a:rPr lang="tr-TR" sz="2200" b="1" dirty="0" smtClean="0">
                <a:solidFill>
                  <a:schemeClr val="tx2"/>
                </a:solidFill>
                <a:latin typeface="+mj-lt"/>
              </a:rPr>
              <a:t>Kişiye Bağlı Faktörler/Çalışanlardan </a:t>
            </a:r>
            <a:r>
              <a:rPr lang="tr-TR" sz="2200" b="1" dirty="0">
                <a:solidFill>
                  <a:schemeClr val="tx2"/>
                </a:solidFill>
                <a:latin typeface="+mj-lt"/>
              </a:rPr>
              <a:t>Kaynaklanabilecek  </a:t>
            </a:r>
            <a:r>
              <a:rPr lang="tr-TR" sz="2200" b="1" dirty="0" smtClean="0">
                <a:solidFill>
                  <a:schemeClr val="tx2"/>
                </a:solidFill>
                <a:latin typeface="+mj-lt"/>
              </a:rPr>
              <a:t>Tehlikeler</a:t>
            </a:r>
          </a:p>
          <a:p>
            <a:endParaRPr lang="tr-TR" sz="2200" b="1" dirty="0">
              <a:latin typeface="+mj-lt"/>
            </a:endParaRPr>
          </a:p>
          <a:p>
            <a:r>
              <a:rPr lang="tr-TR" sz="2200" b="1" dirty="0" smtClean="0">
                <a:solidFill>
                  <a:schemeClr val="tx2"/>
                </a:solidFill>
                <a:latin typeface="+mj-lt"/>
              </a:rPr>
              <a:t>A- Yönetim ve  Organizasyondan Kaynaklanabilecek Tehlikeler</a:t>
            </a:r>
          </a:p>
          <a:p>
            <a:endParaRPr lang="tr-TR" sz="2200" b="1" dirty="0" smtClean="0">
              <a:solidFill>
                <a:schemeClr val="tx2"/>
              </a:solidFill>
              <a:latin typeface="+mj-lt"/>
            </a:endParaRPr>
          </a:p>
          <a:p>
            <a:r>
              <a:rPr lang="tr-TR" sz="2200" b="1" dirty="0" smtClean="0">
                <a:solidFill>
                  <a:schemeClr val="tx2"/>
                </a:solidFill>
                <a:latin typeface="+mj-lt"/>
              </a:rPr>
              <a:t>B- İşyerinin Bulunduğu Bölgeden Kaynaklanabilecek Tehlikeler</a:t>
            </a:r>
          </a:p>
          <a:p>
            <a:endParaRPr lang="tr-TR" sz="2200" b="1" dirty="0" smtClean="0">
              <a:solidFill>
                <a:schemeClr val="tx2"/>
              </a:solidFill>
              <a:latin typeface="+mj-lt"/>
            </a:endParaRPr>
          </a:p>
          <a:p>
            <a:r>
              <a:rPr lang="tr-TR" sz="2200" b="1" dirty="0" smtClean="0">
                <a:solidFill>
                  <a:schemeClr val="tx2"/>
                </a:solidFill>
                <a:latin typeface="+mj-lt"/>
              </a:rPr>
              <a:t>C- Hatalı veya Eksik Planlama ve Projelendirmeden Kaynaklanabilecek  Tehlikeler</a:t>
            </a:r>
          </a:p>
          <a:p>
            <a:pPr>
              <a:buNone/>
            </a:pPr>
            <a:endParaRPr lang="tr-TR" sz="2200" b="1" dirty="0" smtClean="0">
              <a:solidFill>
                <a:schemeClr val="tx2"/>
              </a:solidFill>
              <a:latin typeface="+mj-lt"/>
            </a:endParaRPr>
          </a:p>
          <a:p>
            <a:r>
              <a:rPr lang="tr-TR" sz="2200" b="1" dirty="0" smtClean="0">
                <a:solidFill>
                  <a:schemeClr val="tx2"/>
                </a:solidFill>
                <a:latin typeface="+mj-lt"/>
              </a:rPr>
              <a:t>D- İşletme İçindeki Tehlikeler</a:t>
            </a:r>
          </a:p>
          <a:p>
            <a:endParaRPr lang="tr-TR" sz="2200" b="1" dirty="0" smtClean="0">
              <a:solidFill>
                <a:schemeClr val="tx2"/>
              </a:solidFill>
              <a:latin typeface="+mj-lt"/>
            </a:endParaRPr>
          </a:p>
          <a:p>
            <a:r>
              <a:rPr lang="tr-TR" sz="2200" b="1" dirty="0" smtClean="0">
                <a:solidFill>
                  <a:schemeClr val="tx2"/>
                </a:solidFill>
                <a:latin typeface="+mj-lt"/>
              </a:rPr>
              <a:t>E- Ürün Kaynaklı Tehlikeler</a:t>
            </a:r>
          </a:p>
          <a:p>
            <a:pPr>
              <a:buNone/>
            </a:pPr>
            <a:endParaRPr lang="tr-TR" sz="2200" b="1" dirty="0" smtClean="0">
              <a:solidFill>
                <a:schemeClr val="tx2"/>
              </a:solidFill>
              <a:latin typeface="+mj-lt"/>
            </a:endParaRPr>
          </a:p>
        </p:txBody>
      </p:sp>
    </p:spTree>
    <p:extLst>
      <p:ext uri="{BB962C8B-B14F-4D97-AF65-F5344CB8AC3E}">
        <p14:creationId xmlns:p14="http://schemas.microsoft.com/office/powerpoint/2010/main" xmlns="" val="38768322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4" name="3 Metin Yer Tutucusu"/>
          <p:cNvSpPr>
            <a:spLocks noGrp="1"/>
          </p:cNvSpPr>
          <p:nvPr>
            <p:ph type="body" idx="1"/>
          </p:nvPr>
        </p:nvSpPr>
        <p:spPr>
          <a:xfrm>
            <a:off x="165100" y="1052513"/>
            <a:ext cx="8856663" cy="863600"/>
          </a:xfrm>
        </p:spPr>
        <p:txBody>
          <a:bodyPr/>
          <a:lstStyle/>
          <a:p>
            <a:pPr algn="ctr">
              <a:spcBef>
                <a:spcPct val="0"/>
              </a:spcBef>
              <a:defRPr/>
            </a:pPr>
            <a:r>
              <a:rPr lang="tr-TR" sz="3600" b="1" dirty="0">
                <a:solidFill>
                  <a:schemeClr val="tx2"/>
                </a:solidFill>
                <a:effectLst>
                  <a:outerShdw blurRad="38100" dist="38100" dir="2700000" algn="tl">
                    <a:srgbClr val="000000">
                      <a:alpha val="43137"/>
                    </a:srgbClr>
                  </a:outerShdw>
                </a:effectLst>
                <a:latin typeface="+mj-lt"/>
                <a:ea typeface="+mj-ea"/>
                <a:cs typeface="+mj-cs"/>
              </a:rPr>
              <a:t>NİTEL RİSK DEĞERLENDİRME </a:t>
            </a:r>
            <a:r>
              <a:rPr lang="tr-TR" sz="3600" b="1" dirty="0" smtClean="0">
                <a:solidFill>
                  <a:schemeClr val="tx2"/>
                </a:solidFill>
                <a:effectLst>
                  <a:outerShdw blurRad="38100" dist="38100" dir="2700000" algn="tl">
                    <a:srgbClr val="000000">
                      <a:alpha val="43137"/>
                    </a:srgbClr>
                  </a:outerShdw>
                </a:effectLst>
                <a:latin typeface="+mj-lt"/>
                <a:ea typeface="+mj-ea"/>
                <a:cs typeface="+mj-cs"/>
              </a:rPr>
              <a:t>METOTLARI</a:t>
            </a:r>
            <a:endParaRPr lang="tr-TR" sz="3600" b="1" dirty="0">
              <a:solidFill>
                <a:schemeClr val="tx2"/>
              </a:solidFill>
              <a:effectLst>
                <a:outerShdw blurRad="38100" dist="38100" dir="2700000" algn="tl">
                  <a:srgbClr val="000000">
                    <a:alpha val="43137"/>
                  </a:srgbClr>
                </a:outerShdw>
              </a:effectLst>
              <a:latin typeface="+mj-lt"/>
              <a:ea typeface="+mj-ea"/>
              <a:cs typeface="+mj-cs"/>
            </a:endParaRPr>
          </a:p>
        </p:txBody>
      </p:sp>
      <p:sp>
        <p:nvSpPr>
          <p:cNvPr id="2" name="Dikdörtgen 1"/>
          <p:cNvSpPr/>
          <p:nvPr/>
        </p:nvSpPr>
        <p:spPr>
          <a:xfrm>
            <a:off x="684213" y="2420938"/>
            <a:ext cx="7359650" cy="2370137"/>
          </a:xfrm>
          <a:prstGeom prst="rect">
            <a:avLst/>
          </a:prstGeom>
        </p:spPr>
        <p:txBody>
          <a:bodyPr>
            <a:spAutoFit/>
          </a:bodyPr>
          <a:lstStyle/>
          <a:p>
            <a:pPr>
              <a:defRPr/>
            </a:pPr>
            <a:r>
              <a:rPr lang="tr-TR" sz="2800" dirty="0">
                <a:latin typeface="+mn-lt"/>
                <a:cs typeface="+mn-cs"/>
              </a:rPr>
              <a:t>•</a:t>
            </a:r>
            <a:r>
              <a:rPr lang="tr-TR" sz="3600" dirty="0">
                <a:latin typeface="Arial" charset="0"/>
                <a:cs typeface="Arial" charset="0"/>
              </a:rPr>
              <a:t> </a:t>
            </a:r>
            <a:r>
              <a:rPr lang="tr-TR" sz="2800" dirty="0">
                <a:latin typeface="+mn-lt"/>
                <a:cs typeface="+mn-cs"/>
              </a:rPr>
              <a:t>Ön Tehlike Analizi (PHA)</a:t>
            </a:r>
            <a:endParaRPr lang="tr-TR" sz="3600" dirty="0">
              <a:latin typeface="Arial" charset="0"/>
              <a:cs typeface="Arial" charset="0"/>
            </a:endParaRPr>
          </a:p>
          <a:p>
            <a:pPr>
              <a:defRPr/>
            </a:pPr>
            <a:r>
              <a:rPr lang="tr-TR" sz="2800" dirty="0">
                <a:latin typeface="+mn-lt"/>
                <a:cs typeface="+mn-cs"/>
              </a:rPr>
              <a:t>• </a:t>
            </a:r>
            <a:r>
              <a:rPr lang="tr-TR" sz="2800" dirty="0" err="1">
                <a:latin typeface="+mn-lt"/>
                <a:cs typeface="+mn-cs"/>
              </a:rPr>
              <a:t>Check-list</a:t>
            </a:r>
            <a:r>
              <a:rPr lang="tr-TR" sz="2800" dirty="0">
                <a:latin typeface="+mn-lt"/>
                <a:cs typeface="+mn-cs"/>
              </a:rPr>
              <a:t>, </a:t>
            </a:r>
            <a:br>
              <a:rPr lang="tr-TR" sz="2800" dirty="0">
                <a:latin typeface="+mn-lt"/>
                <a:cs typeface="+mn-cs"/>
              </a:rPr>
            </a:br>
            <a:r>
              <a:rPr lang="tr-TR" sz="2800" dirty="0">
                <a:latin typeface="+mn-lt"/>
                <a:cs typeface="+mn-cs"/>
              </a:rPr>
              <a:t>• </a:t>
            </a:r>
            <a:r>
              <a:rPr lang="tr-TR" sz="2800" dirty="0" err="1">
                <a:latin typeface="+mn-lt"/>
                <a:cs typeface="+mn-cs"/>
              </a:rPr>
              <a:t>What</a:t>
            </a:r>
            <a:r>
              <a:rPr lang="tr-TR" sz="2800" dirty="0">
                <a:latin typeface="+mn-lt"/>
                <a:cs typeface="+mn-cs"/>
              </a:rPr>
              <a:t> </a:t>
            </a:r>
            <a:r>
              <a:rPr lang="tr-TR" sz="2800" dirty="0" err="1">
                <a:latin typeface="+mn-lt"/>
                <a:cs typeface="+mn-cs"/>
              </a:rPr>
              <a:t>If</a:t>
            </a:r>
            <a:r>
              <a:rPr lang="tr-TR" sz="2800" dirty="0">
                <a:latin typeface="+mn-lt"/>
                <a:cs typeface="+mn-cs"/>
              </a:rPr>
              <a:t>, </a:t>
            </a:r>
            <a:br>
              <a:rPr lang="tr-TR" sz="2800" dirty="0">
                <a:latin typeface="+mn-lt"/>
                <a:cs typeface="+mn-cs"/>
              </a:rPr>
            </a:br>
            <a:r>
              <a:rPr lang="tr-TR" sz="2800" dirty="0">
                <a:latin typeface="+mn-lt"/>
                <a:cs typeface="+mn-cs"/>
              </a:rPr>
              <a:t>• Tehlike ve </a:t>
            </a:r>
            <a:r>
              <a:rPr lang="tr-TR" sz="2800" dirty="0" err="1">
                <a:latin typeface="+mn-lt"/>
                <a:cs typeface="+mn-cs"/>
              </a:rPr>
              <a:t>Çalışılabilirlik</a:t>
            </a:r>
            <a:r>
              <a:rPr lang="tr-TR" sz="2800" dirty="0">
                <a:latin typeface="+mn-lt"/>
                <a:cs typeface="+mn-cs"/>
              </a:rPr>
              <a:t> Analizi (HAZOP)</a:t>
            </a:r>
          </a:p>
          <a:p>
            <a:pPr>
              <a:defRPr/>
            </a:pPr>
            <a:r>
              <a:rPr lang="tr-TR" sz="2800" dirty="0">
                <a:latin typeface="+mn-lt"/>
                <a:cs typeface="+mn-cs"/>
              </a:rPr>
              <a:t>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288" y="2276475"/>
            <a:ext cx="8229600" cy="2232025"/>
          </a:xfrm>
        </p:spPr>
        <p:txBody>
          <a:bodyPr/>
          <a:lstStyle/>
          <a:p>
            <a:pPr marL="0" indent="0" algn="ctr">
              <a:buFont typeface="Wingdings 2" pitchFamily="18" charset="2"/>
              <a:buNone/>
              <a:defRPr/>
            </a:pPr>
            <a:r>
              <a:rPr lang="tr-TR" sz="4400" b="1" noProof="1" smtClean="0">
                <a:solidFill>
                  <a:schemeClr val="tx2"/>
                </a:solidFill>
                <a:effectLst>
                  <a:outerShdw blurRad="38100" dist="38100" dir="2700000" algn="tl">
                    <a:srgbClr val="000000">
                      <a:alpha val="43137"/>
                    </a:srgbClr>
                  </a:outerShdw>
                </a:effectLst>
                <a:latin typeface="+mj-lt"/>
                <a:ea typeface="+mj-ea"/>
                <a:cs typeface="+mj-cs"/>
              </a:rPr>
              <a:t>Ön Tehlike Analizi (Preliminary Hazard Analysis)</a:t>
            </a:r>
            <a:endParaRPr lang="tr-TR" sz="4400" b="1" dirty="0">
              <a:solidFill>
                <a:schemeClr val="tx2"/>
              </a:solidFill>
              <a:effectLst>
                <a:outerShdw blurRad="38100" dist="38100" dir="2700000" algn="tl">
                  <a:srgbClr val="000000">
                    <a:alpha val="43137"/>
                  </a:srgbClr>
                </a:outerShdw>
              </a:effectLst>
              <a:latin typeface="+mj-lt"/>
              <a:ea typeface="+mj-ea"/>
              <a:cs typeface="+mj-cs"/>
            </a:endParaRPr>
          </a:p>
          <a:p>
            <a:pPr algn="ctr">
              <a:defRPr/>
            </a:pPr>
            <a:endParaRPr lang="tr-TR" sz="3600" b="1" dirty="0">
              <a:solidFill>
                <a:schemeClr val="tx2"/>
              </a:solidFill>
              <a:effectLst>
                <a:outerShdw blurRad="38100" dist="38100" dir="2700000" algn="tl">
                  <a:srgbClr val="000000">
                    <a:alpha val="43137"/>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467544" y="1628800"/>
            <a:ext cx="5018119" cy="647700"/>
          </a:xfrm>
          <a:prstGeom prst="rect">
            <a:avLst/>
          </a:prstGeom>
          <a:noFill/>
          <a:ln w="9525">
            <a:noFill/>
            <a:miter lim="800000"/>
            <a:headEnd/>
            <a:tailEnd/>
          </a:ln>
        </p:spPr>
        <p:txBody>
          <a:bodyPr lIns="0" rIns="0" anchor="ctr"/>
          <a:lstStyle/>
          <a:p>
            <a:pPr eaLnBrk="0" hangingPunct="0">
              <a:lnSpc>
                <a:spcPct val="90000"/>
              </a:lnSpc>
              <a:defRPr/>
            </a:pPr>
            <a:r>
              <a:rPr lang="tr-TR" sz="4000" b="1" noProof="1">
                <a:solidFill>
                  <a:schemeClr val="tx2"/>
                </a:solidFill>
                <a:effectLst>
                  <a:outerShdw blurRad="38100" dist="38100" dir="2700000" algn="tl">
                    <a:srgbClr val="000000">
                      <a:alpha val="43137"/>
                    </a:srgbClr>
                  </a:outerShdw>
                </a:effectLst>
                <a:latin typeface="Arial" charset="0"/>
                <a:cs typeface="Arial" charset="0"/>
              </a:rPr>
              <a:t>Ön Tehlike Analizi</a:t>
            </a:r>
            <a:endParaRPr lang="tr-TR" sz="4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 name="Dikdörtgen 1"/>
          <p:cNvSpPr/>
          <p:nvPr/>
        </p:nvSpPr>
        <p:spPr>
          <a:xfrm>
            <a:off x="468313" y="2967038"/>
            <a:ext cx="8351837" cy="1570037"/>
          </a:xfrm>
          <a:prstGeom prst="rect">
            <a:avLst/>
          </a:prstGeom>
        </p:spPr>
        <p:txBody>
          <a:bodyPr>
            <a:spAutoFit/>
          </a:bodyPr>
          <a:lstStyle/>
          <a:p>
            <a:pPr algn="just">
              <a:spcAft>
                <a:spcPts val="0"/>
              </a:spcAft>
              <a:buClr>
                <a:srgbClr val="292929"/>
              </a:buClr>
              <a:defRPr/>
            </a:pPr>
            <a:r>
              <a:rPr lang="tr-TR" sz="3200" dirty="0">
                <a:latin typeface="+mn-lt"/>
                <a:cs typeface="+mn-cs"/>
              </a:rPr>
              <a:t>İşletmenin - tesisin tasarımı aşamasında tehlikelerin analizi için kullanılan tehlike değerlendirme tekniğidir.</a:t>
            </a: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p>
            <a:pPr eaLnBrk="0" hangingPunct="0">
              <a:lnSpc>
                <a:spcPct val="90000"/>
              </a:lnSpc>
              <a:defRPr/>
            </a:pPr>
            <a:r>
              <a:rPr lang="tr-TR" sz="4000" b="1" noProof="1">
                <a:solidFill>
                  <a:schemeClr val="tx2"/>
                </a:solidFill>
                <a:effectLst>
                  <a:outerShdw blurRad="38100" dist="38100" dir="2700000" algn="tl">
                    <a:srgbClr val="000000">
                      <a:alpha val="43137"/>
                    </a:srgbClr>
                  </a:outerShdw>
                </a:effectLst>
                <a:latin typeface="Arial" charset="0"/>
                <a:cs typeface="Arial" charset="0"/>
              </a:rPr>
              <a:t>Ön Tehlike Analizi</a:t>
            </a:r>
            <a:endParaRPr lang="tr-TR" sz="4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aphicFrame>
        <p:nvGraphicFramePr>
          <p:cNvPr id="4" name="Tablo 3"/>
          <p:cNvGraphicFramePr>
            <a:graphicFrameLocks noGrp="1"/>
          </p:cNvGraphicFramePr>
          <p:nvPr>
            <p:extLst>
              <p:ext uri="{D42A27DB-BD31-4B8C-83A1-F6EECF244321}">
                <p14:modId xmlns:p14="http://schemas.microsoft.com/office/powerpoint/2010/main" xmlns="" val="2161170788"/>
              </p:ext>
            </p:extLst>
          </p:nvPr>
        </p:nvGraphicFramePr>
        <p:xfrm>
          <a:off x="190499" y="1144900"/>
          <a:ext cx="8191502" cy="3959065"/>
        </p:xfrm>
        <a:graphic>
          <a:graphicData uri="http://schemas.openxmlformats.org/drawingml/2006/table">
            <a:tbl>
              <a:tblPr firstRow="1" bandRow="1">
                <a:effectLst>
                  <a:innerShdw blurRad="114300">
                    <a:prstClr val="black"/>
                  </a:innerShdw>
                </a:effectLst>
                <a:tableStyleId>{5940675A-B579-460E-94D1-54222C63F5DA}</a:tableStyleId>
              </a:tblPr>
              <a:tblGrid>
                <a:gridCol w="1152412">
                  <a:extLst>
                    <a:ext uri="{9D8B030D-6E8A-4147-A177-3AD203B41FA5}">
                      <a16:colId xmlns:a16="http://schemas.microsoft.com/office/drawing/2014/main" xmlns="" val="20000"/>
                    </a:ext>
                  </a:extLst>
                </a:gridCol>
                <a:gridCol w="1369906">
                  <a:extLst>
                    <a:ext uri="{9D8B030D-6E8A-4147-A177-3AD203B41FA5}">
                      <a16:colId xmlns:a16="http://schemas.microsoft.com/office/drawing/2014/main" xmlns="" val="20001"/>
                    </a:ext>
                  </a:extLst>
                </a:gridCol>
                <a:gridCol w="529432">
                  <a:extLst>
                    <a:ext uri="{9D8B030D-6E8A-4147-A177-3AD203B41FA5}">
                      <a16:colId xmlns:a16="http://schemas.microsoft.com/office/drawing/2014/main" xmlns="" val="20002"/>
                    </a:ext>
                  </a:extLst>
                </a:gridCol>
                <a:gridCol w="1153160">
                  <a:extLst>
                    <a:ext uri="{9D8B030D-6E8A-4147-A177-3AD203B41FA5}">
                      <a16:colId xmlns:a16="http://schemas.microsoft.com/office/drawing/2014/main" xmlns="" val="20003"/>
                    </a:ext>
                  </a:extLst>
                </a:gridCol>
                <a:gridCol w="1303275">
                  <a:extLst>
                    <a:ext uri="{9D8B030D-6E8A-4147-A177-3AD203B41FA5}">
                      <a16:colId xmlns:a16="http://schemas.microsoft.com/office/drawing/2014/main" xmlns="" val="20004"/>
                    </a:ext>
                  </a:extLst>
                </a:gridCol>
                <a:gridCol w="1328864">
                  <a:extLst>
                    <a:ext uri="{9D8B030D-6E8A-4147-A177-3AD203B41FA5}">
                      <a16:colId xmlns:a16="http://schemas.microsoft.com/office/drawing/2014/main" xmlns="" val="20005"/>
                    </a:ext>
                  </a:extLst>
                </a:gridCol>
                <a:gridCol w="1354453">
                  <a:extLst>
                    <a:ext uri="{9D8B030D-6E8A-4147-A177-3AD203B41FA5}">
                      <a16:colId xmlns:a16="http://schemas.microsoft.com/office/drawing/2014/main" xmlns="" val="20006"/>
                    </a:ext>
                  </a:extLst>
                </a:gridCol>
              </a:tblGrid>
              <a:tr h="505301">
                <a:tc rowSpan="3" gridSpan="3">
                  <a:txBody>
                    <a:bodyPr/>
                    <a:lstStyle/>
                    <a:p>
                      <a:pPr algn="ctr"/>
                      <a:r>
                        <a:rPr lang="tr-TR" sz="3200" b="1" dirty="0" smtClean="0">
                          <a:solidFill>
                            <a:schemeClr val="tx1"/>
                          </a:solidFill>
                          <a:latin typeface="Calibri" pitchFamily="34" charset="0"/>
                          <a:cs typeface="Calibri" pitchFamily="34" charset="0"/>
                        </a:rPr>
                        <a:t>PHA</a:t>
                      </a:r>
                    </a:p>
                    <a:p>
                      <a:pPr algn="ctr"/>
                      <a:r>
                        <a:rPr lang="tr-TR" sz="2000" b="1" dirty="0" smtClean="0">
                          <a:solidFill>
                            <a:schemeClr val="tx1"/>
                          </a:solidFill>
                          <a:latin typeface="Calibri" pitchFamily="34" charset="0"/>
                          <a:cs typeface="Calibri" pitchFamily="34" charset="0"/>
                        </a:rPr>
                        <a:t>R </a:t>
                      </a:r>
                      <a:r>
                        <a:rPr lang="tr-TR" sz="2000" b="0" dirty="0" smtClean="0">
                          <a:solidFill>
                            <a:schemeClr val="tx1"/>
                          </a:solidFill>
                          <a:latin typeface="Calibri" pitchFamily="34" charset="0"/>
                          <a:cs typeface="Calibri" pitchFamily="34" charset="0"/>
                        </a:rPr>
                        <a:t>=</a:t>
                      </a:r>
                      <a:r>
                        <a:rPr lang="tr-TR" sz="2000" b="1" dirty="0" smtClean="0">
                          <a:solidFill>
                            <a:schemeClr val="tx1"/>
                          </a:solidFill>
                          <a:latin typeface="Calibri" pitchFamily="34" charset="0"/>
                          <a:cs typeface="Calibri" pitchFamily="34" charset="0"/>
                        </a:rPr>
                        <a:t> OLASILIK</a:t>
                      </a:r>
                      <a:r>
                        <a:rPr lang="tr-TR" sz="2000" b="0" baseline="0" dirty="0" smtClean="0">
                          <a:solidFill>
                            <a:schemeClr val="tx1"/>
                          </a:solidFill>
                          <a:latin typeface="Calibri" pitchFamily="34" charset="0"/>
                          <a:cs typeface="Calibri" pitchFamily="34" charset="0"/>
                        </a:rPr>
                        <a:t> x </a:t>
                      </a:r>
                      <a:r>
                        <a:rPr lang="tr-TR" sz="2000" b="1" dirty="0" smtClean="0">
                          <a:solidFill>
                            <a:schemeClr val="tx1"/>
                          </a:solidFill>
                          <a:latin typeface="Calibri" pitchFamily="34" charset="0"/>
                          <a:cs typeface="Calibri" pitchFamily="34" charset="0"/>
                        </a:rPr>
                        <a:t>ŞİDDET</a:t>
                      </a:r>
                      <a:endParaRPr lang="tr-TR" sz="2000" b="1" dirty="0">
                        <a:solidFill>
                          <a:schemeClr val="tx1"/>
                        </a:solidFill>
                        <a:latin typeface="Calibri" pitchFamily="34" charset="0"/>
                        <a:cs typeface="Calibri" pitchFamily="34" charset="0"/>
                      </a:endParaRPr>
                    </a:p>
                  </a:txBody>
                  <a:tcPr anchor="ctr" anchorCtr="1">
                    <a:solidFill>
                      <a:schemeClr val="bg1">
                        <a:lumMod val="95000"/>
                      </a:schemeClr>
                    </a:solidFill>
                  </a:tcPr>
                </a:tc>
                <a:tc rowSpan="3" hMerge="1">
                  <a:txBody>
                    <a:bodyPr/>
                    <a:lstStyle/>
                    <a:p>
                      <a:pPr algn="ctr"/>
                      <a:endParaRPr lang="tr-TR" sz="2400" b="1" dirty="0">
                        <a:solidFill>
                          <a:schemeClr val="tx1"/>
                        </a:solidFill>
                        <a:latin typeface="Calibri" pitchFamily="34" charset="0"/>
                        <a:cs typeface="Calibri" pitchFamily="34" charset="0"/>
                      </a:endParaRPr>
                    </a:p>
                  </a:txBody>
                  <a:tcPr anchor="ctr" anchorCtr="1">
                    <a:solidFill>
                      <a:schemeClr val="bg1">
                        <a:lumMod val="95000"/>
                      </a:schemeClr>
                    </a:solidFill>
                  </a:tcPr>
                </a:tc>
                <a:tc rowSpan="3" h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c gridSpan="4">
                  <a:txBody>
                    <a:bodyPr/>
                    <a:lstStyle/>
                    <a:p>
                      <a:pPr algn="ctr"/>
                      <a:r>
                        <a:rPr lang="tr-TR" sz="1400" b="1" i="1" dirty="0" smtClean="0">
                          <a:solidFill>
                            <a:schemeClr val="tx1"/>
                          </a:solidFill>
                          <a:latin typeface="Cambria" pitchFamily="18" charset="0"/>
                          <a:cs typeface="Calibri" pitchFamily="34" charset="0"/>
                        </a:rPr>
                        <a:t>ŞİDDET</a:t>
                      </a:r>
                    </a:p>
                  </a:txBody>
                  <a:tcPr anchor="ctr" anchorCtr="1">
                    <a:solidFill>
                      <a:schemeClr val="bg1">
                        <a:lumMod val="95000"/>
                      </a:schemeClr>
                    </a:solidFill>
                  </a:tcPr>
                </a:tc>
                <a:tc h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c h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c h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extLst>
                  <a:ext uri="{0D108BD9-81ED-4DB2-BD59-A6C34878D82A}">
                    <a16:rowId xmlns:a16="http://schemas.microsoft.com/office/drawing/2014/main" xmlns="" val="10000"/>
                  </a:ext>
                </a:extLst>
              </a:tr>
              <a:tr h="505301">
                <a:tc gridSpan="3" vMerge="1">
                  <a:txBody>
                    <a:bodyPr/>
                    <a:lstStyle/>
                    <a:p>
                      <a:pPr algn="ctr"/>
                      <a:endParaRPr lang="tr-TR" sz="2400" b="1" dirty="0">
                        <a:solidFill>
                          <a:schemeClr val="tx1"/>
                        </a:solidFill>
                        <a:latin typeface="Calibri" pitchFamily="34" charset="0"/>
                        <a:cs typeface="Calibri" pitchFamily="34" charset="0"/>
                      </a:endParaRPr>
                    </a:p>
                  </a:txBody>
                  <a:tcPr anchor="ctr" anchorCtr="1">
                    <a:solidFill>
                      <a:schemeClr val="bg1">
                        <a:lumMod val="95000"/>
                      </a:schemeClr>
                    </a:solidFill>
                  </a:tcPr>
                </a:tc>
                <a:tc hMerge="1" vMerge="1">
                  <a:txBody>
                    <a:bodyPr/>
                    <a:lstStyle/>
                    <a:p>
                      <a:pPr algn="ctr"/>
                      <a:endParaRPr lang="tr-TR" sz="2400" b="1" dirty="0">
                        <a:solidFill>
                          <a:schemeClr val="tx1"/>
                        </a:solidFill>
                        <a:latin typeface="Calibri" pitchFamily="34" charset="0"/>
                        <a:cs typeface="Calibri" pitchFamily="34" charset="0"/>
                      </a:endParaRPr>
                    </a:p>
                  </a:txBody>
                  <a:tcPr anchor="ctr" anchorCtr="1">
                    <a:solidFill>
                      <a:schemeClr val="bg1">
                        <a:lumMod val="95000"/>
                      </a:schemeClr>
                    </a:solidFill>
                  </a:tcPr>
                </a:tc>
                <a:tc hMerge="1" v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1400" b="1" i="1" dirty="0" err="1" smtClean="0">
                          <a:solidFill>
                            <a:schemeClr val="tx1"/>
                          </a:solidFill>
                          <a:latin typeface="Calibri" pitchFamily="34" charset="0"/>
                          <a:cs typeface="Calibri" pitchFamily="34" charset="0"/>
                        </a:rPr>
                        <a:t>Katostrofik</a:t>
                      </a:r>
                      <a:endParaRPr lang="tr-TR" sz="1400" b="1" i="1" dirty="0" smtClean="0">
                        <a:solidFill>
                          <a:schemeClr val="tx1"/>
                        </a:solidFill>
                        <a:latin typeface="Calibri" pitchFamily="34" charset="0"/>
                        <a:cs typeface="Calibri" pitchFamily="34" charset="0"/>
                      </a:endParaRPr>
                    </a:p>
                    <a:p>
                      <a:pPr algn="ctr"/>
                      <a:r>
                        <a:rPr lang="tr-TR" sz="1000" b="0" i="1" dirty="0" smtClean="0">
                          <a:solidFill>
                            <a:schemeClr val="tx1"/>
                          </a:solidFill>
                          <a:latin typeface="Calibri" pitchFamily="34" charset="0"/>
                          <a:cs typeface="Calibri" pitchFamily="34" charset="0"/>
                        </a:rPr>
                        <a:t>Felakete Yol Açan</a:t>
                      </a: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Tehlikeli</a:t>
                      </a: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Marjinal</a:t>
                      </a:r>
                    </a:p>
                    <a:p>
                      <a:pPr algn="ctr"/>
                      <a:r>
                        <a:rPr lang="tr-TR" sz="1000" b="0" i="1" dirty="0" smtClean="0">
                          <a:solidFill>
                            <a:schemeClr val="tx1"/>
                          </a:solidFill>
                          <a:latin typeface="Calibri" pitchFamily="34" charset="0"/>
                          <a:cs typeface="Calibri" pitchFamily="34" charset="0"/>
                        </a:rPr>
                        <a:t>Pek Az</a:t>
                      </a:r>
                      <a:endParaRPr lang="tr-TR" sz="1000" b="0" i="1"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Önemsiz</a:t>
                      </a:r>
                    </a:p>
                  </a:txBody>
                  <a:tcPr anchor="ctr" anchorCtr="1">
                    <a:solidFill>
                      <a:schemeClr val="bg1">
                        <a:lumMod val="95000"/>
                      </a:schemeClr>
                    </a:solidFill>
                  </a:tcPr>
                </a:tc>
                <a:extLst>
                  <a:ext uri="{0D108BD9-81ED-4DB2-BD59-A6C34878D82A}">
                    <a16:rowId xmlns:a16="http://schemas.microsoft.com/office/drawing/2014/main" xmlns="" val="10001"/>
                  </a:ext>
                </a:extLst>
              </a:tr>
              <a:tr h="371318">
                <a:tc gridSpan="3" v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2">
                        <a:lumMod val="20000"/>
                        <a:lumOff val="80000"/>
                      </a:schemeClr>
                    </a:solidFill>
                  </a:tcPr>
                </a:tc>
                <a:tc hMerge="1" v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2">
                        <a:lumMod val="20000"/>
                        <a:lumOff val="80000"/>
                      </a:schemeClr>
                    </a:solidFill>
                  </a:tcPr>
                </a:tc>
                <a:tc hMerge="1" vMerge="1">
                  <a:txBody>
                    <a:bodyPr/>
                    <a:lstStyle/>
                    <a:p>
                      <a:pPr algn="ct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2000" b="1" dirty="0" smtClean="0">
                          <a:solidFill>
                            <a:schemeClr val="tx1"/>
                          </a:solidFill>
                          <a:latin typeface="Cambria" pitchFamily="18" charset="0"/>
                        </a:rPr>
                        <a:t>I</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2000" b="1" dirty="0" smtClean="0">
                          <a:solidFill>
                            <a:schemeClr val="tx1"/>
                          </a:solidFill>
                          <a:latin typeface="Cambria" pitchFamily="18" charset="0"/>
                        </a:rPr>
                        <a:t>II</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2000" b="1" dirty="0" smtClean="0">
                          <a:solidFill>
                            <a:schemeClr val="tx1"/>
                          </a:solidFill>
                          <a:latin typeface="Cambria" pitchFamily="18" charset="0"/>
                        </a:rPr>
                        <a:t>III</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2000" b="1" dirty="0" smtClean="0">
                          <a:solidFill>
                            <a:schemeClr val="tx1"/>
                          </a:solidFill>
                          <a:latin typeface="Cambria" pitchFamily="18" charset="0"/>
                        </a:rPr>
                        <a:t>IV</a:t>
                      </a:r>
                      <a:endParaRPr lang="tr-TR" sz="2000" b="1" dirty="0">
                        <a:solidFill>
                          <a:schemeClr val="tx1"/>
                        </a:solidFill>
                        <a:latin typeface="Cambria" pitchFamily="18" charset="0"/>
                      </a:endParaRPr>
                    </a:p>
                  </a:txBody>
                  <a:tcPr anchor="ctr" anchorCtr="1">
                    <a:solidFill>
                      <a:schemeClr val="bg2">
                        <a:lumMod val="20000"/>
                        <a:lumOff val="80000"/>
                      </a:schemeClr>
                    </a:solidFill>
                  </a:tcPr>
                </a:tc>
                <a:extLst>
                  <a:ext uri="{0D108BD9-81ED-4DB2-BD59-A6C34878D82A}">
                    <a16:rowId xmlns:a16="http://schemas.microsoft.com/office/drawing/2014/main" xmlns="" val="10002"/>
                  </a:ext>
                </a:extLst>
              </a:tr>
              <a:tr h="505301">
                <a:tc rowSpan="5">
                  <a:txBody>
                    <a:bodyPr/>
                    <a:lstStyle/>
                    <a:p>
                      <a:pPr algn="ctr"/>
                      <a:r>
                        <a:rPr lang="tr-TR" sz="1400" b="1" i="1" dirty="0" smtClean="0">
                          <a:solidFill>
                            <a:schemeClr val="tx1"/>
                          </a:solidFill>
                          <a:latin typeface="Cambria" pitchFamily="18" charset="0"/>
                          <a:cs typeface="Calibri" pitchFamily="34" charset="0"/>
                        </a:rPr>
                        <a:t>OLASILIK</a:t>
                      </a:r>
                      <a:endParaRPr lang="tr-TR" sz="1400" b="1" i="1" dirty="0">
                        <a:solidFill>
                          <a:schemeClr val="tx1"/>
                        </a:solidFill>
                        <a:latin typeface="Cambria" pitchFamily="18" charset="0"/>
                        <a:cs typeface="Calibri" pitchFamily="34" charset="0"/>
                      </a:endParaRP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Çok Sık Tekrarlanan</a:t>
                      </a:r>
                    </a:p>
                  </a:txBody>
                  <a:tcPr anchor="ctr" anchorCtr="1">
                    <a:solidFill>
                      <a:schemeClr val="bg1">
                        <a:lumMod val="95000"/>
                      </a:schemeClr>
                    </a:solidFill>
                  </a:tcPr>
                </a:tc>
                <a:tc>
                  <a:txBody>
                    <a:bodyPr/>
                    <a:lstStyle/>
                    <a:p>
                      <a:pPr algn="ctr"/>
                      <a:r>
                        <a:rPr lang="tr-TR" sz="2000" b="1" dirty="0" smtClean="0">
                          <a:solidFill>
                            <a:schemeClr val="tx1"/>
                          </a:solidFill>
                          <a:latin typeface="Cambria" pitchFamily="18" charset="0"/>
                        </a:rPr>
                        <a:t>A</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1800" b="1" dirty="0" smtClean="0">
                          <a:solidFill>
                            <a:schemeClr val="tx1"/>
                          </a:solidFill>
                          <a:latin typeface="Cambria" pitchFamily="18" charset="0"/>
                        </a:rPr>
                        <a:t>IA</a:t>
                      </a:r>
                      <a:endParaRPr lang="tr-TR" sz="1800" b="1" dirty="0">
                        <a:solidFill>
                          <a:schemeClr val="tx1"/>
                        </a:solidFill>
                        <a:latin typeface="Cambria" pitchFamily="18" charset="0"/>
                      </a:endParaRPr>
                    </a:p>
                  </a:txBody>
                  <a:tcPr anchor="ctr" anchorCtr="1">
                    <a:solidFill>
                      <a:srgbClr val="FF0000"/>
                    </a:solidFill>
                  </a:tcPr>
                </a:tc>
                <a:tc>
                  <a:txBody>
                    <a:bodyPr/>
                    <a:lstStyle/>
                    <a:p>
                      <a:pPr algn="ctr"/>
                      <a:r>
                        <a:rPr lang="tr-TR" sz="1800" b="1" dirty="0" smtClean="0">
                          <a:solidFill>
                            <a:schemeClr val="tx1"/>
                          </a:solidFill>
                          <a:latin typeface="Cambria" pitchFamily="18" charset="0"/>
                        </a:rPr>
                        <a:t>IIA</a:t>
                      </a:r>
                      <a:endParaRPr lang="tr-TR" sz="1800" b="1" dirty="0">
                        <a:solidFill>
                          <a:schemeClr val="tx1"/>
                        </a:solidFill>
                        <a:latin typeface="Cambria" pitchFamily="18" charset="0"/>
                      </a:endParaRPr>
                    </a:p>
                  </a:txBody>
                  <a:tcPr anchor="ctr" anchorCtr="1">
                    <a:solidFill>
                      <a:srgbClr val="FF0000"/>
                    </a:solidFill>
                  </a:tcPr>
                </a:tc>
                <a:tc>
                  <a:txBody>
                    <a:bodyPr/>
                    <a:lstStyle/>
                    <a:p>
                      <a:pPr algn="ctr"/>
                      <a:r>
                        <a:rPr lang="tr-TR" sz="1800" b="1" dirty="0" smtClean="0">
                          <a:solidFill>
                            <a:schemeClr val="tx1"/>
                          </a:solidFill>
                          <a:latin typeface="Cambria" pitchFamily="18" charset="0"/>
                        </a:rPr>
                        <a:t>IIIA</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dirty="0" smtClean="0">
                          <a:solidFill>
                            <a:schemeClr val="tx1"/>
                          </a:solidFill>
                          <a:latin typeface="Cambria" pitchFamily="18" charset="0"/>
                        </a:rPr>
                        <a:t>IVA</a:t>
                      </a:r>
                      <a:endParaRPr lang="tr-TR" sz="1800" b="1" dirty="0">
                        <a:solidFill>
                          <a:schemeClr val="tx1"/>
                        </a:solidFill>
                        <a:latin typeface="Cambria" pitchFamily="18" charset="0"/>
                      </a:endParaRPr>
                    </a:p>
                  </a:txBody>
                  <a:tcPr anchor="ctr" anchorCtr="1">
                    <a:solidFill>
                      <a:srgbClr val="FFFF00"/>
                    </a:solidFill>
                  </a:tcPr>
                </a:tc>
                <a:extLst>
                  <a:ext uri="{0D108BD9-81ED-4DB2-BD59-A6C34878D82A}">
                    <a16:rowId xmlns:a16="http://schemas.microsoft.com/office/drawing/2014/main" xmlns="" val="10003"/>
                  </a:ext>
                </a:extLst>
              </a:tr>
              <a:tr h="5053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400" b="1" i="1" dirty="0" smtClean="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i="1" dirty="0" smtClean="0">
                          <a:solidFill>
                            <a:schemeClr val="tx1"/>
                          </a:solidFill>
                          <a:latin typeface="Calibri" pitchFamily="34" charset="0"/>
                          <a:cs typeface="Calibri" pitchFamily="34" charset="0"/>
                        </a:rPr>
                        <a:t>Muhtemel</a:t>
                      </a:r>
                    </a:p>
                  </a:txBody>
                  <a:tcPr anchor="ctr" anchorCtr="1">
                    <a:solidFill>
                      <a:schemeClr val="bg1">
                        <a:lumMod val="95000"/>
                      </a:schemeClr>
                    </a:solidFill>
                  </a:tcPr>
                </a:tc>
                <a:tc>
                  <a:txBody>
                    <a:bodyPr/>
                    <a:lstStyle/>
                    <a:p>
                      <a:pPr algn="ctr"/>
                      <a:r>
                        <a:rPr lang="tr-TR" sz="2000" b="1" dirty="0" smtClean="0">
                          <a:solidFill>
                            <a:schemeClr val="tx1"/>
                          </a:solidFill>
                          <a:latin typeface="Cambria" pitchFamily="18" charset="0"/>
                        </a:rPr>
                        <a:t>B</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1800" b="1" dirty="0" smtClean="0">
                          <a:solidFill>
                            <a:schemeClr val="tx1"/>
                          </a:solidFill>
                          <a:latin typeface="Cambria" pitchFamily="18" charset="0"/>
                        </a:rPr>
                        <a:t>IB</a:t>
                      </a:r>
                      <a:endParaRPr lang="tr-TR" sz="1800" b="1" dirty="0">
                        <a:solidFill>
                          <a:schemeClr val="tx1"/>
                        </a:solidFill>
                        <a:latin typeface="Cambria" pitchFamily="18" charset="0"/>
                      </a:endParaRPr>
                    </a:p>
                  </a:txBody>
                  <a:tcPr anchor="ctr" anchorCtr="1">
                    <a:solidFill>
                      <a:srgbClr val="FF0000"/>
                    </a:solidFill>
                  </a:tcPr>
                </a:tc>
                <a:tc>
                  <a:txBody>
                    <a:bodyPr/>
                    <a:lstStyle/>
                    <a:p>
                      <a:pPr algn="ctr"/>
                      <a:r>
                        <a:rPr lang="tr-TR" sz="1800" b="1" dirty="0" smtClean="0">
                          <a:solidFill>
                            <a:schemeClr val="tx1"/>
                          </a:solidFill>
                          <a:latin typeface="Cambria" pitchFamily="18" charset="0"/>
                        </a:rPr>
                        <a:t>IIB</a:t>
                      </a:r>
                      <a:endParaRPr lang="tr-TR" sz="1800" b="1" dirty="0">
                        <a:solidFill>
                          <a:schemeClr val="tx1"/>
                        </a:solidFill>
                        <a:latin typeface="Cambria" pitchFamily="18" charset="0"/>
                      </a:endParaRPr>
                    </a:p>
                  </a:txBody>
                  <a:tcPr anchor="ctr" anchorCtr="1">
                    <a:solidFill>
                      <a:srgbClr val="FF0000"/>
                    </a:solidFill>
                  </a:tcPr>
                </a:tc>
                <a:tc>
                  <a:txBody>
                    <a:bodyPr/>
                    <a:lstStyle/>
                    <a:p>
                      <a:pPr algn="ctr"/>
                      <a:r>
                        <a:rPr lang="tr-TR" sz="1800" b="1" dirty="0" smtClean="0">
                          <a:solidFill>
                            <a:schemeClr val="tx1"/>
                          </a:solidFill>
                          <a:latin typeface="Cambria" pitchFamily="18" charset="0"/>
                        </a:rPr>
                        <a:t>IIIB</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dirty="0" smtClean="0">
                          <a:solidFill>
                            <a:schemeClr val="tx1"/>
                          </a:solidFill>
                          <a:latin typeface="Cambria" pitchFamily="18" charset="0"/>
                        </a:rPr>
                        <a:t>IVB</a:t>
                      </a:r>
                      <a:endParaRPr lang="tr-TR" sz="1800" b="1" dirty="0">
                        <a:solidFill>
                          <a:schemeClr val="tx1"/>
                        </a:solidFill>
                        <a:latin typeface="Cambria" pitchFamily="18" charset="0"/>
                      </a:endParaRPr>
                    </a:p>
                  </a:txBody>
                  <a:tcPr anchor="ctr" anchorCtr="1">
                    <a:solidFill>
                      <a:srgbClr val="FFFF00"/>
                    </a:solidFill>
                  </a:tcPr>
                </a:tc>
                <a:extLst>
                  <a:ext uri="{0D108BD9-81ED-4DB2-BD59-A6C34878D82A}">
                    <a16:rowId xmlns:a16="http://schemas.microsoft.com/office/drawing/2014/main" xmlns="" val="10004"/>
                  </a:ext>
                </a:extLst>
              </a:tr>
              <a:tr h="5053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400" b="1" i="1" dirty="0" smtClean="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i="1" dirty="0" smtClean="0">
                          <a:solidFill>
                            <a:schemeClr val="tx1"/>
                          </a:solidFill>
                          <a:latin typeface="Calibri" pitchFamily="34" charset="0"/>
                          <a:cs typeface="Calibri" pitchFamily="34" charset="0"/>
                        </a:rPr>
                        <a:t>Ara Sıra Olan</a:t>
                      </a:r>
                    </a:p>
                  </a:txBody>
                  <a:tcPr anchor="ctr" anchorCtr="1">
                    <a:solidFill>
                      <a:schemeClr val="bg1">
                        <a:lumMod val="95000"/>
                      </a:schemeClr>
                    </a:solidFill>
                  </a:tcPr>
                </a:tc>
                <a:tc>
                  <a:txBody>
                    <a:bodyPr/>
                    <a:lstStyle/>
                    <a:p>
                      <a:pPr algn="ctr"/>
                      <a:r>
                        <a:rPr lang="tr-TR" sz="2000" b="1" dirty="0" smtClean="0">
                          <a:solidFill>
                            <a:schemeClr val="tx1"/>
                          </a:solidFill>
                          <a:latin typeface="Cambria" pitchFamily="18" charset="0"/>
                        </a:rPr>
                        <a:t>C</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1800" b="1" dirty="0" smtClean="0">
                          <a:solidFill>
                            <a:schemeClr val="tx1"/>
                          </a:solidFill>
                          <a:latin typeface="Cambria" pitchFamily="18" charset="0"/>
                        </a:rPr>
                        <a:t>IC</a:t>
                      </a:r>
                      <a:endParaRPr lang="tr-TR" sz="1800" b="1" dirty="0">
                        <a:solidFill>
                          <a:schemeClr val="tx1"/>
                        </a:solidFill>
                        <a:latin typeface="Cambria" pitchFamily="18" charset="0"/>
                      </a:endParaRPr>
                    </a:p>
                  </a:txBody>
                  <a:tcPr anchor="ctr" anchorCtr="1">
                    <a:solidFill>
                      <a:srgbClr val="FF0000"/>
                    </a:solidFill>
                  </a:tcPr>
                </a:tc>
                <a:tc>
                  <a:txBody>
                    <a:bodyPr/>
                    <a:lstStyle/>
                    <a:p>
                      <a:pPr algn="ctr"/>
                      <a:r>
                        <a:rPr lang="tr-TR" sz="1800" b="1" dirty="0" smtClean="0">
                          <a:solidFill>
                            <a:schemeClr val="tx1"/>
                          </a:solidFill>
                          <a:latin typeface="Cambria" pitchFamily="18" charset="0"/>
                        </a:rPr>
                        <a:t>IIC</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dirty="0" smtClean="0">
                          <a:solidFill>
                            <a:schemeClr val="tx1"/>
                          </a:solidFill>
                          <a:latin typeface="Cambria" pitchFamily="18" charset="0"/>
                        </a:rPr>
                        <a:t>IIIC</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dirty="0" smtClean="0">
                          <a:solidFill>
                            <a:schemeClr val="tx1"/>
                          </a:solidFill>
                          <a:latin typeface="Cambria" pitchFamily="18" charset="0"/>
                        </a:rPr>
                        <a:t>IVC</a:t>
                      </a:r>
                      <a:endParaRPr lang="tr-TR" sz="1800" b="1" dirty="0">
                        <a:solidFill>
                          <a:schemeClr val="tx1"/>
                        </a:solidFill>
                        <a:latin typeface="Cambria" pitchFamily="18" charset="0"/>
                      </a:endParaRPr>
                    </a:p>
                  </a:txBody>
                  <a:tcPr anchor="ctr" anchorCtr="1">
                    <a:solidFill>
                      <a:srgbClr val="00B050"/>
                    </a:solidFill>
                  </a:tcPr>
                </a:tc>
                <a:extLst>
                  <a:ext uri="{0D108BD9-81ED-4DB2-BD59-A6C34878D82A}">
                    <a16:rowId xmlns:a16="http://schemas.microsoft.com/office/drawing/2014/main" xmlns="" val="10005"/>
                  </a:ext>
                </a:extLst>
              </a:tr>
              <a:tr h="5053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400" b="1" i="1" dirty="0" smtClean="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i="1" dirty="0" smtClean="0">
                          <a:solidFill>
                            <a:schemeClr val="tx1"/>
                          </a:solidFill>
                          <a:latin typeface="Calibri" pitchFamily="34" charset="0"/>
                          <a:cs typeface="Calibri" pitchFamily="34" charset="0"/>
                        </a:rPr>
                        <a:t>Pek Az</a:t>
                      </a:r>
                    </a:p>
                  </a:txBody>
                  <a:tcPr anchor="ctr" anchorCtr="1">
                    <a:solidFill>
                      <a:schemeClr val="bg1">
                        <a:lumMod val="95000"/>
                      </a:schemeClr>
                    </a:solidFill>
                  </a:tcPr>
                </a:tc>
                <a:tc>
                  <a:txBody>
                    <a:bodyPr/>
                    <a:lstStyle/>
                    <a:p>
                      <a:pPr algn="ctr"/>
                      <a:r>
                        <a:rPr lang="tr-TR" sz="2000" b="1" dirty="0" smtClean="0">
                          <a:solidFill>
                            <a:schemeClr val="tx1"/>
                          </a:solidFill>
                          <a:latin typeface="Cambria" pitchFamily="18" charset="0"/>
                        </a:rPr>
                        <a:t>D</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1800" b="1" dirty="0" smtClean="0">
                          <a:solidFill>
                            <a:schemeClr val="tx1"/>
                          </a:solidFill>
                          <a:latin typeface="Cambria" pitchFamily="18" charset="0"/>
                        </a:rPr>
                        <a:t>ID</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dirty="0" smtClean="0">
                          <a:solidFill>
                            <a:schemeClr val="tx1"/>
                          </a:solidFill>
                          <a:latin typeface="Cambria" pitchFamily="18" charset="0"/>
                        </a:rPr>
                        <a:t>IID</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dirty="0" smtClean="0">
                          <a:solidFill>
                            <a:schemeClr val="tx1"/>
                          </a:solidFill>
                          <a:latin typeface="Cambria" pitchFamily="18" charset="0"/>
                        </a:rPr>
                        <a:t>IIID</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dirty="0" smtClean="0">
                          <a:solidFill>
                            <a:schemeClr val="tx1"/>
                          </a:solidFill>
                          <a:latin typeface="Cambria" pitchFamily="18" charset="0"/>
                        </a:rPr>
                        <a:t>IVD</a:t>
                      </a:r>
                      <a:endParaRPr lang="tr-TR" sz="1800" b="1" dirty="0">
                        <a:solidFill>
                          <a:schemeClr val="tx1"/>
                        </a:solidFill>
                        <a:latin typeface="Cambria" pitchFamily="18" charset="0"/>
                      </a:endParaRPr>
                    </a:p>
                  </a:txBody>
                  <a:tcPr anchor="ctr" anchorCtr="1">
                    <a:solidFill>
                      <a:srgbClr val="00B050"/>
                    </a:solidFill>
                  </a:tcPr>
                </a:tc>
                <a:extLst>
                  <a:ext uri="{0D108BD9-81ED-4DB2-BD59-A6C34878D82A}">
                    <a16:rowId xmlns:a16="http://schemas.microsoft.com/office/drawing/2014/main" xmlns="" val="10006"/>
                  </a:ext>
                </a:extLst>
              </a:tr>
              <a:tr h="5053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400" b="1" i="1" dirty="0" smtClean="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i="1" dirty="0" smtClean="0">
                          <a:solidFill>
                            <a:schemeClr val="tx1"/>
                          </a:solidFill>
                          <a:latin typeface="Calibri" pitchFamily="34" charset="0"/>
                          <a:cs typeface="Calibri" pitchFamily="34" charset="0"/>
                        </a:rPr>
                        <a:t>İhtimal Dışı</a:t>
                      </a:r>
                    </a:p>
                    <a:p>
                      <a:pPr marL="0" marR="0" indent="0" algn="ctr" defTabSz="914400" rtl="0" eaLnBrk="1" fontAlgn="auto" latinLnBrk="0" hangingPunct="1">
                        <a:lnSpc>
                          <a:spcPct val="100000"/>
                        </a:lnSpc>
                        <a:spcBef>
                          <a:spcPts val="0"/>
                        </a:spcBef>
                        <a:spcAft>
                          <a:spcPts val="0"/>
                        </a:spcAft>
                        <a:buClrTx/>
                        <a:buSzTx/>
                        <a:buFontTx/>
                        <a:buNone/>
                        <a:tabLst/>
                        <a:defRPr/>
                      </a:pPr>
                      <a:r>
                        <a:rPr lang="tr-TR" sz="1400" b="1" i="1" dirty="0" smtClean="0">
                          <a:solidFill>
                            <a:schemeClr val="tx1"/>
                          </a:solidFill>
                          <a:latin typeface="Calibri" pitchFamily="34" charset="0"/>
                          <a:cs typeface="Calibri" pitchFamily="34" charset="0"/>
                        </a:rPr>
                        <a:t>(Olanaksız)</a:t>
                      </a:r>
                    </a:p>
                  </a:txBody>
                  <a:tcPr anchor="ctr" anchorCtr="1">
                    <a:solidFill>
                      <a:schemeClr val="bg1">
                        <a:lumMod val="95000"/>
                      </a:schemeClr>
                    </a:solidFill>
                  </a:tcPr>
                </a:tc>
                <a:tc>
                  <a:txBody>
                    <a:bodyPr/>
                    <a:lstStyle/>
                    <a:p>
                      <a:pPr algn="ctr"/>
                      <a:r>
                        <a:rPr lang="tr-TR" sz="2000" b="1" dirty="0" smtClean="0">
                          <a:solidFill>
                            <a:schemeClr val="tx1"/>
                          </a:solidFill>
                          <a:latin typeface="Cambria" pitchFamily="18" charset="0"/>
                        </a:rPr>
                        <a:t>E</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1800" b="1" dirty="0" smtClean="0">
                          <a:solidFill>
                            <a:schemeClr val="tx1"/>
                          </a:solidFill>
                          <a:latin typeface="Cambria" pitchFamily="18" charset="0"/>
                        </a:rPr>
                        <a:t>IE</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dirty="0" smtClean="0">
                          <a:solidFill>
                            <a:schemeClr val="tx1"/>
                          </a:solidFill>
                          <a:latin typeface="Cambria" pitchFamily="18" charset="0"/>
                        </a:rPr>
                        <a:t>IIE</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dirty="0" smtClean="0">
                          <a:solidFill>
                            <a:schemeClr val="tx1"/>
                          </a:solidFill>
                          <a:latin typeface="Cambria" pitchFamily="18" charset="0"/>
                        </a:rPr>
                        <a:t>IIIE</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dirty="0" smtClean="0">
                          <a:solidFill>
                            <a:schemeClr val="tx1"/>
                          </a:solidFill>
                          <a:latin typeface="Cambria" pitchFamily="18" charset="0"/>
                        </a:rPr>
                        <a:t>IVE</a:t>
                      </a:r>
                      <a:endParaRPr lang="tr-TR" sz="1800" b="1" dirty="0">
                        <a:solidFill>
                          <a:schemeClr val="tx1"/>
                        </a:solidFill>
                        <a:latin typeface="Cambria" pitchFamily="18" charset="0"/>
                      </a:endParaRPr>
                    </a:p>
                  </a:txBody>
                  <a:tcPr anchor="ctr" anchorCtr="1">
                    <a:solidFill>
                      <a:srgbClr val="00B050"/>
                    </a:solidFill>
                  </a:tcPr>
                </a:tc>
                <a:extLst>
                  <a:ext uri="{0D108BD9-81ED-4DB2-BD59-A6C34878D82A}">
                    <a16:rowId xmlns:a16="http://schemas.microsoft.com/office/drawing/2014/main" xmlns="" val="10007"/>
                  </a:ext>
                </a:extLst>
              </a:tr>
            </a:tbl>
          </a:graphicData>
        </a:graphic>
      </p:graphicFrame>
      <p:graphicFrame>
        <p:nvGraphicFramePr>
          <p:cNvPr id="10" name="Tablo 9"/>
          <p:cNvGraphicFramePr>
            <a:graphicFrameLocks noGrp="1"/>
          </p:cNvGraphicFramePr>
          <p:nvPr/>
        </p:nvGraphicFramePr>
        <p:xfrm>
          <a:off x="231797" y="6006081"/>
          <a:ext cx="2438400"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871436">
                  <a:extLst>
                    <a:ext uri="{9D8B030D-6E8A-4147-A177-3AD203B41FA5}">
                      <a16:colId xmlns:a16="http://schemas.microsoft.com/office/drawing/2014/main" xmlns="" val="20000"/>
                    </a:ext>
                  </a:extLst>
                </a:gridCol>
                <a:gridCol w="1566964">
                  <a:extLst>
                    <a:ext uri="{9D8B030D-6E8A-4147-A177-3AD203B41FA5}">
                      <a16:colId xmlns:a16="http://schemas.microsoft.com/office/drawing/2014/main" xmlns="" val="20001"/>
                    </a:ext>
                  </a:extLst>
                </a:gridCol>
              </a:tblGrid>
              <a:tr h="370840">
                <a:tc>
                  <a:txBody>
                    <a:bodyPr/>
                    <a:lstStyle/>
                    <a:p>
                      <a:endParaRPr lang="tr-TR" dirty="0"/>
                    </a:p>
                  </a:txBody>
                  <a:tcPr>
                    <a:solidFill>
                      <a:srgbClr val="00B050"/>
                    </a:solidFill>
                  </a:tcPr>
                </a:tc>
                <a:tc>
                  <a:txBody>
                    <a:bodyPr/>
                    <a:lstStyle/>
                    <a:p>
                      <a:pPr algn="just"/>
                      <a:r>
                        <a:rPr lang="tr-TR" dirty="0" smtClean="0">
                          <a:solidFill>
                            <a:schemeClr val="tx1"/>
                          </a:solidFill>
                          <a:latin typeface="Calibri" pitchFamily="34" charset="0"/>
                          <a:cs typeface="Calibri" pitchFamily="34" charset="0"/>
                        </a:rPr>
                        <a:t>Düşük</a:t>
                      </a:r>
                      <a:endParaRPr lang="tr-TR" dirty="0">
                        <a:solidFill>
                          <a:schemeClr val="tx1"/>
                        </a:solidFill>
                        <a:latin typeface="Calibri" pitchFamily="34" charset="0"/>
                        <a:cs typeface="Calibri" pitchFamily="34" charset="0"/>
                      </a:endParaRPr>
                    </a:p>
                  </a:txBody>
                  <a:tcPr>
                    <a:solidFill>
                      <a:schemeClr val="bg1">
                        <a:lumMod val="85000"/>
                      </a:schemeClr>
                    </a:solidFill>
                  </a:tcPr>
                </a:tc>
                <a:extLst>
                  <a:ext uri="{0D108BD9-81ED-4DB2-BD59-A6C34878D82A}">
                    <a16:rowId xmlns:a16="http://schemas.microsoft.com/office/drawing/2014/main" xmlns="" val="10000"/>
                  </a:ext>
                </a:extLst>
              </a:tr>
            </a:tbl>
          </a:graphicData>
        </a:graphic>
      </p:graphicFrame>
      <p:graphicFrame>
        <p:nvGraphicFramePr>
          <p:cNvPr id="11" name="Tablo 10"/>
          <p:cNvGraphicFramePr>
            <a:graphicFrameLocks noGrp="1"/>
          </p:cNvGraphicFramePr>
          <p:nvPr/>
        </p:nvGraphicFramePr>
        <p:xfrm>
          <a:off x="238125" y="5596279"/>
          <a:ext cx="2438400"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871436">
                  <a:extLst>
                    <a:ext uri="{9D8B030D-6E8A-4147-A177-3AD203B41FA5}">
                      <a16:colId xmlns:a16="http://schemas.microsoft.com/office/drawing/2014/main" xmlns="" val="20000"/>
                    </a:ext>
                  </a:extLst>
                </a:gridCol>
                <a:gridCol w="1566964">
                  <a:extLst>
                    <a:ext uri="{9D8B030D-6E8A-4147-A177-3AD203B41FA5}">
                      <a16:colId xmlns:a16="http://schemas.microsoft.com/office/drawing/2014/main" xmlns="" val="20001"/>
                    </a:ext>
                  </a:extLst>
                </a:gridCol>
              </a:tblGrid>
              <a:tr h="370840">
                <a:tc>
                  <a:txBody>
                    <a:bodyPr/>
                    <a:lstStyle/>
                    <a:p>
                      <a:endParaRPr lang="tr-TR" dirty="0"/>
                    </a:p>
                  </a:txBody>
                  <a:tcPr>
                    <a:solidFill>
                      <a:srgbClr val="FFFF00"/>
                    </a:solidFill>
                  </a:tcPr>
                </a:tc>
                <a:tc>
                  <a:txBody>
                    <a:bodyPr/>
                    <a:lstStyle/>
                    <a:p>
                      <a:r>
                        <a:rPr lang="tr-TR" dirty="0" smtClean="0">
                          <a:solidFill>
                            <a:schemeClr val="tx1"/>
                          </a:solidFill>
                          <a:latin typeface="Calibri" pitchFamily="34" charset="0"/>
                          <a:cs typeface="Calibri" pitchFamily="34" charset="0"/>
                        </a:rPr>
                        <a:t>Orta</a:t>
                      </a:r>
                      <a:endParaRPr lang="tr-TR" dirty="0">
                        <a:solidFill>
                          <a:schemeClr val="tx1"/>
                        </a:solidFill>
                        <a:latin typeface="Calibri" pitchFamily="34" charset="0"/>
                        <a:cs typeface="Calibri" pitchFamily="34" charset="0"/>
                      </a:endParaRPr>
                    </a:p>
                  </a:txBody>
                  <a:tcPr>
                    <a:solidFill>
                      <a:schemeClr val="bg1">
                        <a:lumMod val="85000"/>
                      </a:schemeClr>
                    </a:solidFill>
                  </a:tcPr>
                </a:tc>
                <a:extLst>
                  <a:ext uri="{0D108BD9-81ED-4DB2-BD59-A6C34878D82A}">
                    <a16:rowId xmlns:a16="http://schemas.microsoft.com/office/drawing/2014/main" xmlns="" val="10000"/>
                  </a:ext>
                </a:extLst>
              </a:tr>
            </a:tbl>
          </a:graphicData>
        </a:graphic>
      </p:graphicFrame>
      <p:graphicFrame>
        <p:nvGraphicFramePr>
          <p:cNvPr id="12" name="Tablo 11"/>
          <p:cNvGraphicFramePr>
            <a:graphicFrameLocks noGrp="1"/>
          </p:cNvGraphicFramePr>
          <p:nvPr/>
        </p:nvGraphicFramePr>
        <p:xfrm>
          <a:off x="241322" y="5183335"/>
          <a:ext cx="2438400"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871436">
                  <a:extLst>
                    <a:ext uri="{9D8B030D-6E8A-4147-A177-3AD203B41FA5}">
                      <a16:colId xmlns:a16="http://schemas.microsoft.com/office/drawing/2014/main" xmlns="" val="20000"/>
                    </a:ext>
                  </a:extLst>
                </a:gridCol>
                <a:gridCol w="1566964">
                  <a:extLst>
                    <a:ext uri="{9D8B030D-6E8A-4147-A177-3AD203B41FA5}">
                      <a16:colId xmlns:a16="http://schemas.microsoft.com/office/drawing/2014/main" xmlns="" val="20001"/>
                    </a:ext>
                  </a:extLst>
                </a:gridCol>
              </a:tblGrid>
              <a:tr h="370840">
                <a:tc>
                  <a:txBody>
                    <a:bodyPr/>
                    <a:lstStyle/>
                    <a:p>
                      <a:endParaRPr lang="tr-TR" dirty="0"/>
                    </a:p>
                  </a:txBody>
                  <a:tcPr>
                    <a:solidFill>
                      <a:srgbClr val="FF0000"/>
                    </a:solidFill>
                  </a:tcPr>
                </a:tc>
                <a:tc>
                  <a:txBody>
                    <a:bodyPr/>
                    <a:lstStyle/>
                    <a:p>
                      <a:r>
                        <a:rPr lang="tr-TR" dirty="0" smtClean="0">
                          <a:solidFill>
                            <a:schemeClr val="tx1"/>
                          </a:solidFill>
                          <a:latin typeface="Calibri" pitchFamily="34" charset="0"/>
                          <a:cs typeface="Calibri" pitchFamily="34" charset="0"/>
                        </a:rPr>
                        <a:t>Yüksek</a:t>
                      </a:r>
                      <a:endParaRPr lang="tr-TR" dirty="0">
                        <a:solidFill>
                          <a:schemeClr val="tx1"/>
                        </a:solidFill>
                        <a:latin typeface="Calibri" pitchFamily="34" charset="0"/>
                        <a:cs typeface="Calibri" pitchFamily="34" charset="0"/>
                      </a:endParaRPr>
                    </a:p>
                  </a:txBody>
                  <a:tcPr>
                    <a:solidFill>
                      <a:schemeClr val="bg1">
                        <a:lumMod val="85000"/>
                      </a:schemeClr>
                    </a:solidFill>
                  </a:tcPr>
                </a:tc>
                <a:extLst>
                  <a:ext uri="{0D108BD9-81ED-4DB2-BD59-A6C34878D82A}">
                    <a16:rowId xmlns:a16="http://schemas.microsoft.com/office/drawing/2014/main" xmlns="" val="10000"/>
                  </a:ext>
                </a:extLst>
              </a:tr>
            </a:tbl>
          </a:graphicData>
        </a:graphic>
      </p:graphicFrame>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288" y="2276475"/>
            <a:ext cx="8229600" cy="2232025"/>
          </a:xfrm>
        </p:spPr>
        <p:txBody>
          <a:bodyPr/>
          <a:lstStyle/>
          <a:p>
            <a:pPr marL="0" indent="0" algn="ctr">
              <a:buFont typeface="Wingdings 2" pitchFamily="18" charset="2"/>
              <a:buNone/>
              <a:defRPr/>
            </a:pPr>
            <a:r>
              <a:rPr lang="tr-TR" sz="4400" b="1" noProof="1" smtClean="0">
                <a:solidFill>
                  <a:schemeClr val="tx2"/>
                </a:solidFill>
                <a:effectLst>
                  <a:outerShdw blurRad="38100" dist="38100" dir="2700000" algn="tl">
                    <a:srgbClr val="000000">
                      <a:alpha val="43137"/>
                    </a:srgbClr>
                  </a:outerShdw>
                </a:effectLst>
                <a:latin typeface="+mj-lt"/>
                <a:ea typeface="+mj-ea"/>
                <a:cs typeface="+mj-cs"/>
              </a:rPr>
              <a:t>CHECK-LIST </a:t>
            </a:r>
            <a:r>
              <a:rPr lang="tr-TR" sz="4400" b="1" noProof="1">
                <a:solidFill>
                  <a:schemeClr val="tx2"/>
                </a:solidFill>
                <a:effectLst>
                  <a:outerShdw blurRad="38100" dist="38100" dir="2700000" algn="tl">
                    <a:srgbClr val="000000">
                      <a:alpha val="43137"/>
                    </a:srgbClr>
                  </a:outerShdw>
                </a:effectLst>
                <a:latin typeface="+mj-lt"/>
                <a:ea typeface="+mj-ea"/>
                <a:cs typeface="+mj-cs"/>
              </a:rPr>
              <a:t>Kullanılarak Birincil Risk Analizi </a:t>
            </a:r>
            <a:r>
              <a:rPr lang="tr-TR" sz="4400" b="1" noProof="1" smtClean="0">
                <a:solidFill>
                  <a:schemeClr val="tx2"/>
                </a:solidFill>
                <a:effectLst>
                  <a:outerShdw blurRad="38100" dist="38100" dir="2700000" algn="tl">
                    <a:srgbClr val="000000">
                      <a:alpha val="43137"/>
                    </a:srgbClr>
                  </a:outerShdw>
                </a:effectLst>
                <a:latin typeface="+mj-lt"/>
                <a:ea typeface="+mj-ea"/>
                <a:cs typeface="+mj-cs"/>
              </a:rPr>
              <a:t>(PRA-Preliminary Risk Analysis Using Check List)</a:t>
            </a:r>
            <a:endParaRPr lang="tr-TR" sz="4400" b="1" dirty="0">
              <a:solidFill>
                <a:schemeClr val="tx2"/>
              </a:solidFill>
              <a:effectLst>
                <a:outerShdw blurRad="38100" dist="38100" dir="2700000" algn="tl">
                  <a:srgbClr val="000000">
                    <a:alpha val="43137"/>
                  </a:srgbClr>
                </a:outerShdw>
              </a:effectLst>
              <a:latin typeface="+mj-lt"/>
              <a:ea typeface="+mj-ea"/>
              <a:cs typeface="+mj-cs"/>
            </a:endParaRPr>
          </a:p>
          <a:p>
            <a:pPr algn="ctr">
              <a:defRPr/>
            </a:pPr>
            <a:endParaRPr lang="tr-TR" sz="3600" b="1" dirty="0">
              <a:solidFill>
                <a:schemeClr val="tx2"/>
              </a:solidFill>
              <a:effectLst>
                <a:outerShdw blurRad="38100" dist="38100" dir="2700000" algn="tl">
                  <a:srgbClr val="000000">
                    <a:alpha val="43137"/>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a:xfrm>
            <a:off x="457200" y="692150"/>
            <a:ext cx="8507413" cy="725488"/>
          </a:xfrm>
        </p:spPr>
        <p:txBody>
          <a:bodyPr>
            <a:noAutofit/>
          </a:bodyPr>
          <a:lstStyle/>
          <a:p>
            <a:pPr>
              <a:defRPr/>
            </a:pPr>
            <a:r>
              <a:rPr lang="tr-TR" sz="4000" b="1" noProof="1" smtClean="0">
                <a:effectLst>
                  <a:outerShdw blurRad="38100" dist="38100" dir="2700000" algn="tl">
                    <a:srgbClr val="000000">
                      <a:alpha val="43137"/>
                    </a:srgbClr>
                  </a:outerShdw>
                </a:effectLst>
              </a:rPr>
              <a:t>Check- list Kullanılarak Birincil Risk Analizi</a:t>
            </a:r>
            <a:endParaRPr lang="tr-TR" sz="3600" dirty="0" smtClean="0"/>
          </a:p>
        </p:txBody>
      </p:sp>
      <p:sp>
        <p:nvSpPr>
          <p:cNvPr id="9219" name="Rectangle 2"/>
          <p:cNvSpPr>
            <a:spLocks noGrp="1" noChangeArrowheads="1"/>
          </p:cNvSpPr>
          <p:nvPr>
            <p:ph idx="1"/>
          </p:nvPr>
        </p:nvSpPr>
        <p:spPr>
          <a:xfrm>
            <a:off x="457200" y="2063750"/>
            <a:ext cx="8229600" cy="4389438"/>
          </a:xfrm>
        </p:spPr>
        <p:txBody>
          <a:bodyPr/>
          <a:lstStyle/>
          <a:p>
            <a:pPr marL="0" indent="0">
              <a:buFont typeface="Wingdings 2" pitchFamily="18" charset="2"/>
              <a:buNone/>
              <a:defRPr/>
            </a:pPr>
            <a:r>
              <a:rPr lang="tr-TR" sz="2400" dirty="0" smtClean="0"/>
              <a:t>Bir tesisin veya prosesin tüm donanımının </a:t>
            </a:r>
          </a:p>
          <a:p>
            <a:pPr>
              <a:buFont typeface="Wingdings 2" pitchFamily="18" charset="2"/>
              <a:buNone/>
              <a:defRPr/>
            </a:pPr>
            <a:r>
              <a:rPr lang="tr-TR" sz="2400" dirty="0" smtClean="0"/>
              <a:t>ve aletlerinin tam olup olmadığını veya </a:t>
            </a:r>
          </a:p>
          <a:p>
            <a:pPr>
              <a:buFont typeface="Wingdings 2" pitchFamily="18" charset="2"/>
              <a:buNone/>
              <a:defRPr/>
            </a:pPr>
            <a:r>
              <a:rPr lang="tr-TR" sz="2400" dirty="0" smtClean="0"/>
              <a:t>kusursuz işleyip işlemediğini saptar. İki </a:t>
            </a:r>
          </a:p>
          <a:p>
            <a:pPr>
              <a:buFont typeface="Wingdings 2" pitchFamily="18" charset="2"/>
              <a:buNone/>
              <a:defRPr/>
            </a:pPr>
            <a:r>
              <a:rPr lang="tr-TR" sz="2400" dirty="0" smtClean="0"/>
              <a:t>adımda gerçekleştirilir.</a:t>
            </a:r>
          </a:p>
          <a:p>
            <a:pPr>
              <a:defRPr/>
            </a:pPr>
            <a:r>
              <a:rPr lang="tr-TR" sz="2400" dirty="0" err="1" smtClean="0"/>
              <a:t>Check</a:t>
            </a:r>
            <a:r>
              <a:rPr lang="tr-TR" sz="2400" dirty="0" smtClean="0"/>
              <a:t> listelerindeki özel sorularla, analizi yapılan tesisin eksiklikleri saptanır.</a:t>
            </a:r>
          </a:p>
          <a:p>
            <a:pPr>
              <a:defRPr/>
            </a:pPr>
            <a:r>
              <a:rPr lang="tr-TR" sz="2400" dirty="0" smtClean="0"/>
              <a:t>Bir önlemler katalogu ile, yapılması gereken düzeltmeler önerilir.</a:t>
            </a:r>
          </a:p>
          <a:p>
            <a:pPr marL="0" indent="0">
              <a:buFont typeface="Wingdings 2" pitchFamily="18" charset="2"/>
              <a:buNone/>
              <a:defRPr/>
            </a:pPr>
            <a:r>
              <a:rPr lang="tr-TR" sz="2400" dirty="0" smtClean="0"/>
              <a:t>En verimli sonuçlar, uzun deneyimlere dayalı veya deneyimli uzmanlar tarafından hazırlanmış listelerden alınır. (örnek: uçaklarda pilotların kullandığı </a:t>
            </a:r>
            <a:r>
              <a:rPr lang="tr-TR" sz="2400" dirty="0" err="1" smtClean="0"/>
              <a:t>check</a:t>
            </a:r>
            <a:r>
              <a:rPr lang="tr-TR" sz="2400" dirty="0" smtClean="0"/>
              <a:t> </a:t>
            </a:r>
            <a:r>
              <a:rPr lang="tr-TR" sz="2400" dirty="0" err="1" smtClean="0"/>
              <a:t>listler</a:t>
            </a:r>
            <a:r>
              <a:rPr lang="tr-TR" sz="2400" dirty="0" smtClean="0"/>
              <a:t> gibi)</a:t>
            </a:r>
          </a:p>
        </p:txBody>
      </p:sp>
      <p:pic>
        <p:nvPicPr>
          <p:cNvPr id="197636" name="Picture 4" descr="Picture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523038" y="1412875"/>
            <a:ext cx="2195512" cy="2487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blinds/>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981075"/>
            <a:ext cx="8229600" cy="1143000"/>
          </a:xfrm>
        </p:spPr>
        <p:txBody>
          <a:bodyPr/>
          <a:lstStyle/>
          <a:p>
            <a:pPr algn="ctr">
              <a:defRPr/>
            </a:pPr>
            <a:r>
              <a:rPr lang="tr-TR" sz="4000" b="1" dirty="0" smtClean="0">
                <a:effectLst>
                  <a:outerShdw blurRad="38100" dist="38100" dir="2700000" algn="tl">
                    <a:srgbClr val="000000">
                      <a:alpha val="43137"/>
                    </a:srgbClr>
                  </a:outerShdw>
                </a:effectLst>
              </a:rPr>
              <a:t>CHECK LIST </a:t>
            </a:r>
            <a:r>
              <a:rPr lang="tr-TR" sz="4000" b="1" dirty="0">
                <a:effectLst>
                  <a:outerShdw blurRad="38100" dist="38100" dir="2700000" algn="tl">
                    <a:srgbClr val="000000">
                      <a:alpha val="43137"/>
                    </a:srgbClr>
                  </a:outerShdw>
                </a:effectLst>
              </a:rPr>
              <a:t>İLE RİSK ANALİZİ ÖRNEĞİ</a:t>
            </a:r>
            <a:endParaRPr lang="en-US" sz="4000" b="1" dirty="0">
              <a:effectLst>
                <a:outerShdw blurRad="38100" dist="38100" dir="2700000" algn="tl">
                  <a:srgbClr val="000000">
                    <a:alpha val="43137"/>
                  </a:srgbClr>
                </a:outerShdw>
              </a:effectLst>
            </a:endParaRPr>
          </a:p>
        </p:txBody>
      </p:sp>
      <p:graphicFrame>
        <p:nvGraphicFramePr>
          <p:cNvPr id="394302" name="Group 62"/>
          <p:cNvGraphicFramePr>
            <a:graphicFrameLocks noGrp="1"/>
          </p:cNvGraphicFramePr>
          <p:nvPr>
            <p:ph idx="1"/>
          </p:nvPr>
        </p:nvGraphicFramePr>
        <p:xfrm>
          <a:off x="539750" y="2781300"/>
          <a:ext cx="8229600" cy="2563813"/>
        </p:xfrm>
        <a:graphic>
          <a:graphicData uri="http://schemas.openxmlformats.org/drawingml/2006/table">
            <a:tbl>
              <a:tblPr/>
              <a:tblGrid>
                <a:gridCol w="737235">
                  <a:extLst>
                    <a:ext uri="{9D8B030D-6E8A-4147-A177-3AD203B41FA5}">
                      <a16:colId xmlns:a16="http://schemas.microsoft.com/office/drawing/2014/main" xmlns="" val="20000"/>
                    </a:ext>
                  </a:extLst>
                </a:gridCol>
                <a:gridCol w="885305">
                  <a:extLst>
                    <a:ext uri="{9D8B030D-6E8A-4147-A177-3AD203B41FA5}">
                      <a16:colId xmlns:a16="http://schemas.microsoft.com/office/drawing/2014/main" xmlns="" val="20001"/>
                    </a:ext>
                  </a:extLst>
                </a:gridCol>
                <a:gridCol w="768407">
                  <a:extLst>
                    <a:ext uri="{9D8B030D-6E8A-4147-A177-3AD203B41FA5}">
                      <a16:colId xmlns:a16="http://schemas.microsoft.com/office/drawing/2014/main" xmlns="" val="20002"/>
                    </a:ext>
                  </a:extLst>
                </a:gridCol>
                <a:gridCol w="4192733">
                  <a:extLst>
                    <a:ext uri="{9D8B030D-6E8A-4147-A177-3AD203B41FA5}">
                      <a16:colId xmlns:a16="http://schemas.microsoft.com/office/drawing/2014/main" xmlns="" val="20003"/>
                    </a:ext>
                  </a:extLst>
                </a:gridCol>
                <a:gridCol w="1645920">
                  <a:extLst>
                    <a:ext uri="{9D8B030D-6E8A-4147-A177-3AD203B41FA5}">
                      <a16:colId xmlns:a16="http://schemas.microsoft.com/office/drawing/2014/main" xmlns="" val="20004"/>
                    </a:ext>
                  </a:extLst>
                </a:gridCol>
              </a:tblGrid>
              <a:tr h="64468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1" i="0" u="none" strike="noStrike" cap="none" normalizeH="0" baseline="0" dirty="0" smtClean="0">
                          <a:ln>
                            <a:noFill/>
                          </a:ln>
                          <a:solidFill>
                            <a:srgbClr val="0066FF"/>
                          </a:solidFill>
                          <a:effectLst/>
                          <a:latin typeface="+mn-lt"/>
                        </a:rPr>
                        <a:t>Uygun</a:t>
                      </a:r>
                      <a:endParaRPr kumimoji="0" lang="en-US" sz="1400" b="1" i="0" u="none" strike="noStrike" cap="none" normalizeH="0" baseline="0" dirty="0" smtClean="0">
                        <a:ln>
                          <a:noFill/>
                        </a:ln>
                        <a:solidFill>
                          <a:srgbClr val="0066FF"/>
                        </a:solidFill>
                        <a:effectLst/>
                        <a:latin typeface="+mn-lt"/>
                      </a:endParaRPr>
                    </a:p>
                  </a:txBody>
                  <a:tcPr marL="89777" marR="89777" marT="45716" marB="4571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1" i="0" u="none" strike="noStrike" cap="none" normalizeH="0" baseline="0" dirty="0" smtClean="0">
                          <a:ln>
                            <a:noFill/>
                          </a:ln>
                          <a:solidFill>
                            <a:srgbClr val="0066FF"/>
                          </a:solidFill>
                          <a:effectLst/>
                          <a:latin typeface="+mn-lt"/>
                        </a:rPr>
                        <a:t>Yetersiz</a:t>
                      </a:r>
                      <a:endParaRPr kumimoji="0" lang="en-US" sz="1400" b="1" i="0" u="none" strike="noStrike" cap="none" normalizeH="0" baseline="0" dirty="0" smtClean="0">
                        <a:ln>
                          <a:noFill/>
                        </a:ln>
                        <a:solidFill>
                          <a:srgbClr val="0066FF"/>
                        </a:solidFill>
                        <a:effectLst/>
                        <a:latin typeface="+mn-lt"/>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1" i="0" u="none" strike="noStrike" cap="none" normalizeH="0" baseline="0" dirty="0" smtClean="0">
                        <a:ln>
                          <a:noFill/>
                        </a:ln>
                        <a:solidFill>
                          <a:srgbClr val="0066FF"/>
                        </a:solidFill>
                        <a:effectLst/>
                        <a:latin typeface="+mn-lt"/>
                      </a:endParaRPr>
                    </a:p>
                  </a:txBody>
                  <a:tcPr marL="89777" marR="89777"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1" i="0" u="none" strike="noStrike" cap="none" normalizeH="0" baseline="0" dirty="0" smtClean="0">
                          <a:ln>
                            <a:noFill/>
                          </a:ln>
                          <a:solidFill>
                            <a:srgbClr val="0066FF"/>
                          </a:solidFill>
                          <a:effectLst/>
                          <a:latin typeface="+mn-lt"/>
                        </a:rPr>
                        <a:t>Yok</a:t>
                      </a:r>
                      <a:endParaRPr kumimoji="0" lang="en-US" sz="1400" b="1" i="0" u="none" strike="noStrike" cap="none" normalizeH="0" baseline="0" dirty="0" smtClean="0">
                        <a:ln>
                          <a:noFill/>
                        </a:ln>
                        <a:solidFill>
                          <a:srgbClr val="0066FF"/>
                        </a:solidFill>
                        <a:effectLst/>
                        <a:latin typeface="+mn-lt"/>
                      </a:endParaRPr>
                    </a:p>
                  </a:txBody>
                  <a:tcPr marL="89777" marR="89777"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800" b="1" i="0" u="none" strike="noStrike" cap="none" normalizeH="0" baseline="0" dirty="0" smtClean="0">
                          <a:ln>
                            <a:noFill/>
                          </a:ln>
                          <a:solidFill>
                            <a:srgbClr val="0066FF"/>
                          </a:solidFill>
                          <a:effectLst/>
                          <a:latin typeface="Tahoma" pitchFamily="34" charset="0"/>
                        </a:rPr>
                        <a:t>Kontrolü yapılan konu</a:t>
                      </a:r>
                      <a:endParaRPr kumimoji="0" lang="en-US" sz="1800" b="1" i="0" u="none" strike="noStrike" cap="none" normalizeH="0" baseline="0" dirty="0" smtClean="0">
                        <a:ln>
                          <a:noFill/>
                        </a:ln>
                        <a:solidFill>
                          <a:srgbClr val="0066FF"/>
                        </a:solidFill>
                        <a:effectLst/>
                        <a:latin typeface="Tahoma" pitchFamily="34" charset="0"/>
                      </a:endParaRPr>
                    </a:p>
                  </a:txBody>
                  <a:tcPr marL="89777" marR="89777"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800" b="1" i="0" u="none" strike="noStrike" cap="none" normalizeH="0" baseline="0" dirty="0" smtClean="0">
                          <a:ln>
                            <a:noFill/>
                          </a:ln>
                          <a:solidFill>
                            <a:srgbClr val="0066FF"/>
                          </a:solidFill>
                          <a:effectLst/>
                          <a:latin typeface="Tahoma" pitchFamily="34" charset="0"/>
                        </a:rPr>
                        <a:t>Düşünceler</a:t>
                      </a:r>
                      <a:endParaRPr kumimoji="0" lang="en-US" sz="1800" b="1" i="0" u="none" strike="noStrike" cap="none" normalizeH="0" baseline="0" dirty="0" smtClean="0">
                        <a:ln>
                          <a:noFill/>
                        </a:ln>
                        <a:solidFill>
                          <a:srgbClr val="0066FF"/>
                        </a:solidFill>
                        <a:effectLst/>
                        <a:latin typeface="Tahoma" pitchFamily="34" charset="0"/>
                      </a:endParaRPr>
                    </a:p>
                  </a:txBody>
                  <a:tcPr marL="89777" marR="89777" marT="45716" marB="4571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6986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tr-TR" sz="2800" b="0" i="0" u="none" strike="noStrike" cap="none" normalizeH="0" baseline="0" smtClean="0">
                        <a:ln>
                          <a:noFill/>
                        </a:ln>
                        <a:solidFill>
                          <a:schemeClr val="tx1"/>
                        </a:solidFill>
                        <a:effectLst/>
                        <a:latin typeface="Tahoma" pitchFamily="34" charset="0"/>
                      </a:endParaRPr>
                    </a:p>
                  </a:txBody>
                  <a:tcPr marL="89777" marR="89777" marT="45716" marB="4571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tr-TR" sz="2800" b="0" i="0" u="none" strike="noStrike" cap="none" normalizeH="0" baseline="0" smtClean="0">
                        <a:ln>
                          <a:noFill/>
                        </a:ln>
                        <a:solidFill>
                          <a:schemeClr val="tx1"/>
                        </a:solidFill>
                        <a:effectLst/>
                        <a:latin typeface="Tahoma" pitchFamily="34" charset="0"/>
                      </a:endParaRPr>
                    </a:p>
                  </a:txBody>
                  <a:tcPr marL="89777" marR="89777"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tr-TR" sz="2800" b="0" i="0" u="none" strike="noStrike" cap="none" normalizeH="0" baseline="0" dirty="0" smtClean="0">
                        <a:ln>
                          <a:noFill/>
                        </a:ln>
                        <a:solidFill>
                          <a:schemeClr val="tx1"/>
                        </a:solidFill>
                        <a:effectLst/>
                        <a:latin typeface="Tahoma" pitchFamily="34" charset="0"/>
                      </a:endParaRPr>
                    </a:p>
                  </a:txBody>
                  <a:tcPr marL="89777" marR="89777"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dirty="0" smtClean="0">
                          <a:ln>
                            <a:noFill/>
                          </a:ln>
                          <a:solidFill>
                            <a:srgbClr val="002060"/>
                          </a:solidFill>
                          <a:effectLst/>
                          <a:latin typeface="Tahoma" pitchFamily="34" charset="0"/>
                        </a:rPr>
                        <a:t>Tehlikeli alan yeterince tanımlanmış-sınırlanmış mı?</a:t>
                      </a:r>
                      <a:endParaRPr kumimoji="0" lang="en-US" sz="1400" b="0" i="0" u="none" strike="noStrike" cap="none" normalizeH="0" baseline="0" dirty="0" smtClean="0">
                        <a:ln>
                          <a:noFill/>
                        </a:ln>
                        <a:solidFill>
                          <a:srgbClr val="002060"/>
                        </a:solidFill>
                        <a:effectLst/>
                        <a:latin typeface="Tahoma" pitchFamily="34" charset="0"/>
                      </a:endParaRPr>
                    </a:p>
                  </a:txBody>
                  <a:tcPr marL="89777" marR="89777"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tr-TR" sz="2800" b="0" i="0" u="none" strike="noStrike" cap="none" normalizeH="0" baseline="0" smtClean="0">
                        <a:ln>
                          <a:noFill/>
                        </a:ln>
                        <a:solidFill>
                          <a:schemeClr val="tx1"/>
                        </a:solidFill>
                        <a:effectLst/>
                        <a:latin typeface="Tahoma" pitchFamily="34" charset="0"/>
                      </a:endParaRPr>
                    </a:p>
                  </a:txBody>
                  <a:tcPr marL="89777" marR="89777" marT="45716" marB="4571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6668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tr-TR" sz="2800" b="0" i="0" u="none" strike="noStrike" cap="none" normalizeH="0" baseline="0" smtClean="0">
                        <a:ln>
                          <a:noFill/>
                        </a:ln>
                        <a:solidFill>
                          <a:schemeClr val="tx1"/>
                        </a:solidFill>
                        <a:effectLst/>
                        <a:latin typeface="Tahoma" pitchFamily="34" charset="0"/>
                      </a:endParaRPr>
                    </a:p>
                  </a:txBody>
                  <a:tcPr marL="89777" marR="89777" marT="45716" marB="4571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tr-TR" sz="2800" b="0" i="0" u="none" strike="noStrike" cap="none" normalizeH="0" baseline="0" smtClean="0">
                        <a:ln>
                          <a:noFill/>
                        </a:ln>
                        <a:solidFill>
                          <a:schemeClr val="tx1"/>
                        </a:solidFill>
                        <a:effectLst/>
                        <a:latin typeface="Tahoma" pitchFamily="34" charset="0"/>
                      </a:endParaRPr>
                    </a:p>
                  </a:txBody>
                  <a:tcPr marL="89777" marR="89777"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tr-TR" sz="2800" b="0" i="0" u="none" strike="noStrike" cap="none" normalizeH="0" baseline="0" dirty="0" smtClean="0">
                        <a:ln>
                          <a:noFill/>
                        </a:ln>
                        <a:solidFill>
                          <a:schemeClr val="tx1"/>
                        </a:solidFill>
                        <a:effectLst/>
                        <a:latin typeface="Tahoma" pitchFamily="34" charset="0"/>
                      </a:endParaRPr>
                    </a:p>
                  </a:txBody>
                  <a:tcPr marL="89777" marR="89777"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dirty="0" smtClean="0">
                          <a:ln>
                            <a:noFill/>
                          </a:ln>
                          <a:solidFill>
                            <a:srgbClr val="002060"/>
                          </a:solidFill>
                          <a:effectLst/>
                          <a:latin typeface="Tahoma" pitchFamily="34" charset="0"/>
                        </a:rPr>
                        <a:t>Alana girişler kontrol altında mı?</a:t>
                      </a:r>
                      <a:endParaRPr kumimoji="0" lang="en-US" sz="1400" b="0" i="0" u="none" strike="noStrike" cap="none" normalizeH="0" baseline="0" dirty="0" smtClean="0">
                        <a:ln>
                          <a:noFill/>
                        </a:ln>
                        <a:solidFill>
                          <a:srgbClr val="002060"/>
                        </a:solidFill>
                        <a:effectLst/>
                        <a:latin typeface="Tahoma" pitchFamily="34" charset="0"/>
                      </a:endParaRPr>
                    </a:p>
                  </a:txBody>
                  <a:tcPr marL="89777" marR="89777"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tr-TR" sz="2800" b="0" i="0" u="none" strike="noStrike" cap="none" normalizeH="0" baseline="0" dirty="0" smtClean="0">
                        <a:ln>
                          <a:noFill/>
                        </a:ln>
                        <a:solidFill>
                          <a:schemeClr val="tx1"/>
                        </a:solidFill>
                        <a:effectLst/>
                        <a:latin typeface="Tahoma" pitchFamily="34" charset="0"/>
                      </a:endParaRPr>
                    </a:p>
                  </a:txBody>
                  <a:tcPr marL="89777" marR="89777" marT="45716" marB="4571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7825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tr-TR" sz="2800" b="0" i="0" u="none" strike="noStrike" cap="none" normalizeH="0" baseline="0" smtClean="0">
                        <a:ln>
                          <a:noFill/>
                        </a:ln>
                        <a:solidFill>
                          <a:schemeClr val="tx1"/>
                        </a:solidFill>
                        <a:effectLst/>
                        <a:latin typeface="Tahoma" pitchFamily="34" charset="0"/>
                      </a:endParaRPr>
                    </a:p>
                  </a:txBody>
                  <a:tcPr marL="89777" marR="89777" marT="45716" marB="4571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tr-TR" sz="2800" b="0" i="0" u="none" strike="noStrike" cap="none" normalizeH="0" baseline="0" dirty="0" smtClean="0">
                        <a:ln>
                          <a:noFill/>
                        </a:ln>
                        <a:solidFill>
                          <a:schemeClr val="tx1"/>
                        </a:solidFill>
                        <a:effectLst/>
                        <a:latin typeface="Tahoma" pitchFamily="34" charset="0"/>
                      </a:endParaRPr>
                    </a:p>
                  </a:txBody>
                  <a:tcPr marL="89777" marR="89777"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tr-TR" sz="2800" b="0" i="0" u="none" strike="noStrike" cap="none" normalizeH="0" baseline="0" dirty="0" smtClean="0">
                        <a:ln>
                          <a:noFill/>
                        </a:ln>
                        <a:solidFill>
                          <a:schemeClr val="tx1"/>
                        </a:solidFill>
                        <a:effectLst/>
                        <a:latin typeface="Tahoma" pitchFamily="34" charset="0"/>
                      </a:endParaRPr>
                    </a:p>
                  </a:txBody>
                  <a:tcPr marL="89777" marR="89777"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dirty="0" smtClean="0">
                          <a:ln>
                            <a:noFill/>
                          </a:ln>
                          <a:solidFill>
                            <a:srgbClr val="002060"/>
                          </a:solidFill>
                          <a:effectLst/>
                          <a:latin typeface="Tahoma" pitchFamily="34" charset="0"/>
                        </a:rPr>
                        <a:t>Gerekli uyarı işaretleri var mı?Uyarı işaretleri doğru ve görülebilir mi?</a:t>
                      </a:r>
                      <a:endParaRPr kumimoji="0" lang="en-US" sz="1400" b="0" i="0" u="none" strike="noStrike" cap="none" normalizeH="0" baseline="0" dirty="0" smtClean="0">
                        <a:ln>
                          <a:noFill/>
                        </a:ln>
                        <a:solidFill>
                          <a:srgbClr val="002060"/>
                        </a:solidFill>
                        <a:effectLst/>
                        <a:latin typeface="Tahoma" pitchFamily="34" charset="0"/>
                      </a:endParaRPr>
                    </a:p>
                  </a:txBody>
                  <a:tcPr marL="89777" marR="89777" marT="45716" marB="4571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tr-TR" sz="2800" b="0" i="0" u="none" strike="noStrike" cap="none" normalizeH="0" baseline="0" dirty="0" smtClean="0">
                        <a:ln>
                          <a:noFill/>
                        </a:ln>
                        <a:solidFill>
                          <a:schemeClr val="tx1"/>
                        </a:solidFill>
                        <a:effectLst/>
                        <a:latin typeface="Tahoma" pitchFamily="34" charset="0"/>
                      </a:endParaRPr>
                    </a:p>
                  </a:txBody>
                  <a:tcPr marL="89777" marR="89777" marT="45716" marB="4571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288" y="692150"/>
            <a:ext cx="5040808" cy="711200"/>
          </a:xfrm>
        </p:spPr>
        <p:txBody>
          <a:bodyPr/>
          <a:lstStyle/>
          <a:p>
            <a:pPr>
              <a:defRPr/>
            </a:pPr>
            <a:r>
              <a:rPr lang="tr-TR" sz="4400" b="1" dirty="0" err="1" smtClean="0">
                <a:effectLst>
                  <a:outerShdw blurRad="38100" dist="38100" dir="2700000" algn="tl">
                    <a:srgbClr val="000000">
                      <a:alpha val="43137"/>
                    </a:srgbClr>
                  </a:outerShdw>
                </a:effectLst>
              </a:rPr>
              <a:t>Check-list</a:t>
            </a:r>
            <a:r>
              <a:rPr lang="tr-TR" sz="4400" b="1" dirty="0" smtClean="0">
                <a:effectLst>
                  <a:outerShdw blurRad="38100" dist="38100" dir="2700000" algn="tl">
                    <a:srgbClr val="000000">
                      <a:alpha val="43137"/>
                    </a:srgbClr>
                  </a:outerShdw>
                </a:effectLst>
              </a:rPr>
              <a:t> </a:t>
            </a:r>
            <a:r>
              <a:rPr lang="tr-TR" sz="4400" b="1" dirty="0">
                <a:effectLst>
                  <a:outerShdw blurRad="38100" dist="38100" dir="2700000" algn="tl">
                    <a:srgbClr val="000000">
                      <a:alpha val="43137"/>
                    </a:srgbClr>
                  </a:outerShdw>
                </a:effectLst>
              </a:rPr>
              <a:t>Örneği</a:t>
            </a:r>
          </a:p>
        </p:txBody>
      </p:sp>
      <p:pic>
        <p:nvPicPr>
          <p:cNvPr id="199683"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463" y="1616075"/>
            <a:ext cx="8820150" cy="524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288" y="2852738"/>
            <a:ext cx="8229600" cy="863600"/>
          </a:xfrm>
        </p:spPr>
        <p:txBody>
          <a:bodyPr/>
          <a:lstStyle/>
          <a:p>
            <a:pPr marL="0" indent="0" algn="ctr">
              <a:buFont typeface="Wingdings 2" pitchFamily="18" charset="2"/>
              <a:buNone/>
              <a:defRPr/>
            </a:pPr>
            <a:r>
              <a:rPr lang="en-US" sz="4400" b="1" dirty="0" err="1">
                <a:solidFill>
                  <a:schemeClr val="tx2"/>
                </a:solidFill>
                <a:effectLst>
                  <a:outerShdw blurRad="38100" dist="38100" dir="2700000" algn="tl">
                    <a:srgbClr val="000000">
                      <a:alpha val="43137"/>
                    </a:srgbClr>
                  </a:outerShdw>
                </a:effectLst>
                <a:latin typeface="+mj-lt"/>
                <a:ea typeface="+mj-ea"/>
                <a:cs typeface="+mj-cs"/>
              </a:rPr>
              <a:t>Olursa</a:t>
            </a:r>
            <a:r>
              <a:rPr lang="en-US" sz="4400" b="1" dirty="0">
                <a:solidFill>
                  <a:schemeClr val="tx2"/>
                </a:solidFill>
                <a:effectLst>
                  <a:outerShdw blurRad="38100" dist="38100" dir="2700000" algn="tl">
                    <a:srgbClr val="000000">
                      <a:alpha val="43137"/>
                    </a:srgbClr>
                  </a:outerShdw>
                </a:effectLst>
                <a:latin typeface="+mj-lt"/>
                <a:ea typeface="+mj-ea"/>
                <a:cs typeface="+mj-cs"/>
              </a:rPr>
              <a:t> Ne </a:t>
            </a:r>
            <a:r>
              <a:rPr lang="en-US" sz="4400" b="1" dirty="0" err="1">
                <a:solidFill>
                  <a:schemeClr val="tx2"/>
                </a:solidFill>
                <a:effectLst>
                  <a:outerShdw blurRad="38100" dist="38100" dir="2700000" algn="tl">
                    <a:srgbClr val="000000">
                      <a:alpha val="43137"/>
                    </a:srgbClr>
                  </a:outerShdw>
                </a:effectLst>
                <a:latin typeface="+mj-lt"/>
                <a:ea typeface="+mj-ea"/>
                <a:cs typeface="+mj-cs"/>
              </a:rPr>
              <a:t>Olur</a:t>
            </a:r>
            <a:r>
              <a:rPr lang="en-US" sz="4400" b="1" dirty="0">
                <a:solidFill>
                  <a:schemeClr val="tx2"/>
                </a:solidFill>
                <a:effectLst>
                  <a:outerShdw blurRad="38100" dist="38100" dir="2700000" algn="tl">
                    <a:srgbClr val="000000">
                      <a:alpha val="43137"/>
                    </a:srgbClr>
                  </a:outerShdw>
                </a:effectLst>
                <a:latin typeface="+mj-lt"/>
                <a:ea typeface="+mj-ea"/>
                <a:cs typeface="+mj-cs"/>
              </a:rPr>
              <a:t>? (What İf..?)</a:t>
            </a:r>
            <a:endParaRPr lang="tr-TR" sz="4400" b="1" dirty="0">
              <a:solidFill>
                <a:schemeClr val="tx2"/>
              </a:solidFill>
              <a:effectLst>
                <a:outerShdw blurRad="38100" dist="38100" dir="2700000" algn="tl">
                  <a:srgbClr val="000000">
                    <a:alpha val="43137"/>
                  </a:srgbClr>
                </a:outerShdw>
              </a:effectLst>
              <a:latin typeface="+mj-lt"/>
              <a:ea typeface="+mj-ea"/>
              <a:cs typeface="+mj-cs"/>
            </a:endParaRPr>
          </a:p>
          <a:p>
            <a:pPr algn="ctr">
              <a:defRPr/>
            </a:pPr>
            <a:endParaRPr lang="tr-TR" sz="3600" b="1" dirty="0">
              <a:solidFill>
                <a:schemeClr val="tx2"/>
              </a:solidFill>
              <a:effectLst>
                <a:outerShdw blurRad="38100" dist="38100" dir="2700000" algn="tl">
                  <a:srgbClr val="000000">
                    <a:alpha val="43137"/>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87450" y="765175"/>
            <a:ext cx="6778625" cy="638175"/>
          </a:xfrm>
        </p:spPr>
        <p:txBody>
          <a:bodyPr/>
          <a:lstStyle/>
          <a:p>
            <a:pPr>
              <a:defRPr/>
            </a:pPr>
            <a:r>
              <a:rPr lang="en-US" sz="4400" b="1" dirty="0" err="1">
                <a:effectLst>
                  <a:outerShdw blurRad="38100" dist="38100" dir="2700000" algn="tl">
                    <a:srgbClr val="000000">
                      <a:alpha val="43137"/>
                    </a:srgbClr>
                  </a:outerShdw>
                </a:effectLst>
              </a:rPr>
              <a:t>Olursa</a:t>
            </a:r>
            <a:r>
              <a:rPr lang="en-US" sz="4400" b="1" dirty="0">
                <a:effectLst>
                  <a:outerShdw blurRad="38100" dist="38100" dir="2700000" algn="tl">
                    <a:srgbClr val="000000">
                      <a:alpha val="43137"/>
                    </a:srgbClr>
                  </a:outerShdw>
                </a:effectLst>
              </a:rPr>
              <a:t> Ne </a:t>
            </a:r>
            <a:r>
              <a:rPr lang="en-US" sz="4400" b="1" dirty="0" err="1">
                <a:effectLst>
                  <a:outerShdw blurRad="38100" dist="38100" dir="2700000" algn="tl">
                    <a:srgbClr val="000000">
                      <a:alpha val="43137"/>
                    </a:srgbClr>
                  </a:outerShdw>
                </a:effectLst>
              </a:rPr>
              <a:t>Olur</a:t>
            </a:r>
            <a:r>
              <a:rPr lang="en-US" sz="4400" b="1" dirty="0">
                <a:effectLst>
                  <a:outerShdw blurRad="38100" dist="38100" dir="2700000" algn="tl">
                    <a:srgbClr val="000000">
                      <a:alpha val="43137"/>
                    </a:srgbClr>
                  </a:outerShdw>
                </a:effectLst>
              </a:rPr>
              <a:t>? (What </a:t>
            </a:r>
            <a:r>
              <a:rPr lang="en-US" sz="4400" b="1" dirty="0" err="1">
                <a:effectLst>
                  <a:outerShdw blurRad="38100" dist="38100" dir="2700000" algn="tl">
                    <a:srgbClr val="000000">
                      <a:alpha val="43137"/>
                    </a:srgbClr>
                  </a:outerShdw>
                </a:effectLst>
              </a:rPr>
              <a:t>İf</a:t>
            </a:r>
            <a:r>
              <a:rPr lang="en-US" sz="4400" b="1" dirty="0">
                <a:effectLst>
                  <a:outerShdw blurRad="38100" dist="38100" dir="2700000" algn="tl">
                    <a:srgbClr val="000000">
                      <a:alpha val="43137"/>
                    </a:srgbClr>
                  </a:outerShdw>
                </a:effectLst>
              </a:rPr>
              <a:t>..?)</a:t>
            </a:r>
            <a:endParaRPr lang="tr-TR" sz="4400"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468313" y="1700213"/>
            <a:ext cx="8229600" cy="4824412"/>
          </a:xfrm>
        </p:spPr>
        <p:txBody>
          <a:bodyPr>
            <a:normAutofit lnSpcReduction="10000"/>
          </a:bodyPr>
          <a:lstStyle/>
          <a:p>
            <a:pPr algn="just">
              <a:defRPr/>
            </a:pPr>
            <a:r>
              <a:rPr lang="tr-TR" sz="2400" dirty="0"/>
              <a:t>Bu </a:t>
            </a:r>
            <a:r>
              <a:rPr lang="tr-TR" sz="2400" dirty="0" err="1"/>
              <a:t>metod</a:t>
            </a:r>
            <a:r>
              <a:rPr lang="tr-TR" sz="2400" dirty="0"/>
              <a:t>, fabrika ziyaretleri ve prosedürlerin gözden geçirmesi esnasında yararlıdır, hali hazırda var olan kaçınılmaz potansiyel tehlikelerin tespit edilme oranını yükseltir. </a:t>
            </a:r>
            <a:endParaRPr lang="tr-TR" sz="2400" dirty="0" smtClean="0"/>
          </a:p>
          <a:p>
            <a:pPr marL="0" indent="0" algn="just">
              <a:buFont typeface="Wingdings 2" pitchFamily="18" charset="2"/>
              <a:buNone/>
              <a:defRPr/>
            </a:pPr>
            <a:endParaRPr lang="tr-TR" sz="2400" dirty="0" smtClean="0"/>
          </a:p>
          <a:p>
            <a:pPr algn="just">
              <a:defRPr/>
            </a:pPr>
            <a:r>
              <a:rPr lang="tr-TR" sz="2400" dirty="0" smtClean="0"/>
              <a:t>Bu </a:t>
            </a:r>
            <a:r>
              <a:rPr lang="tr-TR" sz="2400" dirty="0" err="1"/>
              <a:t>metod</a:t>
            </a:r>
            <a:r>
              <a:rPr lang="tr-TR" sz="2400" dirty="0"/>
              <a:t> işlemlerin herhangi bir aşamasında uygulanabilir ve daha az tecrübeli risk analistleri tarafından yürütülebilir. Genel soru olan “Olursa Ne Olur?” ile başlar ve sorulara verilen cevaplara dayanır. Aksaklıkların muhtemel sonuçları belirlenir ve sorumlu kişiler tarafından </a:t>
            </a:r>
            <a:r>
              <a:rPr lang="tr-TR" sz="2400" dirty="0" err="1"/>
              <a:t>herbir</a:t>
            </a:r>
            <a:r>
              <a:rPr lang="tr-TR" sz="2400" dirty="0"/>
              <a:t> durum için tavsiyeler tanımlanır. Bilgiler yazılı format ile sağlanır ve çevresel değerlendirme raporu ile birlikte derlenir.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87450" y="981075"/>
            <a:ext cx="6275388" cy="1143000"/>
          </a:xfrm>
        </p:spPr>
        <p:txBody>
          <a:bodyPr>
            <a:normAutofit fontScale="90000"/>
          </a:bodyPr>
          <a:lstStyle/>
          <a:p>
            <a:pPr algn="ctr" eaLnBrk="1" fontAlgn="auto" hangingPunct="1">
              <a:spcAft>
                <a:spcPts val="0"/>
              </a:spcAft>
              <a:defRPr/>
            </a:pPr>
            <a:r>
              <a:rPr lang="tr-TR" b="1" dirty="0" smtClean="0">
                <a:effectLst>
                  <a:outerShdw blurRad="38100" dist="38100" dir="2700000" algn="tl">
                    <a:srgbClr val="000000">
                      <a:alpha val="43137"/>
                    </a:srgbClr>
                  </a:outerShdw>
                </a:effectLst>
              </a:rPr>
              <a:t>TS 18001’de geçen diğer </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ilgili tanımlar</a:t>
            </a:r>
          </a:p>
        </p:txBody>
      </p:sp>
      <p:sp>
        <p:nvSpPr>
          <p:cNvPr id="21507" name="Rectangle 3"/>
          <p:cNvSpPr>
            <a:spLocks noGrp="1" noChangeArrowheads="1"/>
          </p:cNvSpPr>
          <p:nvPr>
            <p:ph idx="1"/>
          </p:nvPr>
        </p:nvSpPr>
        <p:spPr>
          <a:xfrm>
            <a:off x="179388" y="2281238"/>
            <a:ext cx="8713787" cy="2084387"/>
          </a:xfrm>
        </p:spPr>
        <p:txBody>
          <a:bodyPr/>
          <a:lstStyle/>
          <a:p>
            <a:pPr eaLnBrk="1" hangingPunct="1">
              <a:lnSpc>
                <a:spcPct val="90000"/>
              </a:lnSpc>
            </a:pPr>
            <a:r>
              <a:rPr lang="tr-TR" b="1" i="1" u="sng" smtClean="0">
                <a:solidFill>
                  <a:srgbClr val="FF0000"/>
                </a:solidFill>
              </a:rPr>
              <a:t>Risk Değerlendirmesi:</a:t>
            </a:r>
            <a:r>
              <a:rPr lang="tr-TR" smtClean="0"/>
              <a:t> Tehlikelerden kaynaklanan riskin büyüklüğünü tahmin etmek ve mevcut kontrollerin yeterliliğini dikkate alarak riskin kabul edilebilir olup olmadığına karar vermek için kullanılan proses (süreç).</a:t>
            </a:r>
          </a:p>
        </p:txBody>
      </p:sp>
      <p:pic>
        <p:nvPicPr>
          <p:cNvPr id="21508" name="Picture 6" descr="http://muhasebedr.com/wp-content/uploads/risk-3.jpg">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14480" y="4286256"/>
            <a:ext cx="5572164" cy="2009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750" y="836613"/>
            <a:ext cx="8229600" cy="723900"/>
          </a:xfrm>
        </p:spPr>
        <p:txBody>
          <a:bodyPr/>
          <a:lstStyle/>
          <a:p>
            <a:pPr algn="ctr">
              <a:defRPr/>
            </a:pPr>
            <a:r>
              <a:rPr lang="en-US" sz="4400" b="1" dirty="0" err="1">
                <a:effectLst>
                  <a:outerShdw blurRad="38100" dist="38100" dir="2700000" algn="tl">
                    <a:srgbClr val="000000">
                      <a:alpha val="43137"/>
                    </a:srgbClr>
                  </a:outerShdw>
                </a:effectLst>
              </a:rPr>
              <a:t>Olursa</a:t>
            </a:r>
            <a:r>
              <a:rPr lang="en-US" sz="4400" b="1" dirty="0">
                <a:effectLst>
                  <a:outerShdw blurRad="38100" dist="38100" dir="2700000" algn="tl">
                    <a:srgbClr val="000000">
                      <a:alpha val="43137"/>
                    </a:srgbClr>
                  </a:outerShdw>
                </a:effectLst>
              </a:rPr>
              <a:t> Ne </a:t>
            </a:r>
            <a:r>
              <a:rPr lang="en-US" sz="4400" b="1" dirty="0" err="1">
                <a:effectLst>
                  <a:outerShdw blurRad="38100" dist="38100" dir="2700000" algn="tl">
                    <a:srgbClr val="000000">
                      <a:alpha val="43137"/>
                    </a:srgbClr>
                  </a:outerShdw>
                </a:effectLst>
              </a:rPr>
              <a:t>Olur</a:t>
            </a:r>
            <a:r>
              <a:rPr lang="en-US" sz="4400" b="1" dirty="0">
                <a:effectLst>
                  <a:outerShdw blurRad="38100" dist="38100" dir="2700000" algn="tl">
                    <a:srgbClr val="000000">
                      <a:alpha val="43137"/>
                    </a:srgbClr>
                  </a:outerShdw>
                </a:effectLst>
              </a:rPr>
              <a:t>? (What </a:t>
            </a:r>
            <a:r>
              <a:rPr lang="en-US" sz="4400" b="1" dirty="0" err="1">
                <a:effectLst>
                  <a:outerShdw blurRad="38100" dist="38100" dir="2700000" algn="tl">
                    <a:srgbClr val="000000">
                      <a:alpha val="43137"/>
                    </a:srgbClr>
                  </a:outerShdw>
                </a:effectLst>
              </a:rPr>
              <a:t>İf</a:t>
            </a:r>
            <a:r>
              <a:rPr lang="en-US" sz="4400" b="1" dirty="0">
                <a:effectLst>
                  <a:outerShdw blurRad="38100" dist="38100" dir="2700000" algn="tl">
                    <a:srgbClr val="000000">
                      <a:alpha val="43137"/>
                    </a:srgbClr>
                  </a:outerShdw>
                </a:effectLst>
              </a:rPr>
              <a:t>..?)</a:t>
            </a:r>
            <a:endParaRPr lang="tr-TR" sz="4400" b="1" dirty="0">
              <a:effectLst>
                <a:outerShdw blurRad="38100" dist="38100" dir="2700000" algn="tl">
                  <a:srgbClr val="000000">
                    <a:alpha val="43137"/>
                  </a:srgbClr>
                </a:outerShdw>
              </a:effectLst>
            </a:endParaRPr>
          </a:p>
        </p:txBody>
      </p:sp>
      <p:sp>
        <p:nvSpPr>
          <p:cNvPr id="202755" name="2 İçerik Yer Tutucusu"/>
          <p:cNvSpPr>
            <a:spLocks noGrp="1"/>
          </p:cNvSpPr>
          <p:nvPr>
            <p:ph idx="1"/>
          </p:nvPr>
        </p:nvSpPr>
        <p:spPr>
          <a:xfrm>
            <a:off x="457200" y="1628775"/>
            <a:ext cx="8229600" cy="4695825"/>
          </a:xfrm>
        </p:spPr>
        <p:txBody>
          <a:bodyPr/>
          <a:lstStyle/>
          <a:p>
            <a:pPr marL="0" indent="0" algn="just">
              <a:buFont typeface="Wingdings 2" pitchFamily="18" charset="2"/>
              <a:buNone/>
            </a:pPr>
            <a:r>
              <a:rPr lang="tr-TR" dirty="0" smtClean="0"/>
              <a:t>Risk değerlendirme raporunda, tehlikelerin tipini tarif etmek ve tavsiyeleri değerlendirmek maksadıyla kullanılır. </a:t>
            </a:r>
          </a:p>
          <a:p>
            <a:pPr marL="0" indent="0" algn="just">
              <a:buFont typeface="Wingdings 2" pitchFamily="18" charset="2"/>
              <a:buNone/>
            </a:pPr>
            <a:endParaRPr lang="tr-TR" dirty="0" smtClean="0"/>
          </a:p>
          <a:p>
            <a:pPr marL="0" indent="0" algn="just">
              <a:buFont typeface="Wingdings 2" pitchFamily="18" charset="2"/>
              <a:buNone/>
            </a:pPr>
            <a:r>
              <a:rPr lang="tr-TR" dirty="0" smtClean="0"/>
              <a:t>Bu </a:t>
            </a:r>
            <a:r>
              <a:rPr lang="tr-TR" dirty="0" err="1" smtClean="0"/>
              <a:t>metod</a:t>
            </a:r>
            <a:r>
              <a:rPr lang="tr-TR" dirty="0" smtClean="0"/>
              <a:t> ile yapılan risk değerlendirmesinde, risk analistinin dikkati yalnızca bir noktaya odaklanabilir ya da analistin tecrübesi o noktadaki tehlikeyi görmesine olanak vermez. Bu </a:t>
            </a:r>
            <a:r>
              <a:rPr lang="tr-TR" dirty="0" err="1" smtClean="0"/>
              <a:t>metod</a:t>
            </a:r>
            <a:r>
              <a:rPr lang="tr-TR" dirty="0" smtClean="0"/>
              <a:t> çeşitli disiplinlerdeki takım üyelerinin tecrübelerine dayanması ve bu takımdaki üyelerin tecrübelerine göre sonuçların çok fazla etkilenmesi nedeniyle </a:t>
            </a:r>
            <a:r>
              <a:rPr lang="tr-TR" dirty="0" err="1" smtClean="0"/>
              <a:t>informal</a:t>
            </a:r>
            <a:r>
              <a:rPr lang="tr-TR" dirty="0" smtClean="0"/>
              <a:t> bir </a:t>
            </a:r>
            <a:r>
              <a:rPr lang="tr-TR" dirty="0" err="1" smtClean="0"/>
              <a:t>metoddur</a:t>
            </a:r>
            <a:r>
              <a:rPr lang="tr-TR" dirty="0" smtClean="0"/>
              <a: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8313" y="765175"/>
            <a:ext cx="8229600" cy="866775"/>
          </a:xfrm>
        </p:spPr>
        <p:txBody>
          <a:bodyPr/>
          <a:lstStyle/>
          <a:p>
            <a:pPr algn="ctr">
              <a:defRPr/>
            </a:pPr>
            <a:r>
              <a:rPr lang="en-US" sz="4400" b="1" dirty="0" err="1">
                <a:effectLst>
                  <a:outerShdw blurRad="38100" dist="38100" dir="2700000" algn="tl">
                    <a:srgbClr val="000000">
                      <a:alpha val="43137"/>
                    </a:srgbClr>
                  </a:outerShdw>
                </a:effectLst>
              </a:rPr>
              <a:t>Olursa</a:t>
            </a:r>
            <a:r>
              <a:rPr lang="en-US" sz="4400" b="1" dirty="0">
                <a:effectLst>
                  <a:outerShdw blurRad="38100" dist="38100" dir="2700000" algn="tl">
                    <a:srgbClr val="000000">
                      <a:alpha val="43137"/>
                    </a:srgbClr>
                  </a:outerShdw>
                </a:effectLst>
              </a:rPr>
              <a:t> Ne </a:t>
            </a:r>
            <a:r>
              <a:rPr lang="en-US" sz="4400" b="1" dirty="0" err="1">
                <a:effectLst>
                  <a:outerShdw blurRad="38100" dist="38100" dir="2700000" algn="tl">
                    <a:srgbClr val="000000">
                      <a:alpha val="43137"/>
                    </a:srgbClr>
                  </a:outerShdw>
                </a:effectLst>
              </a:rPr>
              <a:t>Olur</a:t>
            </a:r>
            <a:r>
              <a:rPr lang="en-US" sz="4400" b="1" dirty="0">
                <a:effectLst>
                  <a:outerShdw blurRad="38100" dist="38100" dir="2700000" algn="tl">
                    <a:srgbClr val="000000">
                      <a:alpha val="43137"/>
                    </a:srgbClr>
                  </a:outerShdw>
                </a:effectLst>
              </a:rPr>
              <a:t>? (What </a:t>
            </a:r>
            <a:r>
              <a:rPr lang="en-US" sz="4400" b="1" dirty="0" err="1">
                <a:effectLst>
                  <a:outerShdw blurRad="38100" dist="38100" dir="2700000" algn="tl">
                    <a:srgbClr val="000000">
                      <a:alpha val="43137"/>
                    </a:srgbClr>
                  </a:outerShdw>
                </a:effectLst>
              </a:rPr>
              <a:t>İf</a:t>
            </a:r>
            <a:r>
              <a:rPr lang="en-US" sz="4400" b="1" dirty="0">
                <a:effectLst>
                  <a:outerShdw blurRad="38100" dist="38100" dir="2700000" algn="tl">
                    <a:srgbClr val="000000">
                      <a:alpha val="43137"/>
                    </a:srgbClr>
                  </a:outerShdw>
                </a:effectLst>
              </a:rPr>
              <a:t>..?)</a:t>
            </a:r>
            <a:endParaRPr lang="tr-TR" sz="4400" b="1" dirty="0">
              <a:effectLst>
                <a:outerShdw blurRad="38100" dist="38100" dir="2700000" algn="tl">
                  <a:srgbClr val="000000">
                    <a:alpha val="43137"/>
                  </a:srgbClr>
                </a:outerShdw>
              </a:effectLst>
            </a:endParaRPr>
          </a:p>
        </p:txBody>
      </p:sp>
      <p:graphicFrame>
        <p:nvGraphicFramePr>
          <p:cNvPr id="5" name="Tablo 4"/>
          <p:cNvGraphicFramePr>
            <a:graphicFrameLocks noGrp="1"/>
          </p:cNvGraphicFramePr>
          <p:nvPr/>
        </p:nvGraphicFramePr>
        <p:xfrm>
          <a:off x="107950" y="2133600"/>
          <a:ext cx="8910638" cy="2887664"/>
        </p:xfrm>
        <a:graphic>
          <a:graphicData uri="http://schemas.openxmlformats.org/drawingml/2006/table">
            <a:tbl>
              <a:tblPr/>
              <a:tblGrid>
                <a:gridCol w="2657475">
                  <a:extLst>
                    <a:ext uri="{9D8B030D-6E8A-4147-A177-3AD203B41FA5}">
                      <a16:colId xmlns:a16="http://schemas.microsoft.com/office/drawing/2014/main" xmlns="" val="20000"/>
                    </a:ext>
                  </a:extLst>
                </a:gridCol>
                <a:gridCol w="1346200">
                  <a:extLst>
                    <a:ext uri="{9D8B030D-6E8A-4147-A177-3AD203B41FA5}">
                      <a16:colId xmlns:a16="http://schemas.microsoft.com/office/drawing/2014/main" xmlns="" val="20001"/>
                    </a:ext>
                  </a:extLst>
                </a:gridCol>
                <a:gridCol w="1581150">
                  <a:extLst>
                    <a:ext uri="{9D8B030D-6E8A-4147-A177-3AD203B41FA5}">
                      <a16:colId xmlns:a16="http://schemas.microsoft.com/office/drawing/2014/main" xmlns="" val="20002"/>
                    </a:ext>
                  </a:extLst>
                </a:gridCol>
                <a:gridCol w="1571625">
                  <a:extLst>
                    <a:ext uri="{9D8B030D-6E8A-4147-A177-3AD203B41FA5}">
                      <a16:colId xmlns:a16="http://schemas.microsoft.com/office/drawing/2014/main" xmlns="" val="20003"/>
                    </a:ext>
                  </a:extLst>
                </a:gridCol>
                <a:gridCol w="1754188">
                  <a:extLst>
                    <a:ext uri="{9D8B030D-6E8A-4147-A177-3AD203B41FA5}">
                      <a16:colId xmlns:a16="http://schemas.microsoft.com/office/drawing/2014/main" xmlns="" val="20004"/>
                    </a:ext>
                  </a:extLst>
                </a:gridCol>
              </a:tblGrid>
              <a:tr h="625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1" u="none" strike="noStrike" cap="none" normalizeH="0" baseline="0" smtClean="0">
                          <a:ln>
                            <a:noFill/>
                          </a:ln>
                          <a:solidFill>
                            <a:schemeClr val="bg1"/>
                          </a:solidFill>
                          <a:effectLst/>
                          <a:latin typeface="Cambria" pitchFamily="18" charset="0"/>
                          <a:cs typeface="Times New Roman" pitchFamily="18" charset="0"/>
                        </a:rPr>
                        <a:t>Soru</a:t>
                      </a:r>
                    </a:p>
                  </a:txBody>
                  <a:tcPr marL="68580" marR="685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lnTlToBr>
                      <a:noFill/>
                    </a:lnTlToBr>
                    <a:lnBlToTr>
                      <a:noFill/>
                    </a:lnBlToTr>
                    <a:solidFill>
                      <a:srgbClr val="77D9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1" u="none" strike="noStrike" cap="none" normalizeH="0" baseline="0" smtClean="0">
                          <a:ln>
                            <a:noFill/>
                          </a:ln>
                          <a:solidFill>
                            <a:schemeClr val="bg1"/>
                          </a:solidFill>
                          <a:effectLst/>
                          <a:latin typeface="Cambria" pitchFamily="18" charset="0"/>
                          <a:cs typeface="Times New Roman" pitchFamily="18" charset="0"/>
                        </a:rPr>
                        <a:t>Sonuç</a:t>
                      </a:r>
                    </a:p>
                  </a:txBody>
                  <a:tcPr marL="68580" marR="685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lnTlToBr>
                      <a:noFill/>
                    </a:lnTlToBr>
                    <a:lnBlToTr>
                      <a:noFill/>
                    </a:lnBlToTr>
                    <a:solidFill>
                      <a:srgbClr val="77D9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1" u="none" strike="noStrike" cap="none" normalizeH="0" baseline="0" smtClean="0">
                          <a:ln>
                            <a:noFill/>
                          </a:ln>
                          <a:solidFill>
                            <a:schemeClr val="bg1"/>
                          </a:solidFill>
                          <a:effectLst/>
                          <a:latin typeface="Cambria" pitchFamily="18" charset="0"/>
                          <a:cs typeface="Times New Roman" pitchFamily="18" charset="0"/>
                        </a:rPr>
                        <a:t>Tavsiyeler</a:t>
                      </a:r>
                    </a:p>
                  </a:txBody>
                  <a:tcPr marL="68580" marR="685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lnTlToBr>
                      <a:noFill/>
                    </a:lnTlToBr>
                    <a:lnBlToTr>
                      <a:noFill/>
                    </a:lnBlToTr>
                    <a:solidFill>
                      <a:srgbClr val="77D9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1" u="none" strike="noStrike" cap="none" normalizeH="0" baseline="0" smtClean="0">
                          <a:ln>
                            <a:noFill/>
                          </a:ln>
                          <a:solidFill>
                            <a:schemeClr val="bg1"/>
                          </a:solidFill>
                          <a:effectLst/>
                          <a:latin typeface="Cambria" pitchFamily="18" charset="0"/>
                          <a:cs typeface="Times New Roman" pitchFamily="18" charset="0"/>
                        </a:rPr>
                        <a:t>Sorumlu</a:t>
                      </a:r>
                    </a:p>
                  </a:txBody>
                  <a:tcPr marL="68580" marR="685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lnTlToBr>
                      <a:noFill/>
                    </a:lnTlToBr>
                    <a:lnBlToTr>
                      <a:noFill/>
                    </a:lnBlToTr>
                    <a:solidFill>
                      <a:srgbClr val="77D9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1" u="none" strike="noStrike" cap="none" normalizeH="0" baseline="0" smtClean="0">
                          <a:ln>
                            <a:noFill/>
                          </a:ln>
                          <a:solidFill>
                            <a:schemeClr val="bg1"/>
                          </a:solidFill>
                          <a:effectLst/>
                          <a:latin typeface="Cambria" pitchFamily="18" charset="0"/>
                          <a:cs typeface="Times New Roman" pitchFamily="18" charset="0"/>
                        </a:rPr>
                        <a:t>Eylem Zamanı</a:t>
                      </a:r>
                    </a:p>
                  </a:txBody>
                  <a:tcPr marL="68580" marR="685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lnTlToBr>
                      <a:noFill/>
                    </a:lnTlToBr>
                    <a:lnBlToTr>
                      <a:noFill/>
                    </a:lnBlToTr>
                    <a:solidFill>
                      <a:srgbClr val="77D9E8"/>
                    </a:solidFill>
                  </a:tcPr>
                </a:tc>
                <a:extLst>
                  <a:ext uri="{0D108BD9-81ED-4DB2-BD59-A6C34878D82A}">
                    <a16:rowId xmlns:a16="http://schemas.microsoft.com/office/drawing/2014/main" xmlns="" val="10000"/>
                  </a:ext>
                </a:extLst>
              </a:tr>
              <a:tr h="776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1" u="none" strike="noStrike" cap="none" normalizeH="0" baseline="0" smtClean="0">
                          <a:ln>
                            <a:noFill/>
                          </a:ln>
                          <a:solidFill>
                            <a:schemeClr val="tx1"/>
                          </a:solidFill>
                          <a:effectLst/>
                          <a:latin typeface="Calibri" pitchFamily="34" charset="0"/>
                          <a:cs typeface="Arial" pitchFamily="34" charset="0"/>
                        </a:rPr>
                        <a:t>……….olursa ne olur?</a:t>
                      </a:r>
                    </a:p>
                  </a:txBody>
                  <a:tcPr marL="68580" marR="685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2000" b="1" i="1" u="none" strike="noStrike" cap="none" normalizeH="0" baseline="0" smtClean="0">
                        <a:ln>
                          <a:noFill/>
                        </a:ln>
                        <a:solidFill>
                          <a:schemeClr val="tx1"/>
                        </a:solidFill>
                        <a:effectLst/>
                        <a:latin typeface="Calibri" pitchFamily="34" charset="0"/>
                        <a:cs typeface="Arial" pitchFamily="34" charset="0"/>
                      </a:endParaRPr>
                    </a:p>
                  </a:txBody>
                  <a:tcPr marL="68580" marR="685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2000" b="1" i="1" u="none" strike="noStrike" cap="none" normalizeH="0" baseline="0" smtClean="0">
                        <a:ln>
                          <a:noFill/>
                        </a:ln>
                        <a:solidFill>
                          <a:schemeClr val="tx1"/>
                        </a:solidFill>
                        <a:effectLst/>
                        <a:latin typeface="Calibri" pitchFamily="34" charset="0"/>
                        <a:cs typeface="Arial" pitchFamily="34" charset="0"/>
                      </a:endParaRPr>
                    </a:p>
                  </a:txBody>
                  <a:tcPr marL="68580" marR="685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2000" b="1" i="1" u="none" strike="noStrike" cap="none" normalizeH="0" baseline="0" smtClean="0">
                        <a:ln>
                          <a:noFill/>
                        </a:ln>
                        <a:solidFill>
                          <a:schemeClr val="tx1"/>
                        </a:solidFill>
                        <a:effectLst/>
                        <a:latin typeface="Calibri" pitchFamily="34" charset="0"/>
                        <a:cs typeface="Arial" pitchFamily="34" charset="0"/>
                      </a:endParaRPr>
                    </a:p>
                  </a:txBody>
                  <a:tcPr marL="68580" marR="685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2000" b="1" i="1" u="none" strike="noStrike" cap="none" normalizeH="0" baseline="0" smtClean="0">
                        <a:ln>
                          <a:noFill/>
                        </a:ln>
                        <a:solidFill>
                          <a:schemeClr val="tx1"/>
                        </a:solidFill>
                        <a:effectLst/>
                        <a:latin typeface="Calibri" pitchFamily="34" charset="0"/>
                        <a:cs typeface="Arial" pitchFamily="34" charset="0"/>
                      </a:endParaRPr>
                    </a:p>
                  </a:txBody>
                  <a:tcPr marL="68580" marR="685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extLst>
                  <a:ext uri="{0D108BD9-81ED-4DB2-BD59-A6C34878D82A}">
                    <a16:rowId xmlns:a16="http://schemas.microsoft.com/office/drawing/2014/main" xmlns="" val="10001"/>
                  </a:ext>
                </a:extLst>
              </a:tr>
              <a:tr h="744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1" u="none" strike="noStrike" cap="none" normalizeH="0" baseline="0" smtClean="0">
                          <a:ln>
                            <a:noFill/>
                          </a:ln>
                          <a:solidFill>
                            <a:schemeClr val="tx1"/>
                          </a:solidFill>
                          <a:effectLst/>
                          <a:latin typeface="Calibri" pitchFamily="34" charset="0"/>
                          <a:cs typeface="Arial" pitchFamily="34" charset="0"/>
                        </a:rPr>
                        <a:t>…...….olursa ne olur?</a:t>
                      </a:r>
                    </a:p>
                  </a:txBody>
                  <a:tcPr marL="68580" marR="685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2000" b="1" i="1" u="none" strike="noStrike" cap="none" normalizeH="0" baseline="0" smtClean="0">
                        <a:ln>
                          <a:noFill/>
                        </a:ln>
                        <a:solidFill>
                          <a:schemeClr val="tx1"/>
                        </a:solidFill>
                        <a:effectLst/>
                        <a:latin typeface="Calibri" pitchFamily="34" charset="0"/>
                        <a:cs typeface="Arial" pitchFamily="34" charset="0"/>
                      </a:endParaRPr>
                    </a:p>
                  </a:txBody>
                  <a:tcPr marL="68580" marR="685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2000" b="1" i="1" u="none" strike="noStrike" cap="none" normalizeH="0" baseline="0" smtClean="0">
                        <a:ln>
                          <a:noFill/>
                        </a:ln>
                        <a:solidFill>
                          <a:schemeClr val="tx1"/>
                        </a:solidFill>
                        <a:effectLst/>
                        <a:latin typeface="Calibri" pitchFamily="34" charset="0"/>
                        <a:cs typeface="Arial" pitchFamily="34" charset="0"/>
                      </a:endParaRPr>
                    </a:p>
                  </a:txBody>
                  <a:tcPr marL="68580" marR="685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2000" b="1" i="1" u="none" strike="noStrike" cap="none" normalizeH="0" baseline="0" smtClean="0">
                        <a:ln>
                          <a:noFill/>
                        </a:ln>
                        <a:solidFill>
                          <a:schemeClr val="tx1"/>
                        </a:solidFill>
                        <a:effectLst/>
                        <a:latin typeface="Calibri" pitchFamily="34" charset="0"/>
                        <a:cs typeface="Arial" pitchFamily="34" charset="0"/>
                      </a:endParaRPr>
                    </a:p>
                  </a:txBody>
                  <a:tcPr marL="68580" marR="685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2000" b="1" i="1" u="none" strike="noStrike" cap="none" normalizeH="0" baseline="0" smtClean="0">
                        <a:ln>
                          <a:noFill/>
                        </a:ln>
                        <a:solidFill>
                          <a:schemeClr val="tx1"/>
                        </a:solidFill>
                        <a:effectLst/>
                        <a:latin typeface="Calibri" pitchFamily="34" charset="0"/>
                        <a:cs typeface="Arial" pitchFamily="34" charset="0"/>
                      </a:endParaRPr>
                    </a:p>
                  </a:txBody>
                  <a:tcPr marL="68580" marR="685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741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1" u="none" strike="noStrike" cap="none" normalizeH="0" baseline="0" smtClean="0">
                          <a:ln>
                            <a:noFill/>
                          </a:ln>
                          <a:solidFill>
                            <a:schemeClr val="tx1"/>
                          </a:solidFill>
                          <a:effectLst/>
                          <a:latin typeface="Calibri" pitchFamily="34" charset="0"/>
                          <a:cs typeface="Arial" pitchFamily="34" charset="0"/>
                        </a:rPr>
                        <a:t>……….olursa n olur?</a:t>
                      </a:r>
                    </a:p>
                  </a:txBody>
                  <a:tcPr marL="68580" marR="685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2000" b="1" i="1" u="none" strike="noStrike" cap="none" normalizeH="0" baseline="0" smtClean="0">
                        <a:ln>
                          <a:noFill/>
                        </a:ln>
                        <a:solidFill>
                          <a:schemeClr val="tx1"/>
                        </a:solidFill>
                        <a:effectLst/>
                        <a:latin typeface="Calibri" pitchFamily="34" charset="0"/>
                        <a:cs typeface="Arial" pitchFamily="34" charset="0"/>
                      </a:endParaRPr>
                    </a:p>
                  </a:txBody>
                  <a:tcPr marL="68580" marR="685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2000" b="1" i="1" u="none" strike="noStrike" cap="none" normalizeH="0" baseline="0" smtClean="0">
                        <a:ln>
                          <a:noFill/>
                        </a:ln>
                        <a:solidFill>
                          <a:schemeClr val="tx1"/>
                        </a:solidFill>
                        <a:effectLst/>
                        <a:latin typeface="Calibri" pitchFamily="34" charset="0"/>
                        <a:cs typeface="Arial" pitchFamily="34" charset="0"/>
                      </a:endParaRPr>
                    </a:p>
                  </a:txBody>
                  <a:tcPr marL="68580" marR="685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2000" b="1" i="1" u="none" strike="noStrike" cap="none" normalizeH="0" baseline="0" smtClean="0">
                        <a:ln>
                          <a:noFill/>
                        </a:ln>
                        <a:solidFill>
                          <a:schemeClr val="tx1"/>
                        </a:solidFill>
                        <a:effectLst/>
                        <a:latin typeface="Calibri" pitchFamily="34" charset="0"/>
                        <a:cs typeface="Arial" pitchFamily="34" charset="0"/>
                      </a:endParaRPr>
                    </a:p>
                  </a:txBody>
                  <a:tcPr marL="68580" marR="685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2000" b="1" i="1" u="none" strike="noStrike" cap="none" normalizeH="0" baseline="0" smtClean="0">
                        <a:ln>
                          <a:noFill/>
                        </a:ln>
                        <a:solidFill>
                          <a:schemeClr val="tx1"/>
                        </a:solidFill>
                        <a:effectLst/>
                        <a:latin typeface="Calibri" pitchFamily="34" charset="0"/>
                        <a:cs typeface="Arial" pitchFamily="34" charset="0"/>
                      </a:endParaRPr>
                    </a:p>
                  </a:txBody>
                  <a:tcPr marL="68580" marR="685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extLst>
                  <a:ext uri="{0D108BD9-81ED-4DB2-BD59-A6C34878D82A}">
                    <a16:rowId xmlns:a16="http://schemas.microsoft.com/office/drawing/2014/main" xmlns="" val="10003"/>
                  </a:ext>
                </a:extLst>
              </a:tr>
            </a:tbl>
          </a:graphicData>
        </a:graphic>
      </p:graphicFrame>
      <p:sp>
        <p:nvSpPr>
          <p:cNvPr id="203811" name="Metin kutusu 5"/>
          <p:cNvSpPr txBox="1">
            <a:spLocks noChangeArrowheads="1"/>
          </p:cNvSpPr>
          <p:nvPr/>
        </p:nvSpPr>
        <p:spPr bwMode="auto">
          <a:xfrm>
            <a:off x="2760663" y="5097463"/>
            <a:ext cx="62103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tr-TR" sz="2000" b="1" i="1">
                <a:latin typeface="Calibri" pitchFamily="34" charset="0"/>
              </a:rPr>
              <a:t>Açıklama; Bu metotta risklere sayısal değerler verilmez!</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288" y="2565400"/>
            <a:ext cx="8229600" cy="2232025"/>
          </a:xfrm>
        </p:spPr>
        <p:txBody>
          <a:bodyPr/>
          <a:lstStyle/>
          <a:p>
            <a:pPr marL="0" indent="0" algn="ctr">
              <a:buFont typeface="Wingdings 2" pitchFamily="18" charset="2"/>
              <a:buNone/>
              <a:defRPr/>
            </a:pPr>
            <a:r>
              <a:rPr lang="en-US" sz="4400" b="1" dirty="0" err="1">
                <a:solidFill>
                  <a:schemeClr val="tx2"/>
                </a:solidFill>
                <a:effectLst>
                  <a:outerShdw blurRad="38100" dist="38100" dir="2700000" algn="tl">
                    <a:srgbClr val="000000">
                      <a:alpha val="43137"/>
                    </a:srgbClr>
                  </a:outerShdw>
                </a:effectLst>
                <a:latin typeface="+mj-lt"/>
                <a:ea typeface="+mj-ea"/>
                <a:cs typeface="+mj-cs"/>
              </a:rPr>
              <a:t>Tehlike</a:t>
            </a:r>
            <a:r>
              <a:rPr lang="en-US" sz="4400" b="1" dirty="0">
                <a:solidFill>
                  <a:schemeClr val="tx2"/>
                </a:solidFill>
                <a:effectLst>
                  <a:outerShdw blurRad="38100" dist="38100" dir="2700000" algn="tl">
                    <a:srgbClr val="000000">
                      <a:alpha val="43137"/>
                    </a:srgbClr>
                  </a:outerShdw>
                </a:effectLst>
                <a:latin typeface="+mj-lt"/>
                <a:ea typeface="+mj-ea"/>
                <a:cs typeface="+mj-cs"/>
              </a:rPr>
              <a:t> </a:t>
            </a:r>
            <a:r>
              <a:rPr lang="en-US" sz="4400" b="1" dirty="0" err="1">
                <a:solidFill>
                  <a:schemeClr val="tx2"/>
                </a:solidFill>
                <a:effectLst>
                  <a:outerShdw blurRad="38100" dist="38100" dir="2700000" algn="tl">
                    <a:srgbClr val="000000">
                      <a:alpha val="43137"/>
                    </a:srgbClr>
                  </a:outerShdw>
                </a:effectLst>
                <a:latin typeface="+mj-lt"/>
                <a:ea typeface="+mj-ea"/>
                <a:cs typeface="+mj-cs"/>
              </a:rPr>
              <a:t>ve</a:t>
            </a:r>
            <a:r>
              <a:rPr lang="en-US" sz="4400" b="1" dirty="0">
                <a:solidFill>
                  <a:schemeClr val="tx2"/>
                </a:solidFill>
                <a:effectLst>
                  <a:outerShdw blurRad="38100" dist="38100" dir="2700000" algn="tl">
                    <a:srgbClr val="000000">
                      <a:alpha val="43137"/>
                    </a:srgbClr>
                  </a:outerShdw>
                </a:effectLst>
                <a:latin typeface="+mj-lt"/>
                <a:ea typeface="+mj-ea"/>
                <a:cs typeface="+mj-cs"/>
              </a:rPr>
              <a:t> </a:t>
            </a:r>
            <a:r>
              <a:rPr lang="tr-TR" sz="4400" b="1" dirty="0">
                <a:solidFill>
                  <a:schemeClr val="tx2"/>
                </a:solidFill>
                <a:effectLst>
                  <a:outerShdw blurRad="38100" dist="38100" dir="2700000" algn="tl">
                    <a:srgbClr val="000000">
                      <a:alpha val="43137"/>
                    </a:srgbClr>
                  </a:outerShdw>
                </a:effectLst>
                <a:latin typeface="+mj-lt"/>
                <a:ea typeface="+mj-ea"/>
                <a:cs typeface="+mj-cs"/>
              </a:rPr>
              <a:t>Çalışabilirlik Analizi</a:t>
            </a:r>
            <a:br>
              <a:rPr lang="tr-TR" sz="4400" b="1" dirty="0">
                <a:solidFill>
                  <a:schemeClr val="tx2"/>
                </a:solidFill>
                <a:effectLst>
                  <a:outerShdw blurRad="38100" dist="38100" dir="2700000" algn="tl">
                    <a:srgbClr val="000000">
                      <a:alpha val="43137"/>
                    </a:srgbClr>
                  </a:outerShdw>
                </a:effectLst>
                <a:latin typeface="+mj-lt"/>
                <a:ea typeface="+mj-ea"/>
                <a:cs typeface="+mj-cs"/>
              </a:rPr>
            </a:br>
            <a:r>
              <a:rPr lang="en-US" sz="4400" b="1" dirty="0">
                <a:solidFill>
                  <a:schemeClr val="tx2"/>
                </a:solidFill>
                <a:effectLst>
                  <a:outerShdw blurRad="38100" dist="38100" dir="2700000" algn="tl">
                    <a:srgbClr val="000000">
                      <a:alpha val="43137"/>
                    </a:srgbClr>
                  </a:outerShdw>
                </a:effectLst>
                <a:latin typeface="+mj-lt"/>
                <a:ea typeface="+mj-ea"/>
                <a:cs typeface="+mj-cs"/>
              </a:rPr>
              <a:t>(HAZOP</a:t>
            </a:r>
            <a:r>
              <a:rPr lang="tr-TR" sz="4400" b="1" dirty="0">
                <a:solidFill>
                  <a:schemeClr val="tx2"/>
                </a:solidFill>
                <a:effectLst>
                  <a:outerShdw blurRad="38100" dist="38100" dir="2700000" algn="tl">
                    <a:srgbClr val="000000">
                      <a:alpha val="43137"/>
                    </a:srgbClr>
                  </a:outerShdw>
                </a:effectLst>
                <a:latin typeface="+mj-lt"/>
                <a:ea typeface="+mj-ea"/>
                <a:cs typeface="+mj-cs"/>
              </a:rPr>
              <a:t> - </a:t>
            </a:r>
            <a:r>
              <a:rPr lang="en-US" sz="4400" b="1" dirty="0">
                <a:solidFill>
                  <a:schemeClr val="tx2"/>
                </a:solidFill>
                <a:effectLst>
                  <a:outerShdw blurRad="38100" dist="38100" dir="2700000" algn="tl">
                    <a:srgbClr val="000000">
                      <a:alpha val="43137"/>
                    </a:srgbClr>
                  </a:outerShdw>
                </a:effectLst>
                <a:latin typeface="+mj-lt"/>
                <a:ea typeface="+mj-ea"/>
                <a:cs typeface="+mj-cs"/>
              </a:rPr>
              <a:t>Hazard and Operability </a:t>
            </a:r>
            <a:r>
              <a:rPr lang="en-US" sz="4400" b="1" dirty="0" err="1">
                <a:solidFill>
                  <a:schemeClr val="tx2"/>
                </a:solidFill>
                <a:effectLst>
                  <a:outerShdw blurRad="38100" dist="38100" dir="2700000" algn="tl">
                    <a:srgbClr val="000000">
                      <a:alpha val="43137"/>
                    </a:srgbClr>
                  </a:outerShdw>
                </a:effectLst>
                <a:latin typeface="+mj-lt"/>
                <a:ea typeface="+mj-ea"/>
                <a:cs typeface="+mj-cs"/>
              </a:rPr>
              <a:t>Studie</a:t>
            </a:r>
            <a:r>
              <a:rPr lang="tr-TR" sz="4400" b="1" dirty="0">
                <a:solidFill>
                  <a:schemeClr val="tx2"/>
                </a:solidFill>
                <a:effectLst>
                  <a:outerShdw blurRad="38100" dist="38100" dir="2700000" algn="tl">
                    <a:srgbClr val="000000">
                      <a:alpha val="43137"/>
                    </a:srgbClr>
                  </a:outerShdw>
                </a:effectLst>
                <a:latin typeface="+mj-lt"/>
                <a:ea typeface="+mj-ea"/>
                <a:cs typeface="+mj-cs"/>
              </a:rPr>
              <a:t>s</a:t>
            </a:r>
            <a:r>
              <a:rPr lang="en-US" sz="4400" b="1" dirty="0">
                <a:solidFill>
                  <a:schemeClr val="tx2"/>
                </a:solidFill>
                <a:effectLst>
                  <a:outerShdw blurRad="38100" dist="38100" dir="2700000" algn="tl">
                    <a:srgbClr val="000000">
                      <a:alpha val="43137"/>
                    </a:srgbClr>
                  </a:outerShdw>
                </a:effectLst>
                <a:latin typeface="+mj-lt"/>
                <a:ea typeface="+mj-ea"/>
                <a:cs typeface="+mj-cs"/>
              </a:rPr>
              <a:t>)</a:t>
            </a:r>
            <a:endParaRPr lang="tr-TR" sz="4400" b="1" dirty="0">
              <a:solidFill>
                <a:schemeClr val="tx2"/>
              </a:solidFill>
              <a:effectLst>
                <a:outerShdw blurRad="38100" dist="38100" dir="2700000" algn="tl">
                  <a:srgbClr val="000000">
                    <a:alpha val="43137"/>
                  </a:srgbClr>
                </a:outerShdw>
              </a:effectLst>
              <a:latin typeface="+mj-lt"/>
              <a:ea typeface="+mj-ea"/>
              <a:cs typeface="+mj-cs"/>
            </a:endParaRPr>
          </a:p>
        </p:txBody>
      </p:sp>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defRPr/>
            </a:pPr>
            <a:r>
              <a:rPr lang="en-US" sz="3600" b="1" dirty="0" err="1">
                <a:effectLst>
                  <a:outerShdw blurRad="38100" dist="38100" dir="2700000" algn="tl">
                    <a:srgbClr val="000000">
                      <a:alpha val="43137"/>
                    </a:srgbClr>
                  </a:outerShdw>
                </a:effectLst>
              </a:rPr>
              <a:t>Tehlike</a:t>
            </a:r>
            <a:r>
              <a:rPr lang="en-US" sz="3600" b="1" dirty="0">
                <a:effectLst>
                  <a:outerShdw blurRad="38100" dist="38100" dir="2700000" algn="tl">
                    <a:srgbClr val="000000">
                      <a:alpha val="43137"/>
                    </a:srgbClr>
                  </a:outerShdw>
                </a:effectLst>
              </a:rPr>
              <a:t> </a:t>
            </a:r>
            <a:r>
              <a:rPr lang="en-US" sz="3600" b="1" dirty="0" err="1">
                <a:effectLst>
                  <a:outerShdw blurRad="38100" dist="38100" dir="2700000" algn="tl">
                    <a:srgbClr val="000000">
                      <a:alpha val="43137"/>
                    </a:srgbClr>
                  </a:outerShdw>
                </a:effectLst>
              </a:rPr>
              <a:t>ve</a:t>
            </a:r>
            <a:r>
              <a:rPr lang="en-US" sz="3600" b="1" dirty="0">
                <a:effectLst>
                  <a:outerShdw blurRad="38100" dist="38100" dir="2700000" algn="tl">
                    <a:srgbClr val="000000">
                      <a:alpha val="43137"/>
                    </a:srgbClr>
                  </a:outerShdw>
                </a:effectLst>
              </a:rPr>
              <a:t> </a:t>
            </a:r>
            <a:r>
              <a:rPr lang="tr-TR" sz="3600" b="1" dirty="0">
                <a:effectLst>
                  <a:outerShdw blurRad="38100" dist="38100" dir="2700000" algn="tl">
                    <a:srgbClr val="000000">
                      <a:alpha val="43137"/>
                    </a:srgbClr>
                  </a:outerShdw>
                </a:effectLst>
              </a:rPr>
              <a:t>Çalışabilirlik Analizi</a:t>
            </a:r>
            <a:br>
              <a:rPr lang="tr-TR" sz="3600" b="1" dirty="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(HAZOP</a:t>
            </a:r>
            <a:r>
              <a:rPr lang="tr-TR" sz="3600" b="1" dirty="0" smtClean="0">
                <a:effectLst>
                  <a:outerShdw blurRad="38100" dist="38100" dir="2700000" algn="tl">
                    <a:srgbClr val="000000">
                      <a:alpha val="43137"/>
                    </a:srgbClr>
                  </a:outerShdw>
                </a:effectLst>
              </a:rPr>
              <a:t> - </a:t>
            </a:r>
            <a:r>
              <a:rPr lang="en-US" sz="3600" b="1" dirty="0" smtClean="0">
                <a:effectLst>
                  <a:outerShdw blurRad="38100" dist="38100" dir="2700000" algn="tl">
                    <a:srgbClr val="000000">
                      <a:alpha val="43137"/>
                    </a:srgbClr>
                  </a:outerShdw>
                </a:effectLst>
              </a:rPr>
              <a:t>Hazard </a:t>
            </a:r>
            <a:r>
              <a:rPr lang="en-US" sz="3600" b="1" dirty="0">
                <a:effectLst>
                  <a:outerShdw blurRad="38100" dist="38100" dir="2700000" algn="tl">
                    <a:srgbClr val="000000">
                      <a:alpha val="43137"/>
                    </a:srgbClr>
                  </a:outerShdw>
                </a:effectLst>
              </a:rPr>
              <a:t>and Operability </a:t>
            </a:r>
            <a:r>
              <a:rPr lang="en-US" sz="3600" b="1" dirty="0" err="1" smtClean="0">
                <a:effectLst>
                  <a:outerShdw blurRad="38100" dist="38100" dir="2700000" algn="tl">
                    <a:srgbClr val="000000">
                      <a:alpha val="43137"/>
                    </a:srgbClr>
                  </a:outerShdw>
                </a:effectLst>
              </a:rPr>
              <a:t>Studie</a:t>
            </a:r>
            <a:r>
              <a:rPr lang="tr-TR" sz="3600" b="1" dirty="0" smtClean="0">
                <a:effectLst>
                  <a:outerShdw blurRad="38100" dist="38100" dir="2700000" algn="tl">
                    <a:srgbClr val="000000">
                      <a:alpha val="43137"/>
                    </a:srgbClr>
                  </a:outerShdw>
                </a:effectLst>
              </a:rPr>
              <a:t>s</a:t>
            </a:r>
            <a:r>
              <a:rPr lang="en-US" sz="3600" b="1" dirty="0" smtClean="0">
                <a:effectLst>
                  <a:outerShdw blurRad="38100" dist="38100" dir="2700000" algn="tl">
                    <a:srgbClr val="000000">
                      <a:alpha val="43137"/>
                    </a:srgbClr>
                  </a:outerShdw>
                </a:effectLst>
              </a:rPr>
              <a:t>)</a:t>
            </a:r>
            <a:endParaRPr lang="tr-TR" sz="3600" b="1" dirty="0">
              <a:effectLst>
                <a:outerShdw blurRad="38100" dist="38100" dir="2700000" algn="tl">
                  <a:srgbClr val="000000">
                    <a:alpha val="43137"/>
                  </a:srgbClr>
                </a:outerShdw>
              </a:effectLst>
            </a:endParaRPr>
          </a:p>
        </p:txBody>
      </p:sp>
      <p:sp>
        <p:nvSpPr>
          <p:cNvPr id="89091" name="Rectangle 3"/>
          <p:cNvSpPr>
            <a:spLocks noGrp="1" noChangeArrowheads="1"/>
          </p:cNvSpPr>
          <p:nvPr>
            <p:ph idx="1"/>
          </p:nvPr>
        </p:nvSpPr>
        <p:spPr>
          <a:xfrm>
            <a:off x="2771775" y="2205038"/>
            <a:ext cx="5986463" cy="4525962"/>
          </a:xfrm>
        </p:spPr>
        <p:txBody>
          <a:bodyPr/>
          <a:lstStyle/>
          <a:p>
            <a:r>
              <a:rPr lang="tr-TR" sz="2100" smtClean="0"/>
              <a:t>Kimya endüstrisi tarafından,bu sanayinin özel tehlike potansiyelleri dikkate alınarak geliştirilmiştir.</a:t>
            </a:r>
          </a:p>
          <a:p>
            <a:r>
              <a:rPr lang="tr-TR" sz="2100" smtClean="0"/>
              <a:t>Multi disipliner bir tim tarafından,kaza odaklarının saptanması, analizleri ve ortadan kaldırılmaları için uygulanır.</a:t>
            </a:r>
          </a:p>
          <a:p>
            <a:r>
              <a:rPr lang="tr-TR" sz="2100" smtClean="0"/>
              <a:t>Belirli kılavuz kelimeler kullanarak yapılan sistemli bir beyin fırtınası çalışmasıdır.</a:t>
            </a:r>
          </a:p>
          <a:p>
            <a:r>
              <a:rPr lang="tr-TR" sz="2100" smtClean="0"/>
              <a:t>Çalışmaya katılanlara, belirli  yapıda sorular sorulup, bu olayların olması veya olmaması halinde ne gibi sonuçların ortaya çıkacağı sorulur.</a:t>
            </a:r>
          </a:p>
          <a:p>
            <a:endParaRPr lang="tr-TR" sz="2200" smtClean="0"/>
          </a:p>
        </p:txBody>
      </p:sp>
      <p:pic>
        <p:nvPicPr>
          <p:cNvPr id="205828" name="Picture 24" descr="j023373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0825" y="2276475"/>
            <a:ext cx="2179638" cy="2190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calcmode="lin" valueType="num">
                                      <p:cBhvr additive="base">
                                        <p:cTn id="7" dur="500" fill="hold"/>
                                        <p:tgtEl>
                                          <p:spTgt spid="890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0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9091">
                                            <p:txEl>
                                              <p:pRg st="1" end="1"/>
                                            </p:txEl>
                                          </p:spTgt>
                                        </p:tgtEl>
                                        <p:attrNameLst>
                                          <p:attrName>style.visibility</p:attrName>
                                        </p:attrNameLst>
                                      </p:cBhvr>
                                      <p:to>
                                        <p:strVal val="visible"/>
                                      </p:to>
                                    </p:set>
                                    <p:anim calcmode="lin" valueType="num">
                                      <p:cBhvr additive="base">
                                        <p:cTn id="13" dur="500" fill="hold"/>
                                        <p:tgtEl>
                                          <p:spTgt spid="890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90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9091">
                                            <p:txEl>
                                              <p:pRg st="2" end="2"/>
                                            </p:txEl>
                                          </p:spTgt>
                                        </p:tgtEl>
                                        <p:attrNameLst>
                                          <p:attrName>style.visibility</p:attrName>
                                        </p:attrNameLst>
                                      </p:cBhvr>
                                      <p:to>
                                        <p:strVal val="visible"/>
                                      </p:to>
                                    </p:set>
                                    <p:anim calcmode="lin" valueType="num">
                                      <p:cBhvr additive="base">
                                        <p:cTn id="19" dur="500" fill="hold"/>
                                        <p:tgtEl>
                                          <p:spTgt spid="890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90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9091">
                                            <p:txEl>
                                              <p:pRg st="3" end="3"/>
                                            </p:txEl>
                                          </p:spTgt>
                                        </p:tgtEl>
                                        <p:attrNameLst>
                                          <p:attrName>style.visibility</p:attrName>
                                        </p:attrNameLst>
                                      </p:cBhvr>
                                      <p:to>
                                        <p:strVal val="visible"/>
                                      </p:to>
                                    </p:set>
                                    <p:anim calcmode="lin" valueType="num">
                                      <p:cBhvr additive="base">
                                        <p:cTn id="25" dur="500" fill="hold"/>
                                        <p:tgtEl>
                                          <p:spTgt spid="890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90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nvGraphicFramePr>
        <p:xfrm>
          <a:off x="125413" y="1341438"/>
          <a:ext cx="8912225" cy="5235578"/>
        </p:xfrm>
        <a:graphic>
          <a:graphicData uri="http://schemas.openxmlformats.org/drawingml/2006/table">
            <a:tbl>
              <a:tblPr/>
              <a:tblGrid>
                <a:gridCol w="1543050">
                  <a:extLst>
                    <a:ext uri="{9D8B030D-6E8A-4147-A177-3AD203B41FA5}">
                      <a16:colId xmlns:a16="http://schemas.microsoft.com/office/drawing/2014/main" xmlns="" val="20000"/>
                    </a:ext>
                  </a:extLst>
                </a:gridCol>
                <a:gridCol w="1262062">
                  <a:extLst>
                    <a:ext uri="{9D8B030D-6E8A-4147-A177-3AD203B41FA5}">
                      <a16:colId xmlns:a16="http://schemas.microsoft.com/office/drawing/2014/main" xmlns="" val="20001"/>
                    </a:ext>
                  </a:extLst>
                </a:gridCol>
                <a:gridCol w="3611563">
                  <a:extLst>
                    <a:ext uri="{9D8B030D-6E8A-4147-A177-3AD203B41FA5}">
                      <a16:colId xmlns:a16="http://schemas.microsoft.com/office/drawing/2014/main" xmlns="" val="20002"/>
                    </a:ext>
                  </a:extLst>
                </a:gridCol>
                <a:gridCol w="2495550">
                  <a:extLst>
                    <a:ext uri="{9D8B030D-6E8A-4147-A177-3AD203B41FA5}">
                      <a16:colId xmlns:a16="http://schemas.microsoft.com/office/drawing/2014/main" xmlns="" val="20003"/>
                    </a:ext>
                  </a:extLst>
                </a:gridCol>
              </a:tblGrid>
              <a:tr h="617432">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0" i="1" u="none" strike="noStrike" cap="none" normalizeH="0" baseline="0" smtClean="0">
                          <a:ln>
                            <a:noFill/>
                          </a:ln>
                          <a:solidFill>
                            <a:schemeClr val="bg1"/>
                          </a:solidFill>
                          <a:effectLst/>
                          <a:latin typeface="Cambria" pitchFamily="18" charset="0"/>
                          <a:cs typeface="Times New Roman" pitchFamily="18" charset="0"/>
                        </a:rPr>
                        <a:t>Rehber Kelimeler</a:t>
                      </a:r>
                    </a:p>
                  </a:txBody>
                  <a:tcPr marL="36000" marR="3600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lnTlToBr>
                      <a:noFill/>
                    </a:lnTlToBr>
                    <a:lnBlToTr>
                      <a:noFill/>
                    </a:lnBlToTr>
                    <a:solidFill>
                      <a:srgbClr val="77D9E8"/>
                    </a:solidFill>
                  </a:tcPr>
                </a:tc>
                <a:tc h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0" i="1" u="none" strike="noStrike" cap="none" normalizeH="0" baseline="0" smtClean="0">
                          <a:ln>
                            <a:noFill/>
                          </a:ln>
                          <a:solidFill>
                            <a:schemeClr val="bg1"/>
                          </a:solidFill>
                          <a:effectLst/>
                          <a:latin typeface="Cambria" pitchFamily="18" charset="0"/>
                          <a:cs typeface="Times New Roman" pitchFamily="18" charset="0"/>
                        </a:rPr>
                        <a:t>Açıklama</a:t>
                      </a:r>
                    </a:p>
                  </a:txBody>
                  <a:tcPr marL="68580" marR="685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lnTlToBr>
                      <a:noFill/>
                    </a:lnTlToBr>
                    <a:lnBlToTr>
                      <a:noFill/>
                    </a:lnBlToTr>
                    <a:solidFill>
                      <a:srgbClr val="77D9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0" i="1" u="none" strike="noStrike" cap="none" normalizeH="0" baseline="0" smtClean="0">
                          <a:ln>
                            <a:noFill/>
                          </a:ln>
                          <a:solidFill>
                            <a:schemeClr val="bg1"/>
                          </a:solidFill>
                          <a:effectLst/>
                          <a:latin typeface="Cambria" pitchFamily="18" charset="0"/>
                          <a:cs typeface="Times New Roman" pitchFamily="18" charset="0"/>
                        </a:rPr>
                        <a:t>Örnek</a:t>
                      </a:r>
                    </a:p>
                  </a:txBody>
                  <a:tcPr marL="68580" marR="685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lnTlToBr>
                      <a:noFill/>
                    </a:lnTlToBr>
                    <a:lnBlToTr>
                      <a:noFill/>
                    </a:lnBlToTr>
                    <a:solidFill>
                      <a:srgbClr val="77D9E8"/>
                    </a:solidFill>
                  </a:tcPr>
                </a:tc>
                <a:extLst>
                  <a:ext uri="{0D108BD9-81ED-4DB2-BD59-A6C34878D82A}">
                    <a16:rowId xmlns:a16="http://schemas.microsoft.com/office/drawing/2014/main" xmlns="" val="10000"/>
                  </a:ext>
                </a:extLst>
              </a:tr>
              <a:tr h="495214">
                <a:tc>
                  <a:txBody>
                    <a:bodyPr/>
                    <a:lstStyle/>
                    <a:p>
                      <a:pPr marL="0" marR="0" lvl="0" indent="0" algn="ctr" defTabSz="947738"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Calibri" pitchFamily="34" charset="0"/>
                          <a:cs typeface="Arial" pitchFamily="34" charset="0"/>
                        </a:rPr>
                        <a:t>YOK</a:t>
                      </a:r>
                      <a:endParaRPr kumimoji="0" lang="tr-TR" sz="1800" b="0" i="0" u="none" strike="noStrike" cap="none" normalizeH="0" baseline="0" smtClean="0">
                        <a:ln>
                          <a:noFill/>
                        </a:ln>
                        <a:solidFill>
                          <a:schemeClr val="tx1"/>
                        </a:solidFill>
                        <a:effectLst/>
                        <a:latin typeface="Calibri" pitchFamily="34" charset="0"/>
                        <a:cs typeface="Arial" pitchFamily="34" charset="0"/>
                      </a:endParaRPr>
                    </a:p>
                  </a:txBody>
                  <a:tcPr marL="88157" marR="88157" marT="44072" marB="44072"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400" b="1" i="1" u="none" strike="noStrike" cap="none" normalizeH="0" baseline="0" smtClean="0">
                          <a:ln>
                            <a:noFill/>
                          </a:ln>
                          <a:solidFill>
                            <a:schemeClr val="tx1"/>
                          </a:solidFill>
                          <a:effectLst/>
                          <a:latin typeface="Calibri" pitchFamily="34" charset="0"/>
                          <a:cs typeface="Arial" pitchFamily="34" charset="0"/>
                        </a:rPr>
                        <a:t>No, None, Not</a:t>
                      </a:r>
                    </a:p>
                  </a:txBody>
                  <a:tcPr marL="88157" marR="88157" marT="44072" marB="44072"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600" b="0" i="1" u="none" strike="noStrike" cap="none" normalizeH="0" baseline="0" smtClean="0">
                          <a:ln>
                            <a:noFill/>
                          </a:ln>
                          <a:solidFill>
                            <a:schemeClr val="tx1"/>
                          </a:solidFill>
                          <a:effectLst/>
                          <a:latin typeface="Calibri" pitchFamily="34" charset="0"/>
                          <a:cs typeface="Arial" pitchFamily="34" charset="0"/>
                        </a:rPr>
                        <a:t>Beklenen değişken karşılanmamış</a:t>
                      </a:r>
                    </a:p>
                  </a:txBody>
                  <a:tcPr marL="88157" marR="88157" marT="44072" marB="44072"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600" b="0" i="1" u="none" strike="noStrike" cap="none" normalizeH="0" baseline="0" smtClean="0">
                          <a:ln>
                            <a:noFill/>
                          </a:ln>
                          <a:solidFill>
                            <a:schemeClr val="tx1"/>
                          </a:solidFill>
                          <a:effectLst/>
                          <a:latin typeface="Calibri" pitchFamily="34" charset="0"/>
                          <a:cs typeface="Arial" pitchFamily="34" charset="0"/>
                        </a:rPr>
                        <a:t>Akış yok</a:t>
                      </a:r>
                    </a:p>
                  </a:txBody>
                  <a:tcPr marL="88157" marR="88157" marT="44072" marB="44072"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extLst>
                  <a:ext uri="{0D108BD9-81ED-4DB2-BD59-A6C34878D82A}">
                    <a16:rowId xmlns:a16="http://schemas.microsoft.com/office/drawing/2014/main" xmlns="" val="10001"/>
                  </a:ext>
                </a:extLst>
              </a:tr>
              <a:tr h="495214">
                <a:tc>
                  <a:txBody>
                    <a:bodyPr/>
                    <a:lstStyle/>
                    <a:p>
                      <a:pPr marL="0" marR="0" lvl="0" indent="0" algn="ctr" defTabSz="947738"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Calibri" pitchFamily="34" charset="0"/>
                          <a:cs typeface="Arial" pitchFamily="34" charset="0"/>
                        </a:rPr>
                        <a:t>FAZLA</a:t>
                      </a:r>
                      <a:endParaRPr kumimoji="0" lang="tr-TR" sz="1800" b="0" i="0" u="none" strike="noStrike" cap="none" normalizeH="0" baseline="0" smtClean="0">
                        <a:ln>
                          <a:noFill/>
                        </a:ln>
                        <a:solidFill>
                          <a:schemeClr val="tx1"/>
                        </a:solidFill>
                        <a:effectLst/>
                        <a:latin typeface="Calibri" pitchFamily="34" charset="0"/>
                        <a:cs typeface="Arial" pitchFamily="34" charset="0"/>
                      </a:endParaRPr>
                    </a:p>
                  </a:txBody>
                  <a:tcPr marL="88157" marR="88157" marT="44072" marB="44072"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400" b="1" i="1" u="none" strike="noStrike" cap="none" normalizeH="0" baseline="0" smtClean="0">
                          <a:ln>
                            <a:noFill/>
                          </a:ln>
                          <a:solidFill>
                            <a:schemeClr val="tx1"/>
                          </a:solidFill>
                          <a:effectLst/>
                          <a:latin typeface="Calibri" pitchFamily="34" charset="0"/>
                          <a:cs typeface="Arial" pitchFamily="34" charset="0"/>
                        </a:rPr>
                        <a:t>More, Higher</a:t>
                      </a:r>
                    </a:p>
                  </a:txBody>
                  <a:tcPr marL="88157" marR="88157" marT="44072" marB="44072"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600" b="0" i="1" u="none" strike="noStrike" cap="none" normalizeH="0" baseline="0" smtClean="0">
                          <a:ln>
                            <a:noFill/>
                          </a:ln>
                          <a:solidFill>
                            <a:schemeClr val="tx1"/>
                          </a:solidFill>
                          <a:effectLst/>
                          <a:latin typeface="Calibri" pitchFamily="34" charset="0"/>
                          <a:cs typeface="Arial" pitchFamily="34" charset="0"/>
                        </a:rPr>
                        <a:t>Parametrede nicelik olarak artma</a:t>
                      </a:r>
                    </a:p>
                  </a:txBody>
                  <a:tcPr marL="88157" marR="88157" marT="44072" marB="44072"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600" b="0" i="1" u="none" strike="noStrike" cap="none" normalizeH="0" baseline="0" smtClean="0">
                          <a:ln>
                            <a:noFill/>
                          </a:ln>
                          <a:solidFill>
                            <a:schemeClr val="tx1"/>
                          </a:solidFill>
                          <a:effectLst/>
                          <a:latin typeface="Calibri" pitchFamily="34" charset="0"/>
                          <a:cs typeface="Arial" pitchFamily="34" charset="0"/>
                        </a:rPr>
                        <a:t>Yüksek sıcaklık oluştu</a:t>
                      </a:r>
                    </a:p>
                  </a:txBody>
                  <a:tcPr marL="88157" marR="88157" marT="44072" marB="44072"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95214">
                <a:tc>
                  <a:txBody>
                    <a:bodyPr/>
                    <a:lstStyle/>
                    <a:p>
                      <a:pPr marL="0" marR="0" lvl="0" indent="0" algn="ctr" defTabSz="947738"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Calibri" pitchFamily="34" charset="0"/>
                          <a:cs typeface="Arial" pitchFamily="34" charset="0"/>
                        </a:rPr>
                        <a:t>AZ</a:t>
                      </a:r>
                      <a:endParaRPr kumimoji="0" lang="tr-TR" sz="1800" b="0" i="0" u="none" strike="noStrike" cap="none" normalizeH="0" baseline="0" smtClean="0">
                        <a:ln>
                          <a:noFill/>
                        </a:ln>
                        <a:solidFill>
                          <a:schemeClr val="tx1"/>
                        </a:solidFill>
                        <a:effectLst/>
                        <a:latin typeface="Calibri" pitchFamily="34" charset="0"/>
                        <a:cs typeface="Arial" pitchFamily="34" charset="0"/>
                      </a:endParaRPr>
                    </a:p>
                  </a:txBody>
                  <a:tcPr marL="88157" marR="88157" marT="44072" marB="44072"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400" b="1" i="1" u="none" strike="noStrike" cap="none" normalizeH="0" baseline="0" smtClean="0">
                          <a:ln>
                            <a:noFill/>
                          </a:ln>
                          <a:solidFill>
                            <a:schemeClr val="tx1"/>
                          </a:solidFill>
                          <a:effectLst/>
                          <a:latin typeface="Calibri" pitchFamily="34" charset="0"/>
                          <a:cs typeface="Arial" pitchFamily="34" charset="0"/>
                        </a:rPr>
                        <a:t>Less, Lower</a:t>
                      </a:r>
                    </a:p>
                  </a:txBody>
                  <a:tcPr marL="88157" marR="88157" marT="44072" marB="44072"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600" b="0" i="1" u="none" strike="noStrike" cap="none" normalizeH="0" baseline="0" smtClean="0">
                          <a:ln>
                            <a:noFill/>
                          </a:ln>
                          <a:solidFill>
                            <a:schemeClr val="tx1"/>
                          </a:solidFill>
                          <a:effectLst/>
                          <a:latin typeface="Calibri" pitchFamily="34" charset="0"/>
                          <a:cs typeface="Arial" pitchFamily="34" charset="0"/>
                        </a:rPr>
                        <a:t>Parametrede nicelik olarak azalma</a:t>
                      </a:r>
                    </a:p>
                  </a:txBody>
                  <a:tcPr marL="88157" marR="88157" marT="44072" marB="44072"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600" b="0" i="1" u="none" strike="noStrike" cap="none" normalizeH="0" baseline="0" smtClean="0">
                          <a:ln>
                            <a:noFill/>
                          </a:ln>
                          <a:solidFill>
                            <a:schemeClr val="tx1"/>
                          </a:solidFill>
                          <a:effectLst/>
                          <a:latin typeface="Calibri" pitchFamily="34" charset="0"/>
                          <a:cs typeface="Arial" pitchFamily="34" charset="0"/>
                        </a:rPr>
                        <a:t>Düşük basınç oluştu</a:t>
                      </a:r>
                    </a:p>
                  </a:txBody>
                  <a:tcPr marL="88157" marR="88157" marT="44072" marB="44072"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extLst>
                  <a:ext uri="{0D108BD9-81ED-4DB2-BD59-A6C34878D82A}">
                    <a16:rowId xmlns:a16="http://schemas.microsoft.com/office/drawing/2014/main" xmlns="" val="10003"/>
                  </a:ext>
                </a:extLst>
              </a:tr>
              <a:tr h="495214">
                <a:tc>
                  <a:txBody>
                    <a:bodyPr/>
                    <a:lstStyle/>
                    <a:p>
                      <a:pPr marL="0" marR="0" lvl="0" indent="0" algn="ctr" defTabSz="947738"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Calibri" pitchFamily="34" charset="0"/>
                          <a:cs typeface="Arial" pitchFamily="34" charset="0"/>
                        </a:rPr>
                        <a:t>AYRICA</a:t>
                      </a:r>
                      <a:endParaRPr kumimoji="0" lang="tr-TR" sz="1800" b="0" i="0" u="none" strike="noStrike" cap="none" normalizeH="0" baseline="0" smtClean="0">
                        <a:ln>
                          <a:noFill/>
                        </a:ln>
                        <a:solidFill>
                          <a:schemeClr val="tx1"/>
                        </a:solidFill>
                        <a:effectLst/>
                        <a:latin typeface="Calibri" pitchFamily="34" charset="0"/>
                        <a:cs typeface="Arial" pitchFamily="34" charset="0"/>
                      </a:endParaRPr>
                    </a:p>
                  </a:txBody>
                  <a:tcPr marL="88157" marR="88157" marT="44072" marB="44072"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400" b="1" i="1" u="none" strike="noStrike" cap="none" normalizeH="0" baseline="0" smtClean="0">
                          <a:ln>
                            <a:noFill/>
                          </a:ln>
                          <a:solidFill>
                            <a:schemeClr val="tx1"/>
                          </a:solidFill>
                          <a:effectLst/>
                          <a:latin typeface="Calibri" pitchFamily="34" charset="0"/>
                          <a:cs typeface="Arial" pitchFamily="34" charset="0"/>
                        </a:rPr>
                        <a:t>As well as</a:t>
                      </a:r>
                    </a:p>
                  </a:txBody>
                  <a:tcPr marL="88157" marR="88157" marT="44072" marB="44072"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600" b="0" i="1" u="none" strike="noStrike" cap="none" normalizeH="0" baseline="0" smtClean="0">
                          <a:ln>
                            <a:noFill/>
                          </a:ln>
                          <a:solidFill>
                            <a:schemeClr val="tx1"/>
                          </a:solidFill>
                          <a:effectLst/>
                          <a:latin typeface="Calibri" pitchFamily="34" charset="0"/>
                          <a:cs typeface="Arial" pitchFamily="34" charset="0"/>
                        </a:rPr>
                        <a:t>İlave bir aktivite</a:t>
                      </a:r>
                    </a:p>
                  </a:txBody>
                  <a:tcPr marL="88157" marR="88157" marT="44072" marB="44072"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600" b="0" i="1" u="none" strike="noStrike" cap="none" normalizeH="0" baseline="0" smtClean="0">
                          <a:ln>
                            <a:noFill/>
                          </a:ln>
                          <a:solidFill>
                            <a:schemeClr val="tx1"/>
                          </a:solidFill>
                          <a:effectLst/>
                          <a:latin typeface="Calibri" pitchFamily="34" charset="0"/>
                          <a:cs typeface="Arial" pitchFamily="34" charset="0"/>
                        </a:rPr>
                        <a:t>Diğer vana da kapandı</a:t>
                      </a:r>
                    </a:p>
                  </a:txBody>
                  <a:tcPr marL="88157" marR="88157" marT="44072" marB="44072"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75824">
                <a:tc>
                  <a:txBody>
                    <a:bodyPr/>
                    <a:lstStyle/>
                    <a:p>
                      <a:pPr marL="0" marR="0" lvl="0" indent="0" algn="ctr" defTabSz="947738"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Calibri" pitchFamily="34" charset="0"/>
                          <a:cs typeface="Arial" pitchFamily="34" charset="0"/>
                        </a:rPr>
                        <a:t>KISMEN</a:t>
                      </a:r>
                      <a:endParaRPr kumimoji="0" lang="tr-TR" sz="1800" b="0" i="0" u="none" strike="noStrike" cap="none" normalizeH="0" baseline="0" smtClean="0">
                        <a:ln>
                          <a:noFill/>
                        </a:ln>
                        <a:solidFill>
                          <a:schemeClr val="tx1"/>
                        </a:solidFill>
                        <a:effectLst/>
                        <a:latin typeface="Calibri" pitchFamily="34" charset="0"/>
                        <a:cs typeface="Arial" pitchFamily="34" charset="0"/>
                      </a:endParaRPr>
                    </a:p>
                  </a:txBody>
                  <a:tcPr marL="88157" marR="88157" marT="44072" marB="44072"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400" b="1" i="1" u="none" strike="noStrike" cap="none" normalizeH="0" baseline="0" smtClean="0">
                          <a:ln>
                            <a:noFill/>
                          </a:ln>
                          <a:solidFill>
                            <a:schemeClr val="tx1"/>
                          </a:solidFill>
                          <a:effectLst/>
                          <a:latin typeface="Calibri" pitchFamily="34" charset="0"/>
                          <a:cs typeface="Arial" pitchFamily="34" charset="0"/>
                        </a:rPr>
                        <a:t>Part of</a:t>
                      </a:r>
                    </a:p>
                  </a:txBody>
                  <a:tcPr marL="88157" marR="88157" marT="44072" marB="44072"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600" b="0" i="1" u="none" strike="noStrike" cap="none" normalizeH="0" baseline="0" smtClean="0">
                          <a:ln>
                            <a:noFill/>
                          </a:ln>
                          <a:solidFill>
                            <a:schemeClr val="tx1"/>
                          </a:solidFill>
                          <a:effectLst/>
                          <a:latin typeface="Calibri" pitchFamily="34" charset="0"/>
                          <a:cs typeface="Arial" pitchFamily="34" charset="0"/>
                        </a:rPr>
                        <a:t>Beklenen değişkenin bir kısmı karşılanmış</a:t>
                      </a:r>
                    </a:p>
                  </a:txBody>
                  <a:tcPr marL="88157" marR="88157" marT="44072" marB="44072"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600" b="0" i="1" u="none" strike="noStrike" cap="none" normalizeH="0" baseline="0" smtClean="0">
                          <a:ln>
                            <a:noFill/>
                          </a:ln>
                          <a:solidFill>
                            <a:schemeClr val="tx1"/>
                          </a:solidFill>
                          <a:effectLst/>
                          <a:latin typeface="Calibri" pitchFamily="34" charset="0"/>
                          <a:cs typeface="Arial" pitchFamily="34" charset="0"/>
                        </a:rPr>
                        <a:t>Sistemin sadece bir kısmı durdu</a:t>
                      </a:r>
                    </a:p>
                  </a:txBody>
                  <a:tcPr marL="88157" marR="88157" marT="44072" marB="44072"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extLst>
                  <a:ext uri="{0D108BD9-81ED-4DB2-BD59-A6C34878D82A}">
                    <a16:rowId xmlns:a16="http://schemas.microsoft.com/office/drawing/2014/main" xmlns="" val="10005"/>
                  </a:ext>
                </a:extLst>
              </a:tr>
              <a:tr h="575824">
                <a:tc>
                  <a:txBody>
                    <a:bodyPr/>
                    <a:lstStyle/>
                    <a:p>
                      <a:pPr marL="0" marR="0" lvl="0" indent="0" algn="ctr" defTabSz="947738"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Calibri" pitchFamily="34" charset="0"/>
                          <a:cs typeface="Arial" pitchFamily="34" charset="0"/>
                        </a:rPr>
                        <a:t>TERS</a:t>
                      </a:r>
                      <a:endParaRPr kumimoji="0" lang="tr-TR" sz="1800" b="0" i="0" u="none" strike="noStrike" cap="none" normalizeH="0" baseline="0" smtClean="0">
                        <a:ln>
                          <a:noFill/>
                        </a:ln>
                        <a:solidFill>
                          <a:schemeClr val="tx1"/>
                        </a:solidFill>
                        <a:effectLst/>
                        <a:latin typeface="Calibri" pitchFamily="34" charset="0"/>
                        <a:cs typeface="Arial" pitchFamily="34" charset="0"/>
                      </a:endParaRPr>
                    </a:p>
                  </a:txBody>
                  <a:tcPr marL="88157" marR="88157" marT="44072" marB="44072"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400" b="1" i="1" u="none" strike="noStrike" cap="none" normalizeH="0" baseline="0" smtClean="0">
                          <a:ln>
                            <a:noFill/>
                          </a:ln>
                          <a:solidFill>
                            <a:schemeClr val="tx1"/>
                          </a:solidFill>
                          <a:effectLst/>
                          <a:latin typeface="Calibri" pitchFamily="34" charset="0"/>
                          <a:cs typeface="Arial" pitchFamily="34" charset="0"/>
                        </a:rPr>
                        <a:t>Reverse</a:t>
                      </a:r>
                    </a:p>
                  </a:txBody>
                  <a:tcPr marL="88157" marR="88157" marT="44072" marB="44072"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600" b="0" i="1" u="none" strike="noStrike" cap="none" normalizeH="0" baseline="0" smtClean="0">
                          <a:ln>
                            <a:noFill/>
                          </a:ln>
                          <a:solidFill>
                            <a:schemeClr val="tx1"/>
                          </a:solidFill>
                          <a:effectLst/>
                          <a:latin typeface="Calibri" pitchFamily="34" charset="0"/>
                          <a:cs typeface="Arial" pitchFamily="34" charset="0"/>
                        </a:rPr>
                        <a:t>Beklenenin tersi gerçekleşmiş</a:t>
                      </a:r>
                    </a:p>
                  </a:txBody>
                  <a:tcPr marL="88157" marR="88157" marT="44072" marB="44072"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600" b="0" i="1" u="none" strike="noStrike" cap="none" normalizeH="0" baseline="0" smtClean="0">
                          <a:ln>
                            <a:noFill/>
                          </a:ln>
                          <a:solidFill>
                            <a:schemeClr val="tx1"/>
                          </a:solidFill>
                          <a:effectLst/>
                          <a:latin typeface="Calibri" pitchFamily="34" charset="0"/>
                          <a:cs typeface="Arial" pitchFamily="34" charset="0"/>
                        </a:rPr>
                        <a:t>Sistem durunca reaktör vakum yaptı</a:t>
                      </a:r>
                    </a:p>
                  </a:txBody>
                  <a:tcPr marL="88157" marR="88157" marT="44072" marB="44072"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95214">
                <a:tc>
                  <a:txBody>
                    <a:bodyPr/>
                    <a:lstStyle/>
                    <a:p>
                      <a:pPr marL="0" marR="0" lvl="0" indent="0" algn="ctr" defTabSz="947738"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Calibri" pitchFamily="34" charset="0"/>
                          <a:cs typeface="Arial" pitchFamily="34" charset="0"/>
                        </a:rPr>
                        <a:t>DİĞER</a:t>
                      </a:r>
                      <a:endParaRPr kumimoji="0" lang="tr-TR" sz="1800" b="0" i="0" u="none" strike="noStrike" cap="none" normalizeH="0" baseline="0" smtClean="0">
                        <a:ln>
                          <a:noFill/>
                        </a:ln>
                        <a:solidFill>
                          <a:schemeClr val="tx1"/>
                        </a:solidFill>
                        <a:effectLst/>
                        <a:latin typeface="Calibri" pitchFamily="34" charset="0"/>
                        <a:cs typeface="Arial" pitchFamily="34" charset="0"/>
                      </a:endParaRPr>
                    </a:p>
                  </a:txBody>
                  <a:tcPr marL="88157" marR="88157" marT="44072" marB="44072"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400" b="1" i="1" u="none" strike="noStrike" cap="none" normalizeH="0" baseline="0" smtClean="0">
                          <a:ln>
                            <a:noFill/>
                          </a:ln>
                          <a:solidFill>
                            <a:schemeClr val="tx1"/>
                          </a:solidFill>
                          <a:effectLst/>
                          <a:latin typeface="Calibri" pitchFamily="34" charset="0"/>
                          <a:cs typeface="Arial" pitchFamily="34" charset="0"/>
                        </a:rPr>
                        <a:t>Other Than</a:t>
                      </a:r>
                    </a:p>
                  </a:txBody>
                  <a:tcPr marL="88157" marR="88157" marT="44072" marB="44072"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600" b="0" i="1" u="none" strike="noStrike" cap="none" normalizeH="0" baseline="0" smtClean="0">
                          <a:ln>
                            <a:noFill/>
                          </a:ln>
                          <a:solidFill>
                            <a:schemeClr val="tx1"/>
                          </a:solidFill>
                          <a:effectLst/>
                          <a:latin typeface="Calibri" pitchFamily="34" charset="0"/>
                          <a:cs typeface="Arial" pitchFamily="34" charset="0"/>
                        </a:rPr>
                        <a:t>Başka bir değişken ile yer değiştirme</a:t>
                      </a:r>
                    </a:p>
                  </a:txBody>
                  <a:tcPr marL="88157" marR="88157" marT="44072" marB="44072"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600" b="0" i="1" u="none" strike="noStrike" cap="none" normalizeH="0" baseline="0" smtClean="0">
                          <a:ln>
                            <a:noFill/>
                          </a:ln>
                          <a:solidFill>
                            <a:schemeClr val="tx1"/>
                          </a:solidFill>
                          <a:effectLst/>
                          <a:latin typeface="Calibri" pitchFamily="34" charset="0"/>
                          <a:cs typeface="Arial" pitchFamily="34" charset="0"/>
                        </a:rPr>
                        <a:t>Gaz hattında sıvı var</a:t>
                      </a:r>
                    </a:p>
                  </a:txBody>
                  <a:tcPr marL="88157" marR="88157" marT="44072" marB="44072"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extLst>
                  <a:ext uri="{0D108BD9-81ED-4DB2-BD59-A6C34878D82A}">
                    <a16:rowId xmlns:a16="http://schemas.microsoft.com/office/drawing/2014/main" xmlns="" val="10007"/>
                  </a:ext>
                </a:extLst>
              </a:tr>
              <a:tr h="495214">
                <a:tc>
                  <a:txBody>
                    <a:bodyPr/>
                    <a:lstStyle/>
                    <a:p>
                      <a:pPr marL="0" marR="0" lvl="0" indent="0" algn="ctr" defTabSz="947738"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Calibri" pitchFamily="34" charset="0"/>
                          <a:cs typeface="Arial" pitchFamily="34" charset="0"/>
                        </a:rPr>
                        <a:t>GEÇ-ERKEN </a:t>
                      </a:r>
                      <a:endParaRPr kumimoji="0" lang="tr-TR" sz="1800" b="0" i="0" u="none" strike="noStrike" cap="none" normalizeH="0" baseline="0" smtClean="0">
                        <a:ln>
                          <a:noFill/>
                        </a:ln>
                        <a:solidFill>
                          <a:schemeClr val="tx1"/>
                        </a:solidFill>
                        <a:effectLst/>
                        <a:latin typeface="Calibri" pitchFamily="34" charset="0"/>
                        <a:cs typeface="Arial" pitchFamily="34" charset="0"/>
                      </a:endParaRPr>
                    </a:p>
                  </a:txBody>
                  <a:tcPr marL="88157" marR="88157" marT="44072" marB="44072"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400" b="1" i="1" u="none" strike="noStrike" cap="none" normalizeH="0" baseline="0" smtClean="0">
                          <a:ln>
                            <a:noFill/>
                          </a:ln>
                          <a:solidFill>
                            <a:schemeClr val="tx1"/>
                          </a:solidFill>
                          <a:effectLst/>
                          <a:latin typeface="Calibri" pitchFamily="34" charset="0"/>
                          <a:cs typeface="Arial" pitchFamily="34" charset="0"/>
                        </a:rPr>
                        <a:t>Early/Late</a:t>
                      </a:r>
                    </a:p>
                  </a:txBody>
                  <a:tcPr marL="88157" marR="88157" marT="44072" marB="44072"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600" b="0" i="1" u="none" strike="noStrike" cap="none" normalizeH="0" baseline="0" smtClean="0">
                          <a:ln>
                            <a:noFill/>
                          </a:ln>
                          <a:solidFill>
                            <a:schemeClr val="tx1"/>
                          </a:solidFill>
                          <a:effectLst/>
                          <a:latin typeface="Calibri" pitchFamily="34" charset="0"/>
                          <a:cs typeface="Arial" pitchFamily="34" charset="0"/>
                        </a:rPr>
                        <a:t>Faaliyetin istenen zamanda olmaması</a:t>
                      </a:r>
                    </a:p>
                  </a:txBody>
                  <a:tcPr marL="88157" marR="88157" marT="44072" marB="44072"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endParaRPr kumimoji="0" lang="tr-TR" sz="1600" b="0" i="1" u="none" strike="noStrike" cap="none" normalizeH="0" baseline="0" smtClean="0">
                        <a:ln>
                          <a:noFill/>
                        </a:ln>
                        <a:solidFill>
                          <a:schemeClr val="tx1"/>
                        </a:solidFill>
                        <a:effectLst/>
                        <a:latin typeface="Calibri" pitchFamily="34" charset="0"/>
                        <a:cs typeface="Arial" pitchFamily="34" charset="0"/>
                      </a:endParaRPr>
                    </a:p>
                  </a:txBody>
                  <a:tcPr marL="88157" marR="88157" marT="44072" marB="44072"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495214">
                <a:tc>
                  <a:txBody>
                    <a:bodyPr/>
                    <a:lstStyle/>
                    <a:p>
                      <a:pPr marL="0" marR="0" lvl="0" indent="0" algn="ctr" defTabSz="947738"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smtClean="0">
                          <a:ln>
                            <a:noFill/>
                          </a:ln>
                          <a:solidFill>
                            <a:schemeClr val="tx1"/>
                          </a:solidFill>
                          <a:effectLst/>
                          <a:latin typeface="Calibri" pitchFamily="34" charset="0"/>
                          <a:cs typeface="Arial" pitchFamily="34" charset="0"/>
                        </a:rPr>
                        <a:t>ÖNCE-SONRA</a:t>
                      </a:r>
                      <a:endParaRPr kumimoji="0" lang="tr-TR" sz="1800" b="0" i="0" u="none" strike="noStrike" cap="none" normalizeH="0" baseline="0" smtClean="0">
                        <a:ln>
                          <a:noFill/>
                        </a:ln>
                        <a:solidFill>
                          <a:schemeClr val="tx1"/>
                        </a:solidFill>
                        <a:effectLst/>
                        <a:latin typeface="Calibri" pitchFamily="34" charset="0"/>
                        <a:cs typeface="Arial" pitchFamily="34" charset="0"/>
                      </a:endParaRPr>
                    </a:p>
                  </a:txBody>
                  <a:tcPr marL="88157" marR="88157" marT="44072" marB="44072"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400" b="1" i="1" u="none" strike="noStrike" cap="none" normalizeH="0" baseline="0" smtClean="0">
                          <a:ln>
                            <a:noFill/>
                          </a:ln>
                          <a:solidFill>
                            <a:schemeClr val="tx1"/>
                          </a:solidFill>
                          <a:effectLst/>
                          <a:latin typeface="Calibri" pitchFamily="34" charset="0"/>
                          <a:cs typeface="Arial" pitchFamily="34" charset="0"/>
                        </a:rPr>
                        <a:t>Before/After</a:t>
                      </a:r>
                    </a:p>
                  </a:txBody>
                  <a:tcPr marL="88157" marR="88157" marT="44072" marB="44072"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600" b="0" i="1" u="none" strike="noStrike" cap="none" normalizeH="0" baseline="0" smtClean="0">
                          <a:ln>
                            <a:noFill/>
                          </a:ln>
                          <a:solidFill>
                            <a:schemeClr val="tx1"/>
                          </a:solidFill>
                          <a:effectLst/>
                          <a:latin typeface="Calibri" pitchFamily="34" charset="0"/>
                          <a:cs typeface="Arial" pitchFamily="34" charset="0"/>
                        </a:rPr>
                        <a:t>Sıralamanın doğru yapılmaması</a:t>
                      </a:r>
                    </a:p>
                  </a:txBody>
                  <a:tcPr marL="88157" marR="88157" marT="44072" marB="44072"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endParaRPr kumimoji="0" lang="tr-TR" sz="1600" b="0" i="1" u="none" strike="noStrike" cap="none" normalizeH="0" baseline="0" smtClean="0">
                        <a:ln>
                          <a:noFill/>
                        </a:ln>
                        <a:solidFill>
                          <a:schemeClr val="tx1"/>
                        </a:solidFill>
                        <a:effectLst/>
                        <a:latin typeface="Calibri" pitchFamily="34" charset="0"/>
                        <a:cs typeface="Arial" pitchFamily="34" charset="0"/>
                      </a:endParaRPr>
                    </a:p>
                  </a:txBody>
                  <a:tcPr marL="88157" marR="88157" marT="44072" marB="44072"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extLst>
                  <a:ext uri="{0D108BD9-81ED-4DB2-BD59-A6C34878D82A}">
                    <a16:rowId xmlns:a16="http://schemas.microsoft.com/office/drawing/2014/main" xmlns="" val="10009"/>
                  </a:ext>
                </a:extLst>
              </a:tr>
            </a:tbl>
          </a:graphicData>
        </a:graphic>
      </p:graphicFrame>
      <p:sp>
        <p:nvSpPr>
          <p:cNvPr id="11" name="Rectangle 31"/>
          <p:cNvSpPr txBox="1">
            <a:spLocks noChangeArrowheads="1"/>
          </p:cNvSpPr>
          <p:nvPr/>
        </p:nvSpPr>
        <p:spPr bwMode="gray">
          <a:xfrm>
            <a:off x="231775" y="630238"/>
            <a:ext cx="8816975" cy="647700"/>
          </a:xfrm>
          <a:prstGeom prst="rect">
            <a:avLst/>
          </a:prstGeom>
          <a:noFill/>
          <a:ln w="9525">
            <a:noFill/>
            <a:miter lim="800000"/>
            <a:headEnd/>
            <a:tailEnd/>
          </a:ln>
        </p:spPr>
        <p:txBody>
          <a:bodyPr lIns="0" rIns="0" anchor="ctr"/>
          <a:lstStyle/>
          <a:p>
            <a:pPr eaLnBrk="0" hangingPunct="0">
              <a:lnSpc>
                <a:spcPct val="90000"/>
              </a:lnSpc>
              <a:defRPr/>
            </a:pPr>
            <a:r>
              <a:rPr lang="tr-TR" sz="4400" b="1" dirty="0">
                <a:solidFill>
                  <a:schemeClr val="tx2"/>
                </a:solidFill>
                <a:effectLst>
                  <a:outerShdw blurRad="38100" dist="38100" dir="2700000" algn="tl">
                    <a:srgbClr val="000000">
                      <a:alpha val="43137"/>
                    </a:srgbClr>
                  </a:outerShdw>
                </a:effectLst>
                <a:latin typeface="+mj-lt"/>
                <a:ea typeface="+mj-ea"/>
                <a:cs typeface="+mj-cs"/>
              </a:rPr>
              <a:t>HAZOP REHBER KELİMELER</a:t>
            </a:r>
            <a:endParaRPr lang="en-GB" sz="4400" b="1" dirty="0">
              <a:solidFill>
                <a:schemeClr val="tx2"/>
              </a:solidFill>
              <a:effectLst>
                <a:outerShdw blurRad="38100" dist="38100" dir="2700000" algn="tl">
                  <a:srgbClr val="000000">
                    <a:alpha val="43137"/>
                  </a:srgbClr>
                </a:outerShdw>
              </a:effectLst>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nvGraphicFramePr>
        <p:xfrm>
          <a:off x="134252" y="1393987"/>
          <a:ext cx="8830236" cy="5203365"/>
        </p:xfrm>
        <a:graphic>
          <a:graphicData uri="http://schemas.openxmlformats.org/drawingml/2006/table">
            <a:tbl>
              <a:tblPr firstRow="1" firstCol="1" bandRow="1">
                <a:effectLst>
                  <a:innerShdw blurRad="114300">
                    <a:prstClr val="black"/>
                  </a:innerShdw>
                </a:effectLst>
              </a:tblPr>
              <a:tblGrid>
                <a:gridCol w="1016102">
                  <a:extLst>
                    <a:ext uri="{9D8B030D-6E8A-4147-A177-3AD203B41FA5}">
                      <a16:colId xmlns:a16="http://schemas.microsoft.com/office/drawing/2014/main" xmlns="" val="20000"/>
                    </a:ext>
                  </a:extLst>
                </a:gridCol>
                <a:gridCol w="1079022">
                  <a:extLst>
                    <a:ext uri="{9D8B030D-6E8A-4147-A177-3AD203B41FA5}">
                      <a16:colId xmlns:a16="http://schemas.microsoft.com/office/drawing/2014/main" xmlns="" val="20001"/>
                    </a:ext>
                  </a:extLst>
                </a:gridCol>
                <a:gridCol w="1079022">
                  <a:extLst>
                    <a:ext uri="{9D8B030D-6E8A-4147-A177-3AD203B41FA5}">
                      <a16:colId xmlns:a16="http://schemas.microsoft.com/office/drawing/2014/main" xmlns="" val="20002"/>
                    </a:ext>
                  </a:extLst>
                </a:gridCol>
                <a:gridCol w="1131218">
                  <a:extLst>
                    <a:ext uri="{9D8B030D-6E8A-4147-A177-3AD203B41FA5}">
                      <a16:colId xmlns:a16="http://schemas.microsoft.com/office/drawing/2014/main" xmlns="" val="20003"/>
                    </a:ext>
                  </a:extLst>
                </a:gridCol>
                <a:gridCol w="1131218">
                  <a:extLst>
                    <a:ext uri="{9D8B030D-6E8A-4147-A177-3AD203B41FA5}">
                      <a16:colId xmlns:a16="http://schemas.microsoft.com/office/drawing/2014/main" xmlns="" val="20004"/>
                    </a:ext>
                  </a:extLst>
                </a:gridCol>
                <a:gridCol w="1131218">
                  <a:extLst>
                    <a:ext uri="{9D8B030D-6E8A-4147-A177-3AD203B41FA5}">
                      <a16:colId xmlns:a16="http://schemas.microsoft.com/office/drawing/2014/main" xmlns="" val="20005"/>
                    </a:ext>
                  </a:extLst>
                </a:gridCol>
                <a:gridCol w="1131218">
                  <a:extLst>
                    <a:ext uri="{9D8B030D-6E8A-4147-A177-3AD203B41FA5}">
                      <a16:colId xmlns:a16="http://schemas.microsoft.com/office/drawing/2014/main" xmlns="" val="20006"/>
                    </a:ext>
                  </a:extLst>
                </a:gridCol>
                <a:gridCol w="1131218">
                  <a:extLst>
                    <a:ext uri="{9D8B030D-6E8A-4147-A177-3AD203B41FA5}">
                      <a16:colId xmlns:a16="http://schemas.microsoft.com/office/drawing/2014/main" xmlns="" val="20007"/>
                    </a:ext>
                  </a:extLst>
                </a:gridCol>
              </a:tblGrid>
              <a:tr h="615079">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b="1" i="0" dirty="0" smtClean="0">
                          <a:solidFill>
                            <a:schemeClr val="tx1"/>
                          </a:solidFill>
                          <a:effectLst/>
                          <a:latin typeface="Cambria" pitchFamily="18" charset="0"/>
                          <a:ea typeface="Times New Roman"/>
                          <a:cs typeface="Times New Roman"/>
                        </a:rPr>
                        <a:t>HAZOP</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lumMod val="85000"/>
                      </a:schemeClr>
                    </a:solidFill>
                  </a:tcPr>
                </a:tc>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b="1" i="1" dirty="0" smtClean="0">
                          <a:solidFill>
                            <a:schemeClr val="bg1"/>
                          </a:solidFill>
                          <a:effectLst/>
                          <a:latin typeface="Cambria" pitchFamily="18" charset="0"/>
                          <a:ea typeface="Times New Roman"/>
                          <a:cs typeface="Times New Roman"/>
                        </a:rPr>
                        <a:t>KLAVUZ KELİMELER</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200" i="1" dirty="0" smtClean="0">
                        <a:solidFill>
                          <a:schemeClr val="bg1"/>
                        </a:solidFill>
                        <a:effectLst/>
                        <a:latin typeface="Cambria" pitchFamily="18" charset="0"/>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hMerge="1">
                  <a:txBody>
                    <a:bodyPr/>
                    <a:lstStyle/>
                    <a:p>
                      <a:pPr algn="ctr">
                        <a:spcAft>
                          <a:spcPts val="0"/>
                        </a:spcAft>
                      </a:pPr>
                      <a:endParaRPr lang="tr-TR" sz="1200" i="1" dirty="0" smtClean="0">
                        <a:solidFill>
                          <a:schemeClr val="bg1"/>
                        </a:solidFill>
                        <a:effectLst/>
                        <a:latin typeface="Cambria" pitchFamily="18" charset="0"/>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hMerge="1">
                  <a:txBody>
                    <a:bodyPr/>
                    <a:lstStyle/>
                    <a:p>
                      <a:pPr algn="ctr">
                        <a:spcAft>
                          <a:spcPts val="0"/>
                        </a:spcAft>
                      </a:pPr>
                      <a:endParaRPr lang="tr-TR" sz="1200" i="1" dirty="0" smtClean="0">
                        <a:solidFill>
                          <a:schemeClr val="bg1"/>
                        </a:solidFill>
                        <a:effectLst/>
                        <a:latin typeface="Cambria" pitchFamily="18" charset="0"/>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hMerge="1">
                  <a:txBody>
                    <a:bodyPr/>
                    <a:lstStyle/>
                    <a:p>
                      <a:pPr algn="ctr">
                        <a:spcAft>
                          <a:spcPts val="0"/>
                        </a:spcAft>
                      </a:pPr>
                      <a:endParaRPr lang="tr-TR" sz="1200" i="1" dirty="0" smtClean="0">
                        <a:solidFill>
                          <a:schemeClr val="bg1"/>
                        </a:solidFill>
                        <a:effectLst/>
                        <a:latin typeface="Cambria" pitchFamily="18" charset="0"/>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hMerge="1">
                  <a:txBody>
                    <a:bodyPr/>
                    <a:lstStyle/>
                    <a:p>
                      <a:pPr algn="ctr">
                        <a:spcAft>
                          <a:spcPts val="0"/>
                        </a:spcAft>
                      </a:pPr>
                      <a:endParaRPr lang="tr-TR" sz="1200" i="1" dirty="0" smtClean="0">
                        <a:solidFill>
                          <a:schemeClr val="bg1"/>
                        </a:solidFill>
                        <a:effectLst/>
                        <a:latin typeface="Cambria" pitchFamily="18" charset="0"/>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hMerge="1">
                  <a:txBody>
                    <a:bodyPr/>
                    <a:lstStyle/>
                    <a:p>
                      <a:pPr algn="ctr">
                        <a:spcAft>
                          <a:spcPts val="0"/>
                        </a:spcAft>
                      </a:pPr>
                      <a:endParaRPr lang="tr-TR" sz="1200" i="1" dirty="0" smtClean="0">
                        <a:solidFill>
                          <a:schemeClr val="bg1"/>
                        </a:solidFill>
                        <a:effectLst/>
                        <a:latin typeface="Cambria" pitchFamily="18" charset="0"/>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xmlns="" val="10000"/>
                  </a:ext>
                </a:extLst>
              </a:tr>
              <a:tr h="493104">
                <a:tc vMerge="1">
                  <a:txBody>
                    <a:bodyPr/>
                    <a:lstStyle/>
                    <a:p>
                      <a:pPr marL="0" marR="0" lvl="0" indent="0" algn="l" defTabSz="947738" rtl="0" eaLnBrk="1" fontAlgn="base" latinLnBrk="0" hangingPunct="1">
                        <a:lnSpc>
                          <a:spcPct val="100000"/>
                        </a:lnSpc>
                        <a:spcBef>
                          <a:spcPct val="20000"/>
                        </a:spcBef>
                        <a:spcAft>
                          <a:spcPct val="0"/>
                        </a:spcAft>
                        <a:buClrTx/>
                        <a:buSzTx/>
                        <a:buFontTx/>
                        <a:buNone/>
                        <a:tabLst/>
                      </a:pPr>
                      <a:endParaRPr kumimoji="0" lang="tr-TR" sz="1000" b="0" i="0" u="none" strike="noStrike" cap="none" normalizeH="0" baseline="0" dirty="0" smtClean="0">
                        <a:ln>
                          <a:noFill/>
                        </a:ln>
                        <a:solidFill>
                          <a:schemeClr val="bg1"/>
                        </a:solidFill>
                        <a:effectLst/>
                        <a:latin typeface="Calibri" pitchFamily="34" charset="0"/>
                        <a:cs typeface="Calibri" pitchFamily="34" charset="0"/>
                      </a:endParaRP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lumMod val="85000"/>
                      </a:schemeClr>
                    </a:solidFill>
                  </a:tcPr>
                </a:tc>
                <a:tc>
                  <a:txBody>
                    <a:bodyPr/>
                    <a:lstStyle/>
                    <a:p>
                      <a:pPr marL="0" marR="0" lvl="0" indent="0" algn="ctr" defTabSz="947738"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dirty="0" smtClean="0">
                          <a:ln>
                            <a:noFill/>
                          </a:ln>
                          <a:solidFill>
                            <a:schemeClr val="bg1"/>
                          </a:solidFill>
                          <a:effectLst/>
                          <a:latin typeface="Calibri" pitchFamily="34" charset="0"/>
                          <a:cs typeface="Calibri" pitchFamily="34" charset="0"/>
                        </a:rPr>
                        <a:t>FAZLA</a:t>
                      </a: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B050"/>
                    </a:solidFill>
                  </a:tcPr>
                </a:tc>
                <a:tc>
                  <a:txBody>
                    <a:bodyPr/>
                    <a:lstStyle/>
                    <a:p>
                      <a:pPr marL="0" marR="0" lvl="0" indent="0" algn="ctr" defTabSz="947738"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dirty="0" smtClean="0">
                          <a:ln>
                            <a:noFill/>
                          </a:ln>
                          <a:solidFill>
                            <a:schemeClr val="bg1"/>
                          </a:solidFill>
                          <a:effectLst/>
                          <a:latin typeface="Calibri" pitchFamily="34" charset="0"/>
                          <a:cs typeface="Calibri" pitchFamily="34" charset="0"/>
                        </a:rPr>
                        <a:t>AZ</a:t>
                      </a: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B050"/>
                    </a:solidFill>
                  </a:tcPr>
                </a:tc>
                <a:tc>
                  <a:txBody>
                    <a:bodyPr/>
                    <a:lstStyle/>
                    <a:p>
                      <a:pPr marL="0" marR="0" lvl="0" indent="0" algn="ctr" defTabSz="947738"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dirty="0" smtClean="0">
                          <a:ln>
                            <a:noFill/>
                          </a:ln>
                          <a:solidFill>
                            <a:schemeClr val="bg1"/>
                          </a:solidFill>
                          <a:effectLst/>
                          <a:latin typeface="Calibri" pitchFamily="34" charset="0"/>
                          <a:cs typeface="Calibri" pitchFamily="34" charset="0"/>
                        </a:rPr>
                        <a:t>HİÇ</a:t>
                      </a: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B050"/>
                    </a:solidFill>
                  </a:tcPr>
                </a:tc>
                <a:tc>
                  <a:txBody>
                    <a:bodyPr/>
                    <a:lstStyle/>
                    <a:p>
                      <a:pPr marL="0" marR="0" lvl="0" indent="0" algn="ctr" defTabSz="947738"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dirty="0" smtClean="0">
                          <a:ln>
                            <a:noFill/>
                          </a:ln>
                          <a:solidFill>
                            <a:schemeClr val="bg1"/>
                          </a:solidFill>
                          <a:effectLst/>
                          <a:latin typeface="Calibri" pitchFamily="34" charset="0"/>
                          <a:cs typeface="Calibri" pitchFamily="34" charset="0"/>
                        </a:rPr>
                        <a:t>TERS</a:t>
                      </a: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B050"/>
                    </a:solidFill>
                  </a:tcPr>
                </a:tc>
                <a:tc>
                  <a:txBody>
                    <a:bodyPr/>
                    <a:lstStyle/>
                    <a:p>
                      <a:pPr marL="0" marR="0" lvl="0" indent="0" algn="ctr" defTabSz="947738"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dirty="0" smtClean="0">
                          <a:ln>
                            <a:noFill/>
                          </a:ln>
                          <a:solidFill>
                            <a:schemeClr val="bg1"/>
                          </a:solidFill>
                          <a:effectLst/>
                          <a:latin typeface="Calibri" pitchFamily="34" charset="0"/>
                          <a:cs typeface="Calibri" pitchFamily="34" charset="0"/>
                        </a:rPr>
                        <a:t>PARÇASI</a:t>
                      </a: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B050"/>
                    </a:solidFill>
                  </a:tcPr>
                </a:tc>
                <a:tc>
                  <a:txBody>
                    <a:bodyPr/>
                    <a:lstStyle/>
                    <a:p>
                      <a:pPr marL="0" marR="0" lvl="0" indent="0" algn="ctr" defTabSz="947738"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dirty="0" smtClean="0">
                          <a:ln>
                            <a:noFill/>
                          </a:ln>
                          <a:solidFill>
                            <a:schemeClr val="bg1"/>
                          </a:solidFill>
                          <a:effectLst/>
                          <a:latin typeface="Calibri" pitchFamily="34" charset="0"/>
                          <a:cs typeface="Calibri" pitchFamily="34" charset="0"/>
                        </a:rPr>
                        <a:t>…KADAR İYİ</a:t>
                      </a: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B050"/>
                    </a:solidFill>
                  </a:tcPr>
                </a:tc>
                <a:tc>
                  <a:txBody>
                    <a:bodyPr/>
                    <a:lstStyle/>
                    <a:p>
                      <a:pPr marL="0" marR="0" lvl="0" indent="0" algn="ctr" defTabSz="947738"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dirty="0" smtClean="0">
                          <a:ln>
                            <a:noFill/>
                          </a:ln>
                          <a:solidFill>
                            <a:schemeClr val="bg1"/>
                          </a:solidFill>
                          <a:effectLst/>
                          <a:latin typeface="Calibri" pitchFamily="34" charset="0"/>
                          <a:cs typeface="Calibri" pitchFamily="34" charset="0"/>
                        </a:rPr>
                        <a:t>…DEN BAŞKA</a:t>
                      </a: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00B050"/>
                    </a:solidFill>
                  </a:tcPr>
                </a:tc>
                <a:extLst>
                  <a:ext uri="{0D108BD9-81ED-4DB2-BD59-A6C34878D82A}">
                    <a16:rowId xmlns:a16="http://schemas.microsoft.com/office/drawing/2014/main" xmlns="" val="10001"/>
                  </a:ext>
                </a:extLst>
              </a:tr>
              <a:tr h="493104">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dirty="0" smtClean="0">
                          <a:ln>
                            <a:noFill/>
                          </a:ln>
                          <a:solidFill>
                            <a:schemeClr val="bg1"/>
                          </a:solidFill>
                          <a:effectLst/>
                          <a:latin typeface="Calibri" pitchFamily="34" charset="0"/>
                          <a:cs typeface="Calibri" pitchFamily="34" charset="0"/>
                        </a:rPr>
                        <a:t>AKIŞ</a:t>
                      </a: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2">
                        <a:lumMod val="50000"/>
                      </a:schemeClr>
                    </a:solid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000" b="0" i="1" u="none" strike="noStrike" cap="none" normalizeH="0" baseline="0" dirty="0" smtClean="0">
                          <a:ln>
                            <a:noFill/>
                          </a:ln>
                          <a:solidFill>
                            <a:schemeClr val="tx1"/>
                          </a:solidFill>
                          <a:effectLst/>
                          <a:latin typeface="Calibri" pitchFamily="34" charset="0"/>
                          <a:cs typeface="Calibri" pitchFamily="34" charset="0"/>
                        </a:rPr>
                        <a:t>Yüksek Akış</a:t>
                      </a: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Calibri" pitchFamily="34" charset="0"/>
                        </a:rPr>
                        <a:t>Düşük Akış</a:t>
                      </a: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Calibri" pitchFamily="34" charset="0"/>
                        </a:rPr>
                        <a:t>Akış Yok</a:t>
                      </a: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Calibri" pitchFamily="34" charset="0"/>
                        </a:rPr>
                        <a:t>Akış Yönü Ters</a:t>
                      </a: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endParaRPr kumimoji="0" lang="tr-TR" sz="1000" b="0" i="0" u="none" strike="noStrike" cap="none" normalizeH="0" baseline="0" dirty="0" smtClean="0">
                        <a:ln>
                          <a:noFill/>
                        </a:ln>
                        <a:solidFill>
                          <a:schemeClr val="tx1"/>
                        </a:solidFill>
                        <a:effectLst/>
                        <a:latin typeface="Calibri" pitchFamily="34" charset="0"/>
                        <a:cs typeface="Calibri" pitchFamily="34" charset="0"/>
                      </a:endParaRP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endParaRPr kumimoji="0" lang="tr-TR" sz="1000" b="0" i="0" u="none" strike="noStrike" cap="none" normalizeH="0" baseline="0" dirty="0" smtClean="0">
                        <a:ln>
                          <a:noFill/>
                        </a:ln>
                        <a:solidFill>
                          <a:schemeClr val="tx1"/>
                        </a:solidFill>
                        <a:effectLst/>
                        <a:latin typeface="Calibri" pitchFamily="34" charset="0"/>
                        <a:cs typeface="Calibri" pitchFamily="34" charset="0"/>
                      </a:endParaRP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Calibri" pitchFamily="34" charset="0"/>
                        </a:rPr>
                        <a:t>İçeriği Kaybetmek</a:t>
                      </a: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xmlns="" val="10002"/>
                  </a:ext>
                </a:extLst>
              </a:tr>
              <a:tr h="493104">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dirty="0" smtClean="0">
                          <a:ln>
                            <a:noFill/>
                          </a:ln>
                          <a:solidFill>
                            <a:schemeClr val="bg1"/>
                          </a:solidFill>
                          <a:effectLst/>
                          <a:latin typeface="Calibri" pitchFamily="34" charset="0"/>
                          <a:cs typeface="Calibri" pitchFamily="34" charset="0"/>
                        </a:rPr>
                        <a:t>BASINÇ</a:t>
                      </a: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2">
                        <a:lumMod val="50000"/>
                      </a:schemeClr>
                    </a:solid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000" b="0" i="1" u="none" strike="noStrike" cap="none" normalizeH="0" baseline="0" dirty="0" smtClean="0">
                          <a:ln>
                            <a:noFill/>
                          </a:ln>
                          <a:solidFill>
                            <a:schemeClr val="tx1"/>
                          </a:solidFill>
                          <a:effectLst/>
                          <a:latin typeface="Calibri" pitchFamily="34" charset="0"/>
                          <a:cs typeface="Calibri" pitchFamily="34" charset="0"/>
                        </a:rPr>
                        <a:t>Yüksek Basınç</a:t>
                      </a: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Calibri" pitchFamily="34" charset="0"/>
                        </a:rPr>
                        <a:t>Düşük Basınç</a:t>
                      </a: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Calibri" pitchFamily="34" charset="0"/>
                        </a:rPr>
                        <a:t>Vakum</a:t>
                      </a: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endParaRPr kumimoji="0" lang="tr-TR" sz="1000" b="0" i="0" u="none" strike="noStrike" cap="none" normalizeH="0" baseline="0" dirty="0" smtClean="0">
                        <a:ln>
                          <a:noFill/>
                        </a:ln>
                        <a:solidFill>
                          <a:schemeClr val="tx1"/>
                        </a:solidFill>
                        <a:effectLst/>
                        <a:latin typeface="Calibri" pitchFamily="34" charset="0"/>
                        <a:cs typeface="Calibri" pitchFamily="34" charset="0"/>
                      </a:endParaRP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Calibri" pitchFamily="34" charset="0"/>
                        </a:rPr>
                        <a:t>Kısmi Basınç</a:t>
                      </a: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endParaRPr kumimoji="0" lang="tr-TR" sz="1000" b="0" i="0" u="none" strike="noStrike" cap="none" normalizeH="0" baseline="0" dirty="0" smtClean="0">
                        <a:ln>
                          <a:noFill/>
                        </a:ln>
                        <a:solidFill>
                          <a:schemeClr val="tx1"/>
                        </a:solidFill>
                        <a:effectLst/>
                        <a:latin typeface="Calibri" pitchFamily="34" charset="0"/>
                        <a:cs typeface="Calibri" pitchFamily="34" charset="0"/>
                      </a:endParaRP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endParaRPr kumimoji="0" lang="tr-TR" sz="1000" b="0" i="0" u="none" strike="noStrike" cap="none" normalizeH="0" baseline="0" dirty="0" smtClean="0">
                        <a:ln>
                          <a:noFill/>
                        </a:ln>
                        <a:solidFill>
                          <a:schemeClr val="tx1"/>
                        </a:solidFill>
                        <a:effectLst/>
                        <a:latin typeface="Calibri" pitchFamily="34" charset="0"/>
                        <a:cs typeface="Calibri" pitchFamily="34" charset="0"/>
                      </a:endParaRP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extLst>
                  <a:ext uri="{0D108BD9-81ED-4DB2-BD59-A6C34878D82A}">
                    <a16:rowId xmlns:a16="http://schemas.microsoft.com/office/drawing/2014/main" xmlns="" val="10003"/>
                  </a:ext>
                </a:extLst>
              </a:tr>
              <a:tr h="493104">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dirty="0" smtClean="0">
                          <a:ln>
                            <a:noFill/>
                          </a:ln>
                          <a:solidFill>
                            <a:schemeClr val="bg1"/>
                          </a:solidFill>
                          <a:effectLst/>
                          <a:latin typeface="Calibri" pitchFamily="34" charset="0"/>
                          <a:cs typeface="Calibri" pitchFamily="34" charset="0"/>
                        </a:rPr>
                        <a:t>SICAKLIK</a:t>
                      </a: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2">
                        <a:lumMod val="50000"/>
                      </a:schemeClr>
                    </a:solid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000" b="0" i="1" u="none" strike="noStrike" cap="none" normalizeH="0" baseline="0" dirty="0" smtClean="0">
                          <a:ln>
                            <a:noFill/>
                          </a:ln>
                          <a:solidFill>
                            <a:schemeClr val="tx1"/>
                          </a:solidFill>
                          <a:effectLst/>
                          <a:latin typeface="Calibri" pitchFamily="34" charset="0"/>
                          <a:cs typeface="Calibri" pitchFamily="34" charset="0"/>
                        </a:rPr>
                        <a:t>Yüksek Sıcaklık</a:t>
                      </a: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Calibri" pitchFamily="34" charset="0"/>
                        </a:rPr>
                        <a:t>Düşük Sıcaklık</a:t>
                      </a: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endParaRPr kumimoji="0" lang="tr-TR" sz="1000" b="0" i="0" u="none" strike="noStrike" cap="none" normalizeH="0" baseline="0" dirty="0" smtClean="0">
                        <a:ln>
                          <a:noFill/>
                        </a:ln>
                        <a:solidFill>
                          <a:schemeClr val="tx1"/>
                        </a:solidFill>
                        <a:effectLst/>
                        <a:latin typeface="Calibri" pitchFamily="34" charset="0"/>
                        <a:cs typeface="Calibri" pitchFamily="34" charset="0"/>
                      </a:endParaRP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endParaRPr kumimoji="0" lang="tr-TR" sz="1000" b="0" i="0" u="none" strike="noStrike" cap="none" normalizeH="0" baseline="0" dirty="0" smtClean="0">
                        <a:ln>
                          <a:noFill/>
                        </a:ln>
                        <a:solidFill>
                          <a:schemeClr val="tx1"/>
                        </a:solidFill>
                        <a:effectLst/>
                        <a:latin typeface="Calibri" pitchFamily="34" charset="0"/>
                        <a:cs typeface="Calibri" pitchFamily="34" charset="0"/>
                      </a:endParaRP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endParaRPr kumimoji="0" lang="tr-TR" sz="1000" b="0" i="0" u="none" strike="noStrike" cap="none" normalizeH="0" baseline="0" dirty="0" smtClean="0">
                        <a:ln>
                          <a:noFill/>
                        </a:ln>
                        <a:solidFill>
                          <a:schemeClr val="tx1"/>
                        </a:solidFill>
                        <a:effectLst/>
                        <a:latin typeface="Calibri" pitchFamily="34" charset="0"/>
                        <a:cs typeface="Calibri" pitchFamily="34" charset="0"/>
                      </a:endParaRP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endParaRPr kumimoji="0" lang="tr-TR" sz="1000" b="0" i="0" u="none" strike="noStrike" cap="none" normalizeH="0" baseline="0" dirty="0" smtClean="0">
                        <a:ln>
                          <a:noFill/>
                        </a:ln>
                        <a:solidFill>
                          <a:schemeClr val="tx1"/>
                        </a:solidFill>
                        <a:effectLst/>
                        <a:latin typeface="Calibri" pitchFamily="34" charset="0"/>
                        <a:cs typeface="Calibri" pitchFamily="34" charset="0"/>
                      </a:endParaRP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endParaRPr kumimoji="0" lang="tr-TR" sz="1000" b="0" i="0" u="none" strike="noStrike" cap="none" normalizeH="0" baseline="0" dirty="0" smtClean="0">
                        <a:ln>
                          <a:noFill/>
                        </a:ln>
                        <a:solidFill>
                          <a:schemeClr val="tx1"/>
                        </a:solidFill>
                        <a:effectLst/>
                        <a:latin typeface="Calibri" pitchFamily="34" charset="0"/>
                        <a:cs typeface="Calibri" pitchFamily="34" charset="0"/>
                      </a:endParaRP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xmlns="" val="10004"/>
                  </a:ext>
                </a:extLst>
              </a:tr>
              <a:tr h="568279">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dirty="0" smtClean="0">
                          <a:ln>
                            <a:noFill/>
                          </a:ln>
                          <a:solidFill>
                            <a:schemeClr val="bg1"/>
                          </a:solidFill>
                          <a:effectLst/>
                          <a:latin typeface="Calibri" pitchFamily="34" charset="0"/>
                          <a:cs typeface="Calibri" pitchFamily="34" charset="0"/>
                        </a:rPr>
                        <a:t>SEVİYE</a:t>
                      </a: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2">
                        <a:lumMod val="50000"/>
                      </a:schemeClr>
                    </a:solid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000" b="0" i="1" u="none" strike="noStrike" cap="none" normalizeH="0" baseline="0" dirty="0" smtClean="0">
                          <a:ln>
                            <a:noFill/>
                          </a:ln>
                          <a:solidFill>
                            <a:schemeClr val="tx1"/>
                          </a:solidFill>
                          <a:effectLst/>
                          <a:latin typeface="Calibri" pitchFamily="34" charset="0"/>
                          <a:cs typeface="Calibri" pitchFamily="34" charset="0"/>
                        </a:rPr>
                        <a:t>Yüksek Seviye</a:t>
                      </a: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Calibri" pitchFamily="34" charset="0"/>
                        </a:rPr>
                        <a:t>Düşük Seviye</a:t>
                      </a: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000" b="0" i="0" u="none" strike="noStrike" cap="none" normalizeH="0" baseline="0" dirty="0" smtClean="0">
                          <a:ln>
                            <a:noFill/>
                          </a:ln>
                          <a:solidFill>
                            <a:schemeClr val="tx1"/>
                          </a:solidFill>
                          <a:effectLst/>
                          <a:latin typeface="Calibri" pitchFamily="34" charset="0"/>
                          <a:cs typeface="Calibri" pitchFamily="34" charset="0"/>
                        </a:rPr>
                        <a:t>Seviye Yok</a:t>
                      </a: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endParaRPr kumimoji="0" lang="tr-TR" sz="1000" b="0" i="0" u="none" strike="noStrike" cap="none" normalizeH="0" baseline="0" dirty="0" smtClean="0">
                        <a:ln>
                          <a:noFill/>
                        </a:ln>
                        <a:solidFill>
                          <a:schemeClr val="tx1"/>
                        </a:solidFill>
                        <a:effectLst/>
                        <a:latin typeface="Calibri" pitchFamily="34" charset="0"/>
                        <a:cs typeface="Calibri" pitchFamily="34" charset="0"/>
                      </a:endParaRP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endParaRPr kumimoji="0" lang="tr-TR" sz="1000" b="0" i="0" u="none" strike="noStrike" cap="none" normalizeH="0" baseline="0" dirty="0" smtClean="0">
                        <a:ln>
                          <a:noFill/>
                        </a:ln>
                        <a:solidFill>
                          <a:schemeClr val="tx1"/>
                        </a:solidFill>
                        <a:effectLst/>
                        <a:latin typeface="Calibri" pitchFamily="34" charset="0"/>
                        <a:cs typeface="Calibri" pitchFamily="34" charset="0"/>
                      </a:endParaRP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endParaRPr kumimoji="0" lang="tr-TR" sz="1000" b="0" i="0" u="none" strike="noStrike" cap="none" normalizeH="0" baseline="0" dirty="0" smtClean="0">
                        <a:ln>
                          <a:noFill/>
                        </a:ln>
                        <a:solidFill>
                          <a:schemeClr val="tx1"/>
                        </a:solidFill>
                        <a:effectLst/>
                        <a:latin typeface="Calibri" pitchFamily="34" charset="0"/>
                        <a:cs typeface="Calibri" pitchFamily="34" charset="0"/>
                      </a:endParaRP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endParaRPr kumimoji="0" lang="tr-TR" sz="1000" b="0" i="0" u="none" strike="noStrike" cap="none" normalizeH="0" baseline="0" dirty="0" smtClean="0">
                        <a:ln>
                          <a:noFill/>
                        </a:ln>
                        <a:solidFill>
                          <a:schemeClr val="tx1"/>
                        </a:solidFill>
                        <a:effectLst/>
                        <a:latin typeface="Calibri" pitchFamily="34" charset="0"/>
                        <a:cs typeface="Calibri" pitchFamily="34" charset="0"/>
                      </a:endParaRP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extLst>
                  <a:ext uri="{0D108BD9-81ED-4DB2-BD59-A6C34878D82A}">
                    <a16:rowId xmlns:a16="http://schemas.microsoft.com/office/drawing/2014/main" xmlns="" val="10005"/>
                  </a:ext>
                </a:extLst>
              </a:tr>
              <a:tr h="568279">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dirty="0" smtClean="0">
                          <a:ln>
                            <a:noFill/>
                          </a:ln>
                          <a:solidFill>
                            <a:schemeClr val="bg1"/>
                          </a:solidFill>
                          <a:effectLst/>
                          <a:latin typeface="Calibri" pitchFamily="34" charset="0"/>
                          <a:cs typeface="Calibri" pitchFamily="34" charset="0"/>
                        </a:rPr>
                        <a:t>KOMPOZİSYONYADA DURUM</a:t>
                      </a: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2">
                        <a:lumMod val="50000"/>
                      </a:schemeClr>
                    </a:solid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000" b="0" i="1" u="none" strike="noStrike" cap="none" normalizeH="0" baseline="0" dirty="0" smtClean="0">
                          <a:ln>
                            <a:noFill/>
                          </a:ln>
                          <a:solidFill>
                            <a:schemeClr val="tx1"/>
                          </a:solidFill>
                          <a:effectLst/>
                          <a:latin typeface="Calibri" pitchFamily="34" charset="0"/>
                          <a:cs typeface="Calibri" pitchFamily="34" charset="0"/>
                        </a:rPr>
                        <a:t>İlave Fazla</a:t>
                      </a: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000" b="0" i="0" u="none" strike="noStrike" kern="1200" cap="none" normalizeH="0" baseline="0" dirty="0" smtClean="0">
                          <a:ln>
                            <a:noFill/>
                          </a:ln>
                          <a:solidFill>
                            <a:schemeClr val="tx1"/>
                          </a:solidFill>
                          <a:effectLst/>
                          <a:latin typeface="Calibri" pitchFamily="34" charset="0"/>
                          <a:ea typeface="+mn-ea"/>
                          <a:cs typeface="Calibri" pitchFamily="34" charset="0"/>
                        </a:rPr>
                        <a:t>Kayıp Faz</a:t>
                      </a: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endParaRPr kumimoji="0" lang="tr-TR" sz="1000" b="0" i="0" u="none" strike="noStrike" kern="1200" cap="none" normalizeH="0" baseline="0" dirty="0" smtClean="0">
                        <a:ln>
                          <a:noFill/>
                        </a:ln>
                        <a:solidFill>
                          <a:schemeClr val="tx1"/>
                        </a:solidFill>
                        <a:effectLst/>
                        <a:latin typeface="Calibri" pitchFamily="34" charset="0"/>
                        <a:ea typeface="+mn-ea"/>
                        <a:cs typeface="Calibri" pitchFamily="34" charset="0"/>
                      </a:endParaRP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000" b="0" i="0" u="none" strike="noStrike" kern="1200" cap="none" normalizeH="0" baseline="0" dirty="0" smtClean="0">
                          <a:ln>
                            <a:noFill/>
                          </a:ln>
                          <a:solidFill>
                            <a:schemeClr val="tx1"/>
                          </a:solidFill>
                          <a:effectLst/>
                          <a:latin typeface="Calibri" pitchFamily="34" charset="0"/>
                          <a:ea typeface="+mn-ea"/>
                          <a:cs typeface="Calibri" pitchFamily="34" charset="0"/>
                        </a:rPr>
                        <a:t>Durumun Değişmesi</a:t>
                      </a: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000" b="0" i="0" u="none" strike="noStrike" kern="1200" cap="none" normalizeH="0" baseline="0" dirty="0" smtClean="0">
                          <a:ln>
                            <a:noFill/>
                          </a:ln>
                          <a:solidFill>
                            <a:schemeClr val="tx1"/>
                          </a:solidFill>
                          <a:effectLst/>
                          <a:latin typeface="Calibri" pitchFamily="34" charset="0"/>
                          <a:ea typeface="+mn-ea"/>
                          <a:cs typeface="Calibri" pitchFamily="34" charset="0"/>
                        </a:rPr>
                        <a:t>Yanlış İçerik</a:t>
                      </a: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endParaRPr kumimoji="0" lang="tr-TR" sz="1000" b="0" i="0" u="none" strike="noStrike" kern="1200" cap="none" normalizeH="0" baseline="0" dirty="0" smtClean="0">
                        <a:ln>
                          <a:noFill/>
                        </a:ln>
                        <a:solidFill>
                          <a:schemeClr val="tx1"/>
                        </a:solidFill>
                        <a:effectLst/>
                        <a:latin typeface="Calibri" pitchFamily="34" charset="0"/>
                        <a:ea typeface="+mn-ea"/>
                        <a:cs typeface="Calibri" pitchFamily="34" charset="0"/>
                      </a:endParaRP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000" b="0" i="0" u="none" strike="noStrike" kern="1200" cap="none" normalizeH="0" baseline="0" dirty="0" smtClean="0">
                          <a:ln>
                            <a:noFill/>
                          </a:ln>
                          <a:solidFill>
                            <a:schemeClr val="tx1"/>
                          </a:solidFill>
                          <a:effectLst/>
                          <a:latin typeface="Calibri" pitchFamily="34" charset="0"/>
                          <a:ea typeface="+mn-ea"/>
                          <a:cs typeface="Calibri" pitchFamily="34" charset="0"/>
                        </a:rPr>
                        <a:t>Yanlış Materyal</a:t>
                      </a: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xmlns="" val="10006"/>
                  </a:ext>
                </a:extLst>
              </a:tr>
              <a:tr h="493104">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dirty="0" smtClean="0">
                          <a:ln>
                            <a:noFill/>
                          </a:ln>
                          <a:solidFill>
                            <a:schemeClr val="bg1"/>
                          </a:solidFill>
                          <a:effectLst/>
                          <a:latin typeface="Calibri" pitchFamily="34" charset="0"/>
                          <a:cs typeface="Calibri" pitchFamily="34" charset="0"/>
                        </a:rPr>
                        <a:t>REAKSİYON</a:t>
                      </a: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2">
                        <a:lumMod val="50000"/>
                      </a:schemeClr>
                    </a:solid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000" b="0" i="1" u="none" strike="noStrike" cap="none" normalizeH="0" baseline="0" dirty="0" smtClean="0">
                          <a:ln>
                            <a:noFill/>
                          </a:ln>
                          <a:solidFill>
                            <a:schemeClr val="tx1"/>
                          </a:solidFill>
                          <a:effectLst/>
                          <a:latin typeface="Calibri" pitchFamily="34" charset="0"/>
                          <a:cs typeface="Calibri" pitchFamily="34" charset="0"/>
                        </a:rPr>
                        <a:t>Yüksek Reaksiyon Oranı</a:t>
                      </a: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000" b="0" i="0" u="none" strike="noStrike" kern="1200" cap="none" normalizeH="0" baseline="0" dirty="0" smtClean="0">
                          <a:ln>
                            <a:noFill/>
                          </a:ln>
                          <a:solidFill>
                            <a:schemeClr val="tx1"/>
                          </a:solidFill>
                          <a:effectLst/>
                          <a:latin typeface="Calibri" pitchFamily="34" charset="0"/>
                          <a:ea typeface="+mn-ea"/>
                          <a:cs typeface="Calibri" pitchFamily="34" charset="0"/>
                        </a:rPr>
                        <a:t>Düşük Reaksiyon Oranı</a:t>
                      </a: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000" b="0" i="0" u="none" strike="noStrike" kern="1200" cap="none" normalizeH="0" baseline="0" dirty="0" smtClean="0">
                          <a:ln>
                            <a:noFill/>
                          </a:ln>
                          <a:solidFill>
                            <a:schemeClr val="tx1"/>
                          </a:solidFill>
                          <a:effectLst/>
                          <a:latin typeface="Calibri" pitchFamily="34" charset="0"/>
                          <a:ea typeface="+mn-ea"/>
                          <a:cs typeface="Calibri" pitchFamily="34" charset="0"/>
                        </a:rPr>
                        <a:t>Reaksiyon Yok</a:t>
                      </a: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000" b="0" i="0" u="none" strike="noStrike" kern="1200" cap="none" normalizeH="0" baseline="0" dirty="0" smtClean="0">
                          <a:ln>
                            <a:noFill/>
                          </a:ln>
                          <a:solidFill>
                            <a:schemeClr val="tx1"/>
                          </a:solidFill>
                          <a:effectLst/>
                          <a:latin typeface="Calibri" pitchFamily="34" charset="0"/>
                          <a:ea typeface="+mn-ea"/>
                          <a:cs typeface="Calibri" pitchFamily="34" charset="0"/>
                        </a:rPr>
                        <a:t>Ters Reaksiyon</a:t>
                      </a: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000" b="0" i="0" u="none" strike="noStrike" kern="1200" cap="none" normalizeH="0" baseline="0" dirty="0" smtClean="0">
                          <a:ln>
                            <a:noFill/>
                          </a:ln>
                          <a:solidFill>
                            <a:schemeClr val="tx1"/>
                          </a:solidFill>
                          <a:effectLst/>
                          <a:latin typeface="Calibri" pitchFamily="34" charset="0"/>
                          <a:ea typeface="+mn-ea"/>
                          <a:cs typeface="Calibri" pitchFamily="34" charset="0"/>
                        </a:rPr>
                        <a:t>Eksik Reaksiyon</a:t>
                      </a: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000" b="0" i="0" u="none" strike="noStrike" kern="1200" cap="none" normalizeH="0" baseline="0" dirty="0" smtClean="0">
                          <a:ln>
                            <a:noFill/>
                          </a:ln>
                          <a:solidFill>
                            <a:schemeClr val="tx1"/>
                          </a:solidFill>
                          <a:effectLst/>
                          <a:latin typeface="Calibri" pitchFamily="34" charset="0"/>
                          <a:ea typeface="+mn-ea"/>
                          <a:cs typeface="Calibri" pitchFamily="34" charset="0"/>
                        </a:rPr>
                        <a:t>Yan Etki</a:t>
                      </a: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000" b="0" i="0" u="none" strike="noStrike" kern="1200" cap="none" normalizeH="0" baseline="0" dirty="0" smtClean="0">
                          <a:ln>
                            <a:noFill/>
                          </a:ln>
                          <a:solidFill>
                            <a:schemeClr val="tx1"/>
                          </a:solidFill>
                          <a:effectLst/>
                          <a:latin typeface="Calibri" pitchFamily="34" charset="0"/>
                          <a:ea typeface="+mn-ea"/>
                          <a:cs typeface="Calibri" pitchFamily="34" charset="0"/>
                        </a:rPr>
                        <a:t>Yanlış Reaksiyon</a:t>
                      </a: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extLst>
                  <a:ext uri="{0D108BD9-81ED-4DB2-BD59-A6C34878D82A}">
                    <a16:rowId xmlns:a16="http://schemas.microsoft.com/office/drawing/2014/main" xmlns="" val="10007"/>
                  </a:ext>
                </a:extLst>
              </a:tr>
              <a:tr h="493104">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dirty="0" smtClean="0">
                          <a:ln>
                            <a:noFill/>
                          </a:ln>
                          <a:solidFill>
                            <a:schemeClr val="bg1"/>
                          </a:solidFill>
                          <a:effectLst/>
                          <a:latin typeface="Calibri" pitchFamily="34" charset="0"/>
                          <a:cs typeface="Calibri" pitchFamily="34" charset="0"/>
                        </a:rPr>
                        <a:t>ZAMAN</a:t>
                      </a: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2">
                        <a:lumMod val="50000"/>
                      </a:schemeClr>
                    </a:solid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000" b="0" i="1" u="none" strike="noStrike" cap="none" normalizeH="0" baseline="0" dirty="0" smtClean="0">
                          <a:ln>
                            <a:noFill/>
                          </a:ln>
                          <a:solidFill>
                            <a:schemeClr val="tx1"/>
                          </a:solidFill>
                          <a:effectLst/>
                          <a:latin typeface="Calibri" pitchFamily="34" charset="0"/>
                          <a:cs typeface="Calibri" pitchFamily="34" charset="0"/>
                        </a:rPr>
                        <a:t>Çok Uzun</a:t>
                      </a: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000" b="0" i="0" u="none" strike="noStrike" kern="1200" cap="none" normalizeH="0" baseline="0" dirty="0" smtClean="0">
                          <a:ln>
                            <a:noFill/>
                          </a:ln>
                          <a:solidFill>
                            <a:schemeClr val="tx1"/>
                          </a:solidFill>
                          <a:effectLst/>
                          <a:latin typeface="Calibri" pitchFamily="34" charset="0"/>
                          <a:ea typeface="+mn-ea"/>
                          <a:cs typeface="Calibri" pitchFamily="34" charset="0"/>
                        </a:rPr>
                        <a:t>Çok Kısa</a:t>
                      </a: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endParaRPr kumimoji="0" lang="tr-TR" sz="1000" b="0" i="0" u="none" strike="noStrike" kern="1200" cap="none" normalizeH="0" baseline="0" dirty="0" smtClean="0">
                        <a:ln>
                          <a:noFill/>
                        </a:ln>
                        <a:solidFill>
                          <a:schemeClr val="tx1"/>
                        </a:solidFill>
                        <a:effectLst/>
                        <a:latin typeface="Calibri" pitchFamily="34" charset="0"/>
                        <a:ea typeface="+mn-ea"/>
                        <a:cs typeface="Calibri" pitchFamily="34" charset="0"/>
                      </a:endParaRP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endParaRPr kumimoji="0" lang="tr-TR" sz="1000" b="0" i="0" u="none" strike="noStrike" kern="1200" cap="none" normalizeH="0" baseline="0" dirty="0" smtClean="0">
                        <a:ln>
                          <a:noFill/>
                        </a:ln>
                        <a:solidFill>
                          <a:schemeClr val="tx1"/>
                        </a:solidFill>
                        <a:effectLst/>
                        <a:latin typeface="Calibri" pitchFamily="34" charset="0"/>
                        <a:ea typeface="+mn-ea"/>
                        <a:cs typeface="Calibri" pitchFamily="34" charset="0"/>
                      </a:endParaRP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endParaRPr kumimoji="0" lang="tr-TR" sz="1000" b="0" i="0" u="none" strike="noStrike" kern="1200" cap="none" normalizeH="0" baseline="0" dirty="0" smtClean="0">
                        <a:ln>
                          <a:noFill/>
                        </a:ln>
                        <a:solidFill>
                          <a:schemeClr val="tx1"/>
                        </a:solidFill>
                        <a:effectLst/>
                        <a:latin typeface="Calibri" pitchFamily="34" charset="0"/>
                        <a:ea typeface="+mn-ea"/>
                        <a:cs typeface="Calibri" pitchFamily="34" charset="0"/>
                      </a:endParaRP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endParaRPr kumimoji="0" lang="tr-TR" sz="1000" b="0" i="0" u="none" strike="noStrike" kern="1200" cap="none" normalizeH="0" baseline="0" dirty="0" smtClean="0">
                        <a:ln>
                          <a:noFill/>
                        </a:ln>
                        <a:solidFill>
                          <a:schemeClr val="tx1"/>
                        </a:solidFill>
                        <a:effectLst/>
                        <a:latin typeface="Calibri" pitchFamily="34" charset="0"/>
                        <a:ea typeface="+mn-ea"/>
                        <a:cs typeface="Calibri" pitchFamily="34" charset="0"/>
                      </a:endParaRP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000" b="0" i="0" u="none" strike="noStrike" kern="1200" cap="none" normalizeH="0" baseline="0" dirty="0" smtClean="0">
                          <a:ln>
                            <a:noFill/>
                          </a:ln>
                          <a:solidFill>
                            <a:schemeClr val="tx1"/>
                          </a:solidFill>
                          <a:effectLst/>
                          <a:latin typeface="Calibri" pitchFamily="34" charset="0"/>
                          <a:ea typeface="+mn-ea"/>
                          <a:cs typeface="Calibri" pitchFamily="34" charset="0"/>
                        </a:rPr>
                        <a:t>Yanlış Zaman</a:t>
                      </a: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xmlns="" val="10008"/>
                  </a:ext>
                </a:extLst>
              </a:tr>
              <a:tr h="493104">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dirty="0" smtClean="0">
                          <a:ln>
                            <a:noFill/>
                          </a:ln>
                          <a:solidFill>
                            <a:schemeClr val="bg1"/>
                          </a:solidFill>
                          <a:effectLst/>
                          <a:latin typeface="Calibri" pitchFamily="34" charset="0"/>
                          <a:cs typeface="Calibri" pitchFamily="34" charset="0"/>
                        </a:rPr>
                        <a:t>SIRA</a:t>
                      </a: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2">
                        <a:lumMod val="50000"/>
                      </a:schemeClr>
                    </a:solid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000" b="0" i="1" u="none" strike="noStrike" cap="none" normalizeH="0" baseline="0" dirty="0" smtClean="0">
                          <a:ln>
                            <a:noFill/>
                          </a:ln>
                          <a:solidFill>
                            <a:schemeClr val="tx1"/>
                          </a:solidFill>
                          <a:effectLst/>
                          <a:latin typeface="Calibri" pitchFamily="34" charset="0"/>
                          <a:cs typeface="Calibri" pitchFamily="34" charset="0"/>
                        </a:rPr>
                        <a:t>Adım Çok Geç</a:t>
                      </a: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000" b="0" i="0" u="none" strike="noStrike" kern="1200" cap="none" normalizeH="0" baseline="0" dirty="0" smtClean="0">
                          <a:ln>
                            <a:noFill/>
                          </a:ln>
                          <a:solidFill>
                            <a:schemeClr val="tx1"/>
                          </a:solidFill>
                          <a:effectLst/>
                          <a:latin typeface="Calibri" pitchFamily="34" charset="0"/>
                          <a:ea typeface="+mn-ea"/>
                          <a:cs typeface="Calibri" pitchFamily="34" charset="0"/>
                        </a:rPr>
                        <a:t>Adım Çok Erken</a:t>
                      </a: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000" b="0" i="0" u="none" strike="noStrike" kern="1200" cap="none" normalizeH="0" baseline="0" dirty="0" smtClean="0">
                          <a:ln>
                            <a:noFill/>
                          </a:ln>
                          <a:solidFill>
                            <a:schemeClr val="tx1"/>
                          </a:solidFill>
                          <a:effectLst/>
                          <a:latin typeface="Calibri" pitchFamily="34" charset="0"/>
                          <a:ea typeface="+mn-ea"/>
                          <a:cs typeface="Calibri" pitchFamily="34" charset="0"/>
                        </a:rPr>
                        <a:t>Geriye Kalan Adım</a:t>
                      </a: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endParaRPr kumimoji="0" lang="tr-TR" sz="1000" b="0" i="0" u="none" strike="noStrike" kern="1200" cap="none" normalizeH="0" baseline="0" dirty="0" smtClean="0">
                        <a:ln>
                          <a:noFill/>
                        </a:ln>
                        <a:solidFill>
                          <a:schemeClr val="tx1"/>
                        </a:solidFill>
                        <a:effectLst/>
                        <a:latin typeface="Calibri" pitchFamily="34" charset="0"/>
                        <a:ea typeface="+mn-ea"/>
                        <a:cs typeface="Calibri" pitchFamily="34" charset="0"/>
                      </a:endParaRP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000" b="0" i="0" u="none" strike="noStrike" kern="1200" cap="none" normalizeH="0" baseline="0" dirty="0" smtClean="0">
                          <a:ln>
                            <a:noFill/>
                          </a:ln>
                          <a:solidFill>
                            <a:schemeClr val="tx1"/>
                          </a:solidFill>
                          <a:effectLst/>
                          <a:latin typeface="Calibri" pitchFamily="34" charset="0"/>
                          <a:ea typeface="+mn-ea"/>
                          <a:cs typeface="Calibri" pitchFamily="34" charset="0"/>
                        </a:rPr>
                        <a:t>Geriye Kalan Adımın Parçası</a:t>
                      </a: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000" b="0" i="0" u="none" strike="noStrike" kern="1200" cap="none" normalizeH="0" baseline="0" dirty="0" smtClean="0">
                          <a:ln>
                            <a:noFill/>
                          </a:ln>
                          <a:solidFill>
                            <a:schemeClr val="tx1"/>
                          </a:solidFill>
                          <a:effectLst/>
                          <a:latin typeface="Calibri" pitchFamily="34" charset="0"/>
                          <a:ea typeface="+mn-ea"/>
                          <a:cs typeface="Calibri" pitchFamily="34" charset="0"/>
                        </a:rPr>
                        <a:t>Ekstra Eylem Dahil Olması</a:t>
                      </a: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lvl="0" indent="0" algn="l" defTabSz="947738" rtl="0" eaLnBrk="1" fontAlgn="base" latinLnBrk="0" hangingPunct="1">
                        <a:lnSpc>
                          <a:spcPct val="100000"/>
                        </a:lnSpc>
                        <a:spcBef>
                          <a:spcPct val="20000"/>
                        </a:spcBef>
                        <a:spcAft>
                          <a:spcPct val="0"/>
                        </a:spcAft>
                        <a:buClrTx/>
                        <a:buSzTx/>
                        <a:buFontTx/>
                        <a:buNone/>
                        <a:tabLst/>
                      </a:pPr>
                      <a:r>
                        <a:rPr kumimoji="0" lang="tr-TR" sz="1000" b="0" i="0" u="none" strike="noStrike" kern="1200" cap="none" normalizeH="0" baseline="0" dirty="0" smtClean="0">
                          <a:ln>
                            <a:noFill/>
                          </a:ln>
                          <a:solidFill>
                            <a:schemeClr val="tx1"/>
                          </a:solidFill>
                          <a:effectLst/>
                          <a:latin typeface="Calibri" pitchFamily="34" charset="0"/>
                          <a:ea typeface="+mn-ea"/>
                          <a:cs typeface="Calibri" pitchFamily="34" charset="0"/>
                        </a:rPr>
                        <a:t>Yanlış Eylem Almak</a:t>
                      </a:r>
                    </a:p>
                  </a:txBody>
                  <a:tcPr marL="88157" marR="88157" marT="44079" marB="44079"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extLst>
                  <a:ext uri="{0D108BD9-81ED-4DB2-BD59-A6C34878D82A}">
                    <a16:rowId xmlns:a16="http://schemas.microsoft.com/office/drawing/2014/main" xmlns="" val="10009"/>
                  </a:ext>
                </a:extLst>
              </a:tr>
            </a:tbl>
          </a:graphicData>
        </a:graphic>
      </p:graphicFrame>
      <p:sp>
        <p:nvSpPr>
          <p:cNvPr id="11" name="Rectangle 31"/>
          <p:cNvSpPr txBox="1">
            <a:spLocks noChangeArrowheads="1"/>
          </p:cNvSpPr>
          <p:nvPr/>
        </p:nvSpPr>
        <p:spPr bwMode="gray">
          <a:xfrm>
            <a:off x="231775" y="693738"/>
            <a:ext cx="8816975" cy="647700"/>
          </a:xfrm>
          <a:prstGeom prst="rect">
            <a:avLst/>
          </a:prstGeom>
          <a:noFill/>
          <a:ln w="9525">
            <a:noFill/>
            <a:miter lim="800000"/>
            <a:headEnd/>
            <a:tailEnd/>
          </a:ln>
        </p:spPr>
        <p:txBody>
          <a:bodyPr lIns="0" rIns="0" anchor="ctr"/>
          <a:lstStyle/>
          <a:p>
            <a:pPr eaLnBrk="0" hangingPunct="0">
              <a:lnSpc>
                <a:spcPct val="90000"/>
              </a:lnSpc>
              <a:defRPr/>
            </a:pPr>
            <a:r>
              <a:rPr lang="tr-TR" sz="4400" b="1" dirty="0">
                <a:solidFill>
                  <a:schemeClr val="tx2"/>
                </a:solidFill>
                <a:effectLst>
                  <a:outerShdw blurRad="38100" dist="38100" dir="2700000" algn="tl">
                    <a:srgbClr val="000000">
                      <a:alpha val="43137"/>
                    </a:srgbClr>
                  </a:outerShdw>
                </a:effectLst>
                <a:latin typeface="+mj-lt"/>
                <a:ea typeface="+mj-ea"/>
                <a:cs typeface="+mj-cs"/>
              </a:rPr>
              <a:t>HAZOP </a:t>
            </a:r>
            <a:r>
              <a:rPr lang="tr-TR" sz="4400" b="1" dirty="0" smtClean="0">
                <a:solidFill>
                  <a:schemeClr val="tx2"/>
                </a:solidFill>
                <a:effectLst>
                  <a:outerShdw blurRad="38100" dist="38100" dir="2700000" algn="tl">
                    <a:srgbClr val="000000">
                      <a:alpha val="43137"/>
                    </a:srgbClr>
                  </a:outerShdw>
                </a:effectLst>
                <a:latin typeface="+mj-lt"/>
                <a:ea typeface="+mj-ea"/>
                <a:cs typeface="+mj-cs"/>
              </a:rPr>
              <a:t>KLAVUZ </a:t>
            </a:r>
            <a:r>
              <a:rPr lang="tr-TR" sz="4400" b="1" dirty="0">
                <a:solidFill>
                  <a:schemeClr val="tx2"/>
                </a:solidFill>
                <a:effectLst>
                  <a:outerShdw blurRad="38100" dist="38100" dir="2700000" algn="tl">
                    <a:srgbClr val="000000">
                      <a:alpha val="43137"/>
                    </a:srgbClr>
                  </a:outerShdw>
                </a:effectLst>
                <a:latin typeface="+mj-lt"/>
                <a:ea typeface="+mj-ea"/>
                <a:cs typeface="+mj-cs"/>
              </a:rPr>
              <a:t>KELİMELER</a:t>
            </a:r>
            <a:endParaRPr lang="en-GB" sz="4400" b="1" dirty="0">
              <a:solidFill>
                <a:schemeClr val="tx2"/>
              </a:solidFill>
              <a:effectLst>
                <a:outerShdw blurRad="38100" dist="38100" dir="2700000" algn="tl">
                  <a:srgbClr val="000000">
                    <a:alpha val="43137"/>
                  </a:srgbClr>
                </a:outerShdw>
              </a:effectLst>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14 Başlık"/>
          <p:cNvSpPr>
            <a:spLocks noGrp="1"/>
          </p:cNvSpPr>
          <p:nvPr>
            <p:ph type="title"/>
          </p:nvPr>
        </p:nvSpPr>
        <p:spPr/>
        <p:txBody>
          <a:bodyPr/>
          <a:lstStyle/>
          <a:p>
            <a:endParaRPr lang="tr-TR" smtClean="0"/>
          </a:p>
        </p:txBody>
      </p:sp>
      <p:sp>
        <p:nvSpPr>
          <p:cNvPr id="210947" name="15 İçerik Yer Tutucusu"/>
          <p:cNvSpPr>
            <a:spLocks noGrp="1"/>
          </p:cNvSpPr>
          <p:nvPr>
            <p:ph idx="1"/>
          </p:nvPr>
        </p:nvSpPr>
        <p:spPr/>
        <p:txBody>
          <a:bodyPr/>
          <a:lstStyle/>
          <a:p>
            <a:endParaRPr lang="tr-TR" smtClean="0"/>
          </a:p>
        </p:txBody>
      </p:sp>
      <p:pic>
        <p:nvPicPr>
          <p:cNvPr id="210948" name="Picture 4" descr="Resim1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0949" name="Text Box 5"/>
          <p:cNvSpPr txBox="1">
            <a:spLocks noChangeArrowheads="1"/>
          </p:cNvSpPr>
          <p:nvPr/>
        </p:nvSpPr>
        <p:spPr bwMode="auto">
          <a:xfrm>
            <a:off x="4149725" y="5876925"/>
            <a:ext cx="77311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tr-TR"/>
              <a:t>C</a:t>
            </a:r>
          </a:p>
        </p:txBody>
      </p:sp>
      <p:sp>
        <p:nvSpPr>
          <p:cNvPr id="210950" name="Rectangle 6"/>
          <p:cNvSpPr>
            <a:spLocks noChangeArrowheads="1"/>
          </p:cNvSpPr>
          <p:nvPr/>
        </p:nvSpPr>
        <p:spPr bwMode="auto">
          <a:xfrm>
            <a:off x="4502150" y="1052513"/>
            <a:ext cx="46418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eaLnBrk="0" hangingPunct="0"/>
            <a:r>
              <a:rPr kumimoji="1" lang="tr-TR">
                <a:solidFill>
                  <a:srgbClr val="000066"/>
                </a:solidFill>
              </a:rPr>
              <a:t>Kimyasal A, kimyasal B reaksiyona girerek kimyasal C’yi üretmektedir.</a:t>
            </a:r>
          </a:p>
        </p:txBody>
      </p:sp>
      <p:sp>
        <p:nvSpPr>
          <p:cNvPr id="210951" name="Rectangle 7"/>
          <p:cNvSpPr>
            <a:spLocks noChangeArrowheads="1"/>
          </p:cNvSpPr>
          <p:nvPr/>
        </p:nvSpPr>
        <p:spPr bwMode="auto">
          <a:xfrm>
            <a:off x="4502150" y="1844675"/>
            <a:ext cx="464185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pPr algn="just" eaLnBrk="0" hangingPunct="0"/>
            <a:r>
              <a:rPr kumimoji="1" lang="tr-TR">
                <a:solidFill>
                  <a:srgbClr val="000066"/>
                </a:solidFill>
              </a:rPr>
              <a:t>Reaksiyon; ekzotermik reaksiyondur ve bundan dolayı reaktörün sıcaklığı ile kullanılan soğutma suyunun sıcaklığının kontrol edilmesi gerekmektedir.</a:t>
            </a:r>
          </a:p>
        </p:txBody>
      </p:sp>
      <p:sp>
        <p:nvSpPr>
          <p:cNvPr id="210952" name="WordArt 8"/>
          <p:cNvSpPr>
            <a:spLocks noChangeArrowheads="1" noChangeShapeType="1" noTextEdit="1"/>
          </p:cNvSpPr>
          <p:nvPr>
            <p:custDataLst>
              <p:tags r:id="rId1"/>
            </p:custDataLst>
          </p:nvPr>
        </p:nvSpPr>
        <p:spPr bwMode="auto">
          <a:xfrm>
            <a:off x="5534025" y="142875"/>
            <a:ext cx="2344738" cy="765175"/>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tr-TR" sz="4400" b="1" kern="10">
                <a:solidFill>
                  <a:schemeClr val="tx2"/>
                </a:solidFill>
                <a:effectLst>
                  <a:outerShdw dist="38100" dir="2700000" algn="tl" rotWithShape="0">
                    <a:srgbClr val="000000">
                      <a:alpha val="43137"/>
                    </a:srgbClr>
                  </a:outerShdw>
                </a:effectLst>
                <a:latin typeface="+mj-lt"/>
                <a:ea typeface="+mj-lt"/>
                <a:cs typeface="+mj-lt"/>
              </a:rPr>
              <a:t>ÖRNEK HAZOP</a:t>
            </a:r>
          </a:p>
        </p:txBody>
      </p:sp>
      <p:sp>
        <p:nvSpPr>
          <p:cNvPr id="210953" name="Text Box 9"/>
          <p:cNvSpPr txBox="1">
            <a:spLocks noChangeArrowheads="1"/>
          </p:cNvSpPr>
          <p:nvPr/>
        </p:nvSpPr>
        <p:spPr bwMode="auto">
          <a:xfrm>
            <a:off x="5768975" y="3500438"/>
            <a:ext cx="309403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tr-TR">
                <a:solidFill>
                  <a:srgbClr val="FF0000"/>
                </a:solidFill>
              </a:rPr>
              <a:t>A + B                   C  +      H</a:t>
            </a:r>
          </a:p>
        </p:txBody>
      </p:sp>
      <p:sp>
        <p:nvSpPr>
          <p:cNvPr id="210954" name="Line 10"/>
          <p:cNvSpPr>
            <a:spLocks noChangeShapeType="1"/>
          </p:cNvSpPr>
          <p:nvPr/>
        </p:nvSpPr>
        <p:spPr bwMode="auto">
          <a:xfrm>
            <a:off x="6470650" y="3716338"/>
            <a:ext cx="773113" cy="0"/>
          </a:xfrm>
          <a:prstGeom prst="line">
            <a:avLst/>
          </a:prstGeom>
          <a:noFill/>
          <a:ln w="952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tr-TR"/>
          </a:p>
        </p:txBody>
      </p:sp>
      <p:sp>
        <p:nvSpPr>
          <p:cNvPr id="210955" name="AutoShape 11"/>
          <p:cNvSpPr>
            <a:spLocks noChangeArrowheads="1"/>
          </p:cNvSpPr>
          <p:nvPr/>
        </p:nvSpPr>
        <p:spPr bwMode="auto">
          <a:xfrm>
            <a:off x="8172450" y="3548063"/>
            <a:ext cx="211138" cy="215900"/>
          </a:xfrm>
          <a:prstGeom prst="flowChartExtra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0" hangingPunct="0"/>
            <a:endParaRPr lang="tr-TR">
              <a:solidFill>
                <a:srgbClr val="FF0000"/>
              </a:solidFill>
            </a:endParaRPr>
          </a:p>
        </p:txBody>
      </p:sp>
      <p:sp>
        <p:nvSpPr>
          <p:cNvPr id="210956" name="Rectangle 12"/>
          <p:cNvSpPr>
            <a:spLocks noChangeArrowheads="1"/>
          </p:cNvSpPr>
          <p:nvPr/>
        </p:nvSpPr>
        <p:spPr bwMode="auto">
          <a:xfrm>
            <a:off x="5662613" y="4365625"/>
            <a:ext cx="3305175" cy="2014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pPr algn="just" eaLnBrk="0" hangingPunct="0"/>
            <a:r>
              <a:rPr kumimoji="1" lang="tr-TR">
                <a:solidFill>
                  <a:srgbClr val="000066"/>
                </a:solidFill>
              </a:rPr>
              <a:t>Kimyasal A ve B'nin eklenme oranı tepkime yolunu etkilemektedir. Tepkime yolu değişmekte ve D kimyasalı oluşmaktadır, D kimyasalı yanıcı normal şartlar altında patlayıcıdır.</a:t>
            </a:r>
          </a:p>
        </p:txBody>
      </p:sp>
    </p:spTree>
  </p:cSld>
  <p:clrMapOvr>
    <a:masterClrMapping/>
  </p:clrMapOvr>
  <p:transition>
    <p:blinds/>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93713" y="476250"/>
            <a:ext cx="8229600" cy="1143000"/>
          </a:xfrm>
        </p:spPr>
        <p:txBody>
          <a:bodyPr/>
          <a:lstStyle/>
          <a:p>
            <a:pPr>
              <a:defRPr/>
            </a:pPr>
            <a:r>
              <a:rPr lang="tr-TR" sz="3600" b="1" dirty="0">
                <a:effectLst>
                  <a:outerShdw blurRad="38100" dist="38100" dir="2700000" algn="tl">
                    <a:srgbClr val="000000">
                      <a:alpha val="43137"/>
                    </a:srgbClr>
                  </a:outerShdw>
                </a:effectLst>
              </a:rPr>
              <a:t>HAZOP UYGULAMA ŞEKLİ</a:t>
            </a:r>
          </a:p>
        </p:txBody>
      </p:sp>
      <p:sp>
        <p:nvSpPr>
          <p:cNvPr id="636931" name="Rectangle 3"/>
          <p:cNvSpPr>
            <a:spLocks noGrp="1" noChangeArrowheads="1"/>
          </p:cNvSpPr>
          <p:nvPr>
            <p:ph idx="1"/>
          </p:nvPr>
        </p:nvSpPr>
        <p:spPr/>
        <p:txBody>
          <a:bodyPr/>
          <a:lstStyle/>
          <a:p>
            <a:r>
              <a:rPr lang="tr-TR" dirty="0" smtClean="0"/>
              <a:t>KLAVUZ KELİME</a:t>
            </a:r>
          </a:p>
        </p:txBody>
      </p:sp>
      <p:sp>
        <p:nvSpPr>
          <p:cNvPr id="636932" name="Rectangle 4"/>
          <p:cNvSpPr>
            <a:spLocks noChangeArrowheads="1"/>
          </p:cNvSpPr>
          <p:nvPr/>
        </p:nvSpPr>
        <p:spPr bwMode="auto">
          <a:xfrm>
            <a:off x="5345113" y="3214688"/>
            <a:ext cx="3798887"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0" hangingPunct="0">
              <a:lnSpc>
                <a:spcPct val="90000"/>
              </a:lnSpc>
              <a:spcBef>
                <a:spcPct val="20000"/>
              </a:spcBef>
            </a:pPr>
            <a:r>
              <a:rPr lang="tr-TR" sz="3200" dirty="0" smtClean="0">
                <a:solidFill>
                  <a:srgbClr val="0000FF"/>
                </a:solidFill>
              </a:rPr>
              <a:t>DEĞİŞKEN</a:t>
            </a:r>
            <a:endParaRPr lang="tr-TR" sz="3200" dirty="0">
              <a:solidFill>
                <a:srgbClr val="0000FF"/>
              </a:solidFill>
            </a:endParaRPr>
          </a:p>
        </p:txBody>
      </p:sp>
      <p:sp>
        <p:nvSpPr>
          <p:cNvPr id="636933" name="AutoShape 5"/>
          <p:cNvSpPr>
            <a:spLocks noChangeArrowheads="1"/>
          </p:cNvSpPr>
          <p:nvPr/>
        </p:nvSpPr>
        <p:spPr bwMode="auto">
          <a:xfrm rot="1731809">
            <a:off x="4229100" y="2252663"/>
            <a:ext cx="1685925" cy="792162"/>
          </a:xfrm>
          <a:prstGeom prst="rightArrow">
            <a:avLst>
              <a:gd name="adj1" fmla="val 50000"/>
              <a:gd name="adj2" fmla="val 54468"/>
            </a:avLst>
          </a:prstGeom>
          <a:solidFill>
            <a:schemeClr val="folHlink"/>
          </a:solidFill>
          <a:ln w="9525">
            <a:solidFill>
              <a:schemeClr val="tx1"/>
            </a:solidFill>
            <a:miter lim="800000"/>
            <a:headEnd/>
            <a:tailEnd/>
          </a:ln>
        </p:spPr>
        <p:txBody>
          <a:bodyPr wrap="none" anchor="ctr"/>
          <a:lstStyle/>
          <a:p>
            <a:pPr eaLnBrk="0" hangingPunct="0"/>
            <a:endParaRPr lang="tr-TR"/>
          </a:p>
        </p:txBody>
      </p:sp>
      <p:sp>
        <p:nvSpPr>
          <p:cNvPr id="636934" name="AutoShape 6"/>
          <p:cNvSpPr>
            <a:spLocks noChangeArrowheads="1"/>
          </p:cNvSpPr>
          <p:nvPr/>
        </p:nvSpPr>
        <p:spPr bwMode="auto">
          <a:xfrm rot="8599782">
            <a:off x="4010025" y="4221163"/>
            <a:ext cx="1758950" cy="792162"/>
          </a:xfrm>
          <a:prstGeom prst="rightArrow">
            <a:avLst>
              <a:gd name="adj1" fmla="val 50000"/>
              <a:gd name="adj2" fmla="val 56827"/>
            </a:avLst>
          </a:prstGeom>
          <a:solidFill>
            <a:schemeClr val="folHlink"/>
          </a:solidFill>
          <a:ln w="9525">
            <a:solidFill>
              <a:schemeClr val="tx1"/>
            </a:solidFill>
            <a:miter lim="800000"/>
            <a:headEnd/>
            <a:tailEnd/>
          </a:ln>
        </p:spPr>
        <p:txBody>
          <a:bodyPr wrap="none" anchor="ctr"/>
          <a:lstStyle/>
          <a:p>
            <a:pPr eaLnBrk="0" hangingPunct="0"/>
            <a:endParaRPr lang="tr-TR"/>
          </a:p>
        </p:txBody>
      </p:sp>
      <p:sp>
        <p:nvSpPr>
          <p:cNvPr id="636935" name="Rectangle 7"/>
          <p:cNvSpPr>
            <a:spLocks noChangeArrowheads="1"/>
          </p:cNvSpPr>
          <p:nvPr/>
        </p:nvSpPr>
        <p:spPr bwMode="auto">
          <a:xfrm>
            <a:off x="563563" y="5157788"/>
            <a:ext cx="4606925"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0" hangingPunct="0">
              <a:lnSpc>
                <a:spcPct val="90000"/>
              </a:lnSpc>
              <a:spcBef>
                <a:spcPct val="20000"/>
              </a:spcBef>
            </a:pPr>
            <a:r>
              <a:rPr lang="tr-TR" sz="3200" dirty="0" smtClean="0">
                <a:solidFill>
                  <a:srgbClr val="FF3300"/>
                </a:solidFill>
              </a:rPr>
              <a:t>TEHLİKE</a:t>
            </a:r>
            <a:endParaRPr lang="tr-TR" sz="3200" dirty="0">
              <a:solidFill>
                <a:srgbClr val="FF3300"/>
              </a:solidFill>
            </a:endParaRPr>
          </a:p>
        </p:txBody>
      </p:sp>
      <p:pic>
        <p:nvPicPr>
          <p:cNvPr id="211976" name="Picture 8" descr="Resim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3713" y="2420938"/>
            <a:ext cx="3275012" cy="2255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6931">
                                            <p:txEl>
                                              <p:pRg st="0" end="0"/>
                                            </p:txEl>
                                          </p:spTgt>
                                        </p:tgtEl>
                                        <p:attrNameLst>
                                          <p:attrName>style.visibility</p:attrName>
                                        </p:attrNameLst>
                                      </p:cBhvr>
                                      <p:to>
                                        <p:strVal val="visible"/>
                                      </p:to>
                                    </p:set>
                                    <p:animEffect transition="in" filter="blinds(horizontal)">
                                      <p:cBhvr>
                                        <p:cTn id="7" dur="500"/>
                                        <p:tgtEl>
                                          <p:spTgt spid="6369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636933"/>
                                        </p:tgtEl>
                                        <p:attrNameLst>
                                          <p:attrName>style.visibility</p:attrName>
                                        </p:attrNameLst>
                                      </p:cBhvr>
                                      <p:to>
                                        <p:strVal val="visible"/>
                                      </p:to>
                                    </p:set>
                                    <p:anim calcmode="lin" valueType="num">
                                      <p:cBhvr additive="base">
                                        <p:cTn id="12" dur="500" fill="hold"/>
                                        <p:tgtEl>
                                          <p:spTgt spid="636933"/>
                                        </p:tgtEl>
                                        <p:attrNameLst>
                                          <p:attrName>ppt_x</p:attrName>
                                        </p:attrNameLst>
                                      </p:cBhvr>
                                      <p:tavLst>
                                        <p:tav tm="0">
                                          <p:val>
                                            <p:strVal val="0-#ppt_w/2"/>
                                          </p:val>
                                        </p:tav>
                                        <p:tav tm="100000">
                                          <p:val>
                                            <p:strVal val="#ppt_x"/>
                                          </p:val>
                                        </p:tav>
                                      </p:tavLst>
                                    </p:anim>
                                    <p:anim calcmode="lin" valueType="num">
                                      <p:cBhvr additive="base">
                                        <p:cTn id="13" dur="500" fill="hold"/>
                                        <p:tgtEl>
                                          <p:spTgt spid="636933"/>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36932"/>
                                        </p:tgtEl>
                                        <p:attrNameLst>
                                          <p:attrName>style.visibility</p:attrName>
                                        </p:attrNameLst>
                                      </p:cBhvr>
                                      <p:to>
                                        <p:strVal val="visible"/>
                                      </p:to>
                                    </p:set>
                                    <p:animEffect transition="in" filter="blinds(horizontal)">
                                      <p:cBhvr>
                                        <p:cTn id="18" dur="500"/>
                                        <p:tgtEl>
                                          <p:spTgt spid="63693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3" fill="hold" grpId="0" nodeType="clickEffect">
                                  <p:stCondLst>
                                    <p:cond delay="0"/>
                                  </p:stCondLst>
                                  <p:childTnLst>
                                    <p:set>
                                      <p:cBhvr>
                                        <p:cTn id="22" dur="1" fill="hold">
                                          <p:stCondLst>
                                            <p:cond delay="0"/>
                                          </p:stCondLst>
                                        </p:cTn>
                                        <p:tgtEl>
                                          <p:spTgt spid="636934"/>
                                        </p:tgtEl>
                                        <p:attrNameLst>
                                          <p:attrName>style.visibility</p:attrName>
                                        </p:attrNameLst>
                                      </p:cBhvr>
                                      <p:to>
                                        <p:strVal val="visible"/>
                                      </p:to>
                                    </p:set>
                                    <p:anim calcmode="lin" valueType="num">
                                      <p:cBhvr additive="base">
                                        <p:cTn id="23" dur="500" fill="hold"/>
                                        <p:tgtEl>
                                          <p:spTgt spid="636934"/>
                                        </p:tgtEl>
                                        <p:attrNameLst>
                                          <p:attrName>ppt_x</p:attrName>
                                        </p:attrNameLst>
                                      </p:cBhvr>
                                      <p:tavLst>
                                        <p:tav tm="0">
                                          <p:val>
                                            <p:strVal val="1+#ppt_w/2"/>
                                          </p:val>
                                        </p:tav>
                                        <p:tav tm="100000">
                                          <p:val>
                                            <p:strVal val="#ppt_x"/>
                                          </p:val>
                                        </p:tav>
                                      </p:tavLst>
                                    </p:anim>
                                    <p:anim calcmode="lin" valueType="num">
                                      <p:cBhvr additive="base">
                                        <p:cTn id="24" dur="500" fill="hold"/>
                                        <p:tgtEl>
                                          <p:spTgt spid="636934"/>
                                        </p:tgtEl>
                                        <p:attrNameLst>
                                          <p:attrName>ppt_y</p:attrName>
                                        </p:attrNameLst>
                                      </p:cBhvr>
                                      <p:tavLst>
                                        <p:tav tm="0">
                                          <p:val>
                                            <p:strVal val="0-#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636935"/>
                                        </p:tgtEl>
                                        <p:attrNameLst>
                                          <p:attrName>style.visibility</p:attrName>
                                        </p:attrNameLst>
                                      </p:cBhvr>
                                      <p:to>
                                        <p:strVal val="visible"/>
                                      </p:to>
                                    </p:set>
                                    <p:animEffect transition="in" filter="blinds(horizontal)">
                                      <p:cBhvr>
                                        <p:cTn id="29" dur="500"/>
                                        <p:tgtEl>
                                          <p:spTgt spid="6369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931" grpId="0" build="p"/>
      <p:bldP spid="636932" grpId="0"/>
      <p:bldP spid="636933" grpId="0" animBg="1"/>
      <p:bldP spid="636934" grpId="0" animBg="1"/>
      <p:bldP spid="63693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93713" y="476250"/>
            <a:ext cx="8229600" cy="1143000"/>
          </a:xfrm>
        </p:spPr>
        <p:txBody>
          <a:bodyPr/>
          <a:lstStyle/>
          <a:p>
            <a:pPr>
              <a:defRPr/>
            </a:pPr>
            <a:r>
              <a:rPr lang="tr-TR" sz="3600" b="1" dirty="0">
                <a:effectLst>
                  <a:outerShdw blurRad="38100" dist="38100" dir="2700000" algn="tl">
                    <a:srgbClr val="000000">
                      <a:alpha val="43137"/>
                    </a:srgbClr>
                  </a:outerShdw>
                </a:effectLst>
              </a:rPr>
              <a:t>HAZOP UYGULAMA ŞEKLİ</a:t>
            </a:r>
          </a:p>
        </p:txBody>
      </p:sp>
      <p:sp>
        <p:nvSpPr>
          <p:cNvPr id="641027" name="Rectangle 3"/>
          <p:cNvSpPr>
            <a:spLocks noGrp="1" noChangeArrowheads="1"/>
          </p:cNvSpPr>
          <p:nvPr>
            <p:ph idx="1"/>
          </p:nvPr>
        </p:nvSpPr>
        <p:spPr/>
        <p:txBody>
          <a:bodyPr/>
          <a:lstStyle/>
          <a:p>
            <a:r>
              <a:rPr lang="tr-TR" smtClean="0"/>
              <a:t>HİÇ</a:t>
            </a:r>
          </a:p>
        </p:txBody>
      </p:sp>
      <p:sp>
        <p:nvSpPr>
          <p:cNvPr id="641028" name="Rectangle 4"/>
          <p:cNvSpPr>
            <a:spLocks noChangeArrowheads="1"/>
          </p:cNvSpPr>
          <p:nvPr/>
        </p:nvSpPr>
        <p:spPr bwMode="auto">
          <a:xfrm>
            <a:off x="5697538" y="3284538"/>
            <a:ext cx="1757362"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0" hangingPunct="0">
              <a:lnSpc>
                <a:spcPct val="90000"/>
              </a:lnSpc>
              <a:spcBef>
                <a:spcPct val="20000"/>
              </a:spcBef>
            </a:pPr>
            <a:r>
              <a:rPr lang="tr-TR" sz="3200">
                <a:solidFill>
                  <a:srgbClr val="0000FF"/>
                </a:solidFill>
              </a:rPr>
              <a:t>AKIŞ</a:t>
            </a:r>
          </a:p>
        </p:txBody>
      </p:sp>
      <p:sp>
        <p:nvSpPr>
          <p:cNvPr id="641029" name="AutoShape 5"/>
          <p:cNvSpPr>
            <a:spLocks noChangeArrowheads="1"/>
          </p:cNvSpPr>
          <p:nvPr/>
        </p:nvSpPr>
        <p:spPr bwMode="auto">
          <a:xfrm rot="1731809">
            <a:off x="4229100" y="2252663"/>
            <a:ext cx="1685925" cy="792162"/>
          </a:xfrm>
          <a:prstGeom prst="rightArrow">
            <a:avLst>
              <a:gd name="adj1" fmla="val 50000"/>
              <a:gd name="adj2" fmla="val 54468"/>
            </a:avLst>
          </a:prstGeom>
          <a:solidFill>
            <a:schemeClr val="folHlink"/>
          </a:solidFill>
          <a:ln w="9525">
            <a:solidFill>
              <a:schemeClr val="tx1"/>
            </a:solidFill>
            <a:miter lim="800000"/>
            <a:headEnd/>
            <a:tailEnd/>
          </a:ln>
        </p:spPr>
        <p:txBody>
          <a:bodyPr wrap="none" anchor="ctr"/>
          <a:lstStyle/>
          <a:p>
            <a:pPr eaLnBrk="0" hangingPunct="0"/>
            <a:endParaRPr lang="tr-TR"/>
          </a:p>
        </p:txBody>
      </p:sp>
      <p:sp>
        <p:nvSpPr>
          <p:cNvPr id="641030" name="AutoShape 6"/>
          <p:cNvSpPr>
            <a:spLocks noChangeArrowheads="1"/>
          </p:cNvSpPr>
          <p:nvPr/>
        </p:nvSpPr>
        <p:spPr bwMode="auto">
          <a:xfrm rot="8599782">
            <a:off x="4010025" y="4221163"/>
            <a:ext cx="1758950" cy="792162"/>
          </a:xfrm>
          <a:prstGeom prst="rightArrow">
            <a:avLst>
              <a:gd name="adj1" fmla="val 50000"/>
              <a:gd name="adj2" fmla="val 56827"/>
            </a:avLst>
          </a:prstGeom>
          <a:solidFill>
            <a:schemeClr val="folHlink"/>
          </a:solidFill>
          <a:ln w="9525">
            <a:solidFill>
              <a:schemeClr val="tx1"/>
            </a:solidFill>
            <a:miter lim="800000"/>
            <a:headEnd/>
            <a:tailEnd/>
          </a:ln>
        </p:spPr>
        <p:txBody>
          <a:bodyPr wrap="none" anchor="ctr"/>
          <a:lstStyle/>
          <a:p>
            <a:pPr eaLnBrk="0" hangingPunct="0"/>
            <a:endParaRPr lang="tr-TR"/>
          </a:p>
        </p:txBody>
      </p:sp>
      <p:sp>
        <p:nvSpPr>
          <p:cNvPr id="641031" name="Rectangle 7"/>
          <p:cNvSpPr>
            <a:spLocks noChangeArrowheads="1"/>
          </p:cNvSpPr>
          <p:nvPr/>
        </p:nvSpPr>
        <p:spPr bwMode="auto">
          <a:xfrm>
            <a:off x="842963" y="5084763"/>
            <a:ext cx="2392362"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0" hangingPunct="0">
              <a:lnSpc>
                <a:spcPct val="90000"/>
              </a:lnSpc>
              <a:spcBef>
                <a:spcPct val="20000"/>
              </a:spcBef>
            </a:pPr>
            <a:r>
              <a:rPr lang="tr-TR" sz="3200">
                <a:solidFill>
                  <a:srgbClr val="FF3300"/>
                </a:solidFill>
              </a:rPr>
              <a:t>AKIŞ YOK</a:t>
            </a:r>
          </a:p>
        </p:txBody>
      </p:sp>
      <p:pic>
        <p:nvPicPr>
          <p:cNvPr id="213000" name="Picture 8" descr="Resim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3713" y="2420938"/>
            <a:ext cx="3275012" cy="2255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41027">
                                            <p:txEl>
                                              <p:pRg st="0" end="0"/>
                                            </p:txEl>
                                          </p:spTgt>
                                        </p:tgtEl>
                                        <p:attrNameLst>
                                          <p:attrName>style.visibility</p:attrName>
                                        </p:attrNameLst>
                                      </p:cBhvr>
                                      <p:to>
                                        <p:strVal val="visible"/>
                                      </p:to>
                                    </p:set>
                                    <p:animEffect transition="in" filter="blinds(horizontal)">
                                      <p:cBhvr>
                                        <p:cTn id="7" dur="500"/>
                                        <p:tgtEl>
                                          <p:spTgt spid="641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641029"/>
                                        </p:tgtEl>
                                        <p:attrNameLst>
                                          <p:attrName>style.visibility</p:attrName>
                                        </p:attrNameLst>
                                      </p:cBhvr>
                                      <p:to>
                                        <p:strVal val="visible"/>
                                      </p:to>
                                    </p:set>
                                    <p:anim calcmode="lin" valueType="num">
                                      <p:cBhvr additive="base">
                                        <p:cTn id="12" dur="500" fill="hold"/>
                                        <p:tgtEl>
                                          <p:spTgt spid="641029"/>
                                        </p:tgtEl>
                                        <p:attrNameLst>
                                          <p:attrName>ppt_x</p:attrName>
                                        </p:attrNameLst>
                                      </p:cBhvr>
                                      <p:tavLst>
                                        <p:tav tm="0">
                                          <p:val>
                                            <p:strVal val="0-#ppt_w/2"/>
                                          </p:val>
                                        </p:tav>
                                        <p:tav tm="100000">
                                          <p:val>
                                            <p:strVal val="#ppt_x"/>
                                          </p:val>
                                        </p:tav>
                                      </p:tavLst>
                                    </p:anim>
                                    <p:anim calcmode="lin" valueType="num">
                                      <p:cBhvr additive="base">
                                        <p:cTn id="13" dur="500" fill="hold"/>
                                        <p:tgtEl>
                                          <p:spTgt spid="641029"/>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41028"/>
                                        </p:tgtEl>
                                        <p:attrNameLst>
                                          <p:attrName>style.visibility</p:attrName>
                                        </p:attrNameLst>
                                      </p:cBhvr>
                                      <p:to>
                                        <p:strVal val="visible"/>
                                      </p:to>
                                    </p:set>
                                    <p:animEffect transition="in" filter="blinds(horizontal)">
                                      <p:cBhvr>
                                        <p:cTn id="18" dur="500"/>
                                        <p:tgtEl>
                                          <p:spTgt spid="64102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3" fill="hold" grpId="0" nodeType="clickEffect">
                                  <p:stCondLst>
                                    <p:cond delay="0"/>
                                  </p:stCondLst>
                                  <p:childTnLst>
                                    <p:set>
                                      <p:cBhvr>
                                        <p:cTn id="22" dur="1" fill="hold">
                                          <p:stCondLst>
                                            <p:cond delay="0"/>
                                          </p:stCondLst>
                                        </p:cTn>
                                        <p:tgtEl>
                                          <p:spTgt spid="641030"/>
                                        </p:tgtEl>
                                        <p:attrNameLst>
                                          <p:attrName>style.visibility</p:attrName>
                                        </p:attrNameLst>
                                      </p:cBhvr>
                                      <p:to>
                                        <p:strVal val="visible"/>
                                      </p:to>
                                    </p:set>
                                    <p:anim calcmode="lin" valueType="num">
                                      <p:cBhvr additive="base">
                                        <p:cTn id="23" dur="500" fill="hold"/>
                                        <p:tgtEl>
                                          <p:spTgt spid="641030"/>
                                        </p:tgtEl>
                                        <p:attrNameLst>
                                          <p:attrName>ppt_x</p:attrName>
                                        </p:attrNameLst>
                                      </p:cBhvr>
                                      <p:tavLst>
                                        <p:tav tm="0">
                                          <p:val>
                                            <p:strVal val="1+#ppt_w/2"/>
                                          </p:val>
                                        </p:tav>
                                        <p:tav tm="100000">
                                          <p:val>
                                            <p:strVal val="#ppt_x"/>
                                          </p:val>
                                        </p:tav>
                                      </p:tavLst>
                                    </p:anim>
                                    <p:anim calcmode="lin" valueType="num">
                                      <p:cBhvr additive="base">
                                        <p:cTn id="24" dur="500" fill="hold"/>
                                        <p:tgtEl>
                                          <p:spTgt spid="641030"/>
                                        </p:tgtEl>
                                        <p:attrNameLst>
                                          <p:attrName>ppt_y</p:attrName>
                                        </p:attrNameLst>
                                      </p:cBhvr>
                                      <p:tavLst>
                                        <p:tav tm="0">
                                          <p:val>
                                            <p:strVal val="0-#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641031"/>
                                        </p:tgtEl>
                                        <p:attrNameLst>
                                          <p:attrName>style.visibility</p:attrName>
                                        </p:attrNameLst>
                                      </p:cBhvr>
                                      <p:to>
                                        <p:strVal val="visible"/>
                                      </p:to>
                                    </p:set>
                                    <p:animEffect transition="in" filter="blinds(horizontal)">
                                      <p:cBhvr>
                                        <p:cTn id="29" dur="500"/>
                                        <p:tgtEl>
                                          <p:spTgt spid="64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027" grpId="0" build="p"/>
      <p:bldP spid="641028" grpId="0"/>
      <p:bldP spid="641029" grpId="0" animBg="1"/>
      <p:bldP spid="641030" grpId="0" animBg="1"/>
      <p:bldP spid="64103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895" name="Group 255"/>
          <p:cNvGraphicFramePr>
            <a:graphicFrameLocks noGrp="1"/>
          </p:cNvGraphicFramePr>
          <p:nvPr>
            <p:ph idx="1"/>
          </p:nvPr>
        </p:nvGraphicFramePr>
        <p:xfrm>
          <a:off x="214282" y="1600200"/>
          <a:ext cx="8472518" cy="4525964"/>
        </p:xfrm>
        <a:graphic>
          <a:graphicData uri="http://schemas.openxmlformats.org/drawingml/2006/table">
            <a:tbl>
              <a:tblPr/>
              <a:tblGrid>
                <a:gridCol w="1000132">
                  <a:extLst>
                    <a:ext uri="{9D8B030D-6E8A-4147-A177-3AD203B41FA5}">
                      <a16:colId xmlns:a16="http://schemas.microsoft.com/office/drawing/2014/main" xmlns="" val="20000"/>
                    </a:ext>
                  </a:extLst>
                </a:gridCol>
                <a:gridCol w="920240">
                  <a:extLst>
                    <a:ext uri="{9D8B030D-6E8A-4147-A177-3AD203B41FA5}">
                      <a16:colId xmlns:a16="http://schemas.microsoft.com/office/drawing/2014/main" xmlns="" val="20001"/>
                    </a:ext>
                  </a:extLst>
                </a:gridCol>
                <a:gridCol w="1037818">
                  <a:extLst>
                    <a:ext uri="{9D8B030D-6E8A-4147-A177-3AD203B41FA5}">
                      <a16:colId xmlns:a16="http://schemas.microsoft.com/office/drawing/2014/main" xmlns="" val="20002"/>
                    </a:ext>
                  </a:extLst>
                </a:gridCol>
                <a:gridCol w="1889319">
                  <a:extLst>
                    <a:ext uri="{9D8B030D-6E8A-4147-A177-3AD203B41FA5}">
                      <a16:colId xmlns:a16="http://schemas.microsoft.com/office/drawing/2014/main" xmlns="" val="20003"/>
                    </a:ext>
                  </a:extLst>
                </a:gridCol>
                <a:gridCol w="1925275">
                  <a:extLst>
                    <a:ext uri="{9D8B030D-6E8A-4147-A177-3AD203B41FA5}">
                      <a16:colId xmlns:a16="http://schemas.microsoft.com/office/drawing/2014/main" xmlns="" val="20004"/>
                    </a:ext>
                  </a:extLst>
                </a:gridCol>
                <a:gridCol w="1699734">
                  <a:extLst>
                    <a:ext uri="{9D8B030D-6E8A-4147-A177-3AD203B41FA5}">
                      <a16:colId xmlns:a16="http://schemas.microsoft.com/office/drawing/2014/main" xmlns="" val="20005"/>
                    </a:ext>
                  </a:extLst>
                </a:gridCol>
              </a:tblGrid>
              <a:tr h="11191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0000FF"/>
                          </a:solidFill>
                          <a:effectLst/>
                          <a:latin typeface="Arial" pitchFamily="34" charset="0"/>
                          <a:cs typeface="Times New Roman" pitchFamily="18" charset="0"/>
                        </a:rPr>
                        <a:t>Anahtar</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0000FF"/>
                          </a:solidFill>
                          <a:effectLst/>
                          <a:latin typeface="Arial" pitchFamily="34" charset="0"/>
                          <a:cs typeface="Times New Roman" pitchFamily="18" charset="0"/>
                        </a:rPr>
                        <a:t>Kelime</a:t>
                      </a:r>
                      <a:endParaRPr kumimoji="0" lang="tr-TR" sz="1600" b="0" i="0" u="none" strike="noStrike" cap="none" normalizeH="0" baseline="0" dirty="0" smtClean="0">
                        <a:ln>
                          <a:noFill/>
                        </a:ln>
                        <a:solidFill>
                          <a:srgbClr val="0000FF"/>
                        </a:solidFill>
                        <a:effectLst/>
                        <a:latin typeface="Arial" pitchFamily="34" charset="0"/>
                        <a:cs typeface="Times New Roman" pitchFamily="18" charset="0"/>
                      </a:endParaRPr>
                    </a:p>
                  </a:txBody>
                  <a:tcPr marL="82299" marR="82299" anchor="b" horzOverflow="overflow">
                    <a:lnL w="38100" cap="flat" cmpd="sng" algn="ctr">
                      <a:solidFill>
                        <a:srgbClr val="CCFF66"/>
                      </a:solidFill>
                      <a:prstDash val="solid"/>
                      <a:round/>
                      <a:headEnd type="none" w="med" len="med"/>
                      <a:tailEnd type="none" w="med" len="med"/>
                    </a:lnL>
                    <a:lnR w="38100" cap="flat" cmpd="sng" algn="ctr">
                      <a:solidFill>
                        <a:srgbClr val="CCFF66"/>
                      </a:solidFill>
                      <a:prstDash val="solid"/>
                      <a:round/>
                      <a:headEnd type="none" w="med" len="med"/>
                      <a:tailEnd type="none" w="med" len="med"/>
                    </a:lnR>
                    <a:lnT w="38100" cap="flat" cmpd="sng" algn="ctr">
                      <a:solidFill>
                        <a:srgbClr val="CCFF66"/>
                      </a:solidFill>
                      <a:prstDash val="solid"/>
                      <a:round/>
                      <a:headEnd type="none" w="med" len="med"/>
                      <a:tailEnd type="none" w="med" len="med"/>
                    </a:lnT>
                    <a:lnB w="38100" cap="flat" cmpd="sng" algn="ctr">
                      <a:solidFill>
                        <a:srgbClr val="CCFF66"/>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FF"/>
                          </a:solidFill>
                          <a:effectLst/>
                          <a:latin typeface="Arial" pitchFamily="34" charset="0"/>
                          <a:cs typeface="Times New Roman" pitchFamily="18" charset="0"/>
                        </a:rPr>
                        <a:t>Kılavuz</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FF"/>
                          </a:solidFill>
                          <a:effectLst/>
                          <a:latin typeface="Arial" pitchFamily="34" charset="0"/>
                          <a:cs typeface="Times New Roman" pitchFamily="18" charset="0"/>
                        </a:rPr>
                        <a:t>Kelime</a:t>
                      </a:r>
                      <a:endParaRPr kumimoji="0" lang="tr-TR" sz="1600" b="0" i="0" u="none" strike="noStrike" cap="none" normalizeH="0" baseline="0" smtClean="0">
                        <a:ln>
                          <a:noFill/>
                        </a:ln>
                        <a:solidFill>
                          <a:srgbClr val="0000FF"/>
                        </a:solidFill>
                        <a:effectLst/>
                        <a:latin typeface="Arial" pitchFamily="34" charset="0"/>
                        <a:cs typeface="Times New Roman" pitchFamily="18" charset="0"/>
                      </a:endParaRPr>
                    </a:p>
                  </a:txBody>
                  <a:tcPr marL="82299" marR="82299" anchor="b" horzOverflow="overflow">
                    <a:lnL w="38100" cap="flat" cmpd="sng" algn="ctr">
                      <a:solidFill>
                        <a:srgbClr val="CCFF66"/>
                      </a:solidFill>
                      <a:prstDash val="solid"/>
                      <a:round/>
                      <a:headEnd type="none" w="med" len="med"/>
                      <a:tailEnd type="none" w="med" len="med"/>
                    </a:lnL>
                    <a:lnR w="38100" cap="flat" cmpd="sng" algn="ctr">
                      <a:solidFill>
                        <a:srgbClr val="CCFF66"/>
                      </a:solidFill>
                      <a:prstDash val="solid"/>
                      <a:round/>
                      <a:headEnd type="none" w="med" len="med"/>
                      <a:tailEnd type="none" w="med" len="med"/>
                    </a:lnR>
                    <a:lnT w="38100" cap="flat" cmpd="sng" algn="ctr">
                      <a:solidFill>
                        <a:srgbClr val="CCFF66"/>
                      </a:solidFill>
                      <a:prstDash val="solid"/>
                      <a:round/>
                      <a:headEnd type="none" w="med" len="med"/>
                      <a:tailEnd type="none" w="med" len="med"/>
                    </a:lnT>
                    <a:lnB w="38100" cap="flat" cmpd="sng" algn="ctr">
                      <a:solidFill>
                        <a:srgbClr val="CCFF66"/>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FF"/>
                          </a:solidFill>
                          <a:effectLst/>
                          <a:latin typeface="Arial" pitchFamily="34" charset="0"/>
                          <a:cs typeface="Times New Roman" pitchFamily="18" charset="0"/>
                        </a:rPr>
                        <a:t>Tehlikeli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FF"/>
                          </a:solidFill>
                          <a:effectLst/>
                          <a:latin typeface="Arial" pitchFamily="34" charset="0"/>
                          <a:cs typeface="Times New Roman" pitchFamily="18" charset="0"/>
                        </a:rPr>
                        <a:t>Sapma</a:t>
                      </a:r>
                      <a:endParaRPr kumimoji="0" lang="tr-TR" sz="1600" b="0" i="0" u="none" strike="noStrike" cap="none" normalizeH="0" baseline="0" smtClean="0">
                        <a:ln>
                          <a:noFill/>
                        </a:ln>
                        <a:solidFill>
                          <a:srgbClr val="0000FF"/>
                        </a:solidFill>
                        <a:effectLst/>
                        <a:latin typeface="Arial" pitchFamily="34" charset="0"/>
                        <a:cs typeface="Times New Roman" pitchFamily="18" charset="0"/>
                      </a:endParaRPr>
                    </a:p>
                  </a:txBody>
                  <a:tcPr marL="82299" marR="82299" anchor="b" horzOverflow="overflow">
                    <a:lnL w="38100" cap="flat" cmpd="sng" algn="ctr">
                      <a:solidFill>
                        <a:srgbClr val="CCFF66"/>
                      </a:solidFill>
                      <a:prstDash val="solid"/>
                      <a:round/>
                      <a:headEnd type="none" w="med" len="med"/>
                      <a:tailEnd type="none" w="med" len="med"/>
                    </a:lnL>
                    <a:lnR w="38100" cap="flat" cmpd="sng" algn="ctr">
                      <a:solidFill>
                        <a:srgbClr val="CCFF66"/>
                      </a:solidFill>
                      <a:prstDash val="solid"/>
                      <a:round/>
                      <a:headEnd type="none" w="med" len="med"/>
                      <a:tailEnd type="none" w="med" len="med"/>
                    </a:lnR>
                    <a:lnT w="38100" cap="flat" cmpd="sng" algn="ctr">
                      <a:solidFill>
                        <a:srgbClr val="CCFF66"/>
                      </a:solidFill>
                      <a:prstDash val="solid"/>
                      <a:round/>
                      <a:headEnd type="none" w="med" len="med"/>
                      <a:tailEnd type="none" w="med" len="med"/>
                    </a:lnT>
                    <a:lnB w="38100" cap="flat" cmpd="sng" algn="ctr">
                      <a:solidFill>
                        <a:srgbClr val="CCFF66"/>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FF"/>
                          </a:solidFill>
                          <a:effectLst/>
                          <a:latin typeface="Arial" pitchFamily="34" charset="0"/>
                          <a:cs typeface="Times New Roman" pitchFamily="18" charset="0"/>
                        </a:rPr>
                        <a:t>Olası</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FF"/>
                          </a:solidFill>
                          <a:effectLst/>
                          <a:latin typeface="Arial" pitchFamily="34" charset="0"/>
                          <a:cs typeface="Times New Roman" pitchFamily="18" charset="0"/>
                        </a:rPr>
                        <a:t>Nedenler</a:t>
                      </a:r>
                      <a:endParaRPr kumimoji="0" lang="tr-TR" sz="1600" b="0" i="0" u="none" strike="noStrike" cap="none" normalizeH="0" baseline="0" smtClean="0">
                        <a:ln>
                          <a:noFill/>
                        </a:ln>
                        <a:solidFill>
                          <a:srgbClr val="0000FF"/>
                        </a:solidFill>
                        <a:effectLst/>
                        <a:latin typeface="Arial" pitchFamily="34" charset="0"/>
                        <a:cs typeface="Times New Roman" pitchFamily="18" charset="0"/>
                      </a:endParaRPr>
                    </a:p>
                  </a:txBody>
                  <a:tcPr marL="82299" marR="82299" anchor="b" horzOverflow="overflow">
                    <a:lnL w="38100" cap="flat" cmpd="sng" algn="ctr">
                      <a:solidFill>
                        <a:srgbClr val="CCFF66"/>
                      </a:solidFill>
                      <a:prstDash val="solid"/>
                      <a:round/>
                      <a:headEnd type="none" w="med" len="med"/>
                      <a:tailEnd type="none" w="med" len="med"/>
                    </a:lnL>
                    <a:lnR w="38100" cap="flat" cmpd="sng" algn="ctr">
                      <a:solidFill>
                        <a:srgbClr val="CCFF66"/>
                      </a:solidFill>
                      <a:prstDash val="solid"/>
                      <a:round/>
                      <a:headEnd type="none" w="med" len="med"/>
                      <a:tailEnd type="none" w="med" len="med"/>
                    </a:lnR>
                    <a:lnT w="38100" cap="flat" cmpd="sng" algn="ctr">
                      <a:solidFill>
                        <a:srgbClr val="CCFF66"/>
                      </a:solidFill>
                      <a:prstDash val="solid"/>
                      <a:round/>
                      <a:headEnd type="none" w="med" len="med"/>
                      <a:tailEnd type="none" w="med" len="med"/>
                    </a:lnT>
                    <a:lnB w="38100" cap="flat" cmpd="sng" algn="ctr">
                      <a:solidFill>
                        <a:srgbClr val="CCFF66"/>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FF"/>
                          </a:solidFill>
                          <a:effectLst/>
                          <a:latin typeface="Arial" pitchFamily="34" charset="0"/>
                          <a:cs typeface="Times New Roman" pitchFamily="18" charset="0"/>
                        </a:rPr>
                        <a:t>Sonuçlar</a:t>
                      </a:r>
                      <a:endParaRPr kumimoji="0" lang="tr-TR" sz="1600" b="0" i="0" u="none" strike="noStrike" cap="none" normalizeH="0" baseline="0" smtClean="0">
                        <a:ln>
                          <a:noFill/>
                        </a:ln>
                        <a:solidFill>
                          <a:srgbClr val="0000FF"/>
                        </a:solidFill>
                        <a:effectLst/>
                        <a:latin typeface="Arial" pitchFamily="34" charset="0"/>
                        <a:cs typeface="Times New Roman" pitchFamily="18" charset="0"/>
                      </a:endParaRPr>
                    </a:p>
                  </a:txBody>
                  <a:tcPr marL="82299" marR="82299" anchor="b" horzOverflow="overflow">
                    <a:lnL w="38100" cap="flat" cmpd="sng" algn="ctr">
                      <a:solidFill>
                        <a:srgbClr val="CCFF66"/>
                      </a:solidFill>
                      <a:prstDash val="solid"/>
                      <a:round/>
                      <a:headEnd type="none" w="med" len="med"/>
                      <a:tailEnd type="none" w="med" len="med"/>
                    </a:lnL>
                    <a:lnR w="38100" cap="flat" cmpd="sng" algn="ctr">
                      <a:solidFill>
                        <a:srgbClr val="CCFF66"/>
                      </a:solidFill>
                      <a:prstDash val="solid"/>
                      <a:round/>
                      <a:headEnd type="none" w="med" len="med"/>
                      <a:tailEnd type="none" w="med" len="med"/>
                    </a:lnR>
                    <a:lnT w="38100" cap="flat" cmpd="sng" algn="ctr">
                      <a:solidFill>
                        <a:srgbClr val="CCFF66"/>
                      </a:solidFill>
                      <a:prstDash val="solid"/>
                      <a:round/>
                      <a:headEnd type="none" w="med" len="med"/>
                      <a:tailEnd type="none" w="med" len="med"/>
                    </a:lnT>
                    <a:lnB w="38100" cap="flat" cmpd="sng" algn="ctr">
                      <a:solidFill>
                        <a:srgbClr val="CCFF66"/>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FF"/>
                          </a:solidFill>
                          <a:effectLst/>
                          <a:latin typeface="Arial" pitchFamily="34" charset="0"/>
                          <a:cs typeface="Times New Roman" pitchFamily="18" charset="0"/>
                        </a:rPr>
                        <a:t>Gerekli Aksiyonlar</a:t>
                      </a:r>
                      <a:endParaRPr kumimoji="0" lang="tr-TR" sz="1600" b="0" i="0" u="none" strike="noStrike" cap="none" normalizeH="0" baseline="0" smtClean="0">
                        <a:ln>
                          <a:noFill/>
                        </a:ln>
                        <a:solidFill>
                          <a:srgbClr val="0000FF"/>
                        </a:solidFill>
                        <a:effectLst/>
                        <a:latin typeface="Arial" pitchFamily="34" charset="0"/>
                        <a:cs typeface="Times New Roman" pitchFamily="18" charset="0"/>
                      </a:endParaRPr>
                    </a:p>
                  </a:txBody>
                  <a:tcPr marL="82299" marR="82299" anchor="b" horzOverflow="overflow">
                    <a:lnL w="38100" cap="flat" cmpd="sng" algn="ctr">
                      <a:solidFill>
                        <a:srgbClr val="CCFF66"/>
                      </a:solidFill>
                      <a:prstDash val="solid"/>
                      <a:round/>
                      <a:headEnd type="none" w="med" len="med"/>
                      <a:tailEnd type="none" w="med" len="med"/>
                    </a:lnL>
                    <a:lnR w="38100" cap="flat" cmpd="sng" algn="ctr">
                      <a:solidFill>
                        <a:srgbClr val="CCFF66"/>
                      </a:solidFill>
                      <a:prstDash val="solid"/>
                      <a:round/>
                      <a:headEnd type="none" w="med" len="med"/>
                      <a:tailEnd type="none" w="med" len="med"/>
                    </a:lnR>
                    <a:lnT w="38100" cap="flat" cmpd="sng" algn="ctr">
                      <a:solidFill>
                        <a:srgbClr val="CCFF66"/>
                      </a:solidFill>
                      <a:prstDash val="solid"/>
                      <a:round/>
                      <a:headEnd type="none" w="med" len="med"/>
                      <a:tailEnd type="none" w="med" len="med"/>
                    </a:lnT>
                    <a:lnB w="38100" cap="flat" cmpd="sng" algn="ctr">
                      <a:solidFill>
                        <a:srgbClr val="CCFF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843088">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smtClean="0">
                        <a:ln>
                          <a:noFill/>
                        </a:ln>
                        <a:solidFill>
                          <a:schemeClr val="tx1"/>
                        </a:solidFill>
                        <a:effectLst/>
                        <a:latin typeface="Arial" pitchFamily="34" charset="0"/>
                        <a:cs typeface="Arial" pitchFamily="34" charset="0"/>
                      </a:endParaRPr>
                    </a:p>
                  </a:txBody>
                  <a:tcPr marL="82299" marR="82299" anchor="ctr" horzOverflow="overflow">
                    <a:lnL w="38100" cap="flat" cmpd="sng" algn="ctr">
                      <a:solidFill>
                        <a:srgbClr val="CCFF66"/>
                      </a:solidFill>
                      <a:prstDash val="solid"/>
                      <a:round/>
                      <a:headEnd type="none" w="med" len="med"/>
                      <a:tailEnd type="none" w="med" len="med"/>
                    </a:lnL>
                    <a:lnR w="38100" cap="flat" cmpd="sng" algn="ctr">
                      <a:solidFill>
                        <a:srgbClr val="CCFF66"/>
                      </a:solidFill>
                      <a:prstDash val="solid"/>
                      <a:round/>
                      <a:headEnd type="none" w="med" len="med"/>
                      <a:tailEnd type="none" w="med" len="med"/>
                    </a:lnR>
                    <a:lnT w="38100" cap="flat" cmpd="sng" algn="ctr">
                      <a:solidFill>
                        <a:srgbClr val="CCFF66"/>
                      </a:solidFill>
                      <a:prstDash val="solid"/>
                      <a:round/>
                      <a:headEnd type="none" w="med" len="med"/>
                      <a:tailEnd type="none" w="med" len="med"/>
                    </a:lnT>
                    <a:lnB w="38100" cap="flat" cmpd="sng" algn="ctr">
                      <a:solidFill>
                        <a:srgbClr val="CCFF66"/>
                      </a:solidFill>
                      <a:prstDash val="solid"/>
                      <a:round/>
                      <a:headEnd type="none" w="med" len="med"/>
                      <a:tailEnd type="none" w="med" len="med"/>
                    </a:lnB>
                    <a:lnTlToBr>
                      <a:noFill/>
                    </a:lnTlToBr>
                    <a:lnBlToTr>
                      <a:noFill/>
                    </a:lnBlToTr>
                    <a:noFill/>
                  </a:tcPr>
                </a:tc>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smtClean="0">
                        <a:ln>
                          <a:noFill/>
                        </a:ln>
                        <a:solidFill>
                          <a:schemeClr val="tx1"/>
                        </a:solidFill>
                        <a:effectLst/>
                        <a:latin typeface="Arial" pitchFamily="34" charset="0"/>
                        <a:cs typeface="Arial" pitchFamily="34" charset="0"/>
                      </a:endParaRPr>
                    </a:p>
                  </a:txBody>
                  <a:tcPr marL="82299" marR="82299" anchor="ctr" horzOverflow="overflow">
                    <a:lnL w="38100" cap="flat" cmpd="sng" algn="ctr">
                      <a:solidFill>
                        <a:srgbClr val="CCFF66"/>
                      </a:solidFill>
                      <a:prstDash val="solid"/>
                      <a:round/>
                      <a:headEnd type="none" w="med" len="med"/>
                      <a:tailEnd type="none" w="med" len="med"/>
                    </a:lnL>
                    <a:lnR w="38100" cap="flat" cmpd="sng" algn="ctr">
                      <a:solidFill>
                        <a:srgbClr val="CCFF66"/>
                      </a:solidFill>
                      <a:prstDash val="solid"/>
                      <a:round/>
                      <a:headEnd type="none" w="med" len="med"/>
                      <a:tailEnd type="none" w="med" len="med"/>
                    </a:lnR>
                    <a:lnT w="38100" cap="flat" cmpd="sng" algn="ctr">
                      <a:solidFill>
                        <a:srgbClr val="CCFF66"/>
                      </a:solidFill>
                      <a:prstDash val="solid"/>
                      <a:round/>
                      <a:headEnd type="none" w="med" len="med"/>
                      <a:tailEnd type="none" w="med" len="med"/>
                    </a:lnT>
                    <a:lnB w="38100" cap="flat" cmpd="sng" algn="ctr">
                      <a:solidFill>
                        <a:srgbClr val="CCFF66"/>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smtClean="0">
                        <a:ln>
                          <a:noFill/>
                        </a:ln>
                        <a:solidFill>
                          <a:schemeClr val="tx1"/>
                        </a:solidFill>
                        <a:effectLst/>
                        <a:latin typeface="Arial" pitchFamily="34" charset="0"/>
                        <a:cs typeface="Arial" pitchFamily="34" charset="0"/>
                      </a:endParaRPr>
                    </a:p>
                  </a:txBody>
                  <a:tcPr marL="82299" marR="82299" anchor="ctr" horzOverflow="overflow">
                    <a:lnL w="38100" cap="flat" cmpd="sng" algn="ctr">
                      <a:solidFill>
                        <a:srgbClr val="CCFF66"/>
                      </a:solidFill>
                      <a:prstDash val="solid"/>
                      <a:round/>
                      <a:headEnd type="none" w="med" len="med"/>
                      <a:tailEnd type="none" w="med" len="med"/>
                    </a:lnL>
                    <a:lnR w="38100" cap="flat" cmpd="sng" algn="ctr">
                      <a:solidFill>
                        <a:srgbClr val="CCFF66"/>
                      </a:solidFill>
                      <a:prstDash val="solid"/>
                      <a:round/>
                      <a:headEnd type="none" w="med" len="med"/>
                      <a:tailEnd type="none" w="med" len="med"/>
                    </a:lnR>
                    <a:lnT w="38100" cap="flat" cmpd="sng" algn="ctr">
                      <a:solidFill>
                        <a:srgbClr val="CCFF66"/>
                      </a:solidFill>
                      <a:prstDash val="solid"/>
                      <a:round/>
                      <a:headEnd type="none" w="med" len="med"/>
                      <a:tailEnd type="none" w="med" len="med"/>
                    </a:lnT>
                    <a:lnB w="38100" cap="flat" cmpd="sng" algn="ctr">
                      <a:solidFill>
                        <a:srgbClr val="CCFF66"/>
                      </a:solidFill>
                      <a:prstDash val="solid"/>
                      <a:round/>
                      <a:headEnd type="none" w="med" len="med"/>
                      <a:tailEnd type="none" w="med" len="med"/>
                    </a:lnB>
                    <a:lnTlToBr>
                      <a:noFill/>
                    </a:lnTlToBr>
                    <a:lnBlToTr>
                      <a:noFill/>
                    </a:lnBlToTr>
                    <a:noFill/>
                  </a:tcPr>
                </a:tc>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Arial" pitchFamily="34" charset="0"/>
                          <a:cs typeface="Times New Roman" pitchFamily="18" charset="0"/>
                        </a:rPr>
                        <a:t>	</a:t>
                      </a:r>
                      <a:endParaRPr kumimoji="0" lang="tr-TR" sz="1600" b="0" i="0" u="none" strike="noStrike" cap="none" normalizeH="0" baseline="0" smtClean="0">
                        <a:ln>
                          <a:noFill/>
                        </a:ln>
                        <a:solidFill>
                          <a:schemeClr val="tx1"/>
                        </a:solidFill>
                        <a:effectLst/>
                        <a:latin typeface="Arial" pitchFamily="34" charset="0"/>
                        <a:cs typeface="Arial" pitchFamily="34" charset="0"/>
                      </a:endParaRPr>
                    </a:p>
                  </a:txBody>
                  <a:tcPr marL="82299" marR="82299" anchor="ctr" horzOverflow="overflow">
                    <a:lnL w="38100" cap="flat" cmpd="sng" algn="ctr">
                      <a:solidFill>
                        <a:srgbClr val="CCFF66"/>
                      </a:solidFill>
                      <a:prstDash val="solid"/>
                      <a:round/>
                      <a:headEnd type="none" w="med" len="med"/>
                      <a:tailEnd type="none" w="med" len="med"/>
                    </a:lnL>
                    <a:lnR w="38100" cap="flat" cmpd="sng" algn="ctr">
                      <a:solidFill>
                        <a:srgbClr val="CCFF66"/>
                      </a:solidFill>
                      <a:prstDash val="solid"/>
                      <a:round/>
                      <a:headEnd type="none" w="med" len="med"/>
                      <a:tailEnd type="none" w="med" len="med"/>
                    </a:lnR>
                    <a:lnT w="38100" cap="flat" cmpd="sng" algn="ctr">
                      <a:solidFill>
                        <a:srgbClr val="CCFF66"/>
                      </a:solidFill>
                      <a:prstDash val="solid"/>
                      <a:round/>
                      <a:headEnd type="none" w="med" len="med"/>
                      <a:tailEnd type="none" w="med" len="med"/>
                    </a:lnT>
                    <a:lnB w="38100" cap="flat" cmpd="sng" algn="ctr">
                      <a:solidFill>
                        <a:srgbClr val="CCFF66"/>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cs typeface="Times New Roman" pitchFamily="18" charset="0"/>
                        </a:rPr>
                        <a:t>	</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a:txBody>
                  <a:tcPr marL="82299" marR="82299" anchor="b" horzOverflow="overflow">
                    <a:lnL w="38100" cap="flat" cmpd="sng" algn="ctr">
                      <a:solidFill>
                        <a:srgbClr val="CCFF66"/>
                      </a:solidFill>
                      <a:prstDash val="solid"/>
                      <a:round/>
                      <a:headEnd type="none" w="med" len="med"/>
                      <a:tailEnd type="none" w="med" len="med"/>
                    </a:lnL>
                    <a:lnR w="38100" cap="flat" cmpd="sng" algn="ctr">
                      <a:solidFill>
                        <a:srgbClr val="CCFF66"/>
                      </a:solidFill>
                      <a:prstDash val="solid"/>
                      <a:round/>
                      <a:headEnd type="none" w="med" len="med"/>
                      <a:tailEnd type="none" w="med" len="med"/>
                    </a:lnR>
                    <a:lnT w="38100" cap="flat" cmpd="sng" algn="ctr">
                      <a:solidFill>
                        <a:srgbClr val="CCFF66"/>
                      </a:solidFill>
                      <a:prstDash val="solid"/>
                      <a:round/>
                      <a:headEnd type="none" w="med" len="med"/>
                      <a:tailEnd type="none" w="med" len="med"/>
                    </a:lnT>
                    <a:lnB w="38100" cap="flat" cmpd="sng" algn="ctr">
                      <a:solidFill>
                        <a:srgbClr val="CCFF66"/>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0000FF"/>
                          </a:solidFill>
                          <a:effectLst/>
                          <a:latin typeface="Arial" pitchFamily="34" charset="0"/>
                          <a:cs typeface="Times New Roman" pitchFamily="18" charset="0"/>
                        </a:rPr>
                        <a:t>	</a:t>
                      </a:r>
                      <a:endParaRPr kumimoji="0" lang="tr-TR" sz="1600" b="0" i="0" u="none" strike="noStrike" cap="none" normalizeH="0" baseline="0" smtClean="0">
                        <a:ln>
                          <a:noFill/>
                        </a:ln>
                        <a:solidFill>
                          <a:srgbClr val="0000FF"/>
                        </a:solidFill>
                        <a:effectLst/>
                        <a:latin typeface="Arial" pitchFamily="34" charset="0"/>
                        <a:cs typeface="Arial" pitchFamily="34" charset="0"/>
                      </a:endParaRPr>
                    </a:p>
                  </a:txBody>
                  <a:tcPr marL="82299" marR="82299" anchor="b" horzOverflow="overflow">
                    <a:lnL w="38100" cap="flat" cmpd="sng" algn="ctr">
                      <a:solidFill>
                        <a:srgbClr val="CCFF66"/>
                      </a:solidFill>
                      <a:prstDash val="solid"/>
                      <a:round/>
                      <a:headEnd type="none" w="med" len="med"/>
                      <a:tailEnd type="none" w="med" len="med"/>
                    </a:lnL>
                    <a:lnR w="38100" cap="flat" cmpd="sng" algn="ctr">
                      <a:solidFill>
                        <a:srgbClr val="CCFF66"/>
                      </a:solidFill>
                      <a:prstDash val="solid"/>
                      <a:round/>
                      <a:headEnd type="none" w="med" len="med"/>
                      <a:tailEnd type="none" w="med" len="med"/>
                    </a:lnR>
                    <a:lnT w="38100" cap="flat" cmpd="sng" algn="ctr">
                      <a:solidFill>
                        <a:srgbClr val="CCFF66"/>
                      </a:solidFill>
                      <a:prstDash val="solid"/>
                      <a:round/>
                      <a:headEnd type="none" w="med" len="med"/>
                      <a:tailEnd type="none" w="med" len="med"/>
                    </a:lnT>
                    <a:lnB w="38100" cap="flat" cmpd="sng" algn="ctr">
                      <a:solidFill>
                        <a:srgbClr val="CCFF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563688">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0000FF"/>
                          </a:solidFill>
                          <a:effectLst/>
                          <a:latin typeface="Arial" pitchFamily="34" charset="0"/>
                          <a:cs typeface="Times New Roman" pitchFamily="18" charset="0"/>
                        </a:rPr>
                        <a:t>	</a:t>
                      </a:r>
                      <a:endParaRPr kumimoji="0" lang="tr-TR" sz="1600" b="0" i="0" u="none" strike="noStrike" cap="none" normalizeH="0" baseline="0" smtClean="0">
                        <a:ln>
                          <a:noFill/>
                        </a:ln>
                        <a:solidFill>
                          <a:srgbClr val="0000FF"/>
                        </a:solidFill>
                        <a:effectLst/>
                        <a:latin typeface="Arial" pitchFamily="34" charset="0"/>
                        <a:cs typeface="Arial" pitchFamily="34" charset="0"/>
                      </a:endParaRPr>
                    </a:p>
                  </a:txBody>
                  <a:tcPr marL="82299" marR="82299" anchor="b" horzOverflow="overflow">
                    <a:lnL w="38100" cap="flat" cmpd="sng" algn="ctr">
                      <a:solidFill>
                        <a:srgbClr val="CCFF66"/>
                      </a:solidFill>
                      <a:prstDash val="solid"/>
                      <a:round/>
                      <a:headEnd type="none" w="med" len="med"/>
                      <a:tailEnd type="none" w="med" len="med"/>
                    </a:lnL>
                    <a:lnR w="38100" cap="flat" cmpd="sng" algn="ctr">
                      <a:solidFill>
                        <a:srgbClr val="CCFF66"/>
                      </a:solidFill>
                      <a:prstDash val="solid"/>
                      <a:round/>
                      <a:headEnd type="none" w="med" len="med"/>
                      <a:tailEnd type="none" w="med" len="med"/>
                    </a:lnR>
                    <a:lnT w="38100" cap="flat" cmpd="sng" algn="ctr">
                      <a:solidFill>
                        <a:srgbClr val="CCFF66"/>
                      </a:solidFill>
                      <a:prstDash val="solid"/>
                      <a:round/>
                      <a:headEnd type="none" w="med" len="med"/>
                      <a:tailEnd type="none" w="med" len="med"/>
                    </a:lnT>
                    <a:lnB w="38100" cap="flat" cmpd="sng" algn="ctr">
                      <a:solidFill>
                        <a:srgbClr val="CCFF66"/>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rgbClr val="0000FF"/>
                          </a:solidFill>
                          <a:effectLst/>
                          <a:latin typeface="Arial" pitchFamily="34" charset="0"/>
                          <a:cs typeface="Times New Roman" pitchFamily="18" charset="0"/>
                        </a:rPr>
                        <a:t>	</a:t>
                      </a:r>
                      <a:endParaRPr kumimoji="0" lang="tr-TR" sz="1600" b="0" i="0" u="none" strike="noStrike" cap="none" normalizeH="0" baseline="0" dirty="0" smtClean="0">
                        <a:ln>
                          <a:noFill/>
                        </a:ln>
                        <a:solidFill>
                          <a:srgbClr val="0000FF"/>
                        </a:solidFill>
                        <a:effectLst/>
                        <a:latin typeface="Arial" pitchFamily="34" charset="0"/>
                        <a:cs typeface="Arial" pitchFamily="34" charset="0"/>
                      </a:endParaRPr>
                    </a:p>
                  </a:txBody>
                  <a:tcPr marL="82299" marR="82299" anchor="b" horzOverflow="overflow">
                    <a:lnL w="38100" cap="flat" cmpd="sng" algn="ctr">
                      <a:solidFill>
                        <a:srgbClr val="CCFF66"/>
                      </a:solidFill>
                      <a:prstDash val="solid"/>
                      <a:round/>
                      <a:headEnd type="none" w="med" len="med"/>
                      <a:tailEnd type="none" w="med" len="med"/>
                    </a:lnL>
                    <a:lnR w="38100" cap="flat" cmpd="sng" algn="ctr">
                      <a:solidFill>
                        <a:srgbClr val="CCFF66"/>
                      </a:solidFill>
                      <a:prstDash val="solid"/>
                      <a:round/>
                      <a:headEnd type="none" w="med" len="med"/>
                      <a:tailEnd type="none" w="med" len="med"/>
                    </a:lnR>
                    <a:lnT w="38100" cap="flat" cmpd="sng" algn="ctr">
                      <a:solidFill>
                        <a:srgbClr val="CCFF66"/>
                      </a:solidFill>
                      <a:prstDash val="solid"/>
                      <a:round/>
                      <a:headEnd type="none" w="med" len="med"/>
                      <a:tailEnd type="none" w="med" len="med"/>
                    </a:lnT>
                    <a:lnB w="38100" cap="flat" cmpd="sng" algn="ctr">
                      <a:solidFill>
                        <a:srgbClr val="CCFF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624897" name="Rectangle 257"/>
          <p:cNvSpPr>
            <a:spLocks noChangeArrowheads="1"/>
          </p:cNvSpPr>
          <p:nvPr/>
        </p:nvSpPr>
        <p:spPr bwMode="auto">
          <a:xfrm>
            <a:off x="352425" y="3789363"/>
            <a:ext cx="5810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tr-TR"/>
              <a:t>HİÇ</a:t>
            </a:r>
          </a:p>
        </p:txBody>
      </p:sp>
      <p:sp>
        <p:nvSpPr>
          <p:cNvPr id="624898" name="Rectangle 258"/>
          <p:cNvSpPr>
            <a:spLocks noChangeArrowheads="1"/>
          </p:cNvSpPr>
          <p:nvPr/>
        </p:nvSpPr>
        <p:spPr bwMode="auto">
          <a:xfrm>
            <a:off x="1336675" y="3789363"/>
            <a:ext cx="711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tr-TR"/>
              <a:t>AKIŞ</a:t>
            </a:r>
          </a:p>
        </p:txBody>
      </p:sp>
      <p:sp>
        <p:nvSpPr>
          <p:cNvPr id="624899" name="Rectangle 259"/>
          <p:cNvSpPr>
            <a:spLocks noChangeArrowheads="1"/>
          </p:cNvSpPr>
          <p:nvPr/>
        </p:nvSpPr>
        <p:spPr bwMode="auto">
          <a:xfrm>
            <a:off x="2320925" y="3789363"/>
            <a:ext cx="7747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tr-TR"/>
              <a:t>AKIŞ </a:t>
            </a:r>
          </a:p>
          <a:p>
            <a:pPr eaLnBrk="0" hangingPunct="0"/>
            <a:r>
              <a:rPr lang="tr-TR"/>
              <a:t>YOK</a:t>
            </a:r>
          </a:p>
        </p:txBody>
      </p:sp>
      <p:sp>
        <p:nvSpPr>
          <p:cNvPr id="624900" name="Rectangle 260"/>
          <p:cNvSpPr>
            <a:spLocks noChangeArrowheads="1"/>
          </p:cNvSpPr>
          <p:nvPr/>
        </p:nvSpPr>
        <p:spPr bwMode="auto">
          <a:xfrm>
            <a:off x="3305175" y="3284538"/>
            <a:ext cx="1876425"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r>
              <a:rPr lang="tr-TR"/>
              <a:t>A Kimyasalı depolama takında yeterli hammadde yok</a:t>
            </a:r>
          </a:p>
        </p:txBody>
      </p:sp>
      <p:sp>
        <p:nvSpPr>
          <p:cNvPr id="624901" name="Rectangle 261"/>
          <p:cNvSpPr>
            <a:spLocks noChangeArrowheads="1"/>
          </p:cNvSpPr>
          <p:nvPr/>
        </p:nvSpPr>
        <p:spPr bwMode="auto">
          <a:xfrm>
            <a:off x="5214942" y="3017838"/>
            <a:ext cx="1982783" cy="91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0" hangingPunct="0"/>
            <a:r>
              <a:rPr lang="tr-TR" dirty="0" smtClean="0"/>
              <a:t>1) </a:t>
            </a:r>
            <a:r>
              <a:rPr lang="tr-TR" dirty="0"/>
              <a:t>Reaktöre beslemenin kesilmesi</a:t>
            </a:r>
          </a:p>
        </p:txBody>
      </p:sp>
      <p:sp>
        <p:nvSpPr>
          <p:cNvPr id="624902" name="Rectangle 262"/>
          <p:cNvSpPr>
            <a:spLocks noChangeArrowheads="1"/>
          </p:cNvSpPr>
          <p:nvPr/>
        </p:nvSpPr>
        <p:spPr bwMode="auto">
          <a:xfrm>
            <a:off x="5148263" y="4700588"/>
            <a:ext cx="1989137" cy="1465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r>
              <a:rPr lang="tr-TR" dirty="0" smtClean="0"/>
              <a:t>2) </a:t>
            </a:r>
            <a:r>
              <a:rPr lang="tr-TR" dirty="0"/>
              <a:t>Akış olmaması sebebiyle reaktör içerisinde D kimyasalı oluşumu</a:t>
            </a:r>
          </a:p>
        </p:txBody>
      </p:sp>
      <p:sp>
        <p:nvSpPr>
          <p:cNvPr id="624903" name="Rectangle 263"/>
          <p:cNvSpPr>
            <a:spLocks noChangeArrowheads="1"/>
          </p:cNvSpPr>
          <p:nvPr/>
        </p:nvSpPr>
        <p:spPr bwMode="auto">
          <a:xfrm>
            <a:off x="7092950" y="2768600"/>
            <a:ext cx="1646238" cy="173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r>
              <a:rPr lang="tr-TR"/>
              <a:t>1) A kimyasalı hammadde tankına düşük seviye alarmının kurulması</a:t>
            </a:r>
          </a:p>
        </p:txBody>
      </p:sp>
      <p:sp>
        <p:nvSpPr>
          <p:cNvPr id="624904" name="Rectangle 264"/>
          <p:cNvSpPr>
            <a:spLocks noChangeArrowheads="1"/>
          </p:cNvSpPr>
          <p:nvPr/>
        </p:nvSpPr>
        <p:spPr bwMode="auto">
          <a:xfrm>
            <a:off x="7092950" y="4724400"/>
            <a:ext cx="1800225"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r>
              <a:rPr lang="tr-TR"/>
              <a:t>2) Depolama alanı operatörü ile iletişimin sağlanması</a:t>
            </a:r>
          </a:p>
        </p:txBody>
      </p:sp>
      <p:sp>
        <p:nvSpPr>
          <p:cNvPr id="2" name="Dikdörtgen 1"/>
          <p:cNvSpPr/>
          <p:nvPr/>
        </p:nvSpPr>
        <p:spPr>
          <a:xfrm>
            <a:off x="393700" y="857250"/>
            <a:ext cx="3854450" cy="646113"/>
          </a:xfrm>
          <a:prstGeom prst="rect">
            <a:avLst/>
          </a:prstGeom>
        </p:spPr>
        <p:txBody>
          <a:bodyPr>
            <a:spAutoFit/>
          </a:bodyPr>
          <a:lstStyle/>
          <a:p>
            <a:pPr algn="ctr" eaLnBrk="0" hangingPunct="0">
              <a:defRPr/>
            </a:pPr>
            <a:r>
              <a:rPr lang="tr-TR" sz="3600" b="1" dirty="0">
                <a:solidFill>
                  <a:srgbClr val="04617B"/>
                </a:solidFill>
                <a:effectLst>
                  <a:outerShdw blurRad="38100" dist="38100" dir="2700000" algn="tl">
                    <a:srgbClr val="000000">
                      <a:alpha val="43137"/>
                    </a:srgbClr>
                  </a:outerShdw>
                </a:effectLst>
                <a:latin typeface="Calibri"/>
                <a:cs typeface="Arial" charset="0"/>
              </a:rPr>
              <a:t>ÖRNEK HAZOP</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4897"/>
                                        </p:tgtEl>
                                        <p:attrNameLst>
                                          <p:attrName>style.visibility</p:attrName>
                                        </p:attrNameLst>
                                      </p:cBhvr>
                                      <p:to>
                                        <p:strVal val="visible"/>
                                      </p:to>
                                    </p:set>
                                    <p:animEffect transition="in" filter="blinds(horizontal)">
                                      <p:cBhvr>
                                        <p:cTn id="7" dur="500"/>
                                        <p:tgtEl>
                                          <p:spTgt spid="6248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24898"/>
                                        </p:tgtEl>
                                        <p:attrNameLst>
                                          <p:attrName>style.visibility</p:attrName>
                                        </p:attrNameLst>
                                      </p:cBhvr>
                                      <p:to>
                                        <p:strVal val="visible"/>
                                      </p:to>
                                    </p:set>
                                    <p:animEffect transition="in" filter="blinds(horizontal)">
                                      <p:cBhvr>
                                        <p:cTn id="12" dur="500"/>
                                        <p:tgtEl>
                                          <p:spTgt spid="6248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24899"/>
                                        </p:tgtEl>
                                        <p:attrNameLst>
                                          <p:attrName>style.visibility</p:attrName>
                                        </p:attrNameLst>
                                      </p:cBhvr>
                                      <p:to>
                                        <p:strVal val="visible"/>
                                      </p:to>
                                    </p:set>
                                    <p:animEffect transition="in" filter="blinds(horizontal)">
                                      <p:cBhvr>
                                        <p:cTn id="17" dur="500"/>
                                        <p:tgtEl>
                                          <p:spTgt spid="62489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24900"/>
                                        </p:tgtEl>
                                        <p:attrNameLst>
                                          <p:attrName>style.visibility</p:attrName>
                                        </p:attrNameLst>
                                      </p:cBhvr>
                                      <p:to>
                                        <p:strVal val="visible"/>
                                      </p:to>
                                    </p:set>
                                    <p:animEffect transition="in" filter="blinds(horizontal)">
                                      <p:cBhvr>
                                        <p:cTn id="22" dur="500"/>
                                        <p:tgtEl>
                                          <p:spTgt spid="62490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24901"/>
                                        </p:tgtEl>
                                        <p:attrNameLst>
                                          <p:attrName>style.visibility</p:attrName>
                                        </p:attrNameLst>
                                      </p:cBhvr>
                                      <p:to>
                                        <p:strVal val="visible"/>
                                      </p:to>
                                    </p:set>
                                    <p:animEffect transition="in" filter="blinds(horizontal)">
                                      <p:cBhvr>
                                        <p:cTn id="27" dur="500"/>
                                        <p:tgtEl>
                                          <p:spTgt spid="62490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24902"/>
                                        </p:tgtEl>
                                        <p:attrNameLst>
                                          <p:attrName>style.visibility</p:attrName>
                                        </p:attrNameLst>
                                      </p:cBhvr>
                                      <p:to>
                                        <p:strVal val="visible"/>
                                      </p:to>
                                    </p:set>
                                    <p:animEffect transition="in" filter="blinds(horizontal)">
                                      <p:cBhvr>
                                        <p:cTn id="32" dur="500"/>
                                        <p:tgtEl>
                                          <p:spTgt spid="62490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24903"/>
                                        </p:tgtEl>
                                        <p:attrNameLst>
                                          <p:attrName>style.visibility</p:attrName>
                                        </p:attrNameLst>
                                      </p:cBhvr>
                                      <p:to>
                                        <p:strVal val="visible"/>
                                      </p:to>
                                    </p:set>
                                    <p:animEffect transition="in" filter="blinds(horizontal)">
                                      <p:cBhvr>
                                        <p:cTn id="37" dur="500"/>
                                        <p:tgtEl>
                                          <p:spTgt spid="62490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24904"/>
                                        </p:tgtEl>
                                        <p:attrNameLst>
                                          <p:attrName>style.visibility</p:attrName>
                                        </p:attrNameLst>
                                      </p:cBhvr>
                                      <p:to>
                                        <p:strVal val="visible"/>
                                      </p:to>
                                    </p:set>
                                    <p:animEffect transition="in" filter="blinds(horizontal)">
                                      <p:cBhvr>
                                        <p:cTn id="42" dur="500"/>
                                        <p:tgtEl>
                                          <p:spTgt spid="624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897" grpId="0"/>
      <p:bldP spid="624898" grpId="0"/>
      <p:bldP spid="624899" grpId="0"/>
      <p:bldP spid="624900" grpId="0"/>
      <p:bldP spid="624901" grpId="0"/>
      <p:bldP spid="624902" grpId="0"/>
      <p:bldP spid="624903" grpId="0"/>
      <p:bldP spid="62490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87450" y="981075"/>
            <a:ext cx="6275388" cy="1143000"/>
          </a:xfrm>
        </p:spPr>
        <p:txBody>
          <a:bodyPr>
            <a:normAutofit fontScale="90000"/>
          </a:bodyPr>
          <a:lstStyle/>
          <a:p>
            <a:pPr algn="ctr" eaLnBrk="1" fontAlgn="auto" hangingPunct="1">
              <a:spcAft>
                <a:spcPts val="0"/>
              </a:spcAft>
              <a:defRPr/>
            </a:pPr>
            <a:r>
              <a:rPr lang="tr-TR" b="1" dirty="0" smtClean="0">
                <a:effectLst>
                  <a:outerShdw blurRad="38100" dist="38100" dir="2700000" algn="tl">
                    <a:srgbClr val="000000">
                      <a:alpha val="43137"/>
                    </a:srgbClr>
                  </a:outerShdw>
                </a:effectLst>
              </a:rPr>
              <a:t>TS 18001’de geçen diğer </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ilgili tanımlar</a:t>
            </a:r>
          </a:p>
        </p:txBody>
      </p:sp>
      <p:sp>
        <p:nvSpPr>
          <p:cNvPr id="24579" name="Rectangle 3"/>
          <p:cNvSpPr>
            <a:spLocks noGrp="1" noChangeArrowheads="1"/>
          </p:cNvSpPr>
          <p:nvPr>
            <p:ph idx="1"/>
          </p:nvPr>
        </p:nvSpPr>
        <p:spPr>
          <a:xfrm>
            <a:off x="142875" y="2857500"/>
            <a:ext cx="3714750" cy="3214688"/>
          </a:xfrm>
        </p:spPr>
        <p:txBody>
          <a:bodyPr/>
          <a:lstStyle/>
          <a:p>
            <a:pPr eaLnBrk="1" hangingPunct="1">
              <a:lnSpc>
                <a:spcPct val="90000"/>
              </a:lnSpc>
            </a:pPr>
            <a:r>
              <a:rPr lang="tr-TR" b="1" i="1" u="sng" dirty="0" smtClean="0">
                <a:solidFill>
                  <a:srgbClr val="FF0000"/>
                </a:solidFill>
              </a:rPr>
              <a:t>Kabul edilebilir risk:</a:t>
            </a:r>
            <a:r>
              <a:rPr lang="tr-TR" b="1" i="1" dirty="0" smtClean="0">
                <a:solidFill>
                  <a:srgbClr val="FF0000"/>
                </a:solidFill>
              </a:rPr>
              <a:t> </a:t>
            </a:r>
            <a:r>
              <a:rPr lang="tr-TR" dirty="0" smtClean="0"/>
              <a:t>Kuruluşun, yasal zorunluluklara ve kendi İSG ve çevre politikasına göre, tahammül edebileceği düzeye indirilmiş risk.</a:t>
            </a:r>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00500" y="2324100"/>
            <a:ext cx="4724400"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93713" y="476250"/>
            <a:ext cx="8229600" cy="1143000"/>
          </a:xfrm>
        </p:spPr>
        <p:txBody>
          <a:bodyPr/>
          <a:lstStyle/>
          <a:p>
            <a:pPr>
              <a:defRPr/>
            </a:pPr>
            <a:r>
              <a:rPr lang="tr-TR" sz="3600" b="1" dirty="0">
                <a:solidFill>
                  <a:srgbClr val="04617B"/>
                </a:solidFill>
                <a:effectLst>
                  <a:outerShdw blurRad="38100" dist="38100" dir="2700000" algn="tl">
                    <a:srgbClr val="000000">
                      <a:alpha val="43137"/>
                    </a:srgbClr>
                  </a:outerShdw>
                </a:effectLst>
                <a:ea typeface="+mn-ea"/>
                <a:cs typeface="Arial" charset="0"/>
              </a:rPr>
              <a:t>HAZOP UYGULAMA ŞEKLİ</a:t>
            </a:r>
          </a:p>
        </p:txBody>
      </p:sp>
      <p:sp>
        <p:nvSpPr>
          <p:cNvPr id="644099" name="Rectangle 3"/>
          <p:cNvSpPr>
            <a:spLocks noGrp="1" noChangeArrowheads="1"/>
          </p:cNvSpPr>
          <p:nvPr>
            <p:ph idx="1"/>
          </p:nvPr>
        </p:nvSpPr>
        <p:spPr/>
        <p:txBody>
          <a:bodyPr/>
          <a:lstStyle/>
          <a:p>
            <a:r>
              <a:rPr lang="tr-TR" dirty="0" smtClean="0"/>
              <a:t>KLAVUZ KELİME</a:t>
            </a:r>
          </a:p>
        </p:txBody>
      </p:sp>
      <p:sp>
        <p:nvSpPr>
          <p:cNvPr id="644100" name="Rectangle 4"/>
          <p:cNvSpPr>
            <a:spLocks noChangeArrowheads="1"/>
          </p:cNvSpPr>
          <p:nvPr/>
        </p:nvSpPr>
        <p:spPr bwMode="auto">
          <a:xfrm>
            <a:off x="5345113" y="3286125"/>
            <a:ext cx="3798887"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0" hangingPunct="0">
              <a:lnSpc>
                <a:spcPct val="90000"/>
              </a:lnSpc>
              <a:spcBef>
                <a:spcPct val="20000"/>
              </a:spcBef>
            </a:pPr>
            <a:r>
              <a:rPr lang="tr-TR" sz="3200" dirty="0" smtClean="0">
                <a:solidFill>
                  <a:srgbClr val="0000FF"/>
                </a:solidFill>
              </a:rPr>
              <a:t>DEĞİŞKEN</a:t>
            </a:r>
            <a:endParaRPr lang="tr-TR" sz="3200" dirty="0">
              <a:solidFill>
                <a:srgbClr val="0000FF"/>
              </a:solidFill>
            </a:endParaRPr>
          </a:p>
        </p:txBody>
      </p:sp>
      <p:sp>
        <p:nvSpPr>
          <p:cNvPr id="644101" name="AutoShape 5"/>
          <p:cNvSpPr>
            <a:spLocks noChangeArrowheads="1"/>
          </p:cNvSpPr>
          <p:nvPr/>
        </p:nvSpPr>
        <p:spPr bwMode="auto">
          <a:xfrm rot="1731809">
            <a:off x="4229100" y="2252663"/>
            <a:ext cx="1685925" cy="792162"/>
          </a:xfrm>
          <a:prstGeom prst="rightArrow">
            <a:avLst>
              <a:gd name="adj1" fmla="val 50000"/>
              <a:gd name="adj2" fmla="val 54468"/>
            </a:avLst>
          </a:prstGeom>
          <a:solidFill>
            <a:schemeClr val="folHlink"/>
          </a:solidFill>
          <a:ln w="9525">
            <a:solidFill>
              <a:schemeClr val="tx1"/>
            </a:solidFill>
            <a:miter lim="800000"/>
            <a:headEnd/>
            <a:tailEnd/>
          </a:ln>
        </p:spPr>
        <p:txBody>
          <a:bodyPr wrap="none" anchor="ctr"/>
          <a:lstStyle/>
          <a:p>
            <a:pPr eaLnBrk="0" hangingPunct="0"/>
            <a:endParaRPr lang="tr-TR"/>
          </a:p>
        </p:txBody>
      </p:sp>
      <p:sp>
        <p:nvSpPr>
          <p:cNvPr id="644102" name="AutoShape 6"/>
          <p:cNvSpPr>
            <a:spLocks noChangeArrowheads="1"/>
          </p:cNvSpPr>
          <p:nvPr/>
        </p:nvSpPr>
        <p:spPr bwMode="auto">
          <a:xfrm rot="8599782">
            <a:off x="4010025" y="4221163"/>
            <a:ext cx="1758950" cy="792162"/>
          </a:xfrm>
          <a:prstGeom prst="rightArrow">
            <a:avLst>
              <a:gd name="adj1" fmla="val 50000"/>
              <a:gd name="adj2" fmla="val 56827"/>
            </a:avLst>
          </a:prstGeom>
          <a:solidFill>
            <a:schemeClr val="folHlink"/>
          </a:solidFill>
          <a:ln w="9525">
            <a:solidFill>
              <a:schemeClr val="tx1"/>
            </a:solidFill>
            <a:miter lim="800000"/>
            <a:headEnd/>
            <a:tailEnd/>
          </a:ln>
        </p:spPr>
        <p:txBody>
          <a:bodyPr wrap="none" anchor="ctr"/>
          <a:lstStyle/>
          <a:p>
            <a:pPr eaLnBrk="0" hangingPunct="0"/>
            <a:endParaRPr lang="tr-TR"/>
          </a:p>
        </p:txBody>
      </p:sp>
      <p:sp>
        <p:nvSpPr>
          <p:cNvPr id="644103" name="Rectangle 7"/>
          <p:cNvSpPr>
            <a:spLocks noChangeArrowheads="1"/>
          </p:cNvSpPr>
          <p:nvPr/>
        </p:nvSpPr>
        <p:spPr bwMode="auto">
          <a:xfrm>
            <a:off x="563563" y="5157788"/>
            <a:ext cx="4606925"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0" hangingPunct="0">
              <a:lnSpc>
                <a:spcPct val="90000"/>
              </a:lnSpc>
              <a:spcBef>
                <a:spcPct val="20000"/>
              </a:spcBef>
            </a:pPr>
            <a:r>
              <a:rPr lang="tr-TR" sz="3200" dirty="0" smtClean="0">
                <a:solidFill>
                  <a:srgbClr val="FF3300"/>
                </a:solidFill>
              </a:rPr>
              <a:t>TEHLİKE</a:t>
            </a:r>
            <a:endParaRPr lang="tr-TR" sz="3200" dirty="0">
              <a:solidFill>
                <a:srgbClr val="FF3300"/>
              </a:solidFill>
            </a:endParaRPr>
          </a:p>
        </p:txBody>
      </p:sp>
      <p:pic>
        <p:nvPicPr>
          <p:cNvPr id="215048" name="Picture 8" descr="Resim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3713" y="2420938"/>
            <a:ext cx="3275012" cy="2255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44099">
                                            <p:txEl>
                                              <p:pRg st="0" end="0"/>
                                            </p:txEl>
                                          </p:spTgt>
                                        </p:tgtEl>
                                        <p:attrNameLst>
                                          <p:attrName>style.visibility</p:attrName>
                                        </p:attrNameLst>
                                      </p:cBhvr>
                                      <p:to>
                                        <p:strVal val="visible"/>
                                      </p:to>
                                    </p:set>
                                    <p:animEffect transition="in" filter="blinds(horizontal)">
                                      <p:cBhvr>
                                        <p:cTn id="7" dur="500"/>
                                        <p:tgtEl>
                                          <p:spTgt spid="64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644101"/>
                                        </p:tgtEl>
                                        <p:attrNameLst>
                                          <p:attrName>style.visibility</p:attrName>
                                        </p:attrNameLst>
                                      </p:cBhvr>
                                      <p:to>
                                        <p:strVal val="visible"/>
                                      </p:to>
                                    </p:set>
                                    <p:anim calcmode="lin" valueType="num">
                                      <p:cBhvr additive="base">
                                        <p:cTn id="12" dur="500" fill="hold"/>
                                        <p:tgtEl>
                                          <p:spTgt spid="644101"/>
                                        </p:tgtEl>
                                        <p:attrNameLst>
                                          <p:attrName>ppt_x</p:attrName>
                                        </p:attrNameLst>
                                      </p:cBhvr>
                                      <p:tavLst>
                                        <p:tav tm="0">
                                          <p:val>
                                            <p:strVal val="0-#ppt_w/2"/>
                                          </p:val>
                                        </p:tav>
                                        <p:tav tm="100000">
                                          <p:val>
                                            <p:strVal val="#ppt_x"/>
                                          </p:val>
                                        </p:tav>
                                      </p:tavLst>
                                    </p:anim>
                                    <p:anim calcmode="lin" valueType="num">
                                      <p:cBhvr additive="base">
                                        <p:cTn id="13" dur="500" fill="hold"/>
                                        <p:tgtEl>
                                          <p:spTgt spid="644101"/>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44100"/>
                                        </p:tgtEl>
                                        <p:attrNameLst>
                                          <p:attrName>style.visibility</p:attrName>
                                        </p:attrNameLst>
                                      </p:cBhvr>
                                      <p:to>
                                        <p:strVal val="visible"/>
                                      </p:to>
                                    </p:set>
                                    <p:animEffect transition="in" filter="blinds(horizontal)">
                                      <p:cBhvr>
                                        <p:cTn id="18" dur="500"/>
                                        <p:tgtEl>
                                          <p:spTgt spid="64410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3" fill="hold" grpId="0" nodeType="clickEffect">
                                  <p:stCondLst>
                                    <p:cond delay="0"/>
                                  </p:stCondLst>
                                  <p:childTnLst>
                                    <p:set>
                                      <p:cBhvr>
                                        <p:cTn id="22" dur="1" fill="hold">
                                          <p:stCondLst>
                                            <p:cond delay="0"/>
                                          </p:stCondLst>
                                        </p:cTn>
                                        <p:tgtEl>
                                          <p:spTgt spid="644102"/>
                                        </p:tgtEl>
                                        <p:attrNameLst>
                                          <p:attrName>style.visibility</p:attrName>
                                        </p:attrNameLst>
                                      </p:cBhvr>
                                      <p:to>
                                        <p:strVal val="visible"/>
                                      </p:to>
                                    </p:set>
                                    <p:anim calcmode="lin" valueType="num">
                                      <p:cBhvr additive="base">
                                        <p:cTn id="23" dur="500" fill="hold"/>
                                        <p:tgtEl>
                                          <p:spTgt spid="644102"/>
                                        </p:tgtEl>
                                        <p:attrNameLst>
                                          <p:attrName>ppt_x</p:attrName>
                                        </p:attrNameLst>
                                      </p:cBhvr>
                                      <p:tavLst>
                                        <p:tav tm="0">
                                          <p:val>
                                            <p:strVal val="1+#ppt_w/2"/>
                                          </p:val>
                                        </p:tav>
                                        <p:tav tm="100000">
                                          <p:val>
                                            <p:strVal val="#ppt_x"/>
                                          </p:val>
                                        </p:tav>
                                      </p:tavLst>
                                    </p:anim>
                                    <p:anim calcmode="lin" valueType="num">
                                      <p:cBhvr additive="base">
                                        <p:cTn id="24" dur="500" fill="hold"/>
                                        <p:tgtEl>
                                          <p:spTgt spid="644102"/>
                                        </p:tgtEl>
                                        <p:attrNameLst>
                                          <p:attrName>ppt_y</p:attrName>
                                        </p:attrNameLst>
                                      </p:cBhvr>
                                      <p:tavLst>
                                        <p:tav tm="0">
                                          <p:val>
                                            <p:strVal val="0-#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644103"/>
                                        </p:tgtEl>
                                        <p:attrNameLst>
                                          <p:attrName>style.visibility</p:attrName>
                                        </p:attrNameLst>
                                      </p:cBhvr>
                                      <p:to>
                                        <p:strVal val="visible"/>
                                      </p:to>
                                    </p:set>
                                    <p:animEffect transition="in" filter="blinds(horizontal)">
                                      <p:cBhvr>
                                        <p:cTn id="29" dur="500"/>
                                        <p:tgtEl>
                                          <p:spTgt spid="64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4099" grpId="0" build="p"/>
      <p:bldP spid="644100" grpId="0"/>
      <p:bldP spid="644101" grpId="0" animBg="1"/>
      <p:bldP spid="644102" grpId="0" animBg="1"/>
      <p:bldP spid="64410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476250"/>
            <a:ext cx="8229600" cy="1143000"/>
          </a:xfrm>
        </p:spPr>
        <p:txBody>
          <a:bodyPr/>
          <a:lstStyle/>
          <a:p>
            <a:pPr>
              <a:defRPr/>
            </a:pPr>
            <a:r>
              <a:rPr lang="tr-TR" sz="3600" b="1" dirty="0">
                <a:solidFill>
                  <a:srgbClr val="04617B"/>
                </a:solidFill>
                <a:effectLst>
                  <a:outerShdw blurRad="38100" dist="38100" dir="2700000" algn="tl">
                    <a:srgbClr val="000000">
                      <a:alpha val="43137"/>
                    </a:srgbClr>
                  </a:outerShdw>
                </a:effectLst>
                <a:ea typeface="+mn-ea"/>
                <a:cs typeface="Arial" charset="0"/>
              </a:rPr>
              <a:t>HAZOP UYGULAMA ŞEKLİ</a:t>
            </a:r>
          </a:p>
        </p:txBody>
      </p:sp>
      <p:sp>
        <p:nvSpPr>
          <p:cNvPr id="645123" name="Rectangle 3"/>
          <p:cNvSpPr>
            <a:spLocks noGrp="1" noChangeArrowheads="1"/>
          </p:cNvSpPr>
          <p:nvPr>
            <p:ph idx="1"/>
          </p:nvPr>
        </p:nvSpPr>
        <p:spPr/>
        <p:txBody>
          <a:bodyPr/>
          <a:lstStyle/>
          <a:p>
            <a:r>
              <a:rPr lang="tr-TR" smtClean="0"/>
              <a:t>FAZLA</a:t>
            </a:r>
          </a:p>
        </p:txBody>
      </p:sp>
      <p:sp>
        <p:nvSpPr>
          <p:cNvPr id="645124" name="Rectangle 4"/>
          <p:cNvSpPr>
            <a:spLocks noChangeArrowheads="1"/>
          </p:cNvSpPr>
          <p:nvPr/>
        </p:nvSpPr>
        <p:spPr bwMode="auto">
          <a:xfrm>
            <a:off x="5697538" y="3284538"/>
            <a:ext cx="2039937"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0" hangingPunct="0">
              <a:lnSpc>
                <a:spcPct val="90000"/>
              </a:lnSpc>
              <a:spcBef>
                <a:spcPct val="20000"/>
              </a:spcBef>
            </a:pPr>
            <a:r>
              <a:rPr lang="tr-TR" sz="3200">
                <a:solidFill>
                  <a:srgbClr val="0000FF"/>
                </a:solidFill>
              </a:rPr>
              <a:t>SICAKLIK</a:t>
            </a:r>
          </a:p>
        </p:txBody>
      </p:sp>
      <p:sp>
        <p:nvSpPr>
          <p:cNvPr id="645125" name="AutoShape 5"/>
          <p:cNvSpPr>
            <a:spLocks noChangeArrowheads="1"/>
          </p:cNvSpPr>
          <p:nvPr/>
        </p:nvSpPr>
        <p:spPr bwMode="auto">
          <a:xfrm rot="1731809">
            <a:off x="4229100" y="2252663"/>
            <a:ext cx="1685925" cy="792162"/>
          </a:xfrm>
          <a:prstGeom prst="rightArrow">
            <a:avLst>
              <a:gd name="adj1" fmla="val 50000"/>
              <a:gd name="adj2" fmla="val 54468"/>
            </a:avLst>
          </a:prstGeom>
          <a:solidFill>
            <a:schemeClr val="folHlink"/>
          </a:solidFill>
          <a:ln w="9525">
            <a:solidFill>
              <a:schemeClr val="tx1"/>
            </a:solidFill>
            <a:miter lim="800000"/>
            <a:headEnd/>
            <a:tailEnd/>
          </a:ln>
        </p:spPr>
        <p:txBody>
          <a:bodyPr wrap="none" anchor="ctr"/>
          <a:lstStyle/>
          <a:p>
            <a:pPr eaLnBrk="0" hangingPunct="0"/>
            <a:endParaRPr lang="tr-TR"/>
          </a:p>
        </p:txBody>
      </p:sp>
      <p:sp>
        <p:nvSpPr>
          <p:cNvPr id="645126" name="AutoShape 6"/>
          <p:cNvSpPr>
            <a:spLocks noChangeArrowheads="1"/>
          </p:cNvSpPr>
          <p:nvPr/>
        </p:nvSpPr>
        <p:spPr bwMode="auto">
          <a:xfrm rot="8599782">
            <a:off x="4010025" y="4221163"/>
            <a:ext cx="1758950" cy="792162"/>
          </a:xfrm>
          <a:prstGeom prst="rightArrow">
            <a:avLst>
              <a:gd name="adj1" fmla="val 50000"/>
              <a:gd name="adj2" fmla="val 56827"/>
            </a:avLst>
          </a:prstGeom>
          <a:solidFill>
            <a:schemeClr val="folHlink"/>
          </a:solidFill>
          <a:ln w="9525">
            <a:solidFill>
              <a:schemeClr val="tx1"/>
            </a:solidFill>
            <a:miter lim="800000"/>
            <a:headEnd/>
            <a:tailEnd/>
          </a:ln>
        </p:spPr>
        <p:txBody>
          <a:bodyPr wrap="none" anchor="ctr"/>
          <a:lstStyle/>
          <a:p>
            <a:pPr eaLnBrk="0" hangingPunct="0"/>
            <a:endParaRPr lang="tr-TR"/>
          </a:p>
        </p:txBody>
      </p:sp>
      <p:sp>
        <p:nvSpPr>
          <p:cNvPr id="645127" name="Rectangle 7"/>
          <p:cNvSpPr>
            <a:spLocks noChangeArrowheads="1"/>
          </p:cNvSpPr>
          <p:nvPr/>
        </p:nvSpPr>
        <p:spPr bwMode="auto">
          <a:xfrm>
            <a:off x="352425" y="5084763"/>
            <a:ext cx="3938588"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0" hangingPunct="0">
              <a:lnSpc>
                <a:spcPct val="90000"/>
              </a:lnSpc>
              <a:spcBef>
                <a:spcPct val="20000"/>
              </a:spcBef>
            </a:pPr>
            <a:r>
              <a:rPr lang="tr-TR" sz="3200">
                <a:solidFill>
                  <a:srgbClr val="FF3300"/>
                </a:solidFill>
              </a:rPr>
              <a:t>YÜKSEK SICAKLIK</a:t>
            </a:r>
          </a:p>
        </p:txBody>
      </p:sp>
      <p:pic>
        <p:nvPicPr>
          <p:cNvPr id="216072" name="Picture 8" descr="Resim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3713" y="2420938"/>
            <a:ext cx="3275012" cy="2255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45123">
                                            <p:txEl>
                                              <p:pRg st="0" end="0"/>
                                            </p:txEl>
                                          </p:spTgt>
                                        </p:tgtEl>
                                        <p:attrNameLst>
                                          <p:attrName>style.visibility</p:attrName>
                                        </p:attrNameLst>
                                      </p:cBhvr>
                                      <p:to>
                                        <p:strVal val="visible"/>
                                      </p:to>
                                    </p:set>
                                    <p:animEffect transition="in" filter="blinds(horizontal)">
                                      <p:cBhvr>
                                        <p:cTn id="7" dur="500"/>
                                        <p:tgtEl>
                                          <p:spTgt spid="64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645125"/>
                                        </p:tgtEl>
                                        <p:attrNameLst>
                                          <p:attrName>style.visibility</p:attrName>
                                        </p:attrNameLst>
                                      </p:cBhvr>
                                      <p:to>
                                        <p:strVal val="visible"/>
                                      </p:to>
                                    </p:set>
                                    <p:anim calcmode="lin" valueType="num">
                                      <p:cBhvr additive="base">
                                        <p:cTn id="12" dur="500" fill="hold"/>
                                        <p:tgtEl>
                                          <p:spTgt spid="645125"/>
                                        </p:tgtEl>
                                        <p:attrNameLst>
                                          <p:attrName>ppt_x</p:attrName>
                                        </p:attrNameLst>
                                      </p:cBhvr>
                                      <p:tavLst>
                                        <p:tav tm="0">
                                          <p:val>
                                            <p:strVal val="0-#ppt_w/2"/>
                                          </p:val>
                                        </p:tav>
                                        <p:tav tm="100000">
                                          <p:val>
                                            <p:strVal val="#ppt_x"/>
                                          </p:val>
                                        </p:tav>
                                      </p:tavLst>
                                    </p:anim>
                                    <p:anim calcmode="lin" valueType="num">
                                      <p:cBhvr additive="base">
                                        <p:cTn id="13" dur="500" fill="hold"/>
                                        <p:tgtEl>
                                          <p:spTgt spid="645125"/>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45124"/>
                                        </p:tgtEl>
                                        <p:attrNameLst>
                                          <p:attrName>style.visibility</p:attrName>
                                        </p:attrNameLst>
                                      </p:cBhvr>
                                      <p:to>
                                        <p:strVal val="visible"/>
                                      </p:to>
                                    </p:set>
                                    <p:animEffect transition="in" filter="blinds(horizontal)">
                                      <p:cBhvr>
                                        <p:cTn id="18" dur="500"/>
                                        <p:tgtEl>
                                          <p:spTgt spid="64512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3" fill="hold" grpId="0" nodeType="clickEffect">
                                  <p:stCondLst>
                                    <p:cond delay="0"/>
                                  </p:stCondLst>
                                  <p:childTnLst>
                                    <p:set>
                                      <p:cBhvr>
                                        <p:cTn id="22" dur="1" fill="hold">
                                          <p:stCondLst>
                                            <p:cond delay="0"/>
                                          </p:stCondLst>
                                        </p:cTn>
                                        <p:tgtEl>
                                          <p:spTgt spid="645126"/>
                                        </p:tgtEl>
                                        <p:attrNameLst>
                                          <p:attrName>style.visibility</p:attrName>
                                        </p:attrNameLst>
                                      </p:cBhvr>
                                      <p:to>
                                        <p:strVal val="visible"/>
                                      </p:to>
                                    </p:set>
                                    <p:anim calcmode="lin" valueType="num">
                                      <p:cBhvr additive="base">
                                        <p:cTn id="23" dur="500" fill="hold"/>
                                        <p:tgtEl>
                                          <p:spTgt spid="645126"/>
                                        </p:tgtEl>
                                        <p:attrNameLst>
                                          <p:attrName>ppt_x</p:attrName>
                                        </p:attrNameLst>
                                      </p:cBhvr>
                                      <p:tavLst>
                                        <p:tav tm="0">
                                          <p:val>
                                            <p:strVal val="1+#ppt_w/2"/>
                                          </p:val>
                                        </p:tav>
                                        <p:tav tm="100000">
                                          <p:val>
                                            <p:strVal val="#ppt_x"/>
                                          </p:val>
                                        </p:tav>
                                      </p:tavLst>
                                    </p:anim>
                                    <p:anim calcmode="lin" valueType="num">
                                      <p:cBhvr additive="base">
                                        <p:cTn id="24" dur="500" fill="hold"/>
                                        <p:tgtEl>
                                          <p:spTgt spid="645126"/>
                                        </p:tgtEl>
                                        <p:attrNameLst>
                                          <p:attrName>ppt_y</p:attrName>
                                        </p:attrNameLst>
                                      </p:cBhvr>
                                      <p:tavLst>
                                        <p:tav tm="0">
                                          <p:val>
                                            <p:strVal val="0-#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645127"/>
                                        </p:tgtEl>
                                        <p:attrNameLst>
                                          <p:attrName>style.visibility</p:attrName>
                                        </p:attrNameLst>
                                      </p:cBhvr>
                                      <p:to>
                                        <p:strVal val="visible"/>
                                      </p:to>
                                    </p:set>
                                    <p:animEffect transition="in" filter="blinds(horizontal)">
                                      <p:cBhvr>
                                        <p:cTn id="29" dur="500"/>
                                        <p:tgtEl>
                                          <p:spTgt spid="64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23" grpId="0" build="p"/>
      <p:bldP spid="645124" grpId="0"/>
      <p:bldP spid="645125" grpId="0" animBg="1"/>
      <p:bldP spid="645126" grpId="0" animBg="1"/>
      <p:bldP spid="64512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2207" name="Group 159"/>
          <p:cNvGraphicFramePr>
            <a:graphicFrameLocks noGrp="1"/>
          </p:cNvGraphicFramePr>
          <p:nvPr>
            <p:ph idx="1"/>
          </p:nvPr>
        </p:nvGraphicFramePr>
        <p:xfrm>
          <a:off x="457200" y="1600200"/>
          <a:ext cx="8229600" cy="4383088"/>
        </p:xfrm>
        <a:graphic>
          <a:graphicData uri="http://schemas.openxmlformats.org/drawingml/2006/table">
            <a:tbl>
              <a:tblPr/>
              <a:tblGrid>
                <a:gridCol w="849313">
                  <a:extLst>
                    <a:ext uri="{9D8B030D-6E8A-4147-A177-3AD203B41FA5}">
                      <a16:colId xmlns:a16="http://schemas.microsoft.com/office/drawing/2014/main" xmlns="" val="20000"/>
                    </a:ext>
                  </a:extLst>
                </a:gridCol>
                <a:gridCol w="1044575">
                  <a:extLst>
                    <a:ext uri="{9D8B030D-6E8A-4147-A177-3AD203B41FA5}">
                      <a16:colId xmlns:a16="http://schemas.microsoft.com/office/drawing/2014/main" xmlns="" val="20001"/>
                    </a:ext>
                  </a:extLst>
                </a:gridCol>
                <a:gridCol w="1044575">
                  <a:extLst>
                    <a:ext uri="{9D8B030D-6E8A-4147-A177-3AD203B41FA5}">
                      <a16:colId xmlns:a16="http://schemas.microsoft.com/office/drawing/2014/main" xmlns="" val="20002"/>
                    </a:ext>
                  </a:extLst>
                </a:gridCol>
                <a:gridCol w="1828800">
                  <a:extLst>
                    <a:ext uri="{9D8B030D-6E8A-4147-A177-3AD203B41FA5}">
                      <a16:colId xmlns:a16="http://schemas.microsoft.com/office/drawing/2014/main" xmlns="" val="20003"/>
                    </a:ext>
                  </a:extLst>
                </a:gridCol>
                <a:gridCol w="1241425">
                  <a:extLst>
                    <a:ext uri="{9D8B030D-6E8A-4147-A177-3AD203B41FA5}">
                      <a16:colId xmlns:a16="http://schemas.microsoft.com/office/drawing/2014/main" xmlns="" val="20004"/>
                    </a:ext>
                  </a:extLst>
                </a:gridCol>
                <a:gridCol w="2220912">
                  <a:extLst>
                    <a:ext uri="{9D8B030D-6E8A-4147-A177-3AD203B41FA5}">
                      <a16:colId xmlns:a16="http://schemas.microsoft.com/office/drawing/2014/main" xmlns="" val="20005"/>
                    </a:ext>
                  </a:extLst>
                </a:gridCol>
              </a:tblGrid>
              <a:tr h="6477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FF"/>
                          </a:solidFill>
                          <a:effectLst/>
                          <a:latin typeface="Arial" pitchFamily="34" charset="0"/>
                          <a:cs typeface="Times New Roman" pitchFamily="18" charset="0"/>
                        </a:rPr>
                        <a:t>Anahtar</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FF"/>
                          </a:solidFill>
                          <a:effectLst/>
                          <a:latin typeface="Arial" pitchFamily="34" charset="0"/>
                          <a:cs typeface="Times New Roman" pitchFamily="18" charset="0"/>
                        </a:rPr>
                        <a:t>Kelime</a:t>
                      </a:r>
                      <a:endParaRPr kumimoji="0" lang="tr-TR" sz="1400" b="0" i="0" u="none" strike="noStrike" cap="none" normalizeH="0" baseline="0" smtClean="0">
                        <a:ln>
                          <a:noFill/>
                        </a:ln>
                        <a:solidFill>
                          <a:srgbClr val="0000FF"/>
                        </a:solidFill>
                        <a:effectLst/>
                        <a:latin typeface="Arial" pitchFamily="34" charset="0"/>
                        <a:cs typeface="Times New Roman" pitchFamily="18" charset="0"/>
                      </a:endParaRPr>
                    </a:p>
                  </a:txBody>
                  <a:tcPr marL="82948" marR="82948" anchor="b" horzOverflow="overflow">
                    <a:lnL w="38100" cap="flat" cmpd="sng" algn="ctr">
                      <a:solidFill>
                        <a:schemeClr val="folHlink"/>
                      </a:solidFill>
                      <a:prstDash val="solid"/>
                      <a:round/>
                      <a:headEnd type="none" w="med" len="med"/>
                      <a:tailEnd type="none" w="med" len="med"/>
                    </a:lnL>
                    <a:lnR w="38100" cap="flat" cmpd="sng" algn="ctr">
                      <a:solidFill>
                        <a:schemeClr val="folHlink"/>
                      </a:solidFill>
                      <a:prstDash val="solid"/>
                      <a:round/>
                      <a:headEnd type="none" w="med" len="med"/>
                      <a:tailEnd type="none" w="med" len="med"/>
                    </a:lnR>
                    <a:lnT w="38100" cap="flat" cmpd="sng" algn="ctr">
                      <a:solidFill>
                        <a:schemeClr val="folHlink"/>
                      </a:solidFill>
                      <a:prstDash val="solid"/>
                      <a:round/>
                      <a:headEnd type="none" w="med" len="med"/>
                      <a:tailEnd type="none" w="med" len="med"/>
                    </a:lnT>
                    <a:lnB w="38100" cap="flat" cmpd="sng" algn="ctr">
                      <a:solidFill>
                        <a:schemeClr val="folHlink"/>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FF"/>
                          </a:solidFill>
                          <a:effectLst/>
                          <a:latin typeface="Arial" pitchFamily="34" charset="0"/>
                          <a:cs typeface="Times New Roman" pitchFamily="18" charset="0"/>
                        </a:rPr>
                        <a:t>Kılavuz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FF"/>
                          </a:solidFill>
                          <a:effectLst/>
                          <a:latin typeface="Arial" pitchFamily="34" charset="0"/>
                          <a:cs typeface="Times New Roman" pitchFamily="18" charset="0"/>
                        </a:rPr>
                        <a:t>Kelime</a:t>
                      </a:r>
                      <a:endParaRPr kumimoji="0" lang="tr-TR" sz="1400" b="0" i="0" u="none" strike="noStrike" cap="none" normalizeH="0" baseline="0" smtClean="0">
                        <a:ln>
                          <a:noFill/>
                        </a:ln>
                        <a:solidFill>
                          <a:srgbClr val="0000FF"/>
                        </a:solidFill>
                        <a:effectLst/>
                        <a:latin typeface="Arial" pitchFamily="34" charset="0"/>
                        <a:cs typeface="Times New Roman" pitchFamily="18" charset="0"/>
                      </a:endParaRPr>
                    </a:p>
                  </a:txBody>
                  <a:tcPr marL="82948" marR="82948" anchor="b" horzOverflow="overflow">
                    <a:lnL w="38100" cap="flat" cmpd="sng" algn="ctr">
                      <a:solidFill>
                        <a:schemeClr val="folHlink"/>
                      </a:solidFill>
                      <a:prstDash val="solid"/>
                      <a:round/>
                      <a:headEnd type="none" w="med" len="med"/>
                      <a:tailEnd type="none" w="med" len="med"/>
                    </a:lnL>
                    <a:lnR w="38100" cap="flat" cmpd="sng" algn="ctr">
                      <a:solidFill>
                        <a:schemeClr val="folHlink"/>
                      </a:solidFill>
                      <a:prstDash val="solid"/>
                      <a:round/>
                      <a:headEnd type="none" w="med" len="med"/>
                      <a:tailEnd type="none" w="med" len="med"/>
                    </a:lnR>
                    <a:lnT w="38100" cap="flat" cmpd="sng" algn="ctr">
                      <a:solidFill>
                        <a:schemeClr val="folHlink"/>
                      </a:solidFill>
                      <a:prstDash val="solid"/>
                      <a:round/>
                      <a:headEnd type="none" w="med" len="med"/>
                      <a:tailEnd type="none" w="med" len="med"/>
                    </a:lnT>
                    <a:lnB w="38100" cap="flat" cmpd="sng" algn="ctr">
                      <a:solidFill>
                        <a:schemeClr val="folHlink"/>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FF"/>
                          </a:solidFill>
                          <a:effectLst/>
                          <a:latin typeface="Arial" pitchFamily="34" charset="0"/>
                          <a:cs typeface="Times New Roman" pitchFamily="18" charset="0"/>
                        </a:rPr>
                        <a:t>Tehlikeli</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FF"/>
                          </a:solidFill>
                          <a:effectLst/>
                          <a:latin typeface="Arial" pitchFamily="34" charset="0"/>
                          <a:cs typeface="Times New Roman" pitchFamily="18" charset="0"/>
                        </a:rPr>
                        <a:t> Sapma</a:t>
                      </a:r>
                      <a:endParaRPr kumimoji="0" lang="tr-TR" sz="1400" b="0" i="0" u="none" strike="noStrike" cap="none" normalizeH="0" baseline="0" smtClean="0">
                        <a:ln>
                          <a:noFill/>
                        </a:ln>
                        <a:solidFill>
                          <a:srgbClr val="0000FF"/>
                        </a:solidFill>
                        <a:effectLst/>
                        <a:latin typeface="Arial" pitchFamily="34" charset="0"/>
                        <a:cs typeface="Times New Roman" pitchFamily="18" charset="0"/>
                      </a:endParaRPr>
                    </a:p>
                  </a:txBody>
                  <a:tcPr marL="82948" marR="82948" anchor="b" horzOverflow="overflow">
                    <a:lnL w="38100" cap="flat" cmpd="sng" algn="ctr">
                      <a:solidFill>
                        <a:schemeClr val="folHlink"/>
                      </a:solidFill>
                      <a:prstDash val="solid"/>
                      <a:round/>
                      <a:headEnd type="none" w="med" len="med"/>
                      <a:tailEnd type="none" w="med" len="med"/>
                    </a:lnL>
                    <a:lnR w="38100" cap="flat" cmpd="sng" algn="ctr">
                      <a:solidFill>
                        <a:schemeClr val="folHlink"/>
                      </a:solidFill>
                      <a:prstDash val="solid"/>
                      <a:round/>
                      <a:headEnd type="none" w="med" len="med"/>
                      <a:tailEnd type="none" w="med" len="med"/>
                    </a:lnR>
                    <a:lnT w="38100" cap="flat" cmpd="sng" algn="ctr">
                      <a:solidFill>
                        <a:schemeClr val="folHlink"/>
                      </a:solidFill>
                      <a:prstDash val="solid"/>
                      <a:round/>
                      <a:headEnd type="none" w="med" len="med"/>
                      <a:tailEnd type="none" w="med" len="med"/>
                    </a:lnT>
                    <a:lnB w="38100" cap="flat" cmpd="sng" algn="ctr">
                      <a:solidFill>
                        <a:schemeClr val="folHlink"/>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FF"/>
                          </a:solidFill>
                          <a:effectLst/>
                          <a:latin typeface="Arial" pitchFamily="34" charset="0"/>
                          <a:cs typeface="Times New Roman" pitchFamily="18" charset="0"/>
                        </a:rPr>
                        <a:t>Olası</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FF"/>
                          </a:solidFill>
                          <a:effectLst/>
                          <a:latin typeface="Arial" pitchFamily="34" charset="0"/>
                          <a:cs typeface="Times New Roman" pitchFamily="18" charset="0"/>
                        </a:rPr>
                        <a:t>Nedenler</a:t>
                      </a:r>
                      <a:endParaRPr kumimoji="0" lang="tr-TR" sz="1400" b="0" i="0" u="none" strike="noStrike" cap="none" normalizeH="0" baseline="0" smtClean="0">
                        <a:ln>
                          <a:noFill/>
                        </a:ln>
                        <a:solidFill>
                          <a:srgbClr val="0000FF"/>
                        </a:solidFill>
                        <a:effectLst/>
                        <a:latin typeface="Arial" pitchFamily="34" charset="0"/>
                        <a:cs typeface="Times New Roman" pitchFamily="18" charset="0"/>
                      </a:endParaRPr>
                    </a:p>
                  </a:txBody>
                  <a:tcPr marL="82948" marR="82948" anchor="b" horzOverflow="overflow">
                    <a:lnL w="38100" cap="flat" cmpd="sng" algn="ctr">
                      <a:solidFill>
                        <a:schemeClr val="folHlink"/>
                      </a:solidFill>
                      <a:prstDash val="solid"/>
                      <a:round/>
                      <a:headEnd type="none" w="med" len="med"/>
                      <a:tailEnd type="none" w="med" len="med"/>
                    </a:lnL>
                    <a:lnR w="38100" cap="flat" cmpd="sng" algn="ctr">
                      <a:solidFill>
                        <a:schemeClr val="folHlink"/>
                      </a:solidFill>
                      <a:prstDash val="solid"/>
                      <a:round/>
                      <a:headEnd type="none" w="med" len="med"/>
                      <a:tailEnd type="none" w="med" len="med"/>
                    </a:lnR>
                    <a:lnT w="38100" cap="flat" cmpd="sng" algn="ctr">
                      <a:solidFill>
                        <a:schemeClr val="folHlink"/>
                      </a:solidFill>
                      <a:prstDash val="solid"/>
                      <a:round/>
                      <a:headEnd type="none" w="med" len="med"/>
                      <a:tailEnd type="none" w="med" len="med"/>
                    </a:lnT>
                    <a:lnB w="38100" cap="flat" cmpd="sng" algn="ctr">
                      <a:solidFill>
                        <a:schemeClr val="folHlink"/>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FF"/>
                          </a:solidFill>
                          <a:effectLst/>
                          <a:latin typeface="Arial" pitchFamily="34" charset="0"/>
                          <a:cs typeface="Times New Roman" pitchFamily="18" charset="0"/>
                        </a:rPr>
                        <a:t>Sonuçlar</a:t>
                      </a:r>
                      <a:endParaRPr kumimoji="0" lang="tr-TR" sz="1400" b="0" i="0" u="none" strike="noStrike" cap="none" normalizeH="0" baseline="0" smtClean="0">
                        <a:ln>
                          <a:noFill/>
                        </a:ln>
                        <a:solidFill>
                          <a:srgbClr val="0000FF"/>
                        </a:solidFill>
                        <a:effectLst/>
                        <a:latin typeface="Arial" pitchFamily="34" charset="0"/>
                        <a:cs typeface="Times New Roman" pitchFamily="18" charset="0"/>
                      </a:endParaRPr>
                    </a:p>
                  </a:txBody>
                  <a:tcPr marL="82948" marR="82948" anchor="b" horzOverflow="overflow">
                    <a:lnL w="38100" cap="flat" cmpd="sng" algn="ctr">
                      <a:solidFill>
                        <a:schemeClr val="folHlink"/>
                      </a:solidFill>
                      <a:prstDash val="solid"/>
                      <a:round/>
                      <a:headEnd type="none" w="med" len="med"/>
                      <a:tailEnd type="none" w="med" len="med"/>
                    </a:lnL>
                    <a:lnR w="38100" cap="flat" cmpd="sng" algn="ctr">
                      <a:solidFill>
                        <a:schemeClr val="folHlink"/>
                      </a:solidFill>
                      <a:prstDash val="solid"/>
                      <a:round/>
                      <a:headEnd type="none" w="med" len="med"/>
                      <a:tailEnd type="none" w="med" len="med"/>
                    </a:lnR>
                    <a:lnT w="38100" cap="flat" cmpd="sng" algn="ctr">
                      <a:solidFill>
                        <a:schemeClr val="folHlink"/>
                      </a:solidFill>
                      <a:prstDash val="solid"/>
                      <a:round/>
                      <a:headEnd type="none" w="med" len="med"/>
                      <a:tailEnd type="none" w="med" len="med"/>
                    </a:lnT>
                    <a:lnB w="38100" cap="flat" cmpd="sng" algn="ctr">
                      <a:solidFill>
                        <a:schemeClr val="folHlink"/>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FF"/>
                          </a:solidFill>
                          <a:effectLst/>
                          <a:latin typeface="Arial" pitchFamily="34" charset="0"/>
                          <a:cs typeface="Times New Roman" pitchFamily="18" charset="0"/>
                        </a:rPr>
                        <a:t>Gerekli Aksiyonlar</a:t>
                      </a:r>
                      <a:endParaRPr kumimoji="0" lang="tr-TR" sz="1400" b="0" i="0" u="none" strike="noStrike" cap="none" normalizeH="0" baseline="0" smtClean="0">
                        <a:ln>
                          <a:noFill/>
                        </a:ln>
                        <a:solidFill>
                          <a:srgbClr val="0000FF"/>
                        </a:solidFill>
                        <a:effectLst/>
                        <a:latin typeface="Arial" pitchFamily="34" charset="0"/>
                        <a:cs typeface="Times New Roman" pitchFamily="18" charset="0"/>
                      </a:endParaRPr>
                    </a:p>
                  </a:txBody>
                  <a:tcPr marL="82948" marR="82948" anchor="b" horzOverflow="overflow">
                    <a:lnL w="38100" cap="flat" cmpd="sng" algn="ctr">
                      <a:solidFill>
                        <a:schemeClr val="folHlink"/>
                      </a:solidFill>
                      <a:prstDash val="solid"/>
                      <a:round/>
                      <a:headEnd type="none" w="med" len="med"/>
                      <a:tailEnd type="none" w="med" len="med"/>
                    </a:lnL>
                    <a:lnR w="38100" cap="flat" cmpd="sng" algn="ctr">
                      <a:solidFill>
                        <a:schemeClr val="folHlink"/>
                      </a:solidFill>
                      <a:prstDash val="solid"/>
                      <a:round/>
                      <a:headEnd type="none" w="med" len="med"/>
                      <a:tailEnd type="none" w="med" len="med"/>
                    </a:lnR>
                    <a:lnT w="38100" cap="flat" cmpd="sng" algn="ctr">
                      <a:solidFill>
                        <a:schemeClr val="folHlink"/>
                      </a:solidFill>
                      <a:prstDash val="solid"/>
                      <a:round/>
                      <a:headEnd type="none" w="med" len="med"/>
                      <a:tailEnd type="none" w="med" len="med"/>
                    </a:lnT>
                    <a:lnB w="381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225550">
                <a:tc row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pitchFamily="34" charset="0"/>
                        <a:cs typeface="Arial" pitchFamily="34" charset="0"/>
                      </a:endParaRPr>
                    </a:p>
                  </a:txBody>
                  <a:tcPr marL="82948" marR="82948" anchor="ctr" horzOverflow="overflow">
                    <a:lnL w="38100" cap="flat" cmpd="sng" algn="ctr">
                      <a:solidFill>
                        <a:schemeClr val="folHlink"/>
                      </a:solidFill>
                      <a:prstDash val="solid"/>
                      <a:round/>
                      <a:headEnd type="none" w="med" len="med"/>
                      <a:tailEnd type="none" w="med" len="med"/>
                    </a:lnL>
                    <a:lnR w="38100" cap="flat" cmpd="sng" algn="ctr">
                      <a:solidFill>
                        <a:schemeClr val="folHlink"/>
                      </a:solidFill>
                      <a:prstDash val="solid"/>
                      <a:round/>
                      <a:headEnd type="none" w="med" len="med"/>
                      <a:tailEnd type="none" w="med" len="med"/>
                    </a:lnR>
                    <a:lnT w="38100" cap="flat" cmpd="sng" algn="ctr">
                      <a:solidFill>
                        <a:schemeClr val="folHlink"/>
                      </a:solidFill>
                      <a:prstDash val="solid"/>
                      <a:round/>
                      <a:headEnd type="none" w="med" len="med"/>
                      <a:tailEnd type="none" w="med" len="med"/>
                    </a:lnT>
                    <a:lnB w="38100" cap="flat" cmpd="sng" algn="ctr">
                      <a:solidFill>
                        <a:schemeClr val="folHlink"/>
                      </a:solidFill>
                      <a:prstDash val="solid"/>
                      <a:round/>
                      <a:headEnd type="none" w="med" len="med"/>
                      <a:tailEnd type="none" w="med" len="med"/>
                    </a:lnB>
                    <a:lnTlToBr>
                      <a:noFill/>
                    </a:lnTlToBr>
                    <a:lnBlToTr>
                      <a:noFill/>
                    </a:lnBlToTr>
                    <a:noFill/>
                  </a:tcPr>
                </a:tc>
                <a:tc row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pitchFamily="34" charset="0"/>
                        <a:cs typeface="Arial" pitchFamily="34" charset="0"/>
                      </a:endParaRPr>
                    </a:p>
                  </a:txBody>
                  <a:tcPr marL="82948" marR="82948" anchor="ctr" horzOverflow="overflow">
                    <a:lnL w="38100" cap="flat" cmpd="sng" algn="ctr">
                      <a:solidFill>
                        <a:schemeClr val="folHlink"/>
                      </a:solidFill>
                      <a:prstDash val="solid"/>
                      <a:round/>
                      <a:headEnd type="none" w="med" len="med"/>
                      <a:tailEnd type="none" w="med" len="med"/>
                    </a:lnL>
                    <a:lnR w="38100" cap="flat" cmpd="sng" algn="ctr">
                      <a:solidFill>
                        <a:schemeClr val="folHlink"/>
                      </a:solidFill>
                      <a:prstDash val="solid"/>
                      <a:round/>
                      <a:headEnd type="none" w="med" len="med"/>
                      <a:tailEnd type="none" w="med" len="med"/>
                    </a:lnR>
                    <a:lnT w="38100" cap="flat" cmpd="sng" algn="ctr">
                      <a:solidFill>
                        <a:schemeClr val="folHlink"/>
                      </a:solidFill>
                      <a:prstDash val="solid"/>
                      <a:round/>
                      <a:headEnd type="none" w="med" len="med"/>
                      <a:tailEnd type="none" w="med" len="med"/>
                    </a:lnT>
                    <a:lnB w="38100" cap="flat" cmpd="sng" algn="ctr">
                      <a:solidFill>
                        <a:schemeClr val="folHlink"/>
                      </a:solidFill>
                      <a:prstDash val="solid"/>
                      <a:round/>
                      <a:headEnd type="none" w="med" len="med"/>
                      <a:tailEnd type="none" w="med" len="med"/>
                    </a:lnB>
                    <a:lnTlToBr>
                      <a:noFill/>
                    </a:lnTlToBr>
                    <a:lnBlToTr>
                      <a:noFill/>
                    </a:lnBlToTr>
                    <a:noFill/>
                  </a:tcPr>
                </a:tc>
                <a:tc row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pitchFamily="34" charset="0"/>
                        <a:cs typeface="Arial" pitchFamily="34" charset="0"/>
                      </a:endParaRPr>
                    </a:p>
                  </a:txBody>
                  <a:tcPr marL="82948" marR="82948" anchor="ctr" horzOverflow="overflow">
                    <a:lnL w="38100" cap="flat" cmpd="sng" algn="ctr">
                      <a:solidFill>
                        <a:schemeClr val="folHlink"/>
                      </a:solidFill>
                      <a:prstDash val="solid"/>
                      <a:round/>
                      <a:headEnd type="none" w="med" len="med"/>
                      <a:tailEnd type="none" w="med" len="med"/>
                    </a:lnL>
                    <a:lnR w="38100" cap="flat" cmpd="sng" algn="ctr">
                      <a:solidFill>
                        <a:schemeClr val="folHlink"/>
                      </a:solidFill>
                      <a:prstDash val="solid"/>
                      <a:round/>
                      <a:headEnd type="none" w="med" len="med"/>
                      <a:tailEnd type="none" w="med" len="med"/>
                    </a:lnR>
                    <a:lnT w="38100" cap="flat" cmpd="sng" algn="ctr">
                      <a:solidFill>
                        <a:schemeClr val="folHlink"/>
                      </a:solidFill>
                      <a:prstDash val="solid"/>
                      <a:round/>
                      <a:headEnd type="none" w="med" len="med"/>
                      <a:tailEnd type="none" w="med" len="med"/>
                    </a:lnT>
                    <a:lnB w="38100" cap="flat" cmpd="sng" algn="ctr">
                      <a:solidFill>
                        <a:schemeClr val="folHlink"/>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bg1"/>
                        </a:solidFill>
                        <a:effectLst/>
                        <a:latin typeface="Arial" pitchFamily="34" charset="0"/>
                        <a:cs typeface="Arial" pitchFamily="34" charset="0"/>
                      </a:endParaRPr>
                    </a:p>
                  </a:txBody>
                  <a:tcPr marL="82948" marR="82948" anchor="ctr" horzOverflow="overflow">
                    <a:lnL w="38100" cap="flat" cmpd="sng" algn="ctr">
                      <a:solidFill>
                        <a:schemeClr val="folHlink"/>
                      </a:solidFill>
                      <a:prstDash val="solid"/>
                      <a:round/>
                      <a:headEnd type="none" w="med" len="med"/>
                      <a:tailEnd type="none" w="med" len="med"/>
                    </a:lnL>
                    <a:lnR w="38100" cap="flat" cmpd="sng" algn="ctr">
                      <a:solidFill>
                        <a:schemeClr val="folHlink"/>
                      </a:solidFill>
                      <a:prstDash val="solid"/>
                      <a:round/>
                      <a:headEnd type="none" w="med" len="med"/>
                      <a:tailEnd type="none" w="med" len="med"/>
                    </a:lnR>
                    <a:lnT w="38100" cap="flat" cmpd="sng" algn="ctr">
                      <a:solidFill>
                        <a:schemeClr val="folHlink"/>
                      </a:solidFill>
                      <a:prstDash val="solid"/>
                      <a:round/>
                      <a:headEnd type="none" w="med" len="med"/>
                      <a:tailEnd type="none" w="med" len="med"/>
                    </a:lnT>
                    <a:lnB w="38100" cap="flat" cmpd="sng" algn="ctr">
                      <a:solidFill>
                        <a:schemeClr val="folHlink"/>
                      </a:solidFill>
                      <a:prstDash val="solid"/>
                      <a:round/>
                      <a:headEnd type="none" w="med" len="med"/>
                      <a:tailEnd type="none" w="med" len="med"/>
                    </a:lnB>
                    <a:lnTlToBr>
                      <a:noFill/>
                    </a:lnTlToBr>
                    <a:lnBlToTr>
                      <a:noFill/>
                    </a:lnBlToTr>
                    <a:noFill/>
                  </a:tcPr>
                </a:tc>
                <a:tc row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pitchFamily="34" charset="0"/>
                        <a:cs typeface="Arial" pitchFamily="34" charset="0"/>
                      </a:endParaRPr>
                    </a:p>
                  </a:txBody>
                  <a:tcPr marL="82948" marR="82948" anchor="ctr" horzOverflow="overflow">
                    <a:lnL w="38100" cap="flat" cmpd="sng" algn="ctr">
                      <a:solidFill>
                        <a:schemeClr val="folHlink"/>
                      </a:solidFill>
                      <a:prstDash val="solid"/>
                      <a:round/>
                      <a:headEnd type="none" w="med" len="med"/>
                      <a:tailEnd type="none" w="med" len="med"/>
                    </a:lnL>
                    <a:lnR w="38100" cap="flat" cmpd="sng" algn="ctr">
                      <a:solidFill>
                        <a:schemeClr val="folHlink"/>
                      </a:solidFill>
                      <a:prstDash val="solid"/>
                      <a:round/>
                      <a:headEnd type="none" w="med" len="med"/>
                      <a:tailEnd type="none" w="med" len="med"/>
                    </a:lnR>
                    <a:lnT w="38100" cap="flat" cmpd="sng" algn="ctr">
                      <a:solidFill>
                        <a:schemeClr val="folHlink"/>
                      </a:solidFill>
                      <a:prstDash val="solid"/>
                      <a:round/>
                      <a:headEnd type="none" w="med" len="med"/>
                      <a:tailEnd type="none" w="med" len="med"/>
                    </a:lnT>
                    <a:lnB w="38100" cap="flat" cmpd="sng" algn="ctr">
                      <a:solidFill>
                        <a:schemeClr val="folHlink"/>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bg1"/>
                        </a:solidFill>
                        <a:effectLst/>
                        <a:latin typeface="Arial" pitchFamily="34" charset="0"/>
                        <a:cs typeface="Arial" pitchFamily="34" charset="0"/>
                      </a:endParaRPr>
                    </a:p>
                  </a:txBody>
                  <a:tcPr marL="82948" marR="82948" anchor="ctr" horzOverflow="overflow">
                    <a:lnL w="38100" cap="flat" cmpd="sng" algn="ctr">
                      <a:solidFill>
                        <a:schemeClr val="folHlink"/>
                      </a:solidFill>
                      <a:prstDash val="solid"/>
                      <a:round/>
                      <a:headEnd type="none" w="med" len="med"/>
                      <a:tailEnd type="none" w="med" len="med"/>
                    </a:lnL>
                    <a:lnR w="38100" cap="flat" cmpd="sng" algn="ctr">
                      <a:solidFill>
                        <a:schemeClr val="folHlink"/>
                      </a:solidFill>
                      <a:prstDash val="solid"/>
                      <a:round/>
                      <a:headEnd type="none" w="med" len="med"/>
                      <a:tailEnd type="none" w="med" len="med"/>
                    </a:lnR>
                    <a:lnT w="38100" cap="flat" cmpd="sng" algn="ctr">
                      <a:solidFill>
                        <a:schemeClr val="folHlink"/>
                      </a:solidFill>
                      <a:prstDash val="solid"/>
                      <a:round/>
                      <a:headEnd type="none" w="med" len="med"/>
                      <a:tailEnd type="none" w="med" len="med"/>
                    </a:lnT>
                    <a:lnB w="381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249363">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pitchFamily="34" charset="0"/>
                        <a:cs typeface="Arial" pitchFamily="34" charset="0"/>
                      </a:endParaRPr>
                    </a:p>
                  </a:txBody>
                  <a:tcPr marL="82948" marR="82948" anchor="ctr" horzOverflow="overflow">
                    <a:lnL w="38100" cap="flat" cmpd="sng" algn="ctr">
                      <a:solidFill>
                        <a:schemeClr val="folHlink"/>
                      </a:solidFill>
                      <a:prstDash val="solid"/>
                      <a:round/>
                      <a:headEnd type="none" w="med" len="med"/>
                      <a:tailEnd type="none" w="med" len="med"/>
                    </a:lnL>
                    <a:lnR w="38100" cap="flat" cmpd="sng" algn="ctr">
                      <a:solidFill>
                        <a:schemeClr val="folHlink"/>
                      </a:solidFill>
                      <a:prstDash val="solid"/>
                      <a:round/>
                      <a:headEnd type="none" w="med" len="med"/>
                      <a:tailEnd type="none" w="med" len="med"/>
                    </a:lnR>
                    <a:lnT w="38100" cap="flat" cmpd="sng" algn="ctr">
                      <a:solidFill>
                        <a:schemeClr val="folHlink"/>
                      </a:solidFill>
                      <a:prstDash val="solid"/>
                      <a:round/>
                      <a:headEnd type="none" w="med" len="med"/>
                      <a:tailEnd type="none" w="med" len="med"/>
                    </a:lnT>
                    <a:lnB w="38100" cap="flat" cmpd="sng" algn="ctr">
                      <a:solidFill>
                        <a:schemeClr val="folHlink"/>
                      </a:solidFill>
                      <a:prstDash val="solid"/>
                      <a:round/>
                      <a:headEnd type="none" w="med" len="med"/>
                      <a:tailEnd type="none" w="med" len="med"/>
                    </a:lnB>
                    <a:lnTlToBr>
                      <a:noFill/>
                    </a:lnTlToBr>
                    <a:lnBlToTr>
                      <a:noFill/>
                    </a:lnBlToTr>
                    <a:noFill/>
                  </a:tcPr>
                </a:tc>
                <a:tc vMerge="1">
                  <a:txBody>
                    <a:bodyPr/>
                    <a:lstStyle/>
                    <a:p>
                      <a:endParaRPr lang="tr-TR"/>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pitchFamily="34" charset="0"/>
                        <a:cs typeface="Arial" pitchFamily="34" charset="0"/>
                      </a:endParaRPr>
                    </a:p>
                  </a:txBody>
                  <a:tcPr marL="82948" marR="82948" anchor="ctr" horzOverflow="overflow">
                    <a:lnL w="38100" cap="flat" cmpd="sng" algn="ctr">
                      <a:solidFill>
                        <a:schemeClr val="folHlink"/>
                      </a:solidFill>
                      <a:prstDash val="solid"/>
                      <a:round/>
                      <a:headEnd type="none" w="med" len="med"/>
                      <a:tailEnd type="none" w="med" len="med"/>
                    </a:lnL>
                    <a:lnR w="38100" cap="flat" cmpd="sng" algn="ctr">
                      <a:solidFill>
                        <a:schemeClr val="folHlink"/>
                      </a:solidFill>
                      <a:prstDash val="solid"/>
                      <a:round/>
                      <a:headEnd type="none" w="med" len="med"/>
                      <a:tailEnd type="none" w="med" len="med"/>
                    </a:lnR>
                    <a:lnT w="38100" cap="flat" cmpd="sng" algn="ctr">
                      <a:solidFill>
                        <a:schemeClr val="folHlink"/>
                      </a:solidFill>
                      <a:prstDash val="solid"/>
                      <a:round/>
                      <a:headEnd type="none" w="med" len="med"/>
                      <a:tailEnd type="none" w="med" len="med"/>
                    </a:lnT>
                    <a:lnB w="381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260475">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pitchFamily="34" charset="0"/>
                        <a:cs typeface="Arial" pitchFamily="34" charset="0"/>
                      </a:endParaRPr>
                    </a:p>
                  </a:txBody>
                  <a:tcPr marL="82948" marR="82948" anchor="ctr" horzOverflow="overflow">
                    <a:lnL w="38100" cap="flat" cmpd="sng" algn="ctr">
                      <a:solidFill>
                        <a:schemeClr val="folHlink"/>
                      </a:solidFill>
                      <a:prstDash val="solid"/>
                      <a:round/>
                      <a:headEnd type="none" w="med" len="med"/>
                      <a:tailEnd type="none" w="med" len="med"/>
                    </a:lnL>
                    <a:lnR w="38100" cap="flat" cmpd="sng" algn="ctr">
                      <a:solidFill>
                        <a:schemeClr val="folHlink"/>
                      </a:solidFill>
                      <a:prstDash val="solid"/>
                      <a:round/>
                      <a:headEnd type="none" w="med" len="med"/>
                      <a:tailEnd type="none" w="med" len="med"/>
                    </a:lnR>
                    <a:lnT w="38100" cap="flat" cmpd="sng" algn="ctr">
                      <a:solidFill>
                        <a:schemeClr val="folHlink"/>
                      </a:solidFill>
                      <a:prstDash val="solid"/>
                      <a:round/>
                      <a:headEnd type="none" w="med" len="med"/>
                      <a:tailEnd type="none" w="med" len="med"/>
                    </a:lnT>
                    <a:lnB w="38100" cap="flat" cmpd="sng" algn="ctr">
                      <a:solidFill>
                        <a:schemeClr val="folHlink"/>
                      </a:solidFill>
                      <a:prstDash val="solid"/>
                      <a:round/>
                      <a:headEnd type="none" w="med" len="med"/>
                      <a:tailEnd type="none" w="med" len="med"/>
                    </a:lnB>
                    <a:lnTlToBr>
                      <a:noFill/>
                    </a:lnTlToBr>
                    <a:lnBlToTr>
                      <a:noFill/>
                    </a:lnBlToTr>
                    <a:noFill/>
                  </a:tcPr>
                </a:tc>
                <a:tc vMerge="1">
                  <a:txBody>
                    <a:bodyPr/>
                    <a:lstStyle/>
                    <a:p>
                      <a:endParaRPr lang="tr-TR"/>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pitchFamily="34" charset="0"/>
                        <a:cs typeface="Arial" pitchFamily="34" charset="0"/>
                      </a:endParaRPr>
                    </a:p>
                  </a:txBody>
                  <a:tcPr marL="82948" marR="82948" anchor="ctr" horzOverflow="overflow">
                    <a:lnL w="38100" cap="flat" cmpd="sng" algn="ctr">
                      <a:solidFill>
                        <a:schemeClr val="folHlink"/>
                      </a:solidFill>
                      <a:prstDash val="solid"/>
                      <a:round/>
                      <a:headEnd type="none" w="med" len="med"/>
                      <a:tailEnd type="none" w="med" len="med"/>
                    </a:lnL>
                    <a:lnR w="38100" cap="flat" cmpd="sng" algn="ctr">
                      <a:solidFill>
                        <a:schemeClr val="folHlink"/>
                      </a:solidFill>
                      <a:prstDash val="solid"/>
                      <a:round/>
                      <a:headEnd type="none" w="med" len="med"/>
                      <a:tailEnd type="none" w="med" len="med"/>
                    </a:lnR>
                    <a:lnT w="38100" cap="flat" cmpd="sng" algn="ctr">
                      <a:solidFill>
                        <a:schemeClr val="folHlink"/>
                      </a:solidFill>
                      <a:prstDash val="solid"/>
                      <a:round/>
                      <a:headEnd type="none" w="med" len="med"/>
                      <a:tailEnd type="none" w="med" len="med"/>
                    </a:lnT>
                    <a:lnB w="381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642195" name="Rectangle 147"/>
          <p:cNvSpPr>
            <a:spLocks noChangeArrowheads="1"/>
          </p:cNvSpPr>
          <p:nvPr/>
        </p:nvSpPr>
        <p:spPr bwMode="auto">
          <a:xfrm>
            <a:off x="395288" y="3429000"/>
            <a:ext cx="7493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tr-TR"/>
              <a:t>FAZLA</a:t>
            </a:r>
          </a:p>
        </p:txBody>
      </p:sp>
      <p:sp>
        <p:nvSpPr>
          <p:cNvPr id="642196" name="Rectangle 148"/>
          <p:cNvSpPr>
            <a:spLocks noChangeArrowheads="1"/>
          </p:cNvSpPr>
          <p:nvPr/>
        </p:nvSpPr>
        <p:spPr bwMode="auto">
          <a:xfrm>
            <a:off x="1187450" y="3422650"/>
            <a:ext cx="10001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tr-TR"/>
              <a:t>SICAKLIK</a:t>
            </a:r>
          </a:p>
        </p:txBody>
      </p:sp>
      <p:sp>
        <p:nvSpPr>
          <p:cNvPr id="642197" name="Rectangle 149"/>
          <p:cNvSpPr>
            <a:spLocks noChangeArrowheads="1"/>
          </p:cNvSpPr>
          <p:nvPr/>
        </p:nvSpPr>
        <p:spPr bwMode="auto">
          <a:xfrm>
            <a:off x="2268538" y="3284538"/>
            <a:ext cx="100012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tr-TR"/>
              <a:t>YÜKSEK </a:t>
            </a:r>
          </a:p>
          <a:p>
            <a:pPr eaLnBrk="0" hangingPunct="0"/>
            <a:r>
              <a:rPr lang="tr-TR"/>
              <a:t>SICAKLIK</a:t>
            </a:r>
          </a:p>
        </p:txBody>
      </p:sp>
      <p:sp>
        <p:nvSpPr>
          <p:cNvPr id="642202" name="Rectangle 154"/>
          <p:cNvSpPr>
            <a:spLocks noChangeArrowheads="1"/>
          </p:cNvSpPr>
          <p:nvPr/>
        </p:nvSpPr>
        <p:spPr bwMode="auto">
          <a:xfrm>
            <a:off x="3454400" y="2368550"/>
            <a:ext cx="1624013"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r>
              <a:rPr lang="tr-TR"/>
              <a:t>1) Su deposunda yeterli su yok</a:t>
            </a:r>
          </a:p>
        </p:txBody>
      </p:sp>
      <p:sp>
        <p:nvSpPr>
          <p:cNvPr id="642203" name="Rectangle 155"/>
          <p:cNvSpPr>
            <a:spLocks noChangeArrowheads="1"/>
          </p:cNvSpPr>
          <p:nvPr/>
        </p:nvSpPr>
        <p:spPr bwMode="auto">
          <a:xfrm>
            <a:off x="3452813" y="3573463"/>
            <a:ext cx="162560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r>
              <a:rPr lang="tr-TR"/>
              <a:t>2) Soğutma suyu pompasında arıza</a:t>
            </a:r>
          </a:p>
        </p:txBody>
      </p:sp>
      <p:sp>
        <p:nvSpPr>
          <p:cNvPr id="642204" name="Rectangle 156"/>
          <p:cNvSpPr>
            <a:spLocks noChangeArrowheads="1"/>
          </p:cNvSpPr>
          <p:nvPr/>
        </p:nvSpPr>
        <p:spPr bwMode="auto">
          <a:xfrm>
            <a:off x="3386138" y="4868863"/>
            <a:ext cx="1758950" cy="91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r>
              <a:rPr lang="tr-TR"/>
              <a:t>3)Soğutma suyu borulama hattında kırılma</a:t>
            </a:r>
          </a:p>
        </p:txBody>
      </p:sp>
      <p:sp>
        <p:nvSpPr>
          <p:cNvPr id="642208" name="Rectangle 160"/>
          <p:cNvSpPr>
            <a:spLocks noChangeArrowheads="1"/>
          </p:cNvSpPr>
          <p:nvPr/>
        </p:nvSpPr>
        <p:spPr bwMode="auto">
          <a:xfrm>
            <a:off x="5205413" y="3284538"/>
            <a:ext cx="133667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r>
              <a:rPr lang="tr-TR"/>
              <a:t>Reaktör içerisinde sıcaklık ve basınç artışı</a:t>
            </a:r>
          </a:p>
        </p:txBody>
      </p:sp>
      <p:sp>
        <p:nvSpPr>
          <p:cNvPr id="642209" name="Rectangle 161"/>
          <p:cNvSpPr>
            <a:spLocks noChangeArrowheads="1"/>
          </p:cNvSpPr>
          <p:nvPr/>
        </p:nvSpPr>
        <p:spPr bwMode="auto">
          <a:xfrm>
            <a:off x="6542088" y="2379663"/>
            <a:ext cx="2214562"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r>
              <a:rPr lang="tr-TR"/>
              <a:t>1) Su deposuna alt seviye alarmının kurulması</a:t>
            </a:r>
          </a:p>
        </p:txBody>
      </p:sp>
      <p:sp>
        <p:nvSpPr>
          <p:cNvPr id="642210" name="Rectangle 162"/>
          <p:cNvSpPr>
            <a:spLocks noChangeArrowheads="1"/>
          </p:cNvSpPr>
          <p:nvPr/>
        </p:nvSpPr>
        <p:spPr bwMode="auto">
          <a:xfrm>
            <a:off x="6532563" y="3549650"/>
            <a:ext cx="2403475"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r>
              <a:rPr lang="tr-TR"/>
              <a:t>2) Soğutma suyu pompası üzerine ters tepki hattı kurulmas</a:t>
            </a:r>
            <a:r>
              <a:rPr lang="tr-TR">
                <a:solidFill>
                  <a:schemeClr val="bg1"/>
                </a:solidFill>
              </a:rPr>
              <a:t>ı</a:t>
            </a:r>
          </a:p>
        </p:txBody>
      </p:sp>
      <p:sp>
        <p:nvSpPr>
          <p:cNvPr id="642211" name="Rectangle 163"/>
          <p:cNvSpPr>
            <a:spLocks noChangeArrowheads="1"/>
          </p:cNvSpPr>
          <p:nvPr/>
        </p:nvSpPr>
        <p:spPr bwMode="auto">
          <a:xfrm>
            <a:off x="6542088" y="4765675"/>
            <a:ext cx="2249487"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r>
              <a:rPr lang="tr-TR"/>
              <a:t>3) Belli aralıklarla boru hatlarının denetlenmesinin sağlanması</a:t>
            </a:r>
          </a:p>
        </p:txBody>
      </p:sp>
      <p:sp>
        <p:nvSpPr>
          <p:cNvPr id="14" name="13 Dikdörtgen"/>
          <p:cNvSpPr/>
          <p:nvPr>
            <p:custDataLst>
              <p:tags r:id="rId1"/>
            </p:custDataLst>
          </p:nvPr>
        </p:nvSpPr>
        <p:spPr>
          <a:xfrm>
            <a:off x="1891816" y="764704"/>
            <a:ext cx="2987997"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lang="tr-TR" sz="3600" b="1" dirty="0">
                <a:solidFill>
                  <a:srgbClr val="04617B"/>
                </a:solidFill>
                <a:effectLst>
                  <a:outerShdw blurRad="38100" dist="38100" dir="2700000" algn="tl">
                    <a:srgbClr val="000000">
                      <a:alpha val="43137"/>
                    </a:srgbClr>
                  </a:outerShdw>
                </a:effectLst>
                <a:latin typeface="Calibri"/>
                <a:cs typeface="Arial" charset="0"/>
              </a:rPr>
              <a:t>ÖRNEK HAZOP</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42195"/>
                                        </p:tgtEl>
                                        <p:attrNameLst>
                                          <p:attrName>style.visibility</p:attrName>
                                        </p:attrNameLst>
                                      </p:cBhvr>
                                      <p:to>
                                        <p:strVal val="visible"/>
                                      </p:to>
                                    </p:set>
                                    <p:animEffect transition="in" filter="blinds(horizontal)">
                                      <p:cBhvr>
                                        <p:cTn id="7" dur="500"/>
                                        <p:tgtEl>
                                          <p:spTgt spid="642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42196"/>
                                        </p:tgtEl>
                                        <p:attrNameLst>
                                          <p:attrName>style.visibility</p:attrName>
                                        </p:attrNameLst>
                                      </p:cBhvr>
                                      <p:to>
                                        <p:strVal val="visible"/>
                                      </p:to>
                                    </p:set>
                                    <p:animEffect transition="in" filter="blinds(horizontal)">
                                      <p:cBhvr>
                                        <p:cTn id="12" dur="500"/>
                                        <p:tgtEl>
                                          <p:spTgt spid="6421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42197"/>
                                        </p:tgtEl>
                                        <p:attrNameLst>
                                          <p:attrName>style.visibility</p:attrName>
                                        </p:attrNameLst>
                                      </p:cBhvr>
                                      <p:to>
                                        <p:strVal val="visible"/>
                                      </p:to>
                                    </p:set>
                                    <p:animEffect transition="in" filter="blinds(horizontal)">
                                      <p:cBhvr>
                                        <p:cTn id="17" dur="500"/>
                                        <p:tgtEl>
                                          <p:spTgt spid="6421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42202"/>
                                        </p:tgtEl>
                                        <p:attrNameLst>
                                          <p:attrName>style.visibility</p:attrName>
                                        </p:attrNameLst>
                                      </p:cBhvr>
                                      <p:to>
                                        <p:strVal val="visible"/>
                                      </p:to>
                                    </p:set>
                                    <p:animEffect transition="in" filter="blinds(horizontal)">
                                      <p:cBhvr>
                                        <p:cTn id="22" dur="500"/>
                                        <p:tgtEl>
                                          <p:spTgt spid="64220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42203"/>
                                        </p:tgtEl>
                                        <p:attrNameLst>
                                          <p:attrName>style.visibility</p:attrName>
                                        </p:attrNameLst>
                                      </p:cBhvr>
                                      <p:to>
                                        <p:strVal val="visible"/>
                                      </p:to>
                                    </p:set>
                                    <p:animEffect transition="in" filter="blinds(horizontal)">
                                      <p:cBhvr>
                                        <p:cTn id="27" dur="500"/>
                                        <p:tgtEl>
                                          <p:spTgt spid="64220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42204"/>
                                        </p:tgtEl>
                                        <p:attrNameLst>
                                          <p:attrName>style.visibility</p:attrName>
                                        </p:attrNameLst>
                                      </p:cBhvr>
                                      <p:to>
                                        <p:strVal val="visible"/>
                                      </p:to>
                                    </p:set>
                                    <p:animEffect transition="in" filter="blinds(horizontal)">
                                      <p:cBhvr>
                                        <p:cTn id="32" dur="500"/>
                                        <p:tgtEl>
                                          <p:spTgt spid="64220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42208"/>
                                        </p:tgtEl>
                                        <p:attrNameLst>
                                          <p:attrName>style.visibility</p:attrName>
                                        </p:attrNameLst>
                                      </p:cBhvr>
                                      <p:to>
                                        <p:strVal val="visible"/>
                                      </p:to>
                                    </p:set>
                                    <p:animEffect transition="in" filter="blinds(horizontal)">
                                      <p:cBhvr>
                                        <p:cTn id="37" dur="500"/>
                                        <p:tgtEl>
                                          <p:spTgt spid="64220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42209"/>
                                        </p:tgtEl>
                                        <p:attrNameLst>
                                          <p:attrName>style.visibility</p:attrName>
                                        </p:attrNameLst>
                                      </p:cBhvr>
                                      <p:to>
                                        <p:strVal val="visible"/>
                                      </p:to>
                                    </p:set>
                                    <p:animEffect transition="in" filter="blinds(horizontal)">
                                      <p:cBhvr>
                                        <p:cTn id="42" dur="500"/>
                                        <p:tgtEl>
                                          <p:spTgt spid="64220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42210"/>
                                        </p:tgtEl>
                                        <p:attrNameLst>
                                          <p:attrName>style.visibility</p:attrName>
                                        </p:attrNameLst>
                                      </p:cBhvr>
                                      <p:to>
                                        <p:strVal val="visible"/>
                                      </p:to>
                                    </p:set>
                                    <p:animEffect transition="in" filter="blinds(horizontal)">
                                      <p:cBhvr>
                                        <p:cTn id="47" dur="500"/>
                                        <p:tgtEl>
                                          <p:spTgt spid="64221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42211"/>
                                        </p:tgtEl>
                                        <p:attrNameLst>
                                          <p:attrName>style.visibility</p:attrName>
                                        </p:attrNameLst>
                                      </p:cBhvr>
                                      <p:to>
                                        <p:strVal val="visible"/>
                                      </p:to>
                                    </p:set>
                                    <p:animEffect transition="in" filter="blinds(horizontal)">
                                      <p:cBhvr>
                                        <p:cTn id="52" dur="500"/>
                                        <p:tgtEl>
                                          <p:spTgt spid="642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2195" grpId="0"/>
      <p:bldP spid="642196" grpId="0"/>
      <p:bldP spid="642197" grpId="0"/>
      <p:bldP spid="642202" grpId="0"/>
      <p:bldP spid="642203" grpId="0"/>
      <p:bldP spid="642204" grpId="0"/>
      <p:bldP spid="642208" grpId="0"/>
      <p:bldP spid="642209" grpId="0"/>
      <p:bldP spid="642210" grpId="0"/>
      <p:bldP spid="642211"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95288" y="1484313"/>
            <a:ext cx="8229600" cy="579437"/>
          </a:xfrm>
        </p:spPr>
        <p:txBody>
          <a:bodyPr/>
          <a:lstStyle/>
          <a:p>
            <a:pPr>
              <a:defRPr/>
            </a:pPr>
            <a:r>
              <a:rPr lang="tr-TR" sz="3600" b="1" dirty="0" smtClean="0">
                <a:effectLst>
                  <a:outerShdw blurRad="38100" dist="38100" dir="2700000" algn="tl">
                    <a:srgbClr val="000000">
                      <a:alpha val="43137"/>
                    </a:srgbClr>
                  </a:outerShdw>
                </a:effectLst>
              </a:rPr>
              <a:t>Karma Risk </a:t>
            </a:r>
            <a:r>
              <a:rPr lang="tr-TR" sz="3600" b="1" dirty="0">
                <a:effectLst>
                  <a:outerShdw blurRad="38100" dist="38100" dir="2700000" algn="tl">
                    <a:srgbClr val="000000">
                      <a:alpha val="43137"/>
                    </a:srgbClr>
                  </a:outerShdw>
                </a:effectLst>
              </a:rPr>
              <a:t>Değerlendirme </a:t>
            </a:r>
            <a:r>
              <a:rPr lang="tr-TR" sz="3600" b="1" dirty="0" smtClean="0">
                <a:effectLst>
                  <a:outerShdw blurRad="38100" dist="38100" dir="2700000" algn="tl">
                    <a:srgbClr val="000000">
                      <a:alpha val="43137"/>
                    </a:srgbClr>
                  </a:outerShdw>
                </a:effectLst>
              </a:rPr>
              <a:t>Metotları</a:t>
            </a:r>
            <a:endParaRPr lang="tr-TR" sz="3600" b="1" dirty="0">
              <a:effectLst>
                <a:outerShdw blurRad="38100" dist="38100" dir="2700000" algn="tl">
                  <a:srgbClr val="000000">
                    <a:alpha val="43137"/>
                  </a:srgbClr>
                </a:outerShdw>
              </a:effectLst>
            </a:endParaRPr>
          </a:p>
        </p:txBody>
      </p:sp>
      <p:sp>
        <p:nvSpPr>
          <p:cNvPr id="218115" name="Rectangle 3"/>
          <p:cNvSpPr>
            <a:spLocks noGrp="1" noChangeArrowheads="1"/>
          </p:cNvSpPr>
          <p:nvPr>
            <p:ph idx="1"/>
          </p:nvPr>
        </p:nvSpPr>
        <p:spPr>
          <a:xfrm>
            <a:off x="611188" y="2708275"/>
            <a:ext cx="8229600" cy="2952750"/>
          </a:xfrm>
        </p:spPr>
        <p:txBody>
          <a:bodyPr/>
          <a:lstStyle/>
          <a:p>
            <a:pPr marL="0" indent="0">
              <a:buClr>
                <a:srgbClr val="292929"/>
              </a:buClr>
              <a:buFont typeface="Wingdings 2" pitchFamily="18" charset="2"/>
              <a:buNone/>
            </a:pPr>
            <a:r>
              <a:rPr lang="tr-TR" sz="2400" smtClean="0"/>
              <a:t>«Kantitatif (Quantitative-Nicel) risk analizinde, risk hesaplanırken sayısal-rakamsal yöntemler kullanılır.»</a:t>
            </a:r>
          </a:p>
          <a:p>
            <a:pPr marL="0" indent="0">
              <a:buClr>
                <a:srgbClr val="292929"/>
              </a:buClr>
              <a:buFont typeface="Wingdings 2" pitchFamily="18" charset="2"/>
              <a:buNone/>
            </a:pPr>
            <a:endParaRPr lang="tr-TR" sz="2400" smtClean="0"/>
          </a:p>
          <a:p>
            <a:pPr marL="0" indent="0">
              <a:buClr>
                <a:srgbClr val="292929"/>
              </a:buClr>
              <a:buFont typeface="Wingdings 2" pitchFamily="18" charset="2"/>
              <a:buNone/>
            </a:pPr>
            <a:r>
              <a:rPr lang="tr-TR" sz="2400" smtClean="0"/>
              <a:t>«Bu metotta tehdidin olma ihtimali  ile tehdidin etkisine sayısal değerler verilir ve bu değerler matematiksel ve mantıksal metotlar ile proses edilip risk değeri bulunur.»</a:t>
            </a:r>
          </a:p>
          <a:p>
            <a:pPr marL="0" indent="0">
              <a:buClr>
                <a:srgbClr val="292929"/>
              </a:buClr>
              <a:buFont typeface="Wingdings 2" pitchFamily="18" charset="2"/>
              <a:buNone/>
            </a:pPr>
            <a:endParaRPr lang="tr-TR" sz="240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4" name="3 Metin Yer Tutucusu"/>
          <p:cNvSpPr>
            <a:spLocks noGrp="1"/>
          </p:cNvSpPr>
          <p:nvPr>
            <p:ph type="body" idx="1"/>
          </p:nvPr>
        </p:nvSpPr>
        <p:spPr>
          <a:xfrm>
            <a:off x="250825" y="981075"/>
            <a:ext cx="8713788" cy="719138"/>
          </a:xfrm>
        </p:spPr>
        <p:txBody>
          <a:bodyPr/>
          <a:lstStyle/>
          <a:p>
            <a:pPr algn="ctr">
              <a:defRPr/>
            </a:pPr>
            <a:r>
              <a:rPr lang="tr-TR" sz="3600" b="1" dirty="0">
                <a:solidFill>
                  <a:schemeClr val="tx2"/>
                </a:solidFill>
                <a:effectLst>
                  <a:outerShdw blurRad="38100" dist="38100" dir="2700000" algn="tl">
                    <a:srgbClr val="000000">
                      <a:alpha val="43137"/>
                    </a:srgbClr>
                  </a:outerShdw>
                </a:effectLst>
                <a:latin typeface="+mj-lt"/>
                <a:ea typeface="+mj-ea"/>
                <a:cs typeface="+mj-cs"/>
              </a:rPr>
              <a:t>KARMA RİSK DEĞERLENDİRME </a:t>
            </a:r>
            <a:r>
              <a:rPr lang="tr-TR" sz="3600" b="1" dirty="0" smtClean="0">
                <a:solidFill>
                  <a:schemeClr val="tx2"/>
                </a:solidFill>
                <a:effectLst>
                  <a:outerShdw blurRad="38100" dist="38100" dir="2700000" algn="tl">
                    <a:srgbClr val="000000">
                      <a:alpha val="43137"/>
                    </a:srgbClr>
                  </a:outerShdw>
                </a:effectLst>
                <a:latin typeface="+mj-lt"/>
                <a:ea typeface="+mj-ea"/>
                <a:cs typeface="+mj-cs"/>
              </a:rPr>
              <a:t>METOTLARI </a:t>
            </a:r>
            <a:endParaRPr lang="tr-TR" sz="3600" b="1" dirty="0">
              <a:solidFill>
                <a:schemeClr val="tx2"/>
              </a:solidFill>
              <a:effectLst>
                <a:outerShdw blurRad="38100" dist="38100" dir="2700000" algn="tl">
                  <a:srgbClr val="000000">
                    <a:alpha val="43137"/>
                  </a:srgbClr>
                </a:outerShdw>
              </a:effectLst>
              <a:latin typeface="+mj-lt"/>
              <a:ea typeface="+mj-ea"/>
              <a:cs typeface="+mj-cs"/>
            </a:endParaRPr>
          </a:p>
        </p:txBody>
      </p:sp>
      <p:sp>
        <p:nvSpPr>
          <p:cNvPr id="2" name="Dikdörtgen 1"/>
          <p:cNvSpPr/>
          <p:nvPr/>
        </p:nvSpPr>
        <p:spPr>
          <a:xfrm>
            <a:off x="468313" y="5157788"/>
            <a:ext cx="8280400" cy="830262"/>
          </a:xfrm>
          <a:prstGeom prst="rect">
            <a:avLst/>
          </a:prstGeom>
        </p:spPr>
        <p:txBody>
          <a:bodyPr>
            <a:spAutoFit/>
          </a:bodyPr>
          <a:lstStyle/>
          <a:p>
            <a:pPr algn="just">
              <a:defRPr/>
            </a:pPr>
            <a:r>
              <a:rPr lang="tr-TR" sz="2400" dirty="0">
                <a:latin typeface="+mn-lt"/>
                <a:cs typeface="+mn-cs"/>
              </a:rPr>
              <a:t>Karma risk değerlendirmesi metotları aynı zamanda </a:t>
            </a:r>
            <a:r>
              <a:rPr lang="tr-TR" sz="2400" b="1" dirty="0">
                <a:solidFill>
                  <a:srgbClr val="FF0000"/>
                </a:solidFill>
                <a:latin typeface="+mn-lt"/>
                <a:cs typeface="+mn-cs"/>
              </a:rPr>
              <a:t>nicel risk değerlendirme metodu </a:t>
            </a:r>
            <a:r>
              <a:rPr lang="tr-TR" sz="2400" dirty="0">
                <a:latin typeface="+mn-lt"/>
                <a:cs typeface="+mn-cs"/>
              </a:rPr>
              <a:t>olarak ta kullanılabilir. </a:t>
            </a:r>
          </a:p>
        </p:txBody>
      </p:sp>
      <p:sp>
        <p:nvSpPr>
          <p:cNvPr id="3" name="Dikdörtgen 2"/>
          <p:cNvSpPr/>
          <p:nvPr/>
        </p:nvSpPr>
        <p:spPr>
          <a:xfrm>
            <a:off x="900113" y="1989138"/>
            <a:ext cx="6534150" cy="2430462"/>
          </a:xfrm>
          <a:prstGeom prst="rect">
            <a:avLst/>
          </a:prstGeom>
        </p:spPr>
        <p:txBody>
          <a:bodyPr>
            <a:spAutoFit/>
          </a:bodyPr>
          <a:lstStyle/>
          <a:p>
            <a:pPr>
              <a:defRPr/>
            </a:pPr>
            <a:r>
              <a:rPr lang="tr-TR" sz="2800" dirty="0">
                <a:latin typeface="+mn-lt"/>
                <a:cs typeface="+mn-cs"/>
              </a:rPr>
              <a:t>•</a:t>
            </a:r>
            <a:r>
              <a:rPr lang="tr-TR" sz="4000" dirty="0">
                <a:latin typeface="Times New Roman" pitchFamily="18" charset="0"/>
                <a:cs typeface="Times New Roman" pitchFamily="18" charset="0"/>
              </a:rPr>
              <a:t> </a:t>
            </a:r>
            <a:r>
              <a:rPr lang="tr-TR" sz="2800" dirty="0">
                <a:latin typeface="+mn-lt"/>
                <a:cs typeface="+mn-cs"/>
              </a:rPr>
              <a:t>Matris</a:t>
            </a:r>
            <a:br>
              <a:rPr lang="tr-TR" sz="2800" dirty="0">
                <a:latin typeface="+mn-lt"/>
                <a:cs typeface="+mn-cs"/>
              </a:rPr>
            </a:br>
            <a:r>
              <a:rPr lang="tr-TR" sz="2800" dirty="0">
                <a:latin typeface="+mn-lt"/>
                <a:cs typeface="+mn-cs"/>
              </a:rPr>
              <a:t>• </a:t>
            </a:r>
            <a:r>
              <a:rPr lang="tr-TR" sz="2800" dirty="0" err="1">
                <a:latin typeface="+mn-lt"/>
                <a:cs typeface="+mn-cs"/>
              </a:rPr>
              <a:t>Fine</a:t>
            </a:r>
            <a:r>
              <a:rPr lang="tr-TR" sz="2800" dirty="0">
                <a:latin typeface="+mn-lt"/>
                <a:cs typeface="+mn-cs"/>
              </a:rPr>
              <a:t> - </a:t>
            </a:r>
            <a:r>
              <a:rPr lang="tr-TR" sz="2800" dirty="0" err="1">
                <a:latin typeface="+mn-lt"/>
                <a:cs typeface="+mn-cs"/>
              </a:rPr>
              <a:t>Kinney</a:t>
            </a:r>
            <a:r>
              <a:rPr lang="tr-TR" sz="2800" dirty="0">
                <a:latin typeface="+mn-lt"/>
                <a:cs typeface="+mn-cs"/>
              </a:rPr>
              <a:t> </a:t>
            </a:r>
          </a:p>
          <a:p>
            <a:pPr>
              <a:defRPr/>
            </a:pPr>
            <a:r>
              <a:rPr lang="tr-TR" sz="2800" dirty="0">
                <a:latin typeface="+mn-lt"/>
                <a:cs typeface="+mn-cs"/>
              </a:rPr>
              <a:t>• </a:t>
            </a:r>
            <a:r>
              <a:rPr lang="it-IT" sz="2800" dirty="0">
                <a:latin typeface="+mn-lt"/>
                <a:cs typeface="+mn-cs"/>
              </a:rPr>
              <a:t>Hata Modu </a:t>
            </a:r>
            <a:r>
              <a:rPr lang="tr-TR" sz="2800" dirty="0">
                <a:latin typeface="+mn-lt"/>
                <a:cs typeface="+mn-cs"/>
              </a:rPr>
              <a:t>v</a:t>
            </a:r>
            <a:r>
              <a:rPr lang="it-IT" sz="2800" dirty="0">
                <a:latin typeface="+mn-lt"/>
                <a:cs typeface="+mn-cs"/>
              </a:rPr>
              <a:t>e Etk</a:t>
            </a:r>
            <a:r>
              <a:rPr lang="tr-TR" sz="2800" dirty="0">
                <a:latin typeface="+mn-lt"/>
                <a:cs typeface="+mn-cs"/>
              </a:rPr>
              <a:t>i</a:t>
            </a:r>
            <a:r>
              <a:rPr lang="it-IT" sz="2800" dirty="0">
                <a:latin typeface="+mn-lt"/>
                <a:cs typeface="+mn-cs"/>
              </a:rPr>
              <a:t>leri Analizi (FMEA)</a:t>
            </a:r>
            <a:endParaRPr lang="tr-TR" sz="2800" dirty="0">
              <a:latin typeface="+mn-lt"/>
              <a:cs typeface="+mn-cs"/>
            </a:endParaRPr>
          </a:p>
          <a:p>
            <a:pPr>
              <a:defRPr/>
            </a:pPr>
            <a:r>
              <a:rPr lang="tr-TR" sz="2800" dirty="0"/>
              <a:t>• </a:t>
            </a:r>
            <a:r>
              <a:rPr lang="tr-TR" sz="2800" dirty="0">
                <a:latin typeface="+mn-lt"/>
                <a:cs typeface="+mn-cs"/>
              </a:rPr>
              <a:t>Hata Ağacı Analizi (FTA)</a:t>
            </a:r>
            <a:br>
              <a:rPr lang="tr-TR" sz="2800" dirty="0">
                <a:latin typeface="+mn-lt"/>
                <a:cs typeface="+mn-cs"/>
              </a:rPr>
            </a:br>
            <a:r>
              <a:rPr lang="tr-TR" sz="2800" dirty="0">
                <a:latin typeface="+mn-lt"/>
                <a:cs typeface="+mn-cs"/>
              </a:rPr>
              <a:t>• Kaza Sonuç Analizi (ETA)</a:t>
            </a:r>
            <a:r>
              <a:rPr lang="it-IT" sz="2800" dirty="0">
                <a:latin typeface="+mn-lt"/>
                <a:cs typeface="+mn-cs"/>
              </a:rPr>
              <a:t> </a:t>
            </a:r>
            <a:endParaRPr lang="tr-TR" sz="2800" dirty="0">
              <a:latin typeface="+mn-lt"/>
              <a:cs typeface="+mn-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4338" name="2 Alt Başlık"/>
          <p:cNvSpPr>
            <a:spLocks noGrp="1"/>
          </p:cNvSpPr>
          <p:nvPr>
            <p:ph type="subTitle" idx="1"/>
          </p:nvPr>
        </p:nvSpPr>
        <p:spPr>
          <a:xfrm>
            <a:off x="395288" y="2565400"/>
            <a:ext cx="8424862" cy="2038350"/>
          </a:xfrm>
        </p:spPr>
        <p:txBody>
          <a:bodyPr/>
          <a:lstStyle/>
          <a:p>
            <a:pPr marL="34925" marR="0" algn="ctr">
              <a:defRPr/>
            </a:pPr>
            <a:r>
              <a:rPr lang="tr-TR" sz="4400" b="1" noProof="1" smtClean="0">
                <a:solidFill>
                  <a:schemeClr val="tx2"/>
                </a:solidFill>
                <a:effectLst>
                  <a:outerShdw blurRad="38100" dist="38100" dir="2700000" algn="tl">
                    <a:srgbClr val="C0C0C0"/>
                  </a:outerShdw>
                </a:effectLst>
                <a:latin typeface="Calibri" pitchFamily="34" charset="0"/>
              </a:rPr>
              <a:t>Risk Değerlendirme Karar Matrisi</a:t>
            </a:r>
          </a:p>
          <a:p>
            <a:pPr marL="34925" marR="0" algn="ctr">
              <a:defRPr/>
            </a:pPr>
            <a:r>
              <a:rPr lang="tr-TR" sz="4400" b="1" noProof="1" smtClean="0">
                <a:solidFill>
                  <a:schemeClr val="tx2"/>
                </a:solidFill>
                <a:effectLst>
                  <a:outerShdw blurRad="38100" dist="38100" dir="2700000" algn="tl">
                    <a:srgbClr val="C0C0C0"/>
                  </a:outerShdw>
                </a:effectLst>
                <a:latin typeface="Calibri" pitchFamily="34" charset="0"/>
              </a:rPr>
              <a:t>(RADM-Risk Assessment Decision Matris)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o 6"/>
          <p:cNvGraphicFramePr>
            <a:graphicFrameLocks noGrp="1"/>
          </p:cNvGraphicFramePr>
          <p:nvPr>
            <p:extLst>
              <p:ext uri="{D42A27DB-BD31-4B8C-83A1-F6EECF244321}">
                <p14:modId xmlns:p14="http://schemas.microsoft.com/office/powerpoint/2010/main" xmlns="" val="733119409"/>
              </p:ext>
            </p:extLst>
          </p:nvPr>
        </p:nvGraphicFramePr>
        <p:xfrm>
          <a:off x="2279835" y="867856"/>
          <a:ext cx="2352257" cy="1347214"/>
        </p:xfrm>
        <a:graphic>
          <a:graphicData uri="http://schemas.openxmlformats.org/drawingml/2006/table">
            <a:tbl>
              <a:tblPr firstRow="1" firstCol="1" bandRow="1">
                <a:tableStyleId>{5C22544A-7EE6-4342-B048-85BDC9FD1C3A}</a:tableStyleId>
              </a:tblPr>
              <a:tblGrid>
                <a:gridCol w="646402">
                  <a:extLst>
                    <a:ext uri="{9D8B030D-6E8A-4147-A177-3AD203B41FA5}">
                      <a16:colId xmlns:a16="http://schemas.microsoft.com/office/drawing/2014/main" xmlns="" val="20000"/>
                    </a:ext>
                  </a:extLst>
                </a:gridCol>
                <a:gridCol w="636647">
                  <a:extLst>
                    <a:ext uri="{9D8B030D-6E8A-4147-A177-3AD203B41FA5}">
                      <a16:colId xmlns:a16="http://schemas.microsoft.com/office/drawing/2014/main" xmlns="" val="20001"/>
                    </a:ext>
                  </a:extLst>
                </a:gridCol>
                <a:gridCol w="534604">
                  <a:extLst>
                    <a:ext uri="{9D8B030D-6E8A-4147-A177-3AD203B41FA5}">
                      <a16:colId xmlns:a16="http://schemas.microsoft.com/office/drawing/2014/main" xmlns="" val="20002"/>
                    </a:ext>
                  </a:extLst>
                </a:gridCol>
                <a:gridCol w="534604">
                  <a:extLst>
                    <a:ext uri="{9D8B030D-6E8A-4147-A177-3AD203B41FA5}">
                      <a16:colId xmlns:a16="http://schemas.microsoft.com/office/drawing/2014/main" xmlns="" val="20003"/>
                    </a:ext>
                  </a:extLst>
                </a:gridCol>
              </a:tblGrid>
              <a:tr h="460495">
                <a:tc rowSpan="4">
                  <a:txBody>
                    <a:bodyPr/>
                    <a:lstStyle/>
                    <a:p>
                      <a:pPr marL="71755" marR="71755" algn="ctr">
                        <a:lnSpc>
                          <a:spcPct val="115000"/>
                        </a:lnSpc>
                        <a:spcAft>
                          <a:spcPts val="0"/>
                        </a:spcAft>
                      </a:pPr>
                      <a:r>
                        <a:rPr lang="tr-TR" sz="1400" b="1" dirty="0" smtClean="0">
                          <a:solidFill>
                            <a:schemeClr val="tx1"/>
                          </a:solidFill>
                          <a:effectLst/>
                          <a:latin typeface="Calibri"/>
                          <a:ea typeface="Calibri"/>
                          <a:cs typeface="Times New Roman"/>
                        </a:rPr>
                        <a:t>DEĞİŞKEN 1</a:t>
                      </a:r>
                      <a:endParaRPr lang="tr-TR" sz="1400" b="1" dirty="0">
                        <a:solidFill>
                          <a:schemeClr val="tx1"/>
                        </a:solidFill>
                        <a:effectLst/>
                        <a:latin typeface="Calibri"/>
                        <a:ea typeface="Calibri"/>
                        <a:cs typeface="Times New Roman"/>
                      </a:endParaRPr>
                    </a:p>
                  </a:txBody>
                  <a:tcPr marL="68580" marR="68580" marT="0" marB="0" vert="vert270" anchor="ctr">
                    <a:solidFill>
                      <a:schemeClr val="bg1">
                        <a:lumMod val="85000"/>
                      </a:schemeClr>
                    </a:solidFill>
                  </a:tcPr>
                </a:tc>
                <a:tc gridSpan="3">
                  <a:txBody>
                    <a:bodyPr/>
                    <a:lstStyle/>
                    <a:p>
                      <a:pPr algn="ctr">
                        <a:lnSpc>
                          <a:spcPct val="115000"/>
                        </a:lnSpc>
                        <a:spcAft>
                          <a:spcPts val="0"/>
                        </a:spcAft>
                      </a:pPr>
                      <a:r>
                        <a:rPr lang="tr-TR" sz="1400" b="1" dirty="0" smtClean="0">
                          <a:solidFill>
                            <a:schemeClr val="tx1"/>
                          </a:solidFill>
                          <a:effectLst/>
                          <a:latin typeface="Calibri"/>
                          <a:ea typeface="Calibri"/>
                          <a:cs typeface="Times New Roman"/>
                        </a:rPr>
                        <a:t>DEĞİŞKEN 2</a:t>
                      </a:r>
                      <a:endParaRPr lang="tr-TR" sz="1400" b="1" dirty="0">
                        <a:solidFill>
                          <a:schemeClr val="tx1"/>
                        </a:solidFill>
                        <a:effectLst/>
                        <a:latin typeface="Calibri"/>
                        <a:ea typeface="Calibri"/>
                        <a:cs typeface="Times New Roman"/>
                      </a:endParaRPr>
                    </a:p>
                  </a:txBody>
                  <a:tcPr marL="68580" marR="68580" marT="0" marB="0" anchor="ctr">
                    <a:solidFill>
                      <a:schemeClr val="bg1">
                        <a:lumMod val="85000"/>
                      </a:schemeClr>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0"/>
                  </a:ext>
                </a:extLst>
              </a:tr>
              <a:tr h="295573">
                <a:tc vMerge="1">
                  <a:txBody>
                    <a:bodyPr/>
                    <a:lstStyle/>
                    <a:p>
                      <a:endParaRPr lang="tr-TR"/>
                    </a:p>
                  </a:txBody>
                  <a:tcPr/>
                </a:tc>
                <a:tc>
                  <a:txBody>
                    <a:bodyPr/>
                    <a:lstStyle/>
                    <a:p>
                      <a:pPr>
                        <a:lnSpc>
                          <a:spcPct val="115000"/>
                        </a:lnSpc>
                        <a:spcAft>
                          <a:spcPts val="0"/>
                        </a:spcAft>
                      </a:pPr>
                      <a:r>
                        <a:rPr lang="tr-TR" sz="1100" dirty="0">
                          <a:effectLst/>
                        </a:rPr>
                        <a:t> </a:t>
                      </a:r>
                      <a:endParaRPr lang="tr-TR" sz="1100" dirty="0">
                        <a:effectLst/>
                        <a:latin typeface="Calibri"/>
                        <a:ea typeface="Calibri"/>
                        <a:cs typeface="Times New Roman"/>
                      </a:endParaRPr>
                    </a:p>
                  </a:txBody>
                  <a:tcPr marL="68580" marR="68580" marT="0" marB="0">
                    <a:solidFill>
                      <a:schemeClr val="accent2">
                        <a:lumMod val="40000"/>
                        <a:lumOff val="60000"/>
                      </a:schemeClr>
                    </a:solidFill>
                  </a:tcPr>
                </a:tc>
                <a:tc>
                  <a:txBody>
                    <a:bodyPr/>
                    <a:lstStyle/>
                    <a:p>
                      <a:pPr>
                        <a:lnSpc>
                          <a:spcPct val="115000"/>
                        </a:lnSpc>
                        <a:spcAft>
                          <a:spcPts val="0"/>
                        </a:spcAft>
                      </a:pPr>
                      <a:r>
                        <a:rPr lang="tr-TR" sz="1100" dirty="0">
                          <a:effectLst/>
                        </a:rPr>
                        <a:t> </a:t>
                      </a:r>
                      <a:endParaRPr lang="tr-TR" sz="1100" dirty="0">
                        <a:effectLst/>
                        <a:latin typeface="Calibri"/>
                        <a:ea typeface="Calibri"/>
                        <a:cs typeface="Times New Roman"/>
                      </a:endParaRPr>
                    </a:p>
                  </a:txBody>
                  <a:tcPr marL="68580" marR="68580" marT="0" marB="0">
                    <a:solidFill>
                      <a:schemeClr val="accent2">
                        <a:lumMod val="40000"/>
                        <a:lumOff val="60000"/>
                      </a:schemeClr>
                    </a:solidFill>
                  </a:tcPr>
                </a:tc>
                <a:tc>
                  <a:txBody>
                    <a:bodyPr/>
                    <a:lstStyle/>
                    <a:p>
                      <a:pPr>
                        <a:lnSpc>
                          <a:spcPct val="115000"/>
                        </a:lnSpc>
                        <a:spcAft>
                          <a:spcPts val="0"/>
                        </a:spcAft>
                      </a:pPr>
                      <a:r>
                        <a:rPr lang="tr-TR" sz="1100" dirty="0">
                          <a:effectLst/>
                        </a:rPr>
                        <a:t> </a:t>
                      </a:r>
                      <a:endParaRPr lang="tr-TR" sz="1100" dirty="0">
                        <a:effectLst/>
                        <a:latin typeface="Calibri"/>
                        <a:ea typeface="Calibri"/>
                        <a:cs typeface="Times New Roman"/>
                      </a:endParaRPr>
                    </a:p>
                  </a:txBody>
                  <a:tcPr marL="68580" marR="68580" marT="0" marB="0">
                    <a:solidFill>
                      <a:schemeClr val="accent2">
                        <a:lumMod val="40000"/>
                        <a:lumOff val="60000"/>
                      </a:schemeClr>
                    </a:solidFill>
                  </a:tcPr>
                </a:tc>
                <a:extLst>
                  <a:ext uri="{0D108BD9-81ED-4DB2-BD59-A6C34878D82A}">
                    <a16:rowId xmlns:a16="http://schemas.microsoft.com/office/drawing/2014/main" xmlns="" val="10001"/>
                  </a:ext>
                </a:extLst>
              </a:tr>
              <a:tr h="295573">
                <a:tc vMerge="1">
                  <a:txBody>
                    <a:bodyPr/>
                    <a:lstStyle/>
                    <a:p>
                      <a:endParaRPr lang="tr-TR"/>
                    </a:p>
                  </a:txBody>
                  <a:tcPr/>
                </a:tc>
                <a:tc>
                  <a:txBody>
                    <a:bodyPr/>
                    <a:lstStyle/>
                    <a:p>
                      <a:pPr>
                        <a:lnSpc>
                          <a:spcPct val="115000"/>
                        </a:lnSpc>
                        <a:spcAft>
                          <a:spcPts val="0"/>
                        </a:spcAft>
                      </a:pPr>
                      <a:r>
                        <a:rPr lang="tr-TR" sz="1100" dirty="0">
                          <a:effectLst/>
                        </a:rPr>
                        <a:t> </a:t>
                      </a:r>
                      <a:endParaRPr lang="tr-TR" sz="1100" dirty="0">
                        <a:effectLst/>
                        <a:latin typeface="Calibri"/>
                        <a:ea typeface="Calibri"/>
                        <a:cs typeface="Times New Roman"/>
                      </a:endParaRPr>
                    </a:p>
                  </a:txBody>
                  <a:tcPr marL="68580" marR="68580" marT="0" marB="0">
                    <a:solidFill>
                      <a:schemeClr val="accent2">
                        <a:lumMod val="40000"/>
                        <a:lumOff val="60000"/>
                      </a:schemeClr>
                    </a:solidFill>
                  </a:tcPr>
                </a:tc>
                <a:tc>
                  <a:txBody>
                    <a:bodyPr/>
                    <a:lstStyle/>
                    <a:p>
                      <a:pPr>
                        <a:lnSpc>
                          <a:spcPct val="115000"/>
                        </a:lnSpc>
                        <a:spcAft>
                          <a:spcPts val="0"/>
                        </a:spcAft>
                      </a:pPr>
                      <a:r>
                        <a:rPr lang="tr-TR" sz="1100">
                          <a:effectLst/>
                        </a:rPr>
                        <a:t> </a:t>
                      </a:r>
                      <a:endParaRPr lang="tr-TR" sz="1100">
                        <a:effectLst/>
                        <a:latin typeface="Calibri"/>
                        <a:ea typeface="Calibri"/>
                        <a:cs typeface="Times New Roman"/>
                      </a:endParaRPr>
                    </a:p>
                  </a:txBody>
                  <a:tcPr marL="68580" marR="68580" marT="0" marB="0">
                    <a:solidFill>
                      <a:schemeClr val="accent2">
                        <a:lumMod val="40000"/>
                        <a:lumOff val="60000"/>
                      </a:schemeClr>
                    </a:solidFill>
                  </a:tcPr>
                </a:tc>
                <a:tc>
                  <a:txBody>
                    <a:bodyPr/>
                    <a:lstStyle/>
                    <a:p>
                      <a:pPr>
                        <a:lnSpc>
                          <a:spcPct val="115000"/>
                        </a:lnSpc>
                        <a:spcAft>
                          <a:spcPts val="0"/>
                        </a:spcAft>
                      </a:pPr>
                      <a:r>
                        <a:rPr lang="tr-TR" sz="1100">
                          <a:effectLst/>
                        </a:rPr>
                        <a:t> </a:t>
                      </a:r>
                      <a:endParaRPr lang="tr-TR" sz="1100">
                        <a:effectLst/>
                        <a:latin typeface="Calibri"/>
                        <a:ea typeface="Calibri"/>
                        <a:cs typeface="Times New Roman"/>
                      </a:endParaRPr>
                    </a:p>
                  </a:txBody>
                  <a:tcPr marL="68580" marR="68580" marT="0" marB="0">
                    <a:solidFill>
                      <a:schemeClr val="accent2">
                        <a:lumMod val="40000"/>
                        <a:lumOff val="60000"/>
                      </a:schemeClr>
                    </a:solidFill>
                  </a:tcPr>
                </a:tc>
                <a:extLst>
                  <a:ext uri="{0D108BD9-81ED-4DB2-BD59-A6C34878D82A}">
                    <a16:rowId xmlns:a16="http://schemas.microsoft.com/office/drawing/2014/main" xmlns="" val="10002"/>
                  </a:ext>
                </a:extLst>
              </a:tr>
              <a:tr h="295573">
                <a:tc vMerge="1">
                  <a:txBody>
                    <a:bodyPr/>
                    <a:lstStyle/>
                    <a:p>
                      <a:endParaRPr lang="tr-TR"/>
                    </a:p>
                  </a:txBody>
                  <a:tcPr/>
                </a:tc>
                <a:tc>
                  <a:txBody>
                    <a:bodyPr/>
                    <a:lstStyle/>
                    <a:p>
                      <a:pPr>
                        <a:lnSpc>
                          <a:spcPct val="115000"/>
                        </a:lnSpc>
                        <a:spcAft>
                          <a:spcPts val="0"/>
                        </a:spcAft>
                      </a:pPr>
                      <a:r>
                        <a:rPr lang="tr-TR" sz="1100">
                          <a:effectLst/>
                        </a:rPr>
                        <a:t> </a:t>
                      </a:r>
                      <a:endParaRPr lang="tr-TR" sz="1100">
                        <a:effectLst/>
                        <a:latin typeface="Calibri"/>
                        <a:ea typeface="Calibri"/>
                        <a:cs typeface="Times New Roman"/>
                      </a:endParaRPr>
                    </a:p>
                  </a:txBody>
                  <a:tcPr marL="68580" marR="68580" marT="0" marB="0">
                    <a:solidFill>
                      <a:schemeClr val="accent2">
                        <a:lumMod val="40000"/>
                        <a:lumOff val="60000"/>
                      </a:schemeClr>
                    </a:solidFill>
                  </a:tcPr>
                </a:tc>
                <a:tc>
                  <a:txBody>
                    <a:bodyPr/>
                    <a:lstStyle/>
                    <a:p>
                      <a:pPr>
                        <a:lnSpc>
                          <a:spcPct val="115000"/>
                        </a:lnSpc>
                        <a:spcAft>
                          <a:spcPts val="0"/>
                        </a:spcAft>
                      </a:pPr>
                      <a:r>
                        <a:rPr lang="tr-TR" sz="1100">
                          <a:effectLst/>
                        </a:rPr>
                        <a:t> </a:t>
                      </a:r>
                      <a:endParaRPr lang="tr-TR" sz="1100">
                        <a:effectLst/>
                        <a:latin typeface="Calibri"/>
                        <a:ea typeface="Calibri"/>
                        <a:cs typeface="Times New Roman"/>
                      </a:endParaRPr>
                    </a:p>
                  </a:txBody>
                  <a:tcPr marL="68580" marR="68580" marT="0" marB="0">
                    <a:solidFill>
                      <a:schemeClr val="accent2">
                        <a:lumMod val="40000"/>
                        <a:lumOff val="60000"/>
                      </a:schemeClr>
                    </a:solidFill>
                  </a:tcPr>
                </a:tc>
                <a:tc>
                  <a:txBody>
                    <a:bodyPr/>
                    <a:lstStyle/>
                    <a:p>
                      <a:pPr>
                        <a:lnSpc>
                          <a:spcPct val="115000"/>
                        </a:lnSpc>
                        <a:spcAft>
                          <a:spcPts val="0"/>
                        </a:spcAft>
                      </a:pPr>
                      <a:r>
                        <a:rPr lang="tr-TR" sz="1100" dirty="0">
                          <a:effectLst/>
                        </a:rPr>
                        <a:t> </a:t>
                      </a:r>
                      <a:endParaRPr lang="tr-TR" sz="1100" dirty="0">
                        <a:effectLst/>
                        <a:latin typeface="Calibri"/>
                        <a:ea typeface="Calibri"/>
                        <a:cs typeface="Times New Roman"/>
                      </a:endParaRPr>
                    </a:p>
                  </a:txBody>
                  <a:tcPr marL="68580" marR="68580" marT="0" marB="0">
                    <a:solidFill>
                      <a:schemeClr val="accent2">
                        <a:lumMod val="40000"/>
                        <a:lumOff val="60000"/>
                      </a:schemeClr>
                    </a:solidFill>
                  </a:tcPr>
                </a:tc>
                <a:extLst>
                  <a:ext uri="{0D108BD9-81ED-4DB2-BD59-A6C34878D82A}">
                    <a16:rowId xmlns:a16="http://schemas.microsoft.com/office/drawing/2014/main" xmlns="" val="10003"/>
                  </a:ext>
                </a:extLst>
              </a:tr>
            </a:tbl>
          </a:graphicData>
        </a:graphic>
      </p:graphicFrame>
      <p:sp>
        <p:nvSpPr>
          <p:cNvPr id="29699" name="Rectangle 5"/>
          <p:cNvSpPr>
            <a:spLocks noChangeArrowheads="1"/>
          </p:cNvSpPr>
          <p:nvPr/>
        </p:nvSpPr>
        <p:spPr bwMode="auto">
          <a:xfrm>
            <a:off x="2601913" y="255905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cs typeface="Arial" charset="0"/>
            </a:endParaRPr>
          </a:p>
        </p:txBody>
      </p:sp>
      <p:graphicFrame>
        <p:nvGraphicFramePr>
          <p:cNvPr id="10" name="Tablo 9"/>
          <p:cNvGraphicFramePr>
            <a:graphicFrameLocks noGrp="1"/>
          </p:cNvGraphicFramePr>
          <p:nvPr>
            <p:extLst>
              <p:ext uri="{D42A27DB-BD31-4B8C-83A1-F6EECF244321}">
                <p14:modId xmlns:p14="http://schemas.microsoft.com/office/powerpoint/2010/main" xmlns="" val="2273381534"/>
              </p:ext>
            </p:extLst>
          </p:nvPr>
        </p:nvGraphicFramePr>
        <p:xfrm>
          <a:off x="2699793" y="3356991"/>
          <a:ext cx="4104452" cy="2952334"/>
        </p:xfrm>
        <a:graphic>
          <a:graphicData uri="http://schemas.openxmlformats.org/drawingml/2006/table">
            <a:tbl>
              <a:tblPr firstRow="1" firstCol="1" bandRow="1">
                <a:tableStyleId>{5C22544A-7EE6-4342-B048-85BDC9FD1C3A}</a:tableStyleId>
              </a:tblPr>
              <a:tblGrid>
                <a:gridCol w="373132">
                  <a:extLst>
                    <a:ext uri="{9D8B030D-6E8A-4147-A177-3AD203B41FA5}">
                      <a16:colId xmlns:a16="http://schemas.microsoft.com/office/drawing/2014/main" xmlns="" val="20000"/>
                    </a:ext>
                  </a:extLst>
                </a:gridCol>
                <a:gridCol w="373132">
                  <a:extLst>
                    <a:ext uri="{9D8B030D-6E8A-4147-A177-3AD203B41FA5}">
                      <a16:colId xmlns:a16="http://schemas.microsoft.com/office/drawing/2014/main" xmlns="" val="20001"/>
                    </a:ext>
                  </a:extLst>
                </a:gridCol>
                <a:gridCol w="373132">
                  <a:extLst>
                    <a:ext uri="{9D8B030D-6E8A-4147-A177-3AD203B41FA5}">
                      <a16:colId xmlns:a16="http://schemas.microsoft.com/office/drawing/2014/main" xmlns="" val="20002"/>
                    </a:ext>
                  </a:extLst>
                </a:gridCol>
                <a:gridCol w="373132">
                  <a:extLst>
                    <a:ext uri="{9D8B030D-6E8A-4147-A177-3AD203B41FA5}">
                      <a16:colId xmlns:a16="http://schemas.microsoft.com/office/drawing/2014/main" xmlns="" val="20003"/>
                    </a:ext>
                  </a:extLst>
                </a:gridCol>
                <a:gridCol w="373132">
                  <a:extLst>
                    <a:ext uri="{9D8B030D-6E8A-4147-A177-3AD203B41FA5}">
                      <a16:colId xmlns:a16="http://schemas.microsoft.com/office/drawing/2014/main" xmlns="" val="20004"/>
                    </a:ext>
                  </a:extLst>
                </a:gridCol>
                <a:gridCol w="373132">
                  <a:extLst>
                    <a:ext uri="{9D8B030D-6E8A-4147-A177-3AD203B41FA5}">
                      <a16:colId xmlns:a16="http://schemas.microsoft.com/office/drawing/2014/main" xmlns="" val="20005"/>
                    </a:ext>
                  </a:extLst>
                </a:gridCol>
                <a:gridCol w="373132">
                  <a:extLst>
                    <a:ext uri="{9D8B030D-6E8A-4147-A177-3AD203B41FA5}">
                      <a16:colId xmlns:a16="http://schemas.microsoft.com/office/drawing/2014/main" xmlns="" val="20006"/>
                    </a:ext>
                  </a:extLst>
                </a:gridCol>
                <a:gridCol w="373132">
                  <a:extLst>
                    <a:ext uri="{9D8B030D-6E8A-4147-A177-3AD203B41FA5}">
                      <a16:colId xmlns:a16="http://schemas.microsoft.com/office/drawing/2014/main" xmlns="" val="20007"/>
                    </a:ext>
                  </a:extLst>
                </a:gridCol>
                <a:gridCol w="373132">
                  <a:extLst>
                    <a:ext uri="{9D8B030D-6E8A-4147-A177-3AD203B41FA5}">
                      <a16:colId xmlns:a16="http://schemas.microsoft.com/office/drawing/2014/main" xmlns="" val="20008"/>
                    </a:ext>
                  </a:extLst>
                </a:gridCol>
                <a:gridCol w="373132">
                  <a:extLst>
                    <a:ext uri="{9D8B030D-6E8A-4147-A177-3AD203B41FA5}">
                      <a16:colId xmlns:a16="http://schemas.microsoft.com/office/drawing/2014/main" xmlns="" val="20009"/>
                    </a:ext>
                  </a:extLst>
                </a:gridCol>
                <a:gridCol w="373132">
                  <a:extLst>
                    <a:ext uri="{9D8B030D-6E8A-4147-A177-3AD203B41FA5}">
                      <a16:colId xmlns:a16="http://schemas.microsoft.com/office/drawing/2014/main" xmlns="" val="20010"/>
                    </a:ext>
                  </a:extLst>
                </a:gridCol>
              </a:tblGrid>
              <a:tr h="238189">
                <a:tc>
                  <a:txBody>
                    <a:bodyPr/>
                    <a:lstStyle/>
                    <a:p>
                      <a:pPr algn="ctr">
                        <a:lnSpc>
                          <a:spcPct val="115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nchor="ctr">
                    <a:solidFill>
                      <a:schemeClr val="accent2">
                        <a:lumMod val="40000"/>
                        <a:lumOff val="60000"/>
                      </a:schemeClr>
                    </a:solidFill>
                  </a:tcPr>
                </a:tc>
                <a:tc rowSpan="6">
                  <a:txBody>
                    <a:bodyPr/>
                    <a:lstStyle/>
                    <a:p>
                      <a:pPr marL="71755" marR="71755" algn="ctr">
                        <a:lnSpc>
                          <a:spcPct val="115000"/>
                        </a:lnSpc>
                        <a:spcAft>
                          <a:spcPts val="0"/>
                        </a:spcAft>
                      </a:pPr>
                      <a:r>
                        <a:rPr lang="tr-TR" sz="1200" b="1" dirty="0">
                          <a:solidFill>
                            <a:schemeClr val="tx1"/>
                          </a:solidFill>
                          <a:effectLst/>
                        </a:rPr>
                        <a:t>DEĞİŞKEN 2</a:t>
                      </a:r>
                      <a:endParaRPr lang="tr-TR" sz="1100" b="1" dirty="0">
                        <a:solidFill>
                          <a:schemeClr val="tx1"/>
                        </a:solidFill>
                        <a:effectLst/>
                        <a:latin typeface="Calibri"/>
                        <a:ea typeface="Calibri"/>
                        <a:cs typeface="Times New Roman"/>
                      </a:endParaRPr>
                    </a:p>
                  </a:txBody>
                  <a:tcPr marL="68580" marR="68580" marT="0" marB="0" vert="vert270" anchor="ctr">
                    <a:solidFill>
                      <a:schemeClr val="bg1">
                        <a:lumMod val="85000"/>
                      </a:schemeClr>
                    </a:solidFill>
                  </a:tcPr>
                </a:tc>
                <a:tc gridSpan="5">
                  <a:txBody>
                    <a:bodyPr/>
                    <a:lstStyle/>
                    <a:p>
                      <a:pPr algn="ctr">
                        <a:lnSpc>
                          <a:spcPct val="115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nchor="ctr">
                    <a:solidFill>
                      <a:schemeClr val="accent2">
                        <a:lumMod val="40000"/>
                        <a:lumOff val="6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0"/>
                  </a:ext>
                </a:extLst>
              </a:tr>
              <a:tr h="238189">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tc vMerge="1">
                  <a:txBody>
                    <a:bodyPr/>
                    <a:lstStyle/>
                    <a:p>
                      <a:endParaRPr lang="tr-TR"/>
                    </a:p>
                  </a:txBody>
                  <a:tcPr/>
                </a:tc>
                <a:tc>
                  <a:txBody>
                    <a:bodyPr/>
                    <a:lstStyle/>
                    <a:p>
                      <a:pPr algn="ctr">
                        <a:lnSpc>
                          <a:spcPct val="115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xmlns="" val="10001"/>
                  </a:ext>
                </a:extLst>
              </a:tr>
              <a:tr h="238189">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tc vMerge="1">
                  <a:txBody>
                    <a:bodyPr/>
                    <a:lstStyle/>
                    <a:p>
                      <a:endParaRPr lang="tr-TR"/>
                    </a:p>
                  </a:txBody>
                  <a:tcPr/>
                </a:tc>
                <a:tc>
                  <a:txBody>
                    <a:bodyPr/>
                    <a:lstStyle/>
                    <a:p>
                      <a:pPr algn="ctr">
                        <a:lnSpc>
                          <a:spcPct val="115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xmlns="" val="10002"/>
                  </a:ext>
                </a:extLst>
              </a:tr>
              <a:tr h="238189">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tc vMerge="1">
                  <a:txBody>
                    <a:bodyPr/>
                    <a:lstStyle/>
                    <a:p>
                      <a:endParaRPr lang="tr-TR"/>
                    </a:p>
                  </a:txBody>
                  <a:tcPr/>
                </a:tc>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xmlns="" val="10003"/>
                  </a:ext>
                </a:extLst>
              </a:tr>
              <a:tr h="238189">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tc vMerge="1">
                  <a:txBody>
                    <a:bodyPr/>
                    <a:lstStyle/>
                    <a:p>
                      <a:endParaRPr lang="tr-TR"/>
                    </a:p>
                  </a:txBody>
                  <a:tcPr/>
                </a:tc>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xmlns="" val="10004"/>
                  </a:ext>
                </a:extLst>
              </a:tr>
              <a:tr h="238189">
                <a:tc>
                  <a:txBody>
                    <a:bodyPr/>
                    <a:lstStyle/>
                    <a:p>
                      <a:pPr algn="ctr">
                        <a:lnSpc>
                          <a:spcPct val="115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nchor="ctr">
                    <a:solidFill>
                      <a:schemeClr val="accent2">
                        <a:lumMod val="40000"/>
                        <a:lumOff val="60000"/>
                      </a:schemeClr>
                    </a:solidFill>
                  </a:tcPr>
                </a:tc>
                <a:tc vMerge="1">
                  <a:txBody>
                    <a:bodyPr/>
                    <a:lstStyle/>
                    <a:p>
                      <a:endParaRPr lang="tr-TR"/>
                    </a:p>
                  </a:txBody>
                  <a:tcPr/>
                </a:tc>
                <a:tc>
                  <a:txBody>
                    <a:bodyPr/>
                    <a:lstStyle/>
                    <a:p>
                      <a:pPr algn="ctr">
                        <a:lnSpc>
                          <a:spcPct val="115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xmlns="" val="10005"/>
                  </a:ext>
                </a:extLst>
              </a:tr>
              <a:tr h="332255">
                <a:tc gridSpan="5">
                  <a:txBody>
                    <a:bodyPr/>
                    <a:lstStyle/>
                    <a:p>
                      <a:pPr algn="ctr">
                        <a:lnSpc>
                          <a:spcPct val="115000"/>
                        </a:lnSpc>
                        <a:spcAft>
                          <a:spcPts val="0"/>
                        </a:spcAft>
                      </a:pPr>
                      <a:r>
                        <a:rPr lang="tr-TR" sz="1200" b="1" dirty="0">
                          <a:solidFill>
                            <a:schemeClr val="tx1"/>
                          </a:solidFill>
                          <a:effectLst/>
                        </a:rPr>
                        <a:t>DEĞİŞKEN 1</a:t>
                      </a:r>
                      <a:endParaRPr lang="tr-TR" sz="1100" b="1" dirty="0">
                        <a:solidFill>
                          <a:schemeClr val="tx1"/>
                        </a:solidFill>
                        <a:effectLst/>
                        <a:latin typeface="Calibri"/>
                        <a:ea typeface="Calibri"/>
                        <a:cs typeface="Times New Roman"/>
                      </a:endParaRPr>
                    </a:p>
                  </a:txBody>
                  <a:tcPr marL="68580" marR="68580" marT="0" marB="0" anchor="ctr">
                    <a:solidFill>
                      <a:schemeClr val="bg1">
                        <a:lumMod val="85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dirty="0"/>
                    </a:p>
                  </a:txBody>
                  <a:tcPr/>
                </a:tc>
                <a:tc>
                  <a:txBody>
                    <a:bodyPr/>
                    <a:lstStyle/>
                    <a:p>
                      <a:pPr algn="ctr">
                        <a:lnSpc>
                          <a:spcPct val="115000"/>
                        </a:lnSpc>
                        <a:spcAft>
                          <a:spcPts val="0"/>
                        </a:spcAft>
                      </a:pPr>
                      <a:r>
                        <a:rPr lang="tr-TR" sz="1200" b="1">
                          <a:effectLst/>
                        </a:rPr>
                        <a:t> </a:t>
                      </a:r>
                      <a:endParaRPr lang="tr-TR" sz="1100" b="1">
                        <a:effectLst/>
                        <a:latin typeface="Calibri"/>
                        <a:ea typeface="Calibri"/>
                        <a:cs typeface="Times New Roman"/>
                      </a:endParaRPr>
                    </a:p>
                  </a:txBody>
                  <a:tcPr marL="68580" marR="68580" marT="0" marB="0" anchor="ctr"/>
                </a:tc>
                <a:tc gridSpan="5">
                  <a:txBody>
                    <a:bodyPr/>
                    <a:lstStyle/>
                    <a:p>
                      <a:pPr algn="ctr">
                        <a:lnSpc>
                          <a:spcPct val="115000"/>
                        </a:lnSpc>
                        <a:spcAft>
                          <a:spcPts val="0"/>
                        </a:spcAft>
                      </a:pPr>
                      <a:r>
                        <a:rPr lang="tr-TR" sz="1400" b="1" dirty="0">
                          <a:solidFill>
                            <a:schemeClr val="tx1"/>
                          </a:solidFill>
                          <a:effectLst/>
                        </a:rPr>
                        <a:t>DEĞİŞKEN  3</a:t>
                      </a:r>
                      <a:endParaRPr lang="tr-TR" sz="1400" b="1" dirty="0">
                        <a:solidFill>
                          <a:schemeClr val="tx1"/>
                        </a:solidFill>
                        <a:effectLst/>
                        <a:latin typeface="Calibri"/>
                        <a:ea typeface="Calibri"/>
                        <a:cs typeface="Times New Roman"/>
                      </a:endParaRPr>
                    </a:p>
                  </a:txBody>
                  <a:tcPr marL="68580" marR="68580" marT="0" marB="0" anchor="ctr">
                    <a:solidFill>
                      <a:schemeClr val="bg1">
                        <a:lumMod val="85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6"/>
                  </a:ext>
                </a:extLst>
              </a:tr>
              <a:tr h="238189">
                <a:tc>
                  <a:txBody>
                    <a:bodyPr/>
                    <a:lstStyle/>
                    <a:p>
                      <a:pPr algn="ctr">
                        <a:lnSpc>
                          <a:spcPct val="115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nchor="ctr">
                    <a:solidFill>
                      <a:schemeClr val="accent2">
                        <a:lumMod val="40000"/>
                        <a:lumOff val="60000"/>
                      </a:schemeClr>
                    </a:solidFill>
                  </a:tcPr>
                </a:tc>
                <a:tc rowSpan="5">
                  <a:txBody>
                    <a:bodyPr/>
                    <a:lstStyle/>
                    <a:p>
                      <a:pPr marL="71755" marR="71755" algn="ctr">
                        <a:lnSpc>
                          <a:spcPct val="115000"/>
                        </a:lnSpc>
                        <a:spcAft>
                          <a:spcPts val="0"/>
                        </a:spcAft>
                      </a:pPr>
                      <a:r>
                        <a:rPr lang="tr-TR" sz="1200" b="1" dirty="0">
                          <a:solidFill>
                            <a:schemeClr val="tx1"/>
                          </a:solidFill>
                          <a:effectLst/>
                        </a:rPr>
                        <a:t>DEĞİŞKEN  4</a:t>
                      </a:r>
                      <a:endParaRPr lang="tr-TR" sz="1100" b="1" dirty="0">
                        <a:solidFill>
                          <a:schemeClr val="tx1"/>
                        </a:solidFill>
                        <a:effectLst/>
                        <a:latin typeface="Calibri"/>
                        <a:ea typeface="Calibri"/>
                        <a:cs typeface="Times New Roman"/>
                      </a:endParaRPr>
                    </a:p>
                  </a:txBody>
                  <a:tcPr marL="68580" marR="68580" marT="0" marB="0" vert="vert270" anchor="ctr">
                    <a:solidFill>
                      <a:schemeClr val="bg1">
                        <a:lumMod val="85000"/>
                      </a:schemeClr>
                    </a:solidFill>
                  </a:tcPr>
                </a:tc>
                <a:tc>
                  <a:txBody>
                    <a:bodyPr/>
                    <a:lstStyle/>
                    <a:p>
                      <a:pPr algn="ctr">
                        <a:lnSpc>
                          <a:spcPct val="115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xmlns="" val="10007"/>
                  </a:ext>
                </a:extLst>
              </a:tr>
              <a:tr h="238189">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nchor="ctr">
                    <a:solidFill>
                      <a:schemeClr val="accent2">
                        <a:lumMod val="40000"/>
                        <a:lumOff val="60000"/>
                      </a:schemeClr>
                    </a:solidFill>
                  </a:tcPr>
                </a:tc>
                <a:tc vMerge="1">
                  <a:txBody>
                    <a:bodyPr/>
                    <a:lstStyle/>
                    <a:p>
                      <a:endParaRPr lang="tr-TR"/>
                    </a:p>
                  </a:txBody>
                  <a:tcPr/>
                </a:tc>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xmlns="" val="10008"/>
                  </a:ext>
                </a:extLst>
              </a:tr>
              <a:tr h="238189">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nchor="ctr">
                    <a:solidFill>
                      <a:schemeClr val="accent2">
                        <a:lumMod val="40000"/>
                        <a:lumOff val="60000"/>
                      </a:schemeClr>
                    </a:solidFill>
                  </a:tcPr>
                </a:tc>
                <a:tc vMerge="1">
                  <a:txBody>
                    <a:bodyPr/>
                    <a:lstStyle/>
                    <a:p>
                      <a:endParaRPr lang="tr-TR"/>
                    </a:p>
                  </a:txBody>
                  <a:tcPr/>
                </a:tc>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xmlns="" val="10009"/>
                  </a:ext>
                </a:extLst>
              </a:tr>
              <a:tr h="238189">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nchor="ctr">
                    <a:solidFill>
                      <a:schemeClr val="accent2">
                        <a:lumMod val="40000"/>
                        <a:lumOff val="60000"/>
                      </a:schemeClr>
                    </a:solidFill>
                  </a:tcPr>
                </a:tc>
                <a:tc vMerge="1">
                  <a:txBody>
                    <a:bodyPr/>
                    <a:lstStyle/>
                    <a:p>
                      <a:endParaRPr lang="tr-TR"/>
                    </a:p>
                  </a:txBody>
                  <a:tcPr/>
                </a:tc>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xmlns="" val="10010"/>
                  </a:ext>
                </a:extLst>
              </a:tr>
              <a:tr h="238189">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nchor="ctr">
                    <a:solidFill>
                      <a:schemeClr val="accent2">
                        <a:lumMod val="40000"/>
                        <a:lumOff val="60000"/>
                      </a:schemeClr>
                    </a:solidFill>
                  </a:tcPr>
                </a:tc>
                <a:tc vMerge="1">
                  <a:txBody>
                    <a:bodyPr/>
                    <a:lstStyle/>
                    <a:p>
                      <a:endParaRPr lang="tr-TR"/>
                    </a:p>
                  </a:txBody>
                  <a:tcPr/>
                </a:tc>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a:effectLst/>
                        </a:rPr>
                        <a:t> </a:t>
                      </a:r>
                      <a:endParaRPr lang="tr-TR" sz="110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tr-TR" sz="1200" dirty="0">
                          <a:effectLst/>
                        </a:rPr>
                        <a:t> </a:t>
                      </a:r>
                      <a:endParaRPr lang="tr-TR" sz="1100" dirty="0">
                        <a:effectLst/>
                        <a:latin typeface="Calibri"/>
                        <a:ea typeface="Calibri"/>
                        <a:cs typeface="Times New Roman"/>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xmlns="" val="10011"/>
                  </a:ext>
                </a:extLst>
              </a:tr>
            </a:tbl>
          </a:graphicData>
        </a:graphic>
      </p:graphicFrame>
      <p:sp>
        <p:nvSpPr>
          <p:cNvPr id="29701" name="Metin kutusu 10"/>
          <p:cNvSpPr txBox="1">
            <a:spLocks noChangeArrowheads="1"/>
          </p:cNvSpPr>
          <p:nvPr/>
        </p:nvSpPr>
        <p:spPr bwMode="auto">
          <a:xfrm>
            <a:off x="468313" y="4724400"/>
            <a:ext cx="1800225"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2000" b="1"/>
              <a:t>X TİPİ MATRİS</a:t>
            </a:r>
          </a:p>
        </p:txBody>
      </p:sp>
      <p:sp>
        <p:nvSpPr>
          <p:cNvPr id="29702" name="Metin kutusu 14"/>
          <p:cNvSpPr txBox="1">
            <a:spLocks noChangeArrowheads="1"/>
          </p:cNvSpPr>
          <p:nvPr/>
        </p:nvSpPr>
        <p:spPr bwMode="auto">
          <a:xfrm>
            <a:off x="468313" y="1341438"/>
            <a:ext cx="18002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2000" b="1"/>
              <a:t>L  TİPİ MATRİS</a:t>
            </a:r>
          </a:p>
        </p:txBody>
      </p:sp>
      <p:graphicFrame>
        <p:nvGraphicFramePr>
          <p:cNvPr id="8" name="Tablo 7"/>
          <p:cNvGraphicFramePr>
            <a:graphicFrameLocks noGrp="1"/>
          </p:cNvGraphicFramePr>
          <p:nvPr>
            <p:extLst>
              <p:ext uri="{D42A27DB-BD31-4B8C-83A1-F6EECF244321}">
                <p14:modId xmlns:p14="http://schemas.microsoft.com/office/powerpoint/2010/main" xmlns="" val="1007825027"/>
              </p:ext>
            </p:extLst>
          </p:nvPr>
        </p:nvGraphicFramePr>
        <p:xfrm>
          <a:off x="5220072" y="620690"/>
          <a:ext cx="3528391" cy="1938360"/>
        </p:xfrm>
        <a:graphic>
          <a:graphicData uri="http://schemas.openxmlformats.org/drawingml/2006/table">
            <a:tbl>
              <a:tblPr firstRow="1" firstCol="1" bandRow="1">
                <a:tableStyleId>{5C22544A-7EE6-4342-B048-85BDC9FD1C3A}</a:tableStyleId>
              </a:tblPr>
              <a:tblGrid>
                <a:gridCol w="646402">
                  <a:extLst>
                    <a:ext uri="{9D8B030D-6E8A-4147-A177-3AD203B41FA5}">
                      <a16:colId xmlns:a16="http://schemas.microsoft.com/office/drawing/2014/main" xmlns="" val="20000"/>
                    </a:ext>
                  </a:extLst>
                </a:gridCol>
                <a:gridCol w="636647">
                  <a:extLst>
                    <a:ext uri="{9D8B030D-6E8A-4147-A177-3AD203B41FA5}">
                      <a16:colId xmlns:a16="http://schemas.microsoft.com/office/drawing/2014/main" xmlns="" val="20001"/>
                    </a:ext>
                  </a:extLst>
                </a:gridCol>
                <a:gridCol w="534604">
                  <a:extLst>
                    <a:ext uri="{9D8B030D-6E8A-4147-A177-3AD203B41FA5}">
                      <a16:colId xmlns:a16="http://schemas.microsoft.com/office/drawing/2014/main" xmlns="" val="20002"/>
                    </a:ext>
                  </a:extLst>
                </a:gridCol>
                <a:gridCol w="534604">
                  <a:extLst>
                    <a:ext uri="{9D8B030D-6E8A-4147-A177-3AD203B41FA5}">
                      <a16:colId xmlns:a16="http://schemas.microsoft.com/office/drawing/2014/main" xmlns="" val="20003"/>
                    </a:ext>
                  </a:extLst>
                </a:gridCol>
                <a:gridCol w="534604">
                  <a:extLst>
                    <a:ext uri="{9D8B030D-6E8A-4147-A177-3AD203B41FA5}">
                      <a16:colId xmlns:a16="http://schemas.microsoft.com/office/drawing/2014/main" xmlns="" val="20004"/>
                    </a:ext>
                  </a:extLst>
                </a:gridCol>
                <a:gridCol w="641530">
                  <a:extLst>
                    <a:ext uri="{9D8B030D-6E8A-4147-A177-3AD203B41FA5}">
                      <a16:colId xmlns:a16="http://schemas.microsoft.com/office/drawing/2014/main" xmlns="" val="20005"/>
                    </a:ext>
                  </a:extLst>
                </a:gridCol>
              </a:tblGrid>
              <a:tr h="460495">
                <a:tc rowSpan="6">
                  <a:txBody>
                    <a:bodyPr/>
                    <a:lstStyle/>
                    <a:p>
                      <a:pPr marL="71755" marR="71755" algn="ctr">
                        <a:lnSpc>
                          <a:spcPct val="115000"/>
                        </a:lnSpc>
                        <a:spcAft>
                          <a:spcPts val="0"/>
                        </a:spcAft>
                      </a:pPr>
                      <a:r>
                        <a:rPr lang="tr-TR" sz="1400" b="1" dirty="0" smtClean="0">
                          <a:solidFill>
                            <a:schemeClr val="tx1"/>
                          </a:solidFill>
                          <a:effectLst/>
                          <a:latin typeface="Calibri"/>
                          <a:ea typeface="Calibri"/>
                          <a:cs typeface="Times New Roman"/>
                        </a:rPr>
                        <a:t>DEĞİŞKEN 1</a:t>
                      </a:r>
                      <a:endParaRPr lang="tr-TR" sz="1400" b="1" dirty="0">
                        <a:solidFill>
                          <a:schemeClr val="tx1"/>
                        </a:solidFill>
                        <a:effectLst/>
                        <a:latin typeface="Calibri"/>
                        <a:ea typeface="Calibri"/>
                        <a:cs typeface="Times New Roman"/>
                      </a:endParaRPr>
                    </a:p>
                  </a:txBody>
                  <a:tcPr marL="68580" marR="68580" marT="0" marB="0" vert="vert270" anchor="ctr">
                    <a:solidFill>
                      <a:schemeClr val="bg1">
                        <a:lumMod val="85000"/>
                      </a:schemeClr>
                    </a:solidFill>
                  </a:tcPr>
                </a:tc>
                <a:tc gridSpan="5">
                  <a:txBody>
                    <a:bodyPr/>
                    <a:lstStyle/>
                    <a:p>
                      <a:pPr algn="ctr">
                        <a:lnSpc>
                          <a:spcPct val="115000"/>
                        </a:lnSpc>
                        <a:spcAft>
                          <a:spcPts val="0"/>
                        </a:spcAft>
                      </a:pPr>
                      <a:r>
                        <a:rPr lang="tr-TR" sz="1400" b="1" dirty="0" smtClean="0">
                          <a:solidFill>
                            <a:schemeClr val="tx1"/>
                          </a:solidFill>
                          <a:effectLst/>
                          <a:latin typeface="Calibri"/>
                          <a:ea typeface="Calibri"/>
                          <a:cs typeface="Times New Roman"/>
                        </a:rPr>
                        <a:t>DEĞİŞKEN 2</a:t>
                      </a:r>
                      <a:endParaRPr lang="tr-TR" sz="1400" b="1" dirty="0">
                        <a:solidFill>
                          <a:schemeClr val="tx1"/>
                        </a:solidFill>
                        <a:effectLst/>
                        <a:latin typeface="Calibri"/>
                        <a:ea typeface="Calibri"/>
                        <a:cs typeface="Times New Roman"/>
                      </a:endParaRPr>
                    </a:p>
                  </a:txBody>
                  <a:tcPr marL="68580" marR="68580" marT="0" marB="0" anchor="ctr">
                    <a:solidFill>
                      <a:schemeClr val="bg1">
                        <a:lumMod val="85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0"/>
                  </a:ext>
                </a:extLst>
              </a:tr>
              <a:tr h="295573">
                <a:tc vMerge="1">
                  <a:txBody>
                    <a:bodyPr/>
                    <a:lstStyle/>
                    <a:p>
                      <a:endParaRPr lang="tr-TR"/>
                    </a:p>
                  </a:txBody>
                  <a:tcPr/>
                </a:tc>
                <a:tc>
                  <a:txBody>
                    <a:bodyPr/>
                    <a:lstStyle/>
                    <a:p>
                      <a:pPr>
                        <a:lnSpc>
                          <a:spcPct val="115000"/>
                        </a:lnSpc>
                        <a:spcAft>
                          <a:spcPts val="0"/>
                        </a:spcAft>
                      </a:pPr>
                      <a:r>
                        <a:rPr lang="tr-TR" sz="1100" dirty="0">
                          <a:effectLst/>
                        </a:rPr>
                        <a:t> </a:t>
                      </a:r>
                      <a:endParaRPr lang="tr-TR" sz="1100" dirty="0">
                        <a:effectLst/>
                        <a:latin typeface="Calibri"/>
                        <a:ea typeface="Calibri"/>
                        <a:cs typeface="Times New Roman"/>
                      </a:endParaRPr>
                    </a:p>
                  </a:txBody>
                  <a:tcPr marL="68580" marR="68580" marT="0" marB="0">
                    <a:solidFill>
                      <a:schemeClr val="accent2">
                        <a:lumMod val="40000"/>
                        <a:lumOff val="60000"/>
                      </a:schemeClr>
                    </a:solidFill>
                  </a:tcPr>
                </a:tc>
                <a:tc>
                  <a:txBody>
                    <a:bodyPr/>
                    <a:lstStyle/>
                    <a:p>
                      <a:pPr>
                        <a:lnSpc>
                          <a:spcPct val="115000"/>
                        </a:lnSpc>
                        <a:spcAft>
                          <a:spcPts val="0"/>
                        </a:spcAft>
                      </a:pPr>
                      <a:r>
                        <a:rPr lang="tr-TR" sz="1100" dirty="0">
                          <a:effectLst/>
                        </a:rPr>
                        <a:t> </a:t>
                      </a:r>
                      <a:endParaRPr lang="tr-TR" sz="1100" dirty="0">
                        <a:effectLst/>
                        <a:latin typeface="Calibri"/>
                        <a:ea typeface="Calibri"/>
                        <a:cs typeface="Times New Roman"/>
                      </a:endParaRPr>
                    </a:p>
                  </a:txBody>
                  <a:tcPr marL="68580" marR="68580" marT="0" marB="0">
                    <a:solidFill>
                      <a:schemeClr val="accent2">
                        <a:lumMod val="40000"/>
                        <a:lumOff val="60000"/>
                      </a:schemeClr>
                    </a:solidFill>
                  </a:tcPr>
                </a:tc>
                <a:tc>
                  <a:txBody>
                    <a:bodyPr/>
                    <a:lstStyle/>
                    <a:p>
                      <a:pPr>
                        <a:lnSpc>
                          <a:spcPct val="115000"/>
                        </a:lnSpc>
                        <a:spcAft>
                          <a:spcPts val="0"/>
                        </a:spcAft>
                      </a:pPr>
                      <a:r>
                        <a:rPr lang="tr-TR" sz="1100" dirty="0">
                          <a:effectLst/>
                        </a:rPr>
                        <a:t> </a:t>
                      </a:r>
                      <a:endParaRPr lang="tr-TR" sz="1100" dirty="0">
                        <a:effectLst/>
                        <a:latin typeface="Calibri"/>
                        <a:ea typeface="Calibri"/>
                        <a:cs typeface="Times New Roman"/>
                      </a:endParaRPr>
                    </a:p>
                  </a:txBody>
                  <a:tcPr marL="68580" marR="68580" marT="0" marB="0">
                    <a:solidFill>
                      <a:schemeClr val="accent2">
                        <a:lumMod val="40000"/>
                        <a:lumOff val="60000"/>
                      </a:schemeClr>
                    </a:solidFill>
                  </a:tcPr>
                </a:tc>
                <a:tc>
                  <a:txBody>
                    <a:bodyPr/>
                    <a:lstStyle/>
                    <a:p>
                      <a:pPr>
                        <a:lnSpc>
                          <a:spcPct val="115000"/>
                        </a:lnSpc>
                        <a:spcAft>
                          <a:spcPts val="0"/>
                        </a:spcAft>
                      </a:pPr>
                      <a:r>
                        <a:rPr lang="tr-TR" sz="1100" dirty="0">
                          <a:effectLst/>
                        </a:rPr>
                        <a:t> </a:t>
                      </a:r>
                      <a:endParaRPr lang="tr-TR" sz="1100" dirty="0">
                        <a:effectLst/>
                        <a:latin typeface="Calibri"/>
                        <a:ea typeface="Calibri"/>
                        <a:cs typeface="Times New Roman"/>
                      </a:endParaRPr>
                    </a:p>
                  </a:txBody>
                  <a:tcPr marL="68580" marR="68580" marT="0" marB="0">
                    <a:solidFill>
                      <a:schemeClr val="accent2">
                        <a:lumMod val="40000"/>
                        <a:lumOff val="60000"/>
                      </a:schemeClr>
                    </a:solidFill>
                  </a:tcPr>
                </a:tc>
                <a:tc>
                  <a:txBody>
                    <a:bodyPr/>
                    <a:lstStyle/>
                    <a:p>
                      <a:pPr>
                        <a:lnSpc>
                          <a:spcPct val="115000"/>
                        </a:lnSpc>
                        <a:spcAft>
                          <a:spcPts val="0"/>
                        </a:spcAft>
                      </a:pPr>
                      <a:r>
                        <a:rPr lang="tr-TR" sz="1100" dirty="0">
                          <a:effectLst/>
                        </a:rPr>
                        <a:t> </a:t>
                      </a:r>
                      <a:endParaRPr lang="tr-TR" sz="1100" dirty="0">
                        <a:effectLst/>
                        <a:latin typeface="Calibri"/>
                        <a:ea typeface="Calibri"/>
                        <a:cs typeface="Times New Roman"/>
                      </a:endParaRPr>
                    </a:p>
                  </a:txBody>
                  <a:tcPr marL="68580" marR="68580" marT="0" marB="0">
                    <a:solidFill>
                      <a:schemeClr val="accent2">
                        <a:lumMod val="40000"/>
                        <a:lumOff val="60000"/>
                      </a:schemeClr>
                    </a:solidFill>
                  </a:tcPr>
                </a:tc>
                <a:extLst>
                  <a:ext uri="{0D108BD9-81ED-4DB2-BD59-A6C34878D82A}">
                    <a16:rowId xmlns:a16="http://schemas.microsoft.com/office/drawing/2014/main" xmlns="" val="10001"/>
                  </a:ext>
                </a:extLst>
              </a:tr>
              <a:tr h="295573">
                <a:tc vMerge="1">
                  <a:txBody>
                    <a:bodyPr/>
                    <a:lstStyle/>
                    <a:p>
                      <a:endParaRPr lang="tr-TR"/>
                    </a:p>
                  </a:txBody>
                  <a:tcPr/>
                </a:tc>
                <a:tc>
                  <a:txBody>
                    <a:bodyPr/>
                    <a:lstStyle/>
                    <a:p>
                      <a:pPr>
                        <a:lnSpc>
                          <a:spcPct val="115000"/>
                        </a:lnSpc>
                        <a:spcAft>
                          <a:spcPts val="0"/>
                        </a:spcAft>
                      </a:pPr>
                      <a:r>
                        <a:rPr lang="tr-TR" sz="1100" dirty="0">
                          <a:effectLst/>
                        </a:rPr>
                        <a:t> </a:t>
                      </a:r>
                      <a:endParaRPr lang="tr-TR" sz="1100" dirty="0">
                        <a:effectLst/>
                        <a:latin typeface="Calibri"/>
                        <a:ea typeface="Calibri"/>
                        <a:cs typeface="Times New Roman"/>
                      </a:endParaRPr>
                    </a:p>
                  </a:txBody>
                  <a:tcPr marL="68580" marR="68580" marT="0" marB="0">
                    <a:solidFill>
                      <a:schemeClr val="accent2">
                        <a:lumMod val="40000"/>
                        <a:lumOff val="60000"/>
                      </a:schemeClr>
                    </a:solidFill>
                  </a:tcPr>
                </a:tc>
                <a:tc>
                  <a:txBody>
                    <a:bodyPr/>
                    <a:lstStyle/>
                    <a:p>
                      <a:pPr>
                        <a:lnSpc>
                          <a:spcPct val="115000"/>
                        </a:lnSpc>
                        <a:spcAft>
                          <a:spcPts val="0"/>
                        </a:spcAft>
                      </a:pPr>
                      <a:r>
                        <a:rPr lang="tr-TR" sz="1100">
                          <a:effectLst/>
                        </a:rPr>
                        <a:t> </a:t>
                      </a:r>
                      <a:endParaRPr lang="tr-TR" sz="1100">
                        <a:effectLst/>
                        <a:latin typeface="Calibri"/>
                        <a:ea typeface="Calibri"/>
                        <a:cs typeface="Times New Roman"/>
                      </a:endParaRPr>
                    </a:p>
                  </a:txBody>
                  <a:tcPr marL="68580" marR="68580" marT="0" marB="0">
                    <a:solidFill>
                      <a:schemeClr val="accent2">
                        <a:lumMod val="40000"/>
                        <a:lumOff val="60000"/>
                      </a:schemeClr>
                    </a:solidFill>
                  </a:tcPr>
                </a:tc>
                <a:tc>
                  <a:txBody>
                    <a:bodyPr/>
                    <a:lstStyle/>
                    <a:p>
                      <a:pPr>
                        <a:lnSpc>
                          <a:spcPct val="115000"/>
                        </a:lnSpc>
                        <a:spcAft>
                          <a:spcPts val="0"/>
                        </a:spcAft>
                      </a:pPr>
                      <a:r>
                        <a:rPr lang="tr-TR" sz="1100">
                          <a:effectLst/>
                        </a:rPr>
                        <a:t> </a:t>
                      </a:r>
                      <a:endParaRPr lang="tr-TR" sz="1100">
                        <a:effectLst/>
                        <a:latin typeface="Calibri"/>
                        <a:ea typeface="Calibri"/>
                        <a:cs typeface="Times New Roman"/>
                      </a:endParaRPr>
                    </a:p>
                  </a:txBody>
                  <a:tcPr marL="68580" marR="68580" marT="0" marB="0">
                    <a:solidFill>
                      <a:schemeClr val="accent2">
                        <a:lumMod val="40000"/>
                        <a:lumOff val="60000"/>
                      </a:schemeClr>
                    </a:solidFill>
                  </a:tcPr>
                </a:tc>
                <a:tc>
                  <a:txBody>
                    <a:bodyPr/>
                    <a:lstStyle/>
                    <a:p>
                      <a:pPr>
                        <a:lnSpc>
                          <a:spcPct val="115000"/>
                        </a:lnSpc>
                        <a:spcAft>
                          <a:spcPts val="0"/>
                        </a:spcAft>
                      </a:pPr>
                      <a:r>
                        <a:rPr lang="tr-TR" sz="1100" dirty="0">
                          <a:effectLst/>
                        </a:rPr>
                        <a:t> </a:t>
                      </a:r>
                      <a:endParaRPr lang="tr-TR" sz="1100" dirty="0">
                        <a:effectLst/>
                        <a:latin typeface="Calibri"/>
                        <a:ea typeface="Calibri"/>
                        <a:cs typeface="Times New Roman"/>
                      </a:endParaRPr>
                    </a:p>
                  </a:txBody>
                  <a:tcPr marL="68580" marR="68580" marT="0" marB="0">
                    <a:solidFill>
                      <a:schemeClr val="accent2">
                        <a:lumMod val="40000"/>
                        <a:lumOff val="60000"/>
                      </a:schemeClr>
                    </a:solidFill>
                  </a:tcPr>
                </a:tc>
                <a:tc>
                  <a:txBody>
                    <a:bodyPr/>
                    <a:lstStyle/>
                    <a:p>
                      <a:pPr>
                        <a:lnSpc>
                          <a:spcPct val="115000"/>
                        </a:lnSpc>
                        <a:spcAft>
                          <a:spcPts val="0"/>
                        </a:spcAft>
                      </a:pPr>
                      <a:r>
                        <a:rPr lang="tr-TR" sz="1100" dirty="0">
                          <a:effectLst/>
                        </a:rPr>
                        <a:t> </a:t>
                      </a:r>
                      <a:endParaRPr lang="tr-TR" sz="1100" dirty="0">
                        <a:effectLst/>
                        <a:latin typeface="Calibri"/>
                        <a:ea typeface="Calibri"/>
                        <a:cs typeface="Times New Roman"/>
                      </a:endParaRPr>
                    </a:p>
                  </a:txBody>
                  <a:tcPr marL="68580" marR="68580" marT="0" marB="0">
                    <a:solidFill>
                      <a:schemeClr val="accent2">
                        <a:lumMod val="40000"/>
                        <a:lumOff val="60000"/>
                      </a:schemeClr>
                    </a:solidFill>
                  </a:tcPr>
                </a:tc>
                <a:extLst>
                  <a:ext uri="{0D108BD9-81ED-4DB2-BD59-A6C34878D82A}">
                    <a16:rowId xmlns:a16="http://schemas.microsoft.com/office/drawing/2014/main" xmlns="" val="10002"/>
                  </a:ext>
                </a:extLst>
              </a:tr>
              <a:tr h="295573">
                <a:tc vMerge="1">
                  <a:txBody>
                    <a:bodyPr/>
                    <a:lstStyle/>
                    <a:p>
                      <a:endParaRPr lang="tr-TR"/>
                    </a:p>
                  </a:txBody>
                  <a:tcPr/>
                </a:tc>
                <a:tc>
                  <a:txBody>
                    <a:bodyPr/>
                    <a:lstStyle/>
                    <a:p>
                      <a:pPr>
                        <a:lnSpc>
                          <a:spcPct val="115000"/>
                        </a:lnSpc>
                        <a:spcAft>
                          <a:spcPts val="0"/>
                        </a:spcAft>
                      </a:pPr>
                      <a:r>
                        <a:rPr lang="tr-TR" sz="1100">
                          <a:effectLst/>
                        </a:rPr>
                        <a:t> </a:t>
                      </a:r>
                      <a:endParaRPr lang="tr-TR" sz="1100">
                        <a:effectLst/>
                        <a:latin typeface="Calibri"/>
                        <a:ea typeface="Calibri"/>
                        <a:cs typeface="Times New Roman"/>
                      </a:endParaRPr>
                    </a:p>
                  </a:txBody>
                  <a:tcPr marL="68580" marR="68580" marT="0" marB="0">
                    <a:solidFill>
                      <a:schemeClr val="accent2">
                        <a:lumMod val="40000"/>
                        <a:lumOff val="60000"/>
                      </a:schemeClr>
                    </a:solidFill>
                  </a:tcPr>
                </a:tc>
                <a:tc>
                  <a:txBody>
                    <a:bodyPr/>
                    <a:lstStyle/>
                    <a:p>
                      <a:pPr>
                        <a:lnSpc>
                          <a:spcPct val="115000"/>
                        </a:lnSpc>
                        <a:spcAft>
                          <a:spcPts val="0"/>
                        </a:spcAft>
                      </a:pPr>
                      <a:r>
                        <a:rPr lang="tr-TR" sz="1100">
                          <a:effectLst/>
                        </a:rPr>
                        <a:t> </a:t>
                      </a:r>
                      <a:endParaRPr lang="tr-TR" sz="1100">
                        <a:effectLst/>
                        <a:latin typeface="Calibri"/>
                        <a:ea typeface="Calibri"/>
                        <a:cs typeface="Times New Roman"/>
                      </a:endParaRPr>
                    </a:p>
                  </a:txBody>
                  <a:tcPr marL="68580" marR="68580" marT="0" marB="0">
                    <a:solidFill>
                      <a:schemeClr val="accent2">
                        <a:lumMod val="40000"/>
                        <a:lumOff val="60000"/>
                      </a:schemeClr>
                    </a:solidFill>
                  </a:tcPr>
                </a:tc>
                <a:tc>
                  <a:txBody>
                    <a:bodyPr/>
                    <a:lstStyle/>
                    <a:p>
                      <a:pPr>
                        <a:lnSpc>
                          <a:spcPct val="115000"/>
                        </a:lnSpc>
                        <a:spcAft>
                          <a:spcPts val="0"/>
                        </a:spcAft>
                      </a:pPr>
                      <a:r>
                        <a:rPr lang="tr-TR" sz="1100">
                          <a:effectLst/>
                        </a:rPr>
                        <a:t> </a:t>
                      </a:r>
                      <a:endParaRPr lang="tr-TR" sz="1100">
                        <a:effectLst/>
                        <a:latin typeface="Calibri"/>
                        <a:ea typeface="Calibri"/>
                        <a:cs typeface="Times New Roman"/>
                      </a:endParaRPr>
                    </a:p>
                  </a:txBody>
                  <a:tcPr marL="68580" marR="68580" marT="0" marB="0">
                    <a:solidFill>
                      <a:schemeClr val="accent2">
                        <a:lumMod val="40000"/>
                        <a:lumOff val="60000"/>
                      </a:schemeClr>
                    </a:solidFill>
                  </a:tcPr>
                </a:tc>
                <a:tc>
                  <a:txBody>
                    <a:bodyPr/>
                    <a:lstStyle/>
                    <a:p>
                      <a:pPr>
                        <a:lnSpc>
                          <a:spcPct val="115000"/>
                        </a:lnSpc>
                        <a:spcAft>
                          <a:spcPts val="0"/>
                        </a:spcAft>
                      </a:pPr>
                      <a:r>
                        <a:rPr lang="tr-TR" sz="1100">
                          <a:effectLst/>
                        </a:rPr>
                        <a:t> </a:t>
                      </a:r>
                      <a:endParaRPr lang="tr-TR" sz="1100">
                        <a:effectLst/>
                        <a:latin typeface="Calibri"/>
                        <a:ea typeface="Calibri"/>
                        <a:cs typeface="Times New Roman"/>
                      </a:endParaRPr>
                    </a:p>
                  </a:txBody>
                  <a:tcPr marL="68580" marR="68580" marT="0" marB="0">
                    <a:solidFill>
                      <a:schemeClr val="accent2">
                        <a:lumMod val="40000"/>
                        <a:lumOff val="60000"/>
                      </a:schemeClr>
                    </a:solidFill>
                  </a:tcPr>
                </a:tc>
                <a:tc>
                  <a:txBody>
                    <a:bodyPr/>
                    <a:lstStyle/>
                    <a:p>
                      <a:pPr>
                        <a:lnSpc>
                          <a:spcPct val="115000"/>
                        </a:lnSpc>
                        <a:spcAft>
                          <a:spcPts val="0"/>
                        </a:spcAft>
                      </a:pPr>
                      <a:r>
                        <a:rPr lang="tr-TR" sz="1100" dirty="0">
                          <a:effectLst/>
                        </a:rPr>
                        <a:t> </a:t>
                      </a:r>
                      <a:endParaRPr lang="tr-TR" sz="1100" dirty="0">
                        <a:effectLst/>
                        <a:latin typeface="Calibri"/>
                        <a:ea typeface="Calibri"/>
                        <a:cs typeface="Times New Roman"/>
                      </a:endParaRPr>
                    </a:p>
                  </a:txBody>
                  <a:tcPr marL="68580" marR="68580" marT="0" marB="0">
                    <a:solidFill>
                      <a:schemeClr val="accent2">
                        <a:lumMod val="40000"/>
                        <a:lumOff val="60000"/>
                      </a:schemeClr>
                    </a:solidFill>
                  </a:tcPr>
                </a:tc>
                <a:extLst>
                  <a:ext uri="{0D108BD9-81ED-4DB2-BD59-A6C34878D82A}">
                    <a16:rowId xmlns:a16="http://schemas.microsoft.com/office/drawing/2014/main" xmlns="" val="10003"/>
                  </a:ext>
                </a:extLst>
              </a:tr>
              <a:tr h="295573">
                <a:tc vMerge="1">
                  <a:txBody>
                    <a:bodyPr/>
                    <a:lstStyle/>
                    <a:p>
                      <a:endParaRPr lang="tr-TR"/>
                    </a:p>
                  </a:txBody>
                  <a:tcPr/>
                </a:tc>
                <a:tc>
                  <a:txBody>
                    <a:bodyPr/>
                    <a:lstStyle/>
                    <a:p>
                      <a:pPr>
                        <a:lnSpc>
                          <a:spcPct val="115000"/>
                        </a:lnSpc>
                        <a:spcAft>
                          <a:spcPts val="0"/>
                        </a:spcAft>
                      </a:pPr>
                      <a:r>
                        <a:rPr lang="tr-TR" sz="1100" dirty="0">
                          <a:effectLst/>
                        </a:rPr>
                        <a:t> </a:t>
                      </a:r>
                      <a:endParaRPr lang="tr-TR" sz="1100" dirty="0">
                        <a:effectLst/>
                        <a:latin typeface="Calibri"/>
                        <a:ea typeface="Calibri"/>
                        <a:cs typeface="Times New Roman"/>
                      </a:endParaRPr>
                    </a:p>
                  </a:txBody>
                  <a:tcPr marL="68580" marR="68580" marT="0" marB="0">
                    <a:solidFill>
                      <a:schemeClr val="accent2">
                        <a:lumMod val="40000"/>
                        <a:lumOff val="60000"/>
                      </a:schemeClr>
                    </a:solidFill>
                  </a:tcPr>
                </a:tc>
                <a:tc>
                  <a:txBody>
                    <a:bodyPr/>
                    <a:lstStyle/>
                    <a:p>
                      <a:pPr>
                        <a:lnSpc>
                          <a:spcPct val="115000"/>
                        </a:lnSpc>
                        <a:spcAft>
                          <a:spcPts val="0"/>
                        </a:spcAft>
                      </a:pPr>
                      <a:r>
                        <a:rPr lang="tr-TR" sz="1100">
                          <a:effectLst/>
                        </a:rPr>
                        <a:t> </a:t>
                      </a:r>
                      <a:endParaRPr lang="tr-TR" sz="1100">
                        <a:effectLst/>
                        <a:latin typeface="Calibri"/>
                        <a:ea typeface="Calibri"/>
                        <a:cs typeface="Times New Roman"/>
                      </a:endParaRPr>
                    </a:p>
                  </a:txBody>
                  <a:tcPr marL="68580" marR="68580" marT="0" marB="0">
                    <a:solidFill>
                      <a:schemeClr val="accent2">
                        <a:lumMod val="40000"/>
                        <a:lumOff val="60000"/>
                      </a:schemeClr>
                    </a:solidFill>
                  </a:tcPr>
                </a:tc>
                <a:tc>
                  <a:txBody>
                    <a:bodyPr/>
                    <a:lstStyle/>
                    <a:p>
                      <a:pPr>
                        <a:lnSpc>
                          <a:spcPct val="115000"/>
                        </a:lnSpc>
                        <a:spcAft>
                          <a:spcPts val="0"/>
                        </a:spcAft>
                      </a:pPr>
                      <a:r>
                        <a:rPr lang="tr-TR" sz="1100">
                          <a:effectLst/>
                        </a:rPr>
                        <a:t> </a:t>
                      </a:r>
                      <a:endParaRPr lang="tr-TR" sz="1100">
                        <a:effectLst/>
                        <a:latin typeface="Calibri"/>
                        <a:ea typeface="Calibri"/>
                        <a:cs typeface="Times New Roman"/>
                      </a:endParaRPr>
                    </a:p>
                  </a:txBody>
                  <a:tcPr marL="68580" marR="68580" marT="0" marB="0">
                    <a:solidFill>
                      <a:schemeClr val="accent2">
                        <a:lumMod val="40000"/>
                        <a:lumOff val="60000"/>
                      </a:schemeClr>
                    </a:solidFill>
                  </a:tcPr>
                </a:tc>
                <a:tc>
                  <a:txBody>
                    <a:bodyPr/>
                    <a:lstStyle/>
                    <a:p>
                      <a:pPr>
                        <a:lnSpc>
                          <a:spcPct val="115000"/>
                        </a:lnSpc>
                        <a:spcAft>
                          <a:spcPts val="0"/>
                        </a:spcAft>
                      </a:pPr>
                      <a:r>
                        <a:rPr lang="tr-TR" sz="1100">
                          <a:effectLst/>
                        </a:rPr>
                        <a:t> </a:t>
                      </a:r>
                      <a:endParaRPr lang="tr-TR" sz="1100">
                        <a:effectLst/>
                        <a:latin typeface="Calibri"/>
                        <a:ea typeface="Calibri"/>
                        <a:cs typeface="Times New Roman"/>
                      </a:endParaRPr>
                    </a:p>
                  </a:txBody>
                  <a:tcPr marL="68580" marR="68580" marT="0" marB="0">
                    <a:solidFill>
                      <a:schemeClr val="accent2">
                        <a:lumMod val="40000"/>
                        <a:lumOff val="60000"/>
                      </a:schemeClr>
                    </a:solidFill>
                  </a:tcPr>
                </a:tc>
                <a:tc>
                  <a:txBody>
                    <a:bodyPr/>
                    <a:lstStyle/>
                    <a:p>
                      <a:pPr>
                        <a:lnSpc>
                          <a:spcPct val="115000"/>
                        </a:lnSpc>
                        <a:spcAft>
                          <a:spcPts val="0"/>
                        </a:spcAft>
                      </a:pPr>
                      <a:r>
                        <a:rPr lang="tr-TR" sz="1100" dirty="0">
                          <a:effectLst/>
                        </a:rPr>
                        <a:t> </a:t>
                      </a:r>
                      <a:endParaRPr lang="tr-TR" sz="1100" dirty="0">
                        <a:effectLst/>
                        <a:latin typeface="Calibri"/>
                        <a:ea typeface="Calibri"/>
                        <a:cs typeface="Times New Roman"/>
                      </a:endParaRPr>
                    </a:p>
                  </a:txBody>
                  <a:tcPr marL="68580" marR="68580" marT="0" marB="0">
                    <a:solidFill>
                      <a:schemeClr val="accent2">
                        <a:lumMod val="40000"/>
                        <a:lumOff val="60000"/>
                      </a:schemeClr>
                    </a:solidFill>
                  </a:tcPr>
                </a:tc>
                <a:extLst>
                  <a:ext uri="{0D108BD9-81ED-4DB2-BD59-A6C34878D82A}">
                    <a16:rowId xmlns:a16="http://schemas.microsoft.com/office/drawing/2014/main" xmlns="" val="10004"/>
                  </a:ext>
                </a:extLst>
              </a:tr>
              <a:tr h="295573">
                <a:tc vMerge="1">
                  <a:txBody>
                    <a:bodyPr/>
                    <a:lstStyle/>
                    <a:p>
                      <a:endParaRPr lang="tr-TR"/>
                    </a:p>
                  </a:txBody>
                  <a:tcPr/>
                </a:tc>
                <a:tc>
                  <a:txBody>
                    <a:bodyPr/>
                    <a:lstStyle/>
                    <a:p>
                      <a:pPr>
                        <a:lnSpc>
                          <a:spcPct val="115000"/>
                        </a:lnSpc>
                        <a:spcAft>
                          <a:spcPts val="0"/>
                        </a:spcAft>
                      </a:pPr>
                      <a:r>
                        <a:rPr lang="tr-TR" sz="1100">
                          <a:effectLst/>
                        </a:rPr>
                        <a:t> </a:t>
                      </a:r>
                      <a:endParaRPr lang="tr-TR" sz="1100">
                        <a:effectLst/>
                        <a:latin typeface="Calibri"/>
                        <a:ea typeface="Calibri"/>
                        <a:cs typeface="Times New Roman"/>
                      </a:endParaRPr>
                    </a:p>
                  </a:txBody>
                  <a:tcPr marL="68580" marR="68580" marT="0" marB="0">
                    <a:solidFill>
                      <a:schemeClr val="accent2">
                        <a:lumMod val="40000"/>
                        <a:lumOff val="60000"/>
                      </a:schemeClr>
                    </a:solidFill>
                  </a:tcPr>
                </a:tc>
                <a:tc>
                  <a:txBody>
                    <a:bodyPr/>
                    <a:lstStyle/>
                    <a:p>
                      <a:pPr>
                        <a:lnSpc>
                          <a:spcPct val="115000"/>
                        </a:lnSpc>
                        <a:spcAft>
                          <a:spcPts val="0"/>
                        </a:spcAft>
                      </a:pPr>
                      <a:r>
                        <a:rPr lang="tr-TR" sz="1100">
                          <a:effectLst/>
                        </a:rPr>
                        <a:t> </a:t>
                      </a:r>
                      <a:endParaRPr lang="tr-TR" sz="1100">
                        <a:effectLst/>
                        <a:latin typeface="Calibri"/>
                        <a:ea typeface="Calibri"/>
                        <a:cs typeface="Times New Roman"/>
                      </a:endParaRPr>
                    </a:p>
                  </a:txBody>
                  <a:tcPr marL="68580" marR="68580" marT="0" marB="0">
                    <a:solidFill>
                      <a:schemeClr val="accent2">
                        <a:lumMod val="40000"/>
                        <a:lumOff val="60000"/>
                      </a:schemeClr>
                    </a:solidFill>
                  </a:tcPr>
                </a:tc>
                <a:tc>
                  <a:txBody>
                    <a:bodyPr/>
                    <a:lstStyle/>
                    <a:p>
                      <a:pPr>
                        <a:lnSpc>
                          <a:spcPct val="115000"/>
                        </a:lnSpc>
                        <a:spcAft>
                          <a:spcPts val="0"/>
                        </a:spcAft>
                      </a:pPr>
                      <a:r>
                        <a:rPr lang="tr-TR" sz="1100">
                          <a:effectLst/>
                        </a:rPr>
                        <a:t> </a:t>
                      </a:r>
                      <a:endParaRPr lang="tr-TR" sz="1100">
                        <a:effectLst/>
                        <a:latin typeface="Calibri"/>
                        <a:ea typeface="Calibri"/>
                        <a:cs typeface="Times New Roman"/>
                      </a:endParaRPr>
                    </a:p>
                  </a:txBody>
                  <a:tcPr marL="68580" marR="68580" marT="0" marB="0">
                    <a:solidFill>
                      <a:schemeClr val="accent2">
                        <a:lumMod val="40000"/>
                        <a:lumOff val="60000"/>
                      </a:schemeClr>
                    </a:solidFill>
                  </a:tcPr>
                </a:tc>
                <a:tc>
                  <a:txBody>
                    <a:bodyPr/>
                    <a:lstStyle/>
                    <a:p>
                      <a:pPr>
                        <a:lnSpc>
                          <a:spcPct val="115000"/>
                        </a:lnSpc>
                        <a:spcAft>
                          <a:spcPts val="0"/>
                        </a:spcAft>
                      </a:pPr>
                      <a:r>
                        <a:rPr lang="tr-TR" sz="1100">
                          <a:effectLst/>
                        </a:rPr>
                        <a:t> </a:t>
                      </a:r>
                      <a:endParaRPr lang="tr-TR" sz="1100">
                        <a:effectLst/>
                        <a:latin typeface="Calibri"/>
                        <a:ea typeface="Calibri"/>
                        <a:cs typeface="Times New Roman"/>
                      </a:endParaRPr>
                    </a:p>
                  </a:txBody>
                  <a:tcPr marL="68580" marR="68580" marT="0" marB="0">
                    <a:solidFill>
                      <a:schemeClr val="accent2">
                        <a:lumMod val="40000"/>
                        <a:lumOff val="60000"/>
                      </a:schemeClr>
                    </a:solidFill>
                  </a:tcPr>
                </a:tc>
                <a:tc>
                  <a:txBody>
                    <a:bodyPr/>
                    <a:lstStyle/>
                    <a:p>
                      <a:pPr>
                        <a:lnSpc>
                          <a:spcPct val="115000"/>
                        </a:lnSpc>
                        <a:spcAft>
                          <a:spcPts val="0"/>
                        </a:spcAft>
                      </a:pPr>
                      <a:r>
                        <a:rPr lang="tr-TR" sz="1100" dirty="0">
                          <a:effectLst/>
                        </a:rPr>
                        <a:t> </a:t>
                      </a:r>
                      <a:endParaRPr lang="tr-TR" sz="1100" dirty="0">
                        <a:effectLst/>
                        <a:latin typeface="Calibri"/>
                        <a:ea typeface="Calibri"/>
                        <a:cs typeface="Times New Roman"/>
                      </a:endParaRPr>
                    </a:p>
                  </a:txBody>
                  <a:tcPr marL="68580" marR="68580" marT="0" marB="0">
                    <a:solidFill>
                      <a:schemeClr val="accent2">
                        <a:lumMod val="40000"/>
                        <a:lumOff val="60000"/>
                      </a:schemeClr>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45573063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4338" name="2 Alt Başlık"/>
          <p:cNvSpPr>
            <a:spLocks noGrp="1"/>
          </p:cNvSpPr>
          <p:nvPr>
            <p:ph type="subTitle" idx="1"/>
          </p:nvPr>
        </p:nvSpPr>
        <p:spPr>
          <a:xfrm>
            <a:off x="1619250" y="2781300"/>
            <a:ext cx="5832475" cy="2038350"/>
          </a:xfrm>
        </p:spPr>
        <p:txBody>
          <a:bodyPr/>
          <a:lstStyle/>
          <a:p>
            <a:pPr marR="0" algn="ctr" eaLnBrk="1" hangingPunct="1">
              <a:defRPr/>
            </a:pPr>
            <a:r>
              <a:rPr lang="tr-TR" sz="4400" b="1" smtClean="0">
                <a:solidFill>
                  <a:schemeClr val="tx2"/>
                </a:solidFill>
                <a:effectLst>
                  <a:outerShdw blurRad="38100" dist="38100" dir="2700000" algn="tl">
                    <a:srgbClr val="C0C0C0"/>
                  </a:outerShdw>
                </a:effectLst>
                <a:latin typeface="Calibri" pitchFamily="34" charset="0"/>
              </a:rPr>
              <a:t>L-tipi matris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Başlık"/>
          <p:cNvSpPr>
            <a:spLocks noGrp="1"/>
          </p:cNvSpPr>
          <p:nvPr>
            <p:ph type="title" idx="4294967295"/>
          </p:nvPr>
        </p:nvSpPr>
        <p:spPr>
          <a:xfrm>
            <a:off x="755650" y="333375"/>
            <a:ext cx="7686675" cy="1143000"/>
          </a:xfrm>
        </p:spPr>
        <p:txBody>
          <a:bodyPr/>
          <a:lstStyle/>
          <a:p>
            <a:pPr>
              <a:defRPr/>
            </a:pPr>
            <a:r>
              <a:rPr lang="tr-TR" b="1" dirty="0" smtClean="0"/>
              <a:t>   </a:t>
            </a:r>
            <a:r>
              <a:rPr lang="tr-TR" b="1" dirty="0" smtClean="0">
                <a:effectLst>
                  <a:outerShdw blurRad="38100" dist="38100" dir="2700000" algn="tl">
                    <a:srgbClr val="000000">
                      <a:alpha val="43137"/>
                    </a:srgbClr>
                  </a:outerShdw>
                </a:effectLst>
              </a:rPr>
              <a:t>Karar matris metodolojisi</a:t>
            </a:r>
          </a:p>
        </p:txBody>
      </p:sp>
      <p:sp>
        <p:nvSpPr>
          <p:cNvPr id="222211" name="2 İçerik Yer Tutucusu"/>
          <p:cNvSpPr>
            <a:spLocks noGrp="1"/>
          </p:cNvSpPr>
          <p:nvPr>
            <p:ph idx="4294967295"/>
          </p:nvPr>
        </p:nvSpPr>
        <p:spPr>
          <a:xfrm>
            <a:off x="684213" y="1857375"/>
            <a:ext cx="8172450" cy="4595813"/>
          </a:xfrm>
        </p:spPr>
        <p:txBody>
          <a:bodyPr/>
          <a:lstStyle/>
          <a:p>
            <a:pPr algn="ctr">
              <a:buFont typeface="Wingdings 2" pitchFamily="18" charset="2"/>
              <a:buNone/>
            </a:pPr>
            <a:r>
              <a:rPr lang="tr-TR" sz="2800" smtClean="0"/>
              <a:t>En sık kullanılan yaklaşımlardan biri olan risk değerlendirme matrisi</a:t>
            </a:r>
            <a:r>
              <a:rPr lang="tr-TR" sz="2800" b="1" smtClean="0"/>
              <a:t> ABD askeri standardı MIL_STD_882-B</a:t>
            </a:r>
            <a:r>
              <a:rPr lang="tr-TR" sz="2800" smtClean="0"/>
              <a:t> olarak da bilinen sistem güvenlik program gereksimini karşılamak maksadıyla geliştirilmiştir. </a:t>
            </a:r>
          </a:p>
          <a:p>
            <a:pPr algn="ctr"/>
            <a:endParaRPr lang="tr-TR" sz="2800" smtClean="0"/>
          </a:p>
          <a:p>
            <a:pPr algn="ctr">
              <a:buFont typeface="Wingdings 2" pitchFamily="18" charset="2"/>
              <a:buNone/>
            </a:pPr>
            <a:r>
              <a:rPr lang="tr-TR" sz="2800" smtClean="0"/>
              <a:t>Matris diyagramları, </a:t>
            </a:r>
            <a:r>
              <a:rPr lang="tr-TR" sz="2800" b="1" smtClean="0"/>
              <a:t>iki veya daha fazla değişken arasındaki ilişki</a:t>
            </a:r>
            <a:r>
              <a:rPr lang="tr-TR" sz="2800" smtClean="0"/>
              <a:t>yi analiz etmekte kullanılan değerlendirme araçlarıdır. </a:t>
            </a:r>
          </a:p>
          <a:p>
            <a:endParaRPr lang="tr-TR" sz="2500" b="1"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1 Başlık"/>
          <p:cNvSpPr>
            <a:spLocks noGrp="1"/>
          </p:cNvSpPr>
          <p:nvPr>
            <p:ph type="title" idx="4294967295"/>
          </p:nvPr>
        </p:nvSpPr>
        <p:spPr>
          <a:xfrm>
            <a:off x="1000125" y="274638"/>
            <a:ext cx="7686675" cy="1143000"/>
          </a:xfrm>
        </p:spPr>
        <p:txBody>
          <a:bodyPr/>
          <a:lstStyle/>
          <a:p>
            <a:r>
              <a:rPr lang="tr-TR" b="1" smtClean="0"/>
              <a:t>  Karar matris metodolojisi</a:t>
            </a:r>
          </a:p>
        </p:txBody>
      </p:sp>
      <p:sp>
        <p:nvSpPr>
          <p:cNvPr id="223235" name="2 İçerik Yer Tutucusu"/>
          <p:cNvSpPr>
            <a:spLocks noGrp="1"/>
          </p:cNvSpPr>
          <p:nvPr>
            <p:ph idx="4294967295"/>
          </p:nvPr>
        </p:nvSpPr>
        <p:spPr>
          <a:xfrm>
            <a:off x="684213" y="1857375"/>
            <a:ext cx="8172450" cy="4595813"/>
          </a:xfrm>
        </p:spPr>
        <p:txBody>
          <a:bodyPr/>
          <a:lstStyle/>
          <a:p>
            <a:pPr algn="ctr">
              <a:buFont typeface="Wingdings 2" pitchFamily="18" charset="2"/>
              <a:buNone/>
            </a:pPr>
            <a:r>
              <a:rPr lang="tr-TR" sz="2800" smtClean="0"/>
              <a:t>Bu metot basit olması dolayısıyla  </a:t>
            </a:r>
            <a:r>
              <a:rPr lang="tr-TR" sz="2800" b="1" smtClean="0"/>
              <a:t>tek başına risk analizi yapmak zorunda olan analistler </a:t>
            </a:r>
            <a:r>
              <a:rPr lang="tr-TR" sz="2800" smtClean="0"/>
              <a:t>için idealdir.</a:t>
            </a:r>
          </a:p>
          <a:p>
            <a:pPr algn="ctr">
              <a:buFont typeface="Wingdings 2" pitchFamily="18" charset="2"/>
              <a:buNone/>
            </a:pPr>
            <a:endParaRPr lang="tr-TR" sz="2800" smtClean="0"/>
          </a:p>
          <a:p>
            <a:pPr algn="ctr">
              <a:buFont typeface="Wingdings 2" pitchFamily="18" charset="2"/>
              <a:buNone/>
            </a:pPr>
            <a:r>
              <a:rPr lang="tr-TR" sz="2800" smtClean="0"/>
              <a:t> Ancak, değişik prosesler içeren veya birbirinden çok farklı akım şemasına sahip </a:t>
            </a:r>
            <a:r>
              <a:rPr lang="tr-TR" sz="2800" b="1" smtClean="0"/>
              <a:t>işlerin/proseslerin hepsi için tek başına yeterli değildir </a:t>
            </a:r>
            <a:r>
              <a:rPr lang="tr-TR" sz="2800" smtClean="0"/>
              <a:t>ve </a:t>
            </a:r>
            <a:r>
              <a:rPr lang="tr-TR" sz="2800" b="1" smtClean="0"/>
              <a:t>analistin birikimine göre metodun başarı oranı </a:t>
            </a:r>
            <a:r>
              <a:rPr lang="tr-TR" sz="2800" smtClean="0"/>
              <a:t>değişir.</a:t>
            </a:r>
          </a:p>
          <a:p>
            <a:endParaRPr lang="tr-TR" sz="2500" b="1"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71286" y="548680"/>
            <a:ext cx="7772400" cy="936104"/>
          </a:xfrm>
          <a:ln>
            <a:miter lim="800000"/>
            <a:headEnd/>
            <a:tailEnd/>
          </a:ln>
          <a:extLst/>
        </p:spPr>
        <p:txBody>
          <a:bodyPr>
            <a:normAutofit/>
          </a:bodyPr>
          <a:lstStyle/>
          <a:p>
            <a:pPr algn="ctr" eaLnBrk="1" hangingPunct="1">
              <a:defRPr/>
            </a:pPr>
            <a:r>
              <a:rPr lang="tr-TR" sz="4500" smtClean="0">
                <a:solidFill>
                  <a:schemeClr val="tx2"/>
                </a:solidFill>
                <a:effectLst>
                  <a:outerShdw blurRad="38100" dist="38100" dir="2700000" algn="tl">
                    <a:srgbClr val="000000">
                      <a:alpha val="43137"/>
                    </a:srgbClr>
                  </a:outerShdw>
                </a:effectLst>
              </a:rPr>
              <a:t>KISACA RİSK YÖNETİMİ</a:t>
            </a:r>
            <a:endParaRPr lang="tr-TR" sz="4500">
              <a:solidFill>
                <a:schemeClr val="tx2"/>
              </a:solidFill>
              <a:effectLst>
                <a:outerShdw blurRad="38100" dist="38100" dir="2700000" algn="tl">
                  <a:srgbClr val="000000">
                    <a:alpha val="43137"/>
                  </a:srgbClr>
                </a:outerShdw>
              </a:effectLst>
            </a:endParaRPr>
          </a:p>
        </p:txBody>
      </p:sp>
      <p:pic>
        <p:nvPicPr>
          <p:cNvPr id="27651" name="Picture 4" descr="risk_analizi3"/>
          <p:cNvPicPr>
            <a:picLocks noGrp="1" noChangeAspect="1" noChangeArrowheads="1"/>
          </p:cNvPicPr>
          <p:nvPr>
            <p:ph type="body" idx="1"/>
          </p:nvPr>
        </p:nvPicPr>
        <p:blipFill>
          <a:blip r:embed="rId2">
            <a:extLst>
              <a:ext uri="{28A0092B-C50C-407E-A947-70E740481C1C}">
                <a14:useLocalDpi xmlns:a14="http://schemas.microsoft.com/office/drawing/2010/main" xmlns="" val="0"/>
              </a:ext>
            </a:extLst>
          </a:blip>
          <a:srcRect t="8549" r="6798"/>
          <a:stretch>
            <a:fillRect/>
          </a:stretch>
        </p:blipFill>
        <p:spPr>
          <a:xfrm>
            <a:off x="315913" y="1714500"/>
            <a:ext cx="8535987" cy="4795838"/>
          </a:xfrm>
        </p:spPr>
      </p:pic>
      <p:sp>
        <p:nvSpPr>
          <p:cNvPr id="27652" name="Text Box 19"/>
          <p:cNvSpPr txBox="1">
            <a:spLocks noChangeArrowheads="1"/>
          </p:cNvSpPr>
          <p:nvPr/>
        </p:nvSpPr>
        <p:spPr bwMode="auto">
          <a:xfrm>
            <a:off x="639763" y="6253163"/>
            <a:ext cx="1676400" cy="319087"/>
          </a:xfrm>
          <a:prstGeom prst="rect">
            <a:avLst/>
          </a:prstGeom>
          <a:solidFill>
            <a:srgbClr val="B2B2B2"/>
          </a:solidFill>
          <a:ln w="9525">
            <a:solidFill>
              <a:schemeClr val="tx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102000"/>
              </a:lnSpc>
              <a:spcBef>
                <a:spcPct val="50000"/>
              </a:spcBef>
              <a:buClr>
                <a:srgbClr val="000000"/>
              </a:buClr>
              <a:buSzPct val="100000"/>
              <a:buFont typeface="Calibri" pitchFamily="34" charset="0"/>
              <a:buNone/>
            </a:pPr>
            <a:r>
              <a:rPr lang="tr-TR" sz="1400" b="1">
                <a:latin typeface="Calibri" pitchFamily="34" charset="0"/>
              </a:rPr>
              <a:t>RİSK BELİRLEME</a:t>
            </a:r>
          </a:p>
        </p:txBody>
      </p:sp>
      <p:sp>
        <p:nvSpPr>
          <p:cNvPr id="27653" name="Text Box 20"/>
          <p:cNvSpPr txBox="1">
            <a:spLocks noChangeArrowheads="1"/>
          </p:cNvSpPr>
          <p:nvPr/>
        </p:nvSpPr>
        <p:spPr bwMode="auto">
          <a:xfrm>
            <a:off x="3000375" y="6259513"/>
            <a:ext cx="2016125" cy="312737"/>
          </a:xfrm>
          <a:prstGeom prst="rect">
            <a:avLst/>
          </a:prstGeom>
          <a:solidFill>
            <a:srgbClr val="B2B2B2"/>
          </a:solidFill>
          <a:ln w="9525">
            <a:solidFill>
              <a:schemeClr val="tx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102000"/>
              </a:lnSpc>
              <a:spcBef>
                <a:spcPct val="50000"/>
              </a:spcBef>
              <a:buClr>
                <a:srgbClr val="000000"/>
              </a:buClr>
              <a:buSzPct val="100000"/>
              <a:buFont typeface="Calibri" pitchFamily="34" charset="0"/>
              <a:buNone/>
            </a:pPr>
            <a:r>
              <a:rPr lang="tr-TR" sz="1400" b="1" dirty="0">
                <a:latin typeface="Calibri" pitchFamily="34" charset="0"/>
              </a:rPr>
              <a:t>RİSK </a:t>
            </a:r>
            <a:r>
              <a:rPr lang="tr-TR" sz="1400" b="1" dirty="0" smtClean="0">
                <a:latin typeface="Calibri" pitchFamily="34" charset="0"/>
              </a:rPr>
              <a:t>DEĞERLENDİRME</a:t>
            </a:r>
            <a:endParaRPr lang="tr-TR" sz="1400" b="1" dirty="0">
              <a:latin typeface="Calibri" pitchFamily="34" charset="0"/>
            </a:endParaRPr>
          </a:p>
        </p:txBody>
      </p:sp>
      <p:sp>
        <p:nvSpPr>
          <p:cNvPr id="27654" name="Text Box 21"/>
          <p:cNvSpPr txBox="1">
            <a:spLocks noChangeArrowheads="1"/>
          </p:cNvSpPr>
          <p:nvPr/>
        </p:nvSpPr>
        <p:spPr bwMode="auto">
          <a:xfrm>
            <a:off x="6227763" y="6253163"/>
            <a:ext cx="1676400" cy="304800"/>
          </a:xfrm>
          <a:prstGeom prst="rect">
            <a:avLst/>
          </a:prstGeom>
          <a:solidFill>
            <a:srgbClr val="B2B2B2"/>
          </a:solidFill>
          <a:ln w="9525">
            <a:solidFill>
              <a:schemeClr val="tx1"/>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102000"/>
              </a:lnSpc>
              <a:spcBef>
                <a:spcPct val="50000"/>
              </a:spcBef>
              <a:buClr>
                <a:srgbClr val="000000"/>
              </a:buClr>
              <a:buSzPct val="100000"/>
              <a:buFont typeface="Calibri" pitchFamily="34" charset="0"/>
              <a:buNone/>
            </a:pPr>
            <a:r>
              <a:rPr lang="tr-TR" sz="1400" b="1">
                <a:latin typeface="Calibri" pitchFamily="34" charset="0"/>
              </a:rPr>
              <a:t>RİSK YÖNETİMİ</a:t>
            </a:r>
          </a:p>
        </p:txBody>
      </p:sp>
    </p:spTree>
    <p:extLst>
      <p:ext uri="{BB962C8B-B14F-4D97-AF65-F5344CB8AC3E}">
        <p14:creationId xmlns:p14="http://schemas.microsoft.com/office/powerpoint/2010/main" xmlns="" val="197360558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1 Başlık"/>
          <p:cNvSpPr>
            <a:spLocks noGrp="1"/>
          </p:cNvSpPr>
          <p:nvPr>
            <p:ph type="title" idx="4294967295"/>
          </p:nvPr>
        </p:nvSpPr>
        <p:spPr>
          <a:xfrm>
            <a:off x="1000125" y="274638"/>
            <a:ext cx="7686675" cy="1143000"/>
          </a:xfrm>
        </p:spPr>
        <p:txBody>
          <a:bodyPr/>
          <a:lstStyle/>
          <a:p>
            <a:r>
              <a:rPr lang="tr-TR" b="1" smtClean="0"/>
              <a:t>L-tipi matrisler</a:t>
            </a:r>
          </a:p>
        </p:txBody>
      </p:sp>
      <p:sp>
        <p:nvSpPr>
          <p:cNvPr id="224259" name="2 İçerik Yer Tutucusu"/>
          <p:cNvSpPr>
            <a:spLocks noGrp="1"/>
          </p:cNvSpPr>
          <p:nvPr>
            <p:ph idx="4294967295"/>
          </p:nvPr>
        </p:nvSpPr>
        <p:spPr>
          <a:xfrm>
            <a:off x="684213" y="1643063"/>
            <a:ext cx="7888287" cy="4810125"/>
          </a:xfrm>
        </p:spPr>
        <p:txBody>
          <a:bodyPr/>
          <a:lstStyle/>
          <a:p>
            <a:pPr algn="ctr">
              <a:buFont typeface="Wingdings 2" pitchFamily="18" charset="2"/>
              <a:buNone/>
            </a:pPr>
            <a:r>
              <a:rPr lang="tr-TR" sz="2800" smtClean="0"/>
              <a:t>Risk </a:t>
            </a:r>
            <a:r>
              <a:rPr lang="tr-TR" sz="2800" b="1" smtClean="0"/>
              <a:t>= Olasılık x </a:t>
            </a:r>
            <a:r>
              <a:rPr lang="tr-TR" sz="2800" smtClean="0"/>
              <a:t>Şiddet</a:t>
            </a:r>
          </a:p>
        </p:txBody>
      </p:sp>
      <p:graphicFrame>
        <p:nvGraphicFramePr>
          <p:cNvPr id="6" name="5 Tablo"/>
          <p:cNvGraphicFramePr>
            <a:graphicFrameLocks noGrp="1"/>
          </p:cNvGraphicFramePr>
          <p:nvPr/>
        </p:nvGraphicFramePr>
        <p:xfrm>
          <a:off x="571500" y="2500313"/>
          <a:ext cx="8286750" cy="2817813"/>
        </p:xfrm>
        <a:graphic>
          <a:graphicData uri="http://schemas.openxmlformats.org/drawingml/2006/table">
            <a:tbl>
              <a:tblPr/>
              <a:tblGrid>
                <a:gridCol w="1808163">
                  <a:extLst>
                    <a:ext uri="{9D8B030D-6E8A-4147-A177-3AD203B41FA5}">
                      <a16:colId xmlns:a16="http://schemas.microsoft.com/office/drawing/2014/main" xmlns="" val="20000"/>
                    </a:ext>
                  </a:extLst>
                </a:gridCol>
                <a:gridCol w="6478587">
                  <a:extLst>
                    <a:ext uri="{9D8B030D-6E8A-4147-A177-3AD203B41FA5}">
                      <a16:colId xmlns:a16="http://schemas.microsoft.com/office/drawing/2014/main" xmlns="" val="20001"/>
                    </a:ext>
                  </a:extLst>
                </a:gridCol>
              </a:tblGrid>
              <a:tr h="609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onstantia" pitchFamily="18" charset="0"/>
                          <a:cs typeface="Times New Roman" pitchFamily="18" charset="0"/>
                        </a:rPr>
                        <a:t>OLASILIK</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onstantia" pitchFamily="18" charset="0"/>
                          <a:cs typeface="Times New Roman" pitchFamily="18" charset="0"/>
                        </a:rPr>
                        <a:t>ORTAYA ÇIKMA OLASILIĞI İÇİN DERECELENDİRME BASAMAKLARI</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xmlns="" val="10000"/>
                  </a:ext>
                </a:extLst>
              </a:tr>
              <a:tr h="363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Constantia" pitchFamily="18" charset="0"/>
                          <a:cs typeface="Times New Roman" pitchFamily="18" charset="0"/>
                        </a:rPr>
                        <a:t>ÇOK KÜÇÜK</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Constantia" pitchFamily="18" charset="0"/>
                          <a:cs typeface="Times New Roman" pitchFamily="18" charset="0"/>
                        </a:rPr>
                        <a:t>Hemen hemen hiç</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60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Constantia" pitchFamily="18" charset="0"/>
                          <a:cs typeface="Times New Roman" pitchFamily="18" charset="0"/>
                        </a:rPr>
                        <a:t>KÜÇÜK</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Constantia" pitchFamily="18" charset="0"/>
                          <a:cs typeface="Times New Roman" pitchFamily="18" charset="0"/>
                        </a:rPr>
                        <a:t>Çok az ( yılda bir kez ), sadece anormal durumlarda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44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Constantia" pitchFamily="18" charset="0"/>
                          <a:cs typeface="Times New Roman" pitchFamily="18" charset="0"/>
                        </a:rPr>
                        <a:t>ORTA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Constantia" pitchFamily="18" charset="0"/>
                          <a:cs typeface="Times New Roman" pitchFamily="18" charset="0"/>
                        </a:rPr>
                        <a:t>Az ( yılda bir kaç kez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30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Constantia" pitchFamily="18" charset="0"/>
                          <a:cs typeface="Times New Roman" pitchFamily="18" charset="0"/>
                        </a:rPr>
                        <a:t>YÜKSEK</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Constantia" pitchFamily="18" charset="0"/>
                          <a:cs typeface="Times New Roman" pitchFamily="18" charset="0"/>
                        </a:rPr>
                        <a:t>Sıklıkla ( ayda bir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609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Constantia" pitchFamily="18" charset="0"/>
                          <a:cs typeface="Times New Roman" pitchFamily="18" charset="0"/>
                        </a:rPr>
                        <a:t>ÇOK YÜKSEK</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Constantia" pitchFamily="18" charset="0"/>
                          <a:cs typeface="Times New Roman" pitchFamily="18" charset="0"/>
                        </a:rPr>
                        <a:t>Çok sıklıkla ( haftada bir, her gün ), normal çalışma şartlarında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1 Başlık"/>
          <p:cNvSpPr>
            <a:spLocks noGrp="1"/>
          </p:cNvSpPr>
          <p:nvPr>
            <p:ph type="title" idx="4294967295"/>
          </p:nvPr>
        </p:nvSpPr>
        <p:spPr>
          <a:xfrm>
            <a:off x="1000125" y="274638"/>
            <a:ext cx="7686675" cy="1143000"/>
          </a:xfrm>
        </p:spPr>
        <p:txBody>
          <a:bodyPr/>
          <a:lstStyle/>
          <a:p>
            <a:r>
              <a:rPr lang="tr-TR" b="1" smtClean="0"/>
              <a:t>L-tipi matrisler</a:t>
            </a:r>
          </a:p>
        </p:txBody>
      </p:sp>
      <p:graphicFrame>
        <p:nvGraphicFramePr>
          <p:cNvPr id="6" name="5 İçerik Yer Tutucusu"/>
          <p:cNvGraphicFramePr>
            <a:graphicFrameLocks noGrp="1"/>
          </p:cNvGraphicFramePr>
          <p:nvPr>
            <p:ph idx="4294967295"/>
          </p:nvPr>
        </p:nvGraphicFramePr>
        <p:xfrm>
          <a:off x="1000125" y="2571750"/>
          <a:ext cx="7653338" cy="3390902"/>
        </p:xfrm>
        <a:graphic>
          <a:graphicData uri="http://schemas.openxmlformats.org/drawingml/2006/table">
            <a:tbl>
              <a:tblPr/>
              <a:tblGrid>
                <a:gridCol w="1314450">
                  <a:extLst>
                    <a:ext uri="{9D8B030D-6E8A-4147-A177-3AD203B41FA5}">
                      <a16:colId xmlns:a16="http://schemas.microsoft.com/office/drawing/2014/main" xmlns="" val="20000"/>
                    </a:ext>
                  </a:extLst>
                </a:gridCol>
                <a:gridCol w="6338888">
                  <a:extLst>
                    <a:ext uri="{9D8B030D-6E8A-4147-A177-3AD203B41FA5}">
                      <a16:colId xmlns:a16="http://schemas.microsoft.com/office/drawing/2014/main" xmlns="" val="20001"/>
                    </a:ext>
                  </a:extLst>
                </a:gridCol>
              </a:tblGrid>
              <a:tr h="357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onstantia" pitchFamily="18" charset="0"/>
                          <a:cs typeface="Times New Roman" pitchFamily="18" charset="0"/>
                        </a:rPr>
                        <a:t>SONUÇ</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onstantia" pitchFamily="18" charset="0"/>
                          <a:cs typeface="Times New Roman" pitchFamily="18" charset="0"/>
                        </a:rPr>
                        <a:t>DERECELENDİRME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xmlns="" val="10000"/>
                  </a:ext>
                </a:extLst>
              </a:tr>
              <a:tr h="609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Constantia" pitchFamily="18" charset="0"/>
                          <a:cs typeface="Times New Roman" pitchFamily="18" charset="0"/>
                        </a:rPr>
                        <a:t>ÇOK HAFİF</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Constantia" pitchFamily="18" charset="0"/>
                          <a:cs typeface="Times New Roman" pitchFamily="18" charset="0"/>
                        </a:rPr>
                        <a:t>İş saati kaybı yok, hemen giderilebilen, ilk yardım gerektiren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04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Constantia" pitchFamily="18" charset="0"/>
                          <a:cs typeface="Times New Roman" pitchFamily="18" charset="0"/>
                        </a:rPr>
                        <a:t>HAFİF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Constantia" pitchFamily="18" charset="0"/>
                          <a:cs typeface="Times New Roman" pitchFamily="18" charset="0"/>
                        </a:rPr>
                        <a:t>İş günü kaybı yok, , kalıcı etkisi olmayan ayakta tedavi</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04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Constantia" pitchFamily="18" charset="0"/>
                          <a:cs typeface="Times New Roman" pitchFamily="18" charset="0"/>
                        </a:rPr>
                        <a:t>ORTA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Constantia" pitchFamily="18" charset="0"/>
                          <a:cs typeface="Times New Roman" pitchFamily="18" charset="0"/>
                        </a:rPr>
                        <a:t>Hafif yaralanma, yatarak tedavi/yaralanma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04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Constantia" pitchFamily="18" charset="0"/>
                          <a:cs typeface="Times New Roman" pitchFamily="18" charset="0"/>
                        </a:rPr>
                        <a:t>CİDDİ</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Constantia" pitchFamily="18" charset="0"/>
                          <a:cs typeface="Times New Roman" pitchFamily="18" charset="0"/>
                        </a:rPr>
                        <a:t>Ciddi yaralanma, uzun süreli tedavi, meslek hastalığı</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609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Constantia" pitchFamily="18" charset="0"/>
                          <a:cs typeface="Times New Roman" pitchFamily="18" charset="0"/>
                        </a:rPr>
                        <a:t>ÇOK CİDDİ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Constantia" pitchFamily="18" charset="0"/>
                          <a:cs typeface="Times New Roman" pitchFamily="18" charset="0"/>
                        </a:rPr>
                        <a:t>Ölüm, sürekli iş göremezlik</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225306" name="7 Dikdörtgen"/>
          <p:cNvSpPr>
            <a:spLocks noChangeArrowheads="1"/>
          </p:cNvSpPr>
          <p:nvPr/>
        </p:nvSpPr>
        <p:spPr bwMode="auto">
          <a:xfrm>
            <a:off x="2833688" y="1571625"/>
            <a:ext cx="3497262"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tr-TR" sz="2800"/>
              <a:t>Risk = Olasılık x </a:t>
            </a:r>
            <a:r>
              <a:rPr lang="tr-TR" sz="2800" b="1"/>
              <a:t>Şiddet</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1 Başlık"/>
          <p:cNvSpPr>
            <a:spLocks noGrp="1"/>
          </p:cNvSpPr>
          <p:nvPr>
            <p:ph type="title" idx="4294967295"/>
          </p:nvPr>
        </p:nvSpPr>
        <p:spPr>
          <a:xfrm>
            <a:off x="1000125" y="274638"/>
            <a:ext cx="7686675" cy="1143000"/>
          </a:xfrm>
        </p:spPr>
        <p:txBody>
          <a:bodyPr/>
          <a:lstStyle/>
          <a:p>
            <a:pPr eaLnBrk="1" hangingPunct="1"/>
            <a:r>
              <a:rPr lang="tr-TR" b="1" smtClean="0"/>
              <a:t>Risk skor matrisi</a:t>
            </a:r>
          </a:p>
        </p:txBody>
      </p:sp>
      <p:graphicFrame>
        <p:nvGraphicFramePr>
          <p:cNvPr id="6" name="5 İçerik Yer Tutucusu"/>
          <p:cNvGraphicFramePr>
            <a:graphicFrameLocks noGrp="1"/>
          </p:cNvGraphicFramePr>
          <p:nvPr>
            <p:ph idx="4294967295"/>
          </p:nvPr>
        </p:nvGraphicFramePr>
        <p:xfrm>
          <a:off x="142875" y="214313"/>
          <a:ext cx="8786813" cy="6429375"/>
        </p:xfrm>
        <a:graphic>
          <a:graphicData uri="http://schemas.openxmlformats.org/drawingml/2006/table">
            <a:tbl>
              <a:tblPr/>
              <a:tblGrid>
                <a:gridCol w="1490663">
                  <a:extLst>
                    <a:ext uri="{9D8B030D-6E8A-4147-A177-3AD203B41FA5}">
                      <a16:colId xmlns:a16="http://schemas.microsoft.com/office/drawing/2014/main" xmlns="" val="20000"/>
                    </a:ext>
                  </a:extLst>
                </a:gridCol>
                <a:gridCol w="1460500">
                  <a:extLst>
                    <a:ext uri="{9D8B030D-6E8A-4147-A177-3AD203B41FA5}">
                      <a16:colId xmlns:a16="http://schemas.microsoft.com/office/drawing/2014/main" xmlns="" val="20001"/>
                    </a:ext>
                  </a:extLst>
                </a:gridCol>
                <a:gridCol w="1458912">
                  <a:extLst>
                    <a:ext uri="{9D8B030D-6E8A-4147-A177-3AD203B41FA5}">
                      <a16:colId xmlns:a16="http://schemas.microsoft.com/office/drawing/2014/main" xmlns="" val="20002"/>
                    </a:ext>
                  </a:extLst>
                </a:gridCol>
                <a:gridCol w="1458913">
                  <a:extLst>
                    <a:ext uri="{9D8B030D-6E8A-4147-A177-3AD203B41FA5}">
                      <a16:colId xmlns:a16="http://schemas.microsoft.com/office/drawing/2014/main" xmlns="" val="20003"/>
                    </a:ext>
                  </a:extLst>
                </a:gridCol>
                <a:gridCol w="1458912">
                  <a:extLst>
                    <a:ext uri="{9D8B030D-6E8A-4147-A177-3AD203B41FA5}">
                      <a16:colId xmlns:a16="http://schemas.microsoft.com/office/drawing/2014/main" xmlns="" val="20004"/>
                    </a:ext>
                  </a:extLst>
                </a:gridCol>
                <a:gridCol w="1458913">
                  <a:extLst>
                    <a:ext uri="{9D8B030D-6E8A-4147-A177-3AD203B41FA5}">
                      <a16:colId xmlns:a16="http://schemas.microsoft.com/office/drawing/2014/main" xmlns="" val="20005"/>
                    </a:ext>
                  </a:extLst>
                </a:gridCol>
              </a:tblGrid>
              <a:tr h="498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Times New Roman" pitchFamily="18" charset="0"/>
                        </a:rPr>
                        <a:t> </a:t>
                      </a:r>
                      <a:endParaRPr kumimoji="0" lang="tr-TR" sz="20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  ŞİDDET</a:t>
                      </a:r>
                      <a:endParaRPr kumimoji="0" lang="tr-TR" sz="20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0"/>
                  </a:ext>
                </a:extLst>
              </a:tr>
              <a:tr h="99695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İHTİMAL</a:t>
                      </a:r>
                      <a:endParaRPr kumimoji="0" lang="tr-TR" sz="20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1 </a:t>
                      </a:r>
                    </a:p>
                    <a:p>
                      <a:pPr marL="0" marR="0" lvl="0" indent="0" algn="ctr" defTabSz="914400" rtl="0" eaLnBrk="1" fontAlgn="base" latinLnBrk="0" hangingPunct="1">
                        <a:lnSpc>
                          <a:spcPct val="15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(Çok Hafif)</a:t>
                      </a:r>
                      <a:endParaRPr kumimoji="0" lang="tr-TR" sz="20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2 </a:t>
                      </a:r>
                    </a:p>
                    <a:p>
                      <a:pPr marL="0" marR="0" lvl="0" indent="0" algn="ctr" defTabSz="914400" rtl="0" eaLnBrk="1" fontAlgn="base" latinLnBrk="0" hangingPunct="1">
                        <a:lnSpc>
                          <a:spcPct val="15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(Hafif)</a:t>
                      </a:r>
                      <a:endParaRPr kumimoji="0" lang="tr-TR" sz="20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3 </a:t>
                      </a:r>
                    </a:p>
                    <a:p>
                      <a:pPr marL="0" marR="0" lvl="0" indent="0" algn="ctr" defTabSz="914400" rtl="0" eaLnBrk="1" fontAlgn="base" latinLnBrk="0" hangingPunct="1">
                        <a:lnSpc>
                          <a:spcPct val="15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(Orta  Der.)</a:t>
                      </a:r>
                      <a:endParaRPr kumimoji="0" lang="tr-TR" sz="20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4 </a:t>
                      </a:r>
                    </a:p>
                    <a:p>
                      <a:pPr marL="0" marR="0" lvl="0" indent="0" algn="ctr" defTabSz="914400" rtl="0" eaLnBrk="1" fontAlgn="base" latinLnBrk="0" hangingPunct="1">
                        <a:lnSpc>
                          <a:spcPct val="15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(Ciddi)</a:t>
                      </a:r>
                      <a:endParaRPr kumimoji="0" lang="tr-TR" sz="20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5 </a:t>
                      </a:r>
                    </a:p>
                    <a:p>
                      <a:pPr marL="0" marR="0" lvl="0" indent="0" algn="ctr" defTabSz="914400" rtl="0" eaLnBrk="1" fontAlgn="base" latinLnBrk="0" hangingPunct="1">
                        <a:lnSpc>
                          <a:spcPct val="15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(Çok Ciddi)</a:t>
                      </a:r>
                      <a:endParaRPr kumimoji="0" lang="tr-TR" sz="20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extLst>
                  <a:ext uri="{0D108BD9-81ED-4DB2-BD59-A6C34878D82A}">
                    <a16:rowId xmlns:a16="http://schemas.microsoft.com/office/drawing/2014/main" xmlns="" val="10001"/>
                  </a:ext>
                </a:extLst>
              </a:tr>
              <a:tr h="946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1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(Çok Küçük)</a:t>
                      </a:r>
                      <a:endParaRPr kumimoji="0" lang="tr-TR" sz="20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Anlamsız 1</a:t>
                      </a:r>
                      <a:endParaRPr kumimoji="0" lang="tr-TR" sz="20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Calibri" pitchFamily="34" charset="0"/>
                          <a:cs typeface="Times New Roman" pitchFamily="18" charset="0"/>
                        </a:rPr>
                        <a:t>Düşük </a:t>
                      </a:r>
                      <a:r>
                        <a:rPr kumimoji="0" lang="tr-TR" sz="2000" b="1" i="0" u="none" strike="noStrike" cap="none" normalizeH="0" baseline="0" smtClean="0">
                          <a:ln>
                            <a:noFill/>
                          </a:ln>
                          <a:solidFill>
                            <a:schemeClr val="tx1"/>
                          </a:solidFill>
                          <a:effectLst/>
                          <a:latin typeface="Calibri" pitchFamily="34" charset="0"/>
                          <a:cs typeface="Times New Roman" pitchFamily="18" charset="0"/>
                        </a:rPr>
                        <a:t>2</a:t>
                      </a:r>
                      <a:endParaRPr kumimoji="0" lang="tr-TR" sz="20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Düşük  3</a:t>
                      </a:r>
                      <a:endParaRPr kumimoji="0" lang="tr-TR" sz="20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Düşük 4</a:t>
                      </a:r>
                      <a:endParaRPr kumimoji="0" lang="tr-TR" sz="20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Düşük 5</a:t>
                      </a:r>
                      <a:endParaRPr kumimoji="0" lang="tr-TR" sz="20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xmlns="" val="10002"/>
                  </a:ext>
                </a:extLst>
              </a:tr>
              <a:tr h="99695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2 </a:t>
                      </a:r>
                    </a:p>
                    <a:p>
                      <a:pPr marL="0" marR="0" lvl="0" indent="0" algn="ctr" defTabSz="914400" rtl="0" eaLnBrk="1" fontAlgn="base" latinLnBrk="0" hangingPunct="1">
                        <a:lnSpc>
                          <a:spcPct val="15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(Küçük)</a:t>
                      </a:r>
                      <a:endParaRPr kumimoji="0" lang="tr-TR" sz="20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Düşük   2</a:t>
                      </a:r>
                      <a:endParaRPr kumimoji="0" lang="tr-TR" sz="20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Düşük  4</a:t>
                      </a:r>
                      <a:endParaRPr kumimoji="0" lang="tr-TR" sz="20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Düşük 6</a:t>
                      </a:r>
                      <a:endParaRPr kumimoji="0" lang="tr-TR" sz="20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Orta  8</a:t>
                      </a:r>
                      <a:endParaRPr kumimoji="0" lang="tr-TR" sz="20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Orta   10</a:t>
                      </a:r>
                      <a:endParaRPr kumimoji="0" lang="tr-TR" sz="20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3"/>
                  </a:ext>
                </a:extLst>
              </a:tr>
              <a:tr h="99695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3</a:t>
                      </a:r>
                    </a:p>
                    <a:p>
                      <a:pPr marL="0" marR="0" lvl="0" indent="0" algn="ctr" defTabSz="914400" rtl="0" eaLnBrk="1" fontAlgn="base" latinLnBrk="0" hangingPunct="1">
                        <a:lnSpc>
                          <a:spcPct val="15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 (Orta  Der.)</a:t>
                      </a:r>
                      <a:endParaRPr kumimoji="0" lang="tr-TR" sz="20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Düşük 3</a:t>
                      </a:r>
                      <a:endParaRPr kumimoji="0" lang="tr-TR" sz="20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Düşük  6</a:t>
                      </a:r>
                      <a:endParaRPr kumimoji="0" lang="tr-TR" sz="20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Orta  9</a:t>
                      </a:r>
                      <a:endParaRPr kumimoji="0" lang="tr-TR" sz="20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Orta 12</a:t>
                      </a:r>
                      <a:endParaRPr kumimoji="0" lang="tr-TR" sz="20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Yüksek 15</a:t>
                      </a:r>
                      <a:endParaRPr kumimoji="0" lang="tr-TR" sz="20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4"/>
                  </a:ext>
                </a:extLst>
              </a:tr>
              <a:tr h="99695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4 </a:t>
                      </a:r>
                    </a:p>
                    <a:p>
                      <a:pPr marL="0" marR="0" lvl="0" indent="0" algn="ctr" defTabSz="914400" rtl="0" eaLnBrk="1" fontAlgn="base" latinLnBrk="0" hangingPunct="1">
                        <a:lnSpc>
                          <a:spcPct val="15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(Yüksek)</a:t>
                      </a:r>
                      <a:endParaRPr kumimoji="0" lang="tr-TR" sz="20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Düşük  4</a:t>
                      </a:r>
                      <a:endParaRPr kumimoji="0" lang="tr-TR" sz="20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Orta  8</a:t>
                      </a:r>
                      <a:endParaRPr kumimoji="0" lang="tr-TR" sz="20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Orta 12</a:t>
                      </a:r>
                      <a:endParaRPr kumimoji="0" lang="tr-TR" sz="20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Yüksek  16</a:t>
                      </a:r>
                      <a:endParaRPr kumimoji="0" lang="tr-TR" sz="20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Yüksek  20</a:t>
                      </a:r>
                      <a:endParaRPr kumimoji="0" lang="tr-TR" sz="20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5"/>
                  </a:ext>
                </a:extLst>
              </a:tr>
              <a:tr h="99695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5 </a:t>
                      </a:r>
                    </a:p>
                    <a:p>
                      <a:pPr marL="0" marR="0" lvl="0" indent="0" algn="ctr" defTabSz="914400" rtl="0" eaLnBrk="1" fontAlgn="base" latinLnBrk="0" hangingPunct="1">
                        <a:lnSpc>
                          <a:spcPct val="15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(Çok Yüksek)</a:t>
                      </a:r>
                      <a:endParaRPr kumimoji="0" lang="tr-TR" sz="20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5F5F5"/>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Düşük  5</a:t>
                      </a:r>
                      <a:endParaRPr kumimoji="0" lang="tr-TR" sz="20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Orta   10</a:t>
                      </a:r>
                      <a:endParaRPr kumimoji="0" lang="tr-TR" sz="20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Yüksek 15</a:t>
                      </a:r>
                      <a:endParaRPr kumimoji="0" lang="tr-TR" sz="20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Yüksek 20</a:t>
                      </a:r>
                      <a:endParaRPr kumimoji="0" lang="tr-TR" sz="20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alibri" pitchFamily="34" charset="0"/>
                          <a:cs typeface="Times New Roman" pitchFamily="18" charset="0"/>
                        </a:rPr>
                        <a:t>Tolere  Edilemez  25</a:t>
                      </a:r>
                      <a:endParaRPr kumimoji="0" lang="tr-TR" sz="20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extLst>
                  <a:ext uri="{0D108BD9-81ED-4DB2-BD59-A6C34878D82A}">
                    <a16:rowId xmlns:a16="http://schemas.microsoft.com/office/drawing/2014/main" xmlns="" val="10006"/>
                  </a:ext>
                </a:extLst>
              </a:tr>
            </a:tbl>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Başlık"/>
          <p:cNvSpPr>
            <a:spLocks noGrp="1"/>
          </p:cNvSpPr>
          <p:nvPr>
            <p:ph type="title" idx="4294967295"/>
          </p:nvPr>
        </p:nvSpPr>
        <p:spPr/>
        <p:txBody>
          <a:bodyPr>
            <a:normAutofit fontScale="90000"/>
          </a:bodyPr>
          <a:lstStyle/>
          <a:p>
            <a:pPr>
              <a:defRPr/>
            </a:pPr>
            <a:r>
              <a:rPr lang="tr-TR" b="1" dirty="0" smtClean="0"/>
              <a:t>L-tipi matrisler</a:t>
            </a:r>
            <a:br>
              <a:rPr lang="tr-TR" b="1" dirty="0" smtClean="0"/>
            </a:br>
            <a:r>
              <a:rPr lang="tr-TR" b="1" dirty="0" smtClean="0"/>
              <a:t>Risk skor matrisi</a:t>
            </a:r>
          </a:p>
        </p:txBody>
      </p:sp>
      <p:graphicFrame>
        <p:nvGraphicFramePr>
          <p:cNvPr id="6" name="5 İçerik Yer Tutucusu"/>
          <p:cNvGraphicFramePr>
            <a:graphicFrameLocks noGrp="1"/>
          </p:cNvGraphicFramePr>
          <p:nvPr>
            <p:ph idx="4294967295"/>
          </p:nvPr>
        </p:nvGraphicFramePr>
        <p:xfrm>
          <a:off x="827088" y="1916113"/>
          <a:ext cx="7415212" cy="4267200"/>
        </p:xfrm>
        <a:graphic>
          <a:graphicData uri="http://schemas.openxmlformats.org/drawingml/2006/table">
            <a:tbl>
              <a:tblPr/>
              <a:tblGrid>
                <a:gridCol w="1973262">
                  <a:extLst>
                    <a:ext uri="{9D8B030D-6E8A-4147-A177-3AD203B41FA5}">
                      <a16:colId xmlns:a16="http://schemas.microsoft.com/office/drawing/2014/main" xmlns="" val="20000"/>
                    </a:ext>
                  </a:extLst>
                </a:gridCol>
                <a:gridCol w="5441950">
                  <a:extLst>
                    <a:ext uri="{9D8B030D-6E8A-4147-A177-3AD203B41FA5}">
                      <a16:colId xmlns:a16="http://schemas.microsoft.com/office/drawing/2014/main" xmlns="" val="20001"/>
                    </a:ext>
                  </a:extLst>
                </a:gridCol>
              </a:tblGrid>
              <a:tr h="206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onstantia" pitchFamily="18" charset="0"/>
                          <a:cs typeface="Times New Roman" pitchFamily="18" charset="0"/>
                        </a:rPr>
                        <a:t>SONUÇ</a:t>
                      </a:r>
                      <a:endParaRPr kumimoji="0" lang="tr-TR" sz="2000" b="0" i="0" u="none" strike="noStrike" cap="none" normalizeH="0" baseline="0" smtClean="0">
                        <a:ln>
                          <a:noFill/>
                        </a:ln>
                        <a:solidFill>
                          <a:schemeClr val="tx1"/>
                        </a:solidFill>
                        <a:effectLst/>
                        <a:latin typeface="Constantia"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onstantia" pitchFamily="18" charset="0"/>
                          <a:cs typeface="Times New Roman" pitchFamily="18" charset="0"/>
                        </a:rPr>
                        <a:t>EYLEM</a:t>
                      </a:r>
                      <a:endParaRPr kumimoji="0" lang="tr-TR" sz="2000" b="0" i="0" u="none" strike="noStrike" cap="none" normalizeH="0" baseline="0" smtClean="0">
                        <a:ln>
                          <a:noFill/>
                        </a:ln>
                        <a:solidFill>
                          <a:schemeClr val="tx1"/>
                        </a:solidFill>
                        <a:effectLst/>
                        <a:latin typeface="Constantia"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onstantia" pitchFamily="18" charset="0"/>
                          <a:cs typeface="Times New Roman" pitchFamily="18" charset="0"/>
                        </a:rPr>
                        <a:t>Katlanılamaz</a:t>
                      </a:r>
                      <a:endParaRPr kumimoji="0" lang="tr-TR" sz="2000" b="0" i="0" u="none" strike="noStrike" cap="none" normalizeH="0" baseline="0" smtClean="0">
                        <a:ln>
                          <a:noFill/>
                        </a:ln>
                        <a:solidFill>
                          <a:schemeClr val="tx1"/>
                        </a:solidFill>
                        <a:effectLst/>
                        <a:latin typeface="Constantia"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onstantia" pitchFamily="18" charset="0"/>
                          <a:cs typeface="Times New Roman" pitchFamily="18" charset="0"/>
                        </a:rPr>
                        <a:t>Riskler (25)</a:t>
                      </a:r>
                      <a:endParaRPr kumimoji="0" lang="tr-TR" sz="2000" b="0" i="0" u="none" strike="noStrike" cap="none" normalizeH="0" baseline="0" smtClean="0">
                        <a:ln>
                          <a:noFill/>
                        </a:ln>
                        <a:solidFill>
                          <a:schemeClr val="tx1"/>
                        </a:solidFill>
                        <a:effectLst/>
                        <a:latin typeface="Constantia"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Constantia" pitchFamily="18" charset="0"/>
                          <a:cs typeface="Times New Roman" pitchFamily="18" charset="0"/>
                        </a:rPr>
                        <a:t>Belirlenen risk kabul edilebilir bir seviyeye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Constantia" pitchFamily="18" charset="0"/>
                          <a:cs typeface="Times New Roman" pitchFamily="18" charset="0"/>
                        </a:rPr>
                        <a:t>düşürülünceye kadar iş başlatılmamalı eğer devam eden bir faaliyet varsa derhal durdurulmalıdır.</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Constantia" pitchFamily="18" charset="0"/>
                          <a:cs typeface="Times New Roman" pitchFamily="18" charset="0"/>
                        </a:rPr>
                        <a:t>Gerçekleştirilen faaliyetlere rağmen riski düşürmek mümkün olmuyorsa, faaliyet engellenmelidir.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onstantia" pitchFamily="18" charset="0"/>
                          <a:cs typeface="Times New Roman" pitchFamily="18" charset="0"/>
                        </a:rPr>
                        <a:t>Önemli Riskler</a:t>
                      </a:r>
                      <a:endParaRPr kumimoji="0" lang="tr-TR" sz="2000" b="0" i="0" u="none" strike="noStrike" cap="none" normalizeH="0" baseline="0" smtClean="0">
                        <a:ln>
                          <a:noFill/>
                        </a:ln>
                        <a:solidFill>
                          <a:schemeClr val="tx1"/>
                        </a:solidFill>
                        <a:effectLst/>
                        <a:latin typeface="Constantia"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onstantia" pitchFamily="18" charset="0"/>
                          <a:cs typeface="Times New Roman" pitchFamily="18" charset="0"/>
                        </a:rPr>
                        <a:t>(15,16,20)</a:t>
                      </a:r>
                      <a:endParaRPr kumimoji="0" lang="tr-TR" sz="2000" b="0" i="0" u="none" strike="noStrike" cap="none" normalizeH="0" baseline="0" smtClean="0">
                        <a:ln>
                          <a:noFill/>
                        </a:ln>
                        <a:solidFill>
                          <a:schemeClr val="tx1"/>
                        </a:solidFill>
                        <a:effectLst/>
                        <a:latin typeface="Constantia"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Constantia" pitchFamily="18" charset="0"/>
                          <a:cs typeface="Times New Roman" pitchFamily="18" charset="0"/>
                        </a:rPr>
                        <a:t>Belirlenen risk azaltılıncaya kadar iş başlatılmamalı eğer devam eden bir faaliyet varsa derhal durdurulmalıdır. Risk işin devam etmesi ile ilgiliyse acil önlem alınmalı ve bu önlemler sonucunda faaliyetin devamına karar verilmelidir.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Başlık"/>
          <p:cNvSpPr>
            <a:spLocks noGrp="1"/>
          </p:cNvSpPr>
          <p:nvPr>
            <p:ph type="title" idx="4294967295"/>
          </p:nvPr>
        </p:nvSpPr>
        <p:spPr/>
        <p:txBody>
          <a:bodyPr>
            <a:normAutofit fontScale="90000"/>
          </a:bodyPr>
          <a:lstStyle/>
          <a:p>
            <a:pPr>
              <a:defRPr/>
            </a:pPr>
            <a:r>
              <a:rPr lang="tr-TR" b="1" dirty="0" smtClean="0"/>
              <a:t>L-tipi matrisler</a:t>
            </a:r>
            <a:br>
              <a:rPr lang="tr-TR" b="1" dirty="0" smtClean="0"/>
            </a:br>
            <a:r>
              <a:rPr lang="tr-TR" b="1" dirty="0" smtClean="0"/>
              <a:t>Risk skor matrisi</a:t>
            </a:r>
          </a:p>
        </p:txBody>
      </p:sp>
      <p:graphicFrame>
        <p:nvGraphicFramePr>
          <p:cNvPr id="6" name="5 İçerik Yer Tutucusu"/>
          <p:cNvGraphicFramePr>
            <a:graphicFrameLocks noGrp="1"/>
          </p:cNvGraphicFramePr>
          <p:nvPr>
            <p:ph idx="4294967295"/>
          </p:nvPr>
        </p:nvGraphicFramePr>
        <p:xfrm>
          <a:off x="1143000" y="2071688"/>
          <a:ext cx="7210425" cy="3657600"/>
        </p:xfrm>
        <a:graphic>
          <a:graphicData uri="http://schemas.openxmlformats.org/drawingml/2006/table">
            <a:tbl>
              <a:tblPr/>
              <a:tblGrid>
                <a:gridCol w="1527175">
                  <a:extLst>
                    <a:ext uri="{9D8B030D-6E8A-4147-A177-3AD203B41FA5}">
                      <a16:colId xmlns:a16="http://schemas.microsoft.com/office/drawing/2014/main" xmlns="" val="20000"/>
                    </a:ext>
                  </a:extLst>
                </a:gridCol>
                <a:gridCol w="5683250">
                  <a:extLst>
                    <a:ext uri="{9D8B030D-6E8A-4147-A177-3AD203B41FA5}">
                      <a16:colId xmlns:a16="http://schemas.microsoft.com/office/drawing/2014/main" xmlns="" val="20001"/>
                    </a:ext>
                  </a:extLst>
                </a:gridCol>
              </a:tblGrid>
              <a:tr h="1219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onstantia" pitchFamily="18" charset="0"/>
                          <a:cs typeface="Times New Roman" pitchFamily="18" charset="0"/>
                        </a:rPr>
                        <a:t>Orta</a:t>
                      </a:r>
                      <a:endParaRPr kumimoji="0" lang="tr-TR" sz="2000" b="0" i="0" u="none" strike="noStrike" cap="none" normalizeH="0" baseline="0" smtClean="0">
                        <a:ln>
                          <a:noFill/>
                        </a:ln>
                        <a:solidFill>
                          <a:schemeClr val="tx1"/>
                        </a:solidFill>
                        <a:effectLst/>
                        <a:latin typeface="Constantia"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onstantia" pitchFamily="18" charset="0"/>
                          <a:cs typeface="Times New Roman" pitchFamily="18" charset="0"/>
                        </a:rPr>
                        <a:t>Düzeydeki</a:t>
                      </a:r>
                      <a:endParaRPr kumimoji="0" lang="tr-TR" sz="2000" b="0" i="0" u="none" strike="noStrike" cap="none" normalizeH="0" baseline="0" smtClean="0">
                        <a:ln>
                          <a:noFill/>
                        </a:ln>
                        <a:solidFill>
                          <a:schemeClr val="tx1"/>
                        </a:solidFill>
                        <a:effectLst/>
                        <a:latin typeface="Constantia"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onstantia" pitchFamily="18" charset="0"/>
                          <a:cs typeface="Times New Roman" pitchFamily="18" charset="0"/>
                        </a:rPr>
                        <a:t>Riskler</a:t>
                      </a:r>
                      <a:endParaRPr kumimoji="0" lang="tr-TR" sz="2000" b="0" i="0" u="none" strike="noStrike" cap="none" normalizeH="0" baseline="0" smtClean="0">
                        <a:ln>
                          <a:noFill/>
                        </a:ln>
                        <a:solidFill>
                          <a:schemeClr val="tx1"/>
                        </a:solidFill>
                        <a:effectLst/>
                        <a:latin typeface="Constantia"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onstantia" pitchFamily="18" charset="0"/>
                          <a:cs typeface="Times New Roman" pitchFamily="18" charset="0"/>
                        </a:rPr>
                        <a:t>(8,9,10,12)</a:t>
                      </a:r>
                      <a:endParaRPr kumimoji="0" lang="tr-TR" sz="2000" b="0" i="0" u="none" strike="noStrike" cap="none" normalizeH="0" baseline="0" smtClean="0">
                        <a:ln>
                          <a:noFill/>
                        </a:ln>
                        <a:solidFill>
                          <a:schemeClr val="tx1"/>
                        </a:solidFill>
                        <a:effectLst/>
                        <a:latin typeface="Constantia"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Constantia" pitchFamily="18" charset="0"/>
                          <a:cs typeface="Times New Roman" pitchFamily="18" charset="0"/>
                        </a:rPr>
                        <a:t>Belirlenen riskleri düşürmek için faaliyetler</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Constantia" pitchFamily="18" charset="0"/>
                          <a:cs typeface="Times New Roman" pitchFamily="18" charset="0"/>
                        </a:rPr>
                        <a:t>başlatılmalıdır. Risk azaltma önlemleri zaman alabilir.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219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onstantia" pitchFamily="18" charset="0"/>
                          <a:cs typeface="Times New Roman" pitchFamily="18" charset="0"/>
                        </a:rPr>
                        <a:t>Katlanılabilir</a:t>
                      </a:r>
                      <a:endParaRPr kumimoji="0" lang="tr-TR" sz="2000" b="0" i="0" u="none" strike="noStrike" cap="none" normalizeH="0" baseline="0" smtClean="0">
                        <a:ln>
                          <a:noFill/>
                        </a:ln>
                        <a:solidFill>
                          <a:schemeClr val="tx1"/>
                        </a:solidFill>
                        <a:effectLst/>
                        <a:latin typeface="Constantia"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onstantia" pitchFamily="18" charset="0"/>
                          <a:cs typeface="Times New Roman" pitchFamily="18" charset="0"/>
                        </a:rPr>
                        <a:t>Riskler</a:t>
                      </a:r>
                      <a:endParaRPr kumimoji="0" lang="tr-TR" sz="2000" b="0" i="0" u="none" strike="noStrike" cap="none" normalizeH="0" baseline="0" smtClean="0">
                        <a:ln>
                          <a:noFill/>
                        </a:ln>
                        <a:solidFill>
                          <a:schemeClr val="tx1"/>
                        </a:solidFill>
                        <a:effectLst/>
                        <a:latin typeface="Constantia"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onstantia" pitchFamily="18" charset="0"/>
                          <a:cs typeface="Times New Roman" pitchFamily="18" charset="0"/>
                        </a:rPr>
                        <a:t>(2,3,4,5,6)</a:t>
                      </a:r>
                      <a:endParaRPr kumimoji="0" lang="tr-TR" sz="2000" b="0" i="0" u="none" strike="noStrike" cap="none" normalizeH="0" baseline="0" smtClean="0">
                        <a:ln>
                          <a:noFill/>
                        </a:ln>
                        <a:solidFill>
                          <a:schemeClr val="tx1"/>
                        </a:solidFill>
                        <a:effectLst/>
                        <a:latin typeface="Constantia"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Constantia" pitchFamily="18" charset="0"/>
                          <a:cs typeface="Times New Roman" pitchFamily="18" charset="0"/>
                        </a:rPr>
                        <a:t>Belirlenen riskleri ortadan kaldırmak için ilave kontrol proseslerine ihtiyaç olmayabilir. Ancak mevcut kontroller sürdürülmeli ve bu kontrollerin</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Constantia" pitchFamily="18" charset="0"/>
                          <a:cs typeface="Times New Roman" pitchFamily="18" charset="0"/>
                        </a:rPr>
                        <a:t>sürdürüldüğü denetlenmelidir.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219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onstantia" pitchFamily="18" charset="0"/>
                          <a:cs typeface="Times New Roman" pitchFamily="18" charset="0"/>
                        </a:rPr>
                        <a:t>Önemsiz</a:t>
                      </a:r>
                      <a:endParaRPr kumimoji="0" lang="tr-TR" sz="2000" b="0" i="0" u="none" strike="noStrike" cap="none" normalizeH="0" baseline="0" smtClean="0">
                        <a:ln>
                          <a:noFill/>
                        </a:ln>
                        <a:solidFill>
                          <a:schemeClr val="tx1"/>
                        </a:solidFill>
                        <a:effectLst/>
                        <a:latin typeface="Constantia"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onstantia" pitchFamily="18" charset="0"/>
                          <a:cs typeface="Times New Roman" pitchFamily="18" charset="0"/>
                        </a:rPr>
                        <a:t>Riskler</a:t>
                      </a:r>
                      <a:endParaRPr kumimoji="0" lang="tr-TR" sz="2000" b="0" i="0" u="none" strike="noStrike" cap="none" normalizeH="0" baseline="0" smtClean="0">
                        <a:ln>
                          <a:noFill/>
                        </a:ln>
                        <a:solidFill>
                          <a:schemeClr val="tx1"/>
                        </a:solidFill>
                        <a:effectLst/>
                        <a:latin typeface="Constantia"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smtClean="0">
                          <a:ln>
                            <a:noFill/>
                          </a:ln>
                          <a:solidFill>
                            <a:schemeClr val="tx1"/>
                          </a:solidFill>
                          <a:effectLst/>
                          <a:latin typeface="Constantia" pitchFamily="18" charset="0"/>
                          <a:cs typeface="Times New Roman" pitchFamily="18" charset="0"/>
                        </a:rPr>
                        <a:t>(1)</a:t>
                      </a:r>
                      <a:endParaRPr kumimoji="0" lang="tr-TR" sz="2000" b="0" i="0" u="none" strike="noStrike" cap="none" normalizeH="0" baseline="0" smtClean="0">
                        <a:ln>
                          <a:noFill/>
                        </a:ln>
                        <a:solidFill>
                          <a:schemeClr val="tx1"/>
                        </a:solidFill>
                        <a:effectLst/>
                        <a:latin typeface="Constantia"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Constantia" pitchFamily="18" charset="0"/>
                          <a:cs typeface="Times New Roman" pitchFamily="18" charset="0"/>
                        </a:rPr>
                        <a:t>Belirlenen riskleri ortadan kaldırmak için kontrol</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Constantia" pitchFamily="18" charset="0"/>
                          <a:cs typeface="Times New Roman" pitchFamily="18" charset="0"/>
                        </a:rPr>
                        <a:t>prosesleri planlamaya ve gerçekleştirilecek</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Constantia" pitchFamily="18" charset="0"/>
                          <a:cs typeface="Times New Roman" pitchFamily="18" charset="0"/>
                        </a:rPr>
                        <a:t>faaliyetlerin kayıtlarını saklamaya gerek olmayabilir.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Picture 2" descr="http://www.tisk.org.tr/images/yayinlar/yayin246/t-3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9538" y="0"/>
            <a:ext cx="8929687"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288" y="2852738"/>
            <a:ext cx="8229600" cy="1008062"/>
          </a:xfrm>
        </p:spPr>
        <p:txBody>
          <a:bodyPr/>
          <a:lstStyle/>
          <a:p>
            <a:pPr marL="0" indent="0" algn="ctr">
              <a:buFont typeface="Wingdings 2" pitchFamily="18" charset="2"/>
              <a:buNone/>
              <a:defRPr/>
            </a:pPr>
            <a:r>
              <a:rPr lang="tr-TR" sz="4400" b="1" dirty="0" err="1" smtClean="0">
                <a:solidFill>
                  <a:schemeClr val="tx2"/>
                </a:solidFill>
                <a:effectLst>
                  <a:outerShdw blurRad="38100" dist="38100" dir="2700000" algn="tl">
                    <a:srgbClr val="000000">
                      <a:alpha val="43137"/>
                    </a:srgbClr>
                  </a:outerShdw>
                </a:effectLst>
                <a:latin typeface="+mj-lt"/>
                <a:ea typeface="+mj-ea"/>
                <a:cs typeface="+mj-cs"/>
              </a:rPr>
              <a:t>Fine</a:t>
            </a:r>
            <a:r>
              <a:rPr lang="tr-TR" sz="4400" b="1" dirty="0" smtClean="0">
                <a:solidFill>
                  <a:schemeClr val="tx2"/>
                </a:solidFill>
                <a:effectLst>
                  <a:outerShdw blurRad="38100" dist="38100" dir="2700000" algn="tl">
                    <a:srgbClr val="000000">
                      <a:alpha val="43137"/>
                    </a:srgbClr>
                  </a:outerShdw>
                </a:effectLst>
                <a:latin typeface="+mj-lt"/>
                <a:ea typeface="+mj-ea"/>
                <a:cs typeface="+mj-cs"/>
              </a:rPr>
              <a:t> – </a:t>
            </a:r>
            <a:r>
              <a:rPr lang="tr-TR" sz="4400" b="1" dirty="0" err="1" smtClean="0">
                <a:solidFill>
                  <a:schemeClr val="tx2"/>
                </a:solidFill>
                <a:effectLst>
                  <a:outerShdw blurRad="38100" dist="38100" dir="2700000" algn="tl">
                    <a:srgbClr val="000000">
                      <a:alpha val="43137"/>
                    </a:srgbClr>
                  </a:outerShdw>
                </a:effectLst>
                <a:latin typeface="+mj-lt"/>
                <a:ea typeface="+mj-ea"/>
                <a:cs typeface="+mj-cs"/>
              </a:rPr>
              <a:t>Kinney</a:t>
            </a:r>
            <a:r>
              <a:rPr lang="tr-TR" sz="4400" b="1" dirty="0" smtClean="0">
                <a:solidFill>
                  <a:schemeClr val="tx2"/>
                </a:solidFill>
                <a:effectLst>
                  <a:outerShdw blurRad="38100" dist="38100" dir="2700000" algn="tl">
                    <a:srgbClr val="000000">
                      <a:alpha val="43137"/>
                    </a:srgbClr>
                  </a:outerShdw>
                </a:effectLst>
                <a:latin typeface="+mj-lt"/>
                <a:ea typeface="+mj-ea"/>
                <a:cs typeface="+mj-cs"/>
              </a:rPr>
              <a:t> Metodu</a:t>
            </a:r>
            <a:endParaRPr lang="tr-TR" sz="4400" b="1" dirty="0">
              <a:solidFill>
                <a:schemeClr val="tx2"/>
              </a:solidFill>
              <a:effectLst>
                <a:outerShdw blurRad="38100" dist="38100" dir="2700000" algn="tl">
                  <a:srgbClr val="000000">
                    <a:alpha val="43137"/>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6 Başlık"/>
          <p:cNvSpPr>
            <a:spLocks noGrp="1"/>
          </p:cNvSpPr>
          <p:nvPr>
            <p:ph type="title"/>
          </p:nvPr>
        </p:nvSpPr>
        <p:spPr/>
        <p:txBody>
          <a:bodyPr/>
          <a:lstStyle/>
          <a:p>
            <a:pPr>
              <a:defRPr/>
            </a:pPr>
            <a:r>
              <a:rPr lang="tr-TR" sz="4400" b="1" dirty="0">
                <a:effectLst>
                  <a:outerShdw blurRad="38100" dist="38100" dir="2700000" algn="tl">
                    <a:srgbClr val="000000">
                      <a:alpha val="43137"/>
                    </a:srgbClr>
                  </a:outerShdw>
                </a:effectLst>
              </a:rPr>
              <a:t>FİNE- KİNNEY METODU</a:t>
            </a:r>
          </a:p>
        </p:txBody>
      </p:sp>
      <p:sp>
        <p:nvSpPr>
          <p:cNvPr id="263171" name="Rectangle 3"/>
          <p:cNvSpPr>
            <a:spLocks noGrp="1" noChangeArrowheads="1"/>
          </p:cNvSpPr>
          <p:nvPr>
            <p:ph idx="1"/>
            <p:custDataLst>
              <p:tags r:id="rId1"/>
            </p:custDataLst>
          </p:nvPr>
        </p:nvSpPr>
        <p:spPr>
          <a:xfrm>
            <a:off x="539750" y="2349500"/>
            <a:ext cx="8229600" cy="3365500"/>
          </a:xfrm>
        </p:spPr>
        <p:txBody>
          <a:bodyPr/>
          <a:lstStyle/>
          <a:p>
            <a:r>
              <a:rPr lang="tr-TR" smtClean="0"/>
              <a:t>Kullanımı kolay, yaygın olarak kullanılan bir metottur.</a:t>
            </a:r>
          </a:p>
          <a:p>
            <a:r>
              <a:rPr lang="tr-TR" smtClean="0"/>
              <a:t>İşyeri istatistiklerinin kullanımına imkan sağlar.</a:t>
            </a:r>
          </a:p>
          <a:p>
            <a:r>
              <a:rPr lang="tr-TR" smtClean="0"/>
              <a:t>Risk Değeri= İ x F x D olarak hesaplanır.</a:t>
            </a:r>
          </a:p>
          <a:p>
            <a:r>
              <a:rPr lang="tr-TR" smtClean="0"/>
              <a:t>İ= İhtimal, (0,2-10 arası bir değer)</a:t>
            </a:r>
          </a:p>
          <a:p>
            <a:r>
              <a:rPr lang="tr-TR" smtClean="0"/>
              <a:t>F=Frekans, (0,5-10 arası bir değer)</a:t>
            </a:r>
          </a:p>
          <a:p>
            <a:r>
              <a:rPr lang="tr-TR" smtClean="0"/>
              <a:t>D=Sonuçların Derecesi</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11" name="Group 43"/>
          <p:cNvGraphicFramePr>
            <a:graphicFrameLocks noGrp="1"/>
          </p:cNvGraphicFramePr>
          <p:nvPr>
            <p:custDataLst>
              <p:tags r:id="rId1"/>
            </p:custDataLst>
          </p:nvPr>
        </p:nvGraphicFramePr>
        <p:xfrm>
          <a:off x="827088" y="1484313"/>
          <a:ext cx="7215187" cy="4664075"/>
        </p:xfrm>
        <a:graphic>
          <a:graphicData uri="http://schemas.openxmlformats.org/drawingml/2006/table">
            <a:tbl>
              <a:tblPr/>
              <a:tblGrid>
                <a:gridCol w="2105210">
                  <a:extLst>
                    <a:ext uri="{9D8B030D-6E8A-4147-A177-3AD203B41FA5}">
                      <a16:colId xmlns:a16="http://schemas.microsoft.com/office/drawing/2014/main" xmlns="" val="20000"/>
                    </a:ext>
                  </a:extLst>
                </a:gridCol>
                <a:gridCol w="5109977">
                  <a:extLst>
                    <a:ext uri="{9D8B030D-6E8A-4147-A177-3AD203B41FA5}">
                      <a16:colId xmlns:a16="http://schemas.microsoft.com/office/drawing/2014/main" xmlns="" val="20001"/>
                    </a:ext>
                  </a:extLst>
                </a:gridCol>
              </a:tblGrid>
              <a:tr h="714379">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tr-TR" sz="2800" b="1" i="0" u="none" strike="noStrike" cap="none" normalizeH="0" baseline="0" dirty="0" smtClean="0">
                          <a:ln>
                            <a:noFill/>
                          </a:ln>
                          <a:solidFill>
                            <a:srgbClr val="000099"/>
                          </a:solidFill>
                          <a:effectLst/>
                          <a:latin typeface="Arial" charset="0"/>
                        </a:rPr>
                        <a:t>Değer</a:t>
                      </a:r>
                    </a:p>
                  </a:txBody>
                  <a:tcPr marL="91439" marR="91439" horzOverflow="overflow">
                    <a:lnL w="57150" cap="flat" cmpd="sng" algn="ctr">
                      <a:solidFill>
                        <a:srgbClr val="660033"/>
                      </a:solidFill>
                      <a:prstDash val="solid"/>
                      <a:round/>
                      <a:headEnd type="none" w="med" len="med"/>
                      <a:tailEnd type="none" w="med" len="med"/>
                    </a:lnL>
                    <a:lnR w="57150" cap="flat" cmpd="sng" algn="ctr">
                      <a:solidFill>
                        <a:srgbClr val="660033"/>
                      </a:solidFill>
                      <a:prstDash val="solid"/>
                      <a:round/>
                      <a:headEnd type="none" w="med" len="med"/>
                      <a:tailEnd type="none" w="med" len="med"/>
                    </a:lnR>
                    <a:lnT w="57150" cap="flat" cmpd="sng" algn="ctr">
                      <a:solidFill>
                        <a:srgbClr val="660033"/>
                      </a:solidFill>
                      <a:prstDash val="solid"/>
                      <a:round/>
                      <a:headEnd type="none" w="med" len="med"/>
                      <a:tailEnd type="none" w="med" len="med"/>
                    </a:lnT>
                    <a:lnB w="57150"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bg1"/>
                        </a:buClr>
                        <a:buSzTx/>
                        <a:buFontTx/>
                        <a:buNone/>
                        <a:tabLst/>
                      </a:pPr>
                      <a:r>
                        <a:rPr kumimoji="1" lang="tr-TR" sz="2600" b="1" i="0" u="none" strike="noStrike" cap="none" normalizeH="0" baseline="0" dirty="0" smtClean="0">
                          <a:ln>
                            <a:noFill/>
                          </a:ln>
                          <a:solidFill>
                            <a:srgbClr val="000099"/>
                          </a:solidFill>
                          <a:effectLst/>
                          <a:latin typeface="Arial" charset="0"/>
                          <a:cs typeface="Arial" charset="0"/>
                        </a:rPr>
                        <a:t>Kategori</a:t>
                      </a:r>
                      <a:endParaRPr kumimoji="0" lang="tr-TR" sz="4600" b="0" i="0" u="none" strike="noStrike" cap="none" normalizeH="0" baseline="0" dirty="0" smtClean="0">
                        <a:ln>
                          <a:noFill/>
                        </a:ln>
                        <a:solidFill>
                          <a:srgbClr val="000099"/>
                        </a:solidFill>
                        <a:effectLst/>
                        <a:latin typeface="Arial" charset="0"/>
                      </a:endParaRPr>
                    </a:p>
                  </a:txBody>
                  <a:tcPr marL="91439" marR="91439" horzOverflow="overflow">
                    <a:lnL w="57150" cap="flat" cmpd="sng" algn="ctr">
                      <a:solidFill>
                        <a:srgbClr val="660033"/>
                      </a:solidFill>
                      <a:prstDash val="solid"/>
                      <a:round/>
                      <a:headEnd type="none" w="med" len="med"/>
                      <a:tailEnd type="none" w="med" len="med"/>
                    </a:lnL>
                    <a:lnR w="57150" cap="flat" cmpd="sng" algn="ctr">
                      <a:solidFill>
                        <a:srgbClr val="660033"/>
                      </a:solidFill>
                      <a:prstDash val="solid"/>
                      <a:round/>
                      <a:headEnd type="none" w="med" len="med"/>
                      <a:tailEnd type="none" w="med" len="med"/>
                    </a:lnR>
                    <a:lnT w="57150" cap="flat" cmpd="sng" algn="ctr">
                      <a:solidFill>
                        <a:srgbClr val="660033"/>
                      </a:solidFill>
                      <a:prstDash val="solid"/>
                      <a:round/>
                      <a:headEnd type="none" w="med" len="med"/>
                      <a:tailEnd type="none" w="med" len="med"/>
                    </a:lnT>
                    <a:lnB w="57150" cap="flat" cmpd="sng" algn="ctr">
                      <a:solidFill>
                        <a:srgbClr val="6600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57224">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tr-TR" sz="2800" b="1" i="0" u="none" strike="noStrike" cap="none" normalizeH="0" baseline="0" smtClean="0">
                          <a:ln>
                            <a:noFill/>
                          </a:ln>
                          <a:solidFill>
                            <a:srgbClr val="000099"/>
                          </a:solidFill>
                          <a:effectLst/>
                          <a:latin typeface="Arial" charset="0"/>
                        </a:rPr>
                        <a:t>0,2</a:t>
                      </a:r>
                    </a:p>
                  </a:txBody>
                  <a:tcPr marL="91439" marR="91439" horzOverflow="overflow">
                    <a:lnL w="57150" cap="flat" cmpd="sng" algn="ctr">
                      <a:solidFill>
                        <a:srgbClr val="660033"/>
                      </a:solidFill>
                      <a:prstDash val="solid"/>
                      <a:round/>
                      <a:headEnd type="none" w="med" len="med"/>
                      <a:tailEnd type="none" w="med" len="med"/>
                    </a:lnL>
                    <a:lnR w="57150" cap="flat" cmpd="sng" algn="ctr">
                      <a:solidFill>
                        <a:srgbClr val="660033"/>
                      </a:solidFill>
                      <a:prstDash val="solid"/>
                      <a:round/>
                      <a:headEnd type="none" w="med" len="med"/>
                      <a:tailEnd type="none" w="med" len="med"/>
                    </a:lnR>
                    <a:lnT w="57150" cap="flat" cmpd="sng" algn="ctr">
                      <a:solidFill>
                        <a:srgbClr val="660033"/>
                      </a:solidFill>
                      <a:prstDash val="solid"/>
                      <a:round/>
                      <a:headEnd type="none" w="med" len="med"/>
                      <a:tailEnd type="none" w="med" len="med"/>
                    </a:lnT>
                    <a:lnB w="57150"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tr-TR" sz="2800" b="0" i="0" u="none" strike="noStrike" cap="none" normalizeH="0" baseline="0" dirty="0" smtClean="0">
                          <a:ln>
                            <a:noFill/>
                          </a:ln>
                          <a:solidFill>
                            <a:srgbClr val="000099"/>
                          </a:solidFill>
                          <a:effectLst/>
                          <a:latin typeface="Arial" charset="0"/>
                        </a:rPr>
                        <a:t>Pratik Olarak İmkansız</a:t>
                      </a:r>
                    </a:p>
                  </a:txBody>
                  <a:tcPr marL="91439" marR="91439" horzOverflow="overflow">
                    <a:lnL w="57150" cap="flat" cmpd="sng" algn="ctr">
                      <a:solidFill>
                        <a:srgbClr val="660033"/>
                      </a:solidFill>
                      <a:prstDash val="solid"/>
                      <a:round/>
                      <a:headEnd type="none" w="med" len="med"/>
                      <a:tailEnd type="none" w="med" len="med"/>
                    </a:lnL>
                    <a:lnR w="57150" cap="flat" cmpd="sng" algn="ctr">
                      <a:solidFill>
                        <a:srgbClr val="660033"/>
                      </a:solidFill>
                      <a:prstDash val="solid"/>
                      <a:round/>
                      <a:headEnd type="none" w="med" len="med"/>
                      <a:tailEnd type="none" w="med" len="med"/>
                    </a:lnR>
                    <a:lnT w="57150" cap="flat" cmpd="sng" algn="ctr">
                      <a:solidFill>
                        <a:srgbClr val="660033"/>
                      </a:solidFill>
                      <a:prstDash val="solid"/>
                      <a:round/>
                      <a:headEnd type="none" w="med" len="med"/>
                      <a:tailEnd type="none" w="med" len="med"/>
                    </a:lnT>
                    <a:lnB w="57150" cap="flat" cmpd="sng" algn="ctr">
                      <a:solidFill>
                        <a:srgbClr val="6600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58812">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tr-TR" sz="2800" b="1" i="0" u="none" strike="noStrike" cap="none" normalizeH="0" baseline="0" smtClean="0">
                          <a:ln>
                            <a:noFill/>
                          </a:ln>
                          <a:solidFill>
                            <a:srgbClr val="000099"/>
                          </a:solidFill>
                          <a:effectLst/>
                          <a:latin typeface="Arial" charset="0"/>
                        </a:rPr>
                        <a:t>0,5</a:t>
                      </a:r>
                    </a:p>
                  </a:txBody>
                  <a:tcPr marL="91439" marR="91439" horzOverflow="overflow">
                    <a:lnL w="57150" cap="flat" cmpd="sng" algn="ctr">
                      <a:solidFill>
                        <a:srgbClr val="660033"/>
                      </a:solidFill>
                      <a:prstDash val="solid"/>
                      <a:round/>
                      <a:headEnd type="none" w="med" len="med"/>
                      <a:tailEnd type="none" w="med" len="med"/>
                    </a:lnL>
                    <a:lnR w="57150" cap="flat" cmpd="sng" algn="ctr">
                      <a:solidFill>
                        <a:srgbClr val="660033"/>
                      </a:solidFill>
                      <a:prstDash val="solid"/>
                      <a:round/>
                      <a:headEnd type="none" w="med" len="med"/>
                      <a:tailEnd type="none" w="med" len="med"/>
                    </a:lnR>
                    <a:lnT w="57150" cap="flat" cmpd="sng" algn="ctr">
                      <a:solidFill>
                        <a:srgbClr val="660033"/>
                      </a:solidFill>
                      <a:prstDash val="solid"/>
                      <a:round/>
                      <a:headEnd type="none" w="med" len="med"/>
                      <a:tailEnd type="none" w="med" len="med"/>
                    </a:lnT>
                    <a:lnB w="57150"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tr-TR" sz="2800" b="0" i="0" u="none" strike="noStrike" cap="none" normalizeH="0" baseline="0" dirty="0" smtClean="0">
                          <a:ln>
                            <a:noFill/>
                          </a:ln>
                          <a:solidFill>
                            <a:srgbClr val="000099"/>
                          </a:solidFill>
                          <a:effectLst/>
                          <a:latin typeface="Arial" charset="0"/>
                        </a:rPr>
                        <a:t>Zayıf İhtimal</a:t>
                      </a:r>
                    </a:p>
                  </a:txBody>
                  <a:tcPr marL="91439" marR="91439" horzOverflow="overflow">
                    <a:lnL w="57150" cap="flat" cmpd="sng" algn="ctr">
                      <a:solidFill>
                        <a:srgbClr val="660033"/>
                      </a:solidFill>
                      <a:prstDash val="solid"/>
                      <a:round/>
                      <a:headEnd type="none" w="med" len="med"/>
                      <a:tailEnd type="none" w="med" len="med"/>
                    </a:lnL>
                    <a:lnR w="57150" cap="flat" cmpd="sng" algn="ctr">
                      <a:solidFill>
                        <a:srgbClr val="660033"/>
                      </a:solidFill>
                      <a:prstDash val="solid"/>
                      <a:round/>
                      <a:headEnd type="none" w="med" len="med"/>
                      <a:tailEnd type="none" w="med" len="med"/>
                    </a:lnR>
                    <a:lnT w="57150" cap="flat" cmpd="sng" algn="ctr">
                      <a:solidFill>
                        <a:srgbClr val="660033"/>
                      </a:solidFill>
                      <a:prstDash val="solid"/>
                      <a:round/>
                      <a:headEnd type="none" w="med" len="med"/>
                      <a:tailEnd type="none" w="med" len="med"/>
                    </a:lnT>
                    <a:lnB w="57150" cap="flat" cmpd="sng" algn="ctr">
                      <a:solidFill>
                        <a:srgbClr val="6600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58812">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tr-TR" sz="2800" b="1" i="0" u="none" strike="noStrike" cap="none" normalizeH="0" baseline="0" smtClean="0">
                          <a:ln>
                            <a:noFill/>
                          </a:ln>
                          <a:solidFill>
                            <a:srgbClr val="000099"/>
                          </a:solidFill>
                          <a:effectLst/>
                          <a:latin typeface="Arial" charset="0"/>
                        </a:rPr>
                        <a:t>1</a:t>
                      </a:r>
                    </a:p>
                  </a:txBody>
                  <a:tcPr marL="91439" marR="91439" horzOverflow="overflow">
                    <a:lnL w="57150" cap="flat" cmpd="sng" algn="ctr">
                      <a:solidFill>
                        <a:srgbClr val="660033"/>
                      </a:solidFill>
                      <a:prstDash val="solid"/>
                      <a:round/>
                      <a:headEnd type="none" w="med" len="med"/>
                      <a:tailEnd type="none" w="med" len="med"/>
                    </a:lnL>
                    <a:lnR w="57150" cap="flat" cmpd="sng" algn="ctr">
                      <a:solidFill>
                        <a:srgbClr val="660033"/>
                      </a:solidFill>
                      <a:prstDash val="solid"/>
                      <a:round/>
                      <a:headEnd type="none" w="med" len="med"/>
                      <a:tailEnd type="none" w="med" len="med"/>
                    </a:lnR>
                    <a:lnT w="57150" cap="flat" cmpd="sng" algn="ctr">
                      <a:solidFill>
                        <a:srgbClr val="660033"/>
                      </a:solidFill>
                      <a:prstDash val="solid"/>
                      <a:round/>
                      <a:headEnd type="none" w="med" len="med"/>
                      <a:tailEnd type="none" w="med" len="med"/>
                    </a:lnT>
                    <a:lnB w="57150"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tr-TR" sz="2800" b="0" i="0" u="none" strike="noStrike" cap="none" normalizeH="0" baseline="0" dirty="0" smtClean="0">
                          <a:ln>
                            <a:noFill/>
                          </a:ln>
                          <a:solidFill>
                            <a:srgbClr val="000099"/>
                          </a:solidFill>
                          <a:effectLst/>
                          <a:latin typeface="Arial" charset="0"/>
                        </a:rPr>
                        <a:t>Oldukça Düşük İhtimal</a:t>
                      </a:r>
                    </a:p>
                  </a:txBody>
                  <a:tcPr marL="91439" marR="91439" horzOverflow="overflow">
                    <a:lnL w="57150" cap="flat" cmpd="sng" algn="ctr">
                      <a:solidFill>
                        <a:srgbClr val="660033"/>
                      </a:solidFill>
                      <a:prstDash val="solid"/>
                      <a:round/>
                      <a:headEnd type="none" w="med" len="med"/>
                      <a:tailEnd type="none" w="med" len="med"/>
                    </a:lnL>
                    <a:lnR w="57150" cap="flat" cmpd="sng" algn="ctr">
                      <a:solidFill>
                        <a:srgbClr val="660033"/>
                      </a:solidFill>
                      <a:prstDash val="solid"/>
                      <a:round/>
                      <a:headEnd type="none" w="med" len="med"/>
                      <a:tailEnd type="none" w="med" len="med"/>
                    </a:lnR>
                    <a:lnT w="57150" cap="flat" cmpd="sng" algn="ctr">
                      <a:solidFill>
                        <a:srgbClr val="660033"/>
                      </a:solidFill>
                      <a:prstDash val="solid"/>
                      <a:round/>
                      <a:headEnd type="none" w="med" len="med"/>
                      <a:tailEnd type="none" w="med" len="med"/>
                    </a:lnT>
                    <a:lnB w="57150" cap="flat" cmpd="sng" algn="ctr">
                      <a:solidFill>
                        <a:srgbClr val="6600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58812">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tr-TR" sz="2800" b="1" i="0" u="none" strike="noStrike" cap="none" normalizeH="0" baseline="0" smtClean="0">
                          <a:ln>
                            <a:noFill/>
                          </a:ln>
                          <a:solidFill>
                            <a:srgbClr val="000099"/>
                          </a:solidFill>
                          <a:effectLst/>
                          <a:latin typeface="Arial" charset="0"/>
                        </a:rPr>
                        <a:t>3</a:t>
                      </a:r>
                    </a:p>
                  </a:txBody>
                  <a:tcPr marL="91439" marR="91439" horzOverflow="overflow">
                    <a:lnL w="57150" cap="flat" cmpd="sng" algn="ctr">
                      <a:solidFill>
                        <a:srgbClr val="660033"/>
                      </a:solidFill>
                      <a:prstDash val="solid"/>
                      <a:round/>
                      <a:headEnd type="none" w="med" len="med"/>
                      <a:tailEnd type="none" w="med" len="med"/>
                    </a:lnL>
                    <a:lnR w="57150" cap="flat" cmpd="sng" algn="ctr">
                      <a:solidFill>
                        <a:srgbClr val="660033"/>
                      </a:solidFill>
                      <a:prstDash val="solid"/>
                      <a:round/>
                      <a:headEnd type="none" w="med" len="med"/>
                      <a:tailEnd type="none" w="med" len="med"/>
                    </a:lnR>
                    <a:lnT w="57150" cap="flat" cmpd="sng" algn="ctr">
                      <a:solidFill>
                        <a:srgbClr val="660033"/>
                      </a:solidFill>
                      <a:prstDash val="solid"/>
                      <a:round/>
                      <a:headEnd type="none" w="med" len="med"/>
                      <a:tailEnd type="none" w="med" len="med"/>
                    </a:lnT>
                    <a:lnB w="57150"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tr-TR" sz="2800" b="0" i="0" u="none" strike="noStrike" cap="none" normalizeH="0" baseline="0" dirty="0" smtClean="0">
                          <a:ln>
                            <a:noFill/>
                          </a:ln>
                          <a:solidFill>
                            <a:srgbClr val="000099"/>
                          </a:solidFill>
                          <a:effectLst/>
                          <a:latin typeface="Arial" charset="0"/>
                        </a:rPr>
                        <a:t>Nadir fakat Olabilir</a:t>
                      </a:r>
                    </a:p>
                  </a:txBody>
                  <a:tcPr marL="91439" marR="91439" horzOverflow="overflow">
                    <a:lnL w="57150" cap="flat" cmpd="sng" algn="ctr">
                      <a:solidFill>
                        <a:srgbClr val="660033"/>
                      </a:solidFill>
                      <a:prstDash val="solid"/>
                      <a:round/>
                      <a:headEnd type="none" w="med" len="med"/>
                      <a:tailEnd type="none" w="med" len="med"/>
                    </a:lnL>
                    <a:lnR w="57150" cap="flat" cmpd="sng" algn="ctr">
                      <a:solidFill>
                        <a:srgbClr val="660033"/>
                      </a:solidFill>
                      <a:prstDash val="solid"/>
                      <a:round/>
                      <a:headEnd type="none" w="med" len="med"/>
                      <a:tailEnd type="none" w="med" len="med"/>
                    </a:lnR>
                    <a:lnT w="57150" cap="flat" cmpd="sng" algn="ctr">
                      <a:solidFill>
                        <a:srgbClr val="660033"/>
                      </a:solidFill>
                      <a:prstDash val="solid"/>
                      <a:round/>
                      <a:headEnd type="none" w="med" len="med"/>
                      <a:tailEnd type="none" w="med" len="med"/>
                    </a:lnT>
                    <a:lnB w="57150" cap="flat" cmpd="sng" algn="ctr">
                      <a:solidFill>
                        <a:srgbClr val="6600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657224">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tr-TR" sz="2800" b="1" i="0" u="none" strike="noStrike" cap="none" normalizeH="0" baseline="0" smtClean="0">
                          <a:ln>
                            <a:noFill/>
                          </a:ln>
                          <a:solidFill>
                            <a:srgbClr val="000099"/>
                          </a:solidFill>
                          <a:effectLst/>
                          <a:latin typeface="Arial" charset="0"/>
                        </a:rPr>
                        <a:t>6</a:t>
                      </a:r>
                    </a:p>
                  </a:txBody>
                  <a:tcPr marL="91439" marR="91439" horzOverflow="overflow">
                    <a:lnL w="57150" cap="flat" cmpd="sng" algn="ctr">
                      <a:solidFill>
                        <a:srgbClr val="660033"/>
                      </a:solidFill>
                      <a:prstDash val="solid"/>
                      <a:round/>
                      <a:headEnd type="none" w="med" len="med"/>
                      <a:tailEnd type="none" w="med" len="med"/>
                    </a:lnL>
                    <a:lnR w="57150" cap="flat" cmpd="sng" algn="ctr">
                      <a:solidFill>
                        <a:srgbClr val="660033"/>
                      </a:solidFill>
                      <a:prstDash val="solid"/>
                      <a:round/>
                      <a:headEnd type="none" w="med" len="med"/>
                      <a:tailEnd type="none" w="med" len="med"/>
                    </a:lnR>
                    <a:lnT w="57150" cap="flat" cmpd="sng" algn="ctr">
                      <a:solidFill>
                        <a:srgbClr val="660033"/>
                      </a:solidFill>
                      <a:prstDash val="solid"/>
                      <a:round/>
                      <a:headEnd type="none" w="med" len="med"/>
                      <a:tailEnd type="none" w="med" len="med"/>
                    </a:lnT>
                    <a:lnB w="57150"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tr-TR" sz="2800" b="0" i="0" u="none" strike="noStrike" cap="none" normalizeH="0" baseline="0" dirty="0" smtClean="0">
                          <a:ln>
                            <a:noFill/>
                          </a:ln>
                          <a:solidFill>
                            <a:srgbClr val="000099"/>
                          </a:solidFill>
                          <a:effectLst/>
                          <a:latin typeface="Arial" charset="0"/>
                        </a:rPr>
                        <a:t>Kuvvetle Muhtemel</a:t>
                      </a:r>
                    </a:p>
                  </a:txBody>
                  <a:tcPr marL="91439" marR="91439" horzOverflow="overflow">
                    <a:lnL w="57150" cap="flat" cmpd="sng" algn="ctr">
                      <a:solidFill>
                        <a:srgbClr val="660033"/>
                      </a:solidFill>
                      <a:prstDash val="solid"/>
                      <a:round/>
                      <a:headEnd type="none" w="med" len="med"/>
                      <a:tailEnd type="none" w="med" len="med"/>
                    </a:lnL>
                    <a:lnR w="57150" cap="flat" cmpd="sng" algn="ctr">
                      <a:solidFill>
                        <a:srgbClr val="660033"/>
                      </a:solidFill>
                      <a:prstDash val="solid"/>
                      <a:round/>
                      <a:headEnd type="none" w="med" len="med"/>
                      <a:tailEnd type="none" w="med" len="med"/>
                    </a:lnR>
                    <a:lnT w="57150" cap="flat" cmpd="sng" algn="ctr">
                      <a:solidFill>
                        <a:srgbClr val="660033"/>
                      </a:solidFill>
                      <a:prstDash val="solid"/>
                      <a:round/>
                      <a:headEnd type="none" w="med" len="med"/>
                      <a:tailEnd type="none" w="med" len="med"/>
                    </a:lnT>
                    <a:lnB w="57150" cap="flat" cmpd="sng" algn="ctr">
                      <a:solidFill>
                        <a:srgbClr val="6600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658812">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tr-TR" sz="2800" b="1" i="0" u="none" strike="noStrike" cap="none" normalizeH="0" baseline="0" smtClean="0">
                          <a:ln>
                            <a:noFill/>
                          </a:ln>
                          <a:solidFill>
                            <a:srgbClr val="000099"/>
                          </a:solidFill>
                          <a:effectLst/>
                          <a:latin typeface="Arial" charset="0"/>
                        </a:rPr>
                        <a:t>10</a:t>
                      </a:r>
                    </a:p>
                  </a:txBody>
                  <a:tcPr marL="91439" marR="91439" horzOverflow="overflow">
                    <a:lnL w="57150" cap="flat" cmpd="sng" algn="ctr">
                      <a:solidFill>
                        <a:srgbClr val="660033"/>
                      </a:solidFill>
                      <a:prstDash val="solid"/>
                      <a:round/>
                      <a:headEnd type="none" w="med" len="med"/>
                      <a:tailEnd type="none" w="med" len="med"/>
                    </a:lnL>
                    <a:lnR w="57150" cap="flat" cmpd="sng" algn="ctr">
                      <a:solidFill>
                        <a:srgbClr val="660033"/>
                      </a:solidFill>
                      <a:prstDash val="solid"/>
                      <a:round/>
                      <a:headEnd type="none" w="med" len="med"/>
                      <a:tailEnd type="none" w="med" len="med"/>
                    </a:lnR>
                    <a:lnT w="57150" cap="flat" cmpd="sng" algn="ctr">
                      <a:solidFill>
                        <a:srgbClr val="660033"/>
                      </a:solidFill>
                      <a:prstDash val="solid"/>
                      <a:round/>
                      <a:headEnd type="none" w="med" len="med"/>
                      <a:tailEnd type="none" w="med" len="med"/>
                    </a:lnT>
                    <a:lnB w="57150"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tr-TR" sz="2800" b="0" i="0" u="none" strike="noStrike" cap="none" normalizeH="0" baseline="0" dirty="0" smtClean="0">
                          <a:ln>
                            <a:noFill/>
                          </a:ln>
                          <a:solidFill>
                            <a:srgbClr val="000099"/>
                          </a:solidFill>
                          <a:effectLst/>
                          <a:latin typeface="Arial" charset="0"/>
                        </a:rPr>
                        <a:t>Çok Kuvvetli İhtimal</a:t>
                      </a:r>
                    </a:p>
                  </a:txBody>
                  <a:tcPr marL="91439" marR="91439" horzOverflow="overflow">
                    <a:lnL w="57150" cap="flat" cmpd="sng" algn="ctr">
                      <a:solidFill>
                        <a:srgbClr val="660033"/>
                      </a:solidFill>
                      <a:prstDash val="solid"/>
                      <a:round/>
                      <a:headEnd type="none" w="med" len="med"/>
                      <a:tailEnd type="none" w="med" len="med"/>
                    </a:lnL>
                    <a:lnR w="57150" cap="flat" cmpd="sng" algn="ctr">
                      <a:solidFill>
                        <a:srgbClr val="660033"/>
                      </a:solidFill>
                      <a:prstDash val="solid"/>
                      <a:round/>
                      <a:headEnd type="none" w="med" len="med"/>
                      <a:tailEnd type="none" w="med" len="med"/>
                    </a:lnR>
                    <a:lnT w="57150" cap="flat" cmpd="sng" algn="ctr">
                      <a:solidFill>
                        <a:srgbClr val="660033"/>
                      </a:solidFill>
                      <a:prstDash val="solid"/>
                      <a:round/>
                      <a:headEnd type="none" w="med" len="med"/>
                      <a:tailEnd type="none" w="med" len="med"/>
                    </a:lnT>
                    <a:lnB w="57150" cap="flat" cmpd="sng" algn="ctr">
                      <a:solidFill>
                        <a:srgbClr val="6600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
        <p:nvSpPr>
          <p:cNvPr id="7204" name="Rectangle 36"/>
          <p:cNvSpPr>
            <a:spLocks noChangeArrowheads="1"/>
          </p:cNvSpPr>
          <p:nvPr>
            <p:custDataLst>
              <p:tags r:id="rId2"/>
            </p:custDataLst>
          </p:nvPr>
        </p:nvSpPr>
        <p:spPr bwMode="auto">
          <a:xfrm>
            <a:off x="357188" y="260350"/>
            <a:ext cx="8786812" cy="1077913"/>
          </a:xfrm>
          <a:prstGeom prst="rect">
            <a:avLst/>
          </a:prstGeom>
          <a:noFill/>
          <a:ln w="50800">
            <a:noFill/>
            <a:miter lim="800000"/>
            <a:headEnd/>
            <a:tailEnd/>
          </a:ln>
        </p:spPr>
        <p:txBody>
          <a:bodyPr>
            <a:spAutoFit/>
          </a:bodyPr>
          <a:lstStyle/>
          <a:p>
            <a:pPr algn="ctr" eaLnBrk="0" hangingPunct="0">
              <a:defRPr/>
            </a:pPr>
            <a:r>
              <a:rPr lang="tr-TR" sz="4400" b="1" dirty="0">
                <a:solidFill>
                  <a:schemeClr val="tx2"/>
                </a:solidFill>
                <a:effectLst>
                  <a:outerShdw blurRad="38100" dist="38100" dir="2700000" algn="tl">
                    <a:srgbClr val="000000">
                      <a:alpha val="43137"/>
                    </a:srgbClr>
                  </a:outerShdw>
                </a:effectLst>
                <a:latin typeface="+mj-lt"/>
                <a:ea typeface="+mj-ea"/>
                <a:cs typeface="+mj-cs"/>
              </a:rPr>
              <a:t>Tablo 1-İhtimal Skalası</a:t>
            </a:r>
          </a:p>
          <a:p>
            <a:pPr eaLnBrk="0" hangingPunct="0">
              <a:defRPr/>
            </a:pPr>
            <a:r>
              <a:rPr kumimoji="1" lang="tr-TR" sz="2000" b="1" dirty="0">
                <a:solidFill>
                  <a:srgbClr val="663300"/>
                </a:solidFill>
                <a:cs typeface="Times New Roman" pitchFamily="18" charset="0"/>
              </a:rPr>
              <a:t>ihtimal :</a:t>
            </a:r>
            <a:r>
              <a:rPr kumimoji="1" lang="tr-TR" sz="2000" b="1" dirty="0">
                <a:cs typeface="Times New Roman" pitchFamily="18" charset="0"/>
              </a:rPr>
              <a:t> Zarar ya da hasar</a:t>
            </a:r>
            <a:r>
              <a:rPr lang="tr-TR" sz="2000" b="1" dirty="0"/>
              <a:t>ı</a:t>
            </a:r>
            <a:r>
              <a:rPr kumimoji="1" lang="tr-TR" sz="2000" b="1" dirty="0">
                <a:cs typeface="Times New Roman" pitchFamily="18" charset="0"/>
              </a:rPr>
              <a:t>n zaman içinde gerçekle</a:t>
            </a:r>
            <a:r>
              <a:rPr lang="tr-TR" sz="2000" dirty="0">
                <a:effectLst>
                  <a:outerShdw blurRad="38100" dist="38100" dir="2700000" algn="tl">
                    <a:srgbClr val="C0C0C0"/>
                  </a:outerShdw>
                </a:effectLst>
              </a:rPr>
              <a:t>ş</a:t>
            </a:r>
            <a:r>
              <a:rPr kumimoji="1" lang="tr-TR" sz="2000" b="1" dirty="0">
                <a:cs typeface="Times New Roman" pitchFamily="18" charset="0"/>
              </a:rPr>
              <a:t>me ihtimali </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43" name="Group 63"/>
          <p:cNvGraphicFramePr>
            <a:graphicFrameLocks noGrp="1"/>
          </p:cNvGraphicFramePr>
          <p:nvPr>
            <p:custDataLst>
              <p:tags r:id="rId1"/>
            </p:custDataLst>
          </p:nvPr>
        </p:nvGraphicFramePr>
        <p:xfrm>
          <a:off x="533400" y="1700213"/>
          <a:ext cx="7999413" cy="4630736"/>
        </p:xfrm>
        <a:graphic>
          <a:graphicData uri="http://schemas.openxmlformats.org/drawingml/2006/table">
            <a:tbl>
              <a:tblPr/>
              <a:tblGrid>
                <a:gridCol w="1055029">
                  <a:extLst>
                    <a:ext uri="{9D8B030D-6E8A-4147-A177-3AD203B41FA5}">
                      <a16:colId xmlns:a16="http://schemas.microsoft.com/office/drawing/2014/main" xmlns="" val="20000"/>
                    </a:ext>
                  </a:extLst>
                </a:gridCol>
                <a:gridCol w="1559034">
                  <a:extLst>
                    <a:ext uri="{9D8B030D-6E8A-4147-A177-3AD203B41FA5}">
                      <a16:colId xmlns:a16="http://schemas.microsoft.com/office/drawing/2014/main" xmlns="" val="20001"/>
                    </a:ext>
                  </a:extLst>
                </a:gridCol>
                <a:gridCol w="5385350">
                  <a:extLst>
                    <a:ext uri="{9D8B030D-6E8A-4147-A177-3AD203B41FA5}">
                      <a16:colId xmlns:a16="http://schemas.microsoft.com/office/drawing/2014/main" xmlns="" val="20002"/>
                    </a:ext>
                  </a:extLst>
                </a:gridCol>
              </a:tblGrid>
              <a:tr h="515928">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tr-TR" sz="2400" b="1" i="0" u="none" strike="noStrike" cap="none" normalizeH="0" baseline="0" dirty="0" smtClean="0">
                          <a:ln>
                            <a:noFill/>
                          </a:ln>
                          <a:solidFill>
                            <a:srgbClr val="000099"/>
                          </a:solidFill>
                          <a:effectLst/>
                          <a:latin typeface="Arial" charset="0"/>
                        </a:rPr>
                        <a:t>Değer</a:t>
                      </a:r>
                    </a:p>
                  </a:txBody>
                  <a:tcPr horzOverflow="overflow">
                    <a:lnL w="57150" cap="flat" cmpd="sng" algn="ctr">
                      <a:solidFill>
                        <a:srgbClr val="660033"/>
                      </a:solidFill>
                      <a:prstDash val="solid"/>
                      <a:round/>
                      <a:headEnd type="none" w="med" len="med"/>
                      <a:tailEnd type="none" w="med" len="med"/>
                    </a:lnL>
                    <a:lnR w="57150" cap="flat" cmpd="sng" algn="ctr">
                      <a:solidFill>
                        <a:srgbClr val="660033"/>
                      </a:solidFill>
                      <a:prstDash val="solid"/>
                      <a:round/>
                      <a:headEnd type="none" w="med" len="med"/>
                      <a:tailEnd type="none" w="med" len="med"/>
                    </a:lnR>
                    <a:lnT w="57150" cap="flat" cmpd="sng" algn="ctr">
                      <a:solidFill>
                        <a:srgbClr val="660033"/>
                      </a:solidFill>
                      <a:prstDash val="solid"/>
                      <a:round/>
                      <a:headEnd type="none" w="med" len="med"/>
                      <a:tailEnd type="none" w="med" len="med"/>
                    </a:lnT>
                    <a:lnB w="57150"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bg1"/>
                        </a:buClr>
                        <a:buSzTx/>
                        <a:buFontTx/>
                        <a:buNone/>
                        <a:tabLst/>
                      </a:pPr>
                      <a:r>
                        <a:rPr kumimoji="0" lang="tr-TR" sz="2400" b="0" i="0" u="none" strike="noStrike" cap="none" normalizeH="0" baseline="0" dirty="0" smtClean="0">
                          <a:ln>
                            <a:noFill/>
                          </a:ln>
                          <a:solidFill>
                            <a:srgbClr val="000099"/>
                          </a:solidFill>
                          <a:effectLst/>
                          <a:latin typeface="Arial" charset="0"/>
                        </a:rPr>
                        <a:t>Açıklama</a:t>
                      </a:r>
                    </a:p>
                  </a:txBody>
                  <a:tcPr horzOverflow="overflow">
                    <a:lnL w="57150" cap="flat" cmpd="sng" algn="ctr">
                      <a:solidFill>
                        <a:srgbClr val="660033"/>
                      </a:solidFill>
                      <a:prstDash val="solid"/>
                      <a:round/>
                      <a:headEnd type="none" w="med" len="med"/>
                      <a:tailEnd type="none" w="med" len="med"/>
                    </a:lnL>
                    <a:lnR w="57150" cap="flat" cmpd="sng" algn="ctr">
                      <a:solidFill>
                        <a:srgbClr val="660033"/>
                      </a:solidFill>
                      <a:prstDash val="solid"/>
                      <a:round/>
                      <a:headEnd type="none" w="med" len="med"/>
                      <a:tailEnd type="none" w="med" len="med"/>
                    </a:lnR>
                    <a:lnT w="57150" cap="flat" cmpd="sng" algn="ctr">
                      <a:solidFill>
                        <a:srgbClr val="660033"/>
                      </a:solidFill>
                      <a:prstDash val="solid"/>
                      <a:round/>
                      <a:headEnd type="none" w="med" len="med"/>
                      <a:tailEnd type="none" w="med" len="med"/>
                    </a:lnT>
                    <a:lnB w="57150"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bg1"/>
                        </a:buClr>
                        <a:buSzTx/>
                        <a:buFontTx/>
                        <a:buNone/>
                        <a:tabLst/>
                      </a:pPr>
                      <a:r>
                        <a:rPr kumimoji="1" lang="tr-TR" sz="2600" b="1" i="0" u="none" strike="noStrike" cap="none" normalizeH="0" baseline="0" dirty="0" smtClean="0">
                          <a:ln>
                            <a:noFill/>
                          </a:ln>
                          <a:solidFill>
                            <a:srgbClr val="000099"/>
                          </a:solidFill>
                          <a:effectLst/>
                          <a:latin typeface="Arial" charset="0"/>
                          <a:cs typeface="Arial" charset="0"/>
                        </a:rPr>
                        <a:t>Kategori</a:t>
                      </a:r>
                      <a:endParaRPr kumimoji="0" lang="tr-TR" sz="4600" b="0" i="0" u="none" strike="noStrike" cap="none" normalizeH="0" baseline="0" dirty="0" smtClean="0">
                        <a:ln>
                          <a:noFill/>
                        </a:ln>
                        <a:solidFill>
                          <a:srgbClr val="000099"/>
                        </a:solidFill>
                        <a:effectLst/>
                        <a:latin typeface="Arial" charset="0"/>
                      </a:endParaRPr>
                    </a:p>
                  </a:txBody>
                  <a:tcPr horzOverflow="overflow">
                    <a:lnL w="57150" cap="flat" cmpd="sng" algn="ctr">
                      <a:solidFill>
                        <a:srgbClr val="660033"/>
                      </a:solidFill>
                      <a:prstDash val="solid"/>
                      <a:round/>
                      <a:headEnd type="none" w="med" len="med"/>
                      <a:tailEnd type="none" w="med" len="med"/>
                    </a:lnL>
                    <a:lnR w="57150" cap="flat" cmpd="sng" algn="ctr">
                      <a:solidFill>
                        <a:srgbClr val="660033"/>
                      </a:solidFill>
                      <a:prstDash val="solid"/>
                      <a:round/>
                      <a:headEnd type="none" w="med" len="med"/>
                      <a:tailEnd type="none" w="med" len="med"/>
                    </a:lnR>
                    <a:lnT w="57150" cap="flat" cmpd="sng" algn="ctr">
                      <a:solidFill>
                        <a:srgbClr val="660033"/>
                      </a:solidFill>
                      <a:prstDash val="solid"/>
                      <a:round/>
                      <a:headEnd type="none" w="med" len="med"/>
                      <a:tailEnd type="none" w="med" len="med"/>
                    </a:lnT>
                    <a:lnB w="57150" cap="flat" cmpd="sng" algn="ctr">
                      <a:solidFill>
                        <a:srgbClr val="6600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90564">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tr-TR" sz="2800" b="1" i="0" u="none" strike="noStrike" cap="none" normalizeH="0" baseline="0" smtClean="0">
                          <a:ln>
                            <a:noFill/>
                          </a:ln>
                          <a:solidFill>
                            <a:srgbClr val="000099"/>
                          </a:solidFill>
                          <a:effectLst/>
                          <a:latin typeface="Arial" charset="0"/>
                        </a:rPr>
                        <a:t>0,5</a:t>
                      </a:r>
                    </a:p>
                  </a:txBody>
                  <a:tcPr horzOverflow="overflow">
                    <a:lnL w="57150" cap="flat" cmpd="sng" algn="ctr">
                      <a:solidFill>
                        <a:srgbClr val="660033"/>
                      </a:solidFill>
                      <a:prstDash val="solid"/>
                      <a:round/>
                      <a:headEnd type="none" w="med" len="med"/>
                      <a:tailEnd type="none" w="med" len="med"/>
                    </a:lnL>
                    <a:lnR w="57150" cap="flat" cmpd="sng" algn="ctr">
                      <a:solidFill>
                        <a:srgbClr val="660033"/>
                      </a:solidFill>
                      <a:prstDash val="solid"/>
                      <a:round/>
                      <a:headEnd type="none" w="med" len="med"/>
                      <a:tailEnd type="none" w="med" len="med"/>
                    </a:lnR>
                    <a:lnT w="57150" cap="flat" cmpd="sng" algn="ctr">
                      <a:solidFill>
                        <a:srgbClr val="660033"/>
                      </a:solidFill>
                      <a:prstDash val="solid"/>
                      <a:round/>
                      <a:headEnd type="none" w="med" len="med"/>
                      <a:tailEnd type="none" w="med" len="med"/>
                    </a:lnT>
                    <a:lnB w="57150"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tr-TR" sz="2000" b="0" i="0" u="none" strike="noStrike" cap="none" normalizeH="0" baseline="0" smtClean="0">
                          <a:ln>
                            <a:noFill/>
                          </a:ln>
                          <a:solidFill>
                            <a:srgbClr val="000099"/>
                          </a:solidFill>
                          <a:effectLst/>
                          <a:latin typeface="Arial" charset="0"/>
                        </a:rPr>
                        <a:t>Çok Nadir</a:t>
                      </a:r>
                    </a:p>
                  </a:txBody>
                  <a:tcPr horzOverflow="overflow">
                    <a:lnL w="57150" cap="flat" cmpd="sng" algn="ctr">
                      <a:solidFill>
                        <a:srgbClr val="660033"/>
                      </a:solidFill>
                      <a:prstDash val="solid"/>
                      <a:round/>
                      <a:headEnd type="none" w="med" len="med"/>
                      <a:tailEnd type="none" w="med" len="med"/>
                    </a:lnL>
                    <a:lnR w="57150" cap="flat" cmpd="sng" algn="ctr">
                      <a:solidFill>
                        <a:srgbClr val="660033"/>
                      </a:solidFill>
                      <a:prstDash val="solid"/>
                      <a:round/>
                      <a:headEnd type="none" w="med" len="med"/>
                      <a:tailEnd type="none" w="med" len="med"/>
                    </a:lnR>
                    <a:lnT w="57150" cap="flat" cmpd="sng" algn="ctr">
                      <a:solidFill>
                        <a:srgbClr val="660033"/>
                      </a:solidFill>
                      <a:prstDash val="solid"/>
                      <a:round/>
                      <a:headEnd type="none" w="med" len="med"/>
                      <a:tailEnd type="none" w="med" len="med"/>
                    </a:lnT>
                    <a:lnB w="57150"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tr-TR" sz="2800" b="0" i="0" u="none" strike="noStrike" cap="none" normalizeH="0" baseline="0" dirty="0" smtClean="0">
                          <a:ln>
                            <a:noFill/>
                          </a:ln>
                          <a:solidFill>
                            <a:srgbClr val="000099"/>
                          </a:solidFill>
                          <a:effectLst/>
                          <a:latin typeface="Arial" charset="0"/>
                        </a:rPr>
                        <a:t>Yılda bir ya da daha az</a:t>
                      </a:r>
                    </a:p>
                  </a:txBody>
                  <a:tcPr horzOverflow="overflow">
                    <a:lnL w="57150" cap="flat" cmpd="sng" algn="ctr">
                      <a:solidFill>
                        <a:srgbClr val="660033"/>
                      </a:solidFill>
                      <a:prstDash val="solid"/>
                      <a:round/>
                      <a:headEnd type="none" w="med" len="med"/>
                      <a:tailEnd type="none" w="med" len="med"/>
                    </a:lnL>
                    <a:lnR w="57150" cap="flat" cmpd="sng" algn="ctr">
                      <a:solidFill>
                        <a:srgbClr val="660033"/>
                      </a:solidFill>
                      <a:prstDash val="solid"/>
                      <a:round/>
                      <a:headEnd type="none" w="med" len="med"/>
                      <a:tailEnd type="none" w="med" len="med"/>
                    </a:lnR>
                    <a:lnT w="57150" cap="flat" cmpd="sng" algn="ctr">
                      <a:solidFill>
                        <a:srgbClr val="660033"/>
                      </a:solidFill>
                      <a:prstDash val="solid"/>
                      <a:round/>
                      <a:headEnd type="none" w="med" len="med"/>
                      <a:tailEnd type="none" w="med" len="med"/>
                    </a:lnT>
                    <a:lnB w="57150" cap="flat" cmpd="sng" algn="ctr">
                      <a:solidFill>
                        <a:srgbClr val="6600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795339">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tr-TR" sz="2800" b="1" i="0" u="none" strike="noStrike" cap="none" normalizeH="0" baseline="0" smtClean="0">
                          <a:ln>
                            <a:noFill/>
                          </a:ln>
                          <a:solidFill>
                            <a:srgbClr val="000099"/>
                          </a:solidFill>
                          <a:effectLst/>
                          <a:latin typeface="Arial" charset="0"/>
                        </a:rPr>
                        <a:t>1</a:t>
                      </a:r>
                    </a:p>
                  </a:txBody>
                  <a:tcPr horzOverflow="overflow">
                    <a:lnL w="57150" cap="flat" cmpd="sng" algn="ctr">
                      <a:solidFill>
                        <a:srgbClr val="660033"/>
                      </a:solidFill>
                      <a:prstDash val="solid"/>
                      <a:round/>
                      <a:headEnd type="none" w="med" len="med"/>
                      <a:tailEnd type="none" w="med" len="med"/>
                    </a:lnL>
                    <a:lnR w="57150" cap="flat" cmpd="sng" algn="ctr">
                      <a:solidFill>
                        <a:srgbClr val="660033"/>
                      </a:solidFill>
                      <a:prstDash val="solid"/>
                      <a:round/>
                      <a:headEnd type="none" w="med" len="med"/>
                      <a:tailEnd type="none" w="med" len="med"/>
                    </a:lnR>
                    <a:lnT w="57150" cap="flat" cmpd="sng" algn="ctr">
                      <a:solidFill>
                        <a:srgbClr val="660033"/>
                      </a:solidFill>
                      <a:prstDash val="solid"/>
                      <a:round/>
                      <a:headEnd type="none" w="med" len="med"/>
                      <a:tailEnd type="none" w="med" len="med"/>
                    </a:lnT>
                    <a:lnB w="57150"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tr-TR" sz="2000" b="0" i="0" u="none" strike="noStrike" cap="none" normalizeH="0" baseline="0" smtClean="0">
                          <a:ln>
                            <a:noFill/>
                          </a:ln>
                          <a:solidFill>
                            <a:srgbClr val="000099"/>
                          </a:solidFill>
                          <a:effectLst/>
                          <a:latin typeface="Arial" charset="0"/>
                        </a:rPr>
                        <a:t>Oldukça Nadir</a:t>
                      </a:r>
                    </a:p>
                  </a:txBody>
                  <a:tcPr horzOverflow="overflow">
                    <a:lnL w="57150" cap="flat" cmpd="sng" algn="ctr">
                      <a:solidFill>
                        <a:srgbClr val="660033"/>
                      </a:solidFill>
                      <a:prstDash val="solid"/>
                      <a:round/>
                      <a:headEnd type="none" w="med" len="med"/>
                      <a:tailEnd type="none" w="med" len="med"/>
                    </a:lnL>
                    <a:lnR w="57150" cap="flat" cmpd="sng" algn="ctr">
                      <a:solidFill>
                        <a:srgbClr val="660033"/>
                      </a:solidFill>
                      <a:prstDash val="solid"/>
                      <a:round/>
                      <a:headEnd type="none" w="med" len="med"/>
                      <a:tailEnd type="none" w="med" len="med"/>
                    </a:lnR>
                    <a:lnT w="57150" cap="flat" cmpd="sng" algn="ctr">
                      <a:solidFill>
                        <a:srgbClr val="660033"/>
                      </a:solidFill>
                      <a:prstDash val="solid"/>
                      <a:round/>
                      <a:headEnd type="none" w="med" len="med"/>
                      <a:tailEnd type="none" w="med" len="med"/>
                    </a:lnT>
                    <a:lnB w="57150"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tr-TR" sz="2800" b="0" i="0" u="none" strike="noStrike" cap="none" normalizeH="0" baseline="0" dirty="0" smtClean="0">
                          <a:ln>
                            <a:noFill/>
                          </a:ln>
                          <a:solidFill>
                            <a:srgbClr val="000099"/>
                          </a:solidFill>
                          <a:effectLst/>
                          <a:latin typeface="Arial" charset="0"/>
                        </a:rPr>
                        <a:t>Yılda bir ya da birkaç kez</a:t>
                      </a:r>
                    </a:p>
                  </a:txBody>
                  <a:tcPr horzOverflow="overflow">
                    <a:lnL w="57150" cap="flat" cmpd="sng" algn="ctr">
                      <a:solidFill>
                        <a:srgbClr val="660033"/>
                      </a:solidFill>
                      <a:prstDash val="solid"/>
                      <a:round/>
                      <a:headEnd type="none" w="med" len="med"/>
                      <a:tailEnd type="none" w="med" len="med"/>
                    </a:lnL>
                    <a:lnR w="57150" cap="flat" cmpd="sng" algn="ctr">
                      <a:solidFill>
                        <a:srgbClr val="660033"/>
                      </a:solidFill>
                      <a:prstDash val="solid"/>
                      <a:round/>
                      <a:headEnd type="none" w="med" len="med"/>
                      <a:tailEnd type="none" w="med" len="med"/>
                    </a:lnR>
                    <a:lnT w="57150" cap="flat" cmpd="sng" algn="ctr">
                      <a:solidFill>
                        <a:srgbClr val="660033"/>
                      </a:solidFill>
                      <a:prstDash val="solid"/>
                      <a:round/>
                      <a:headEnd type="none" w="med" len="med"/>
                      <a:tailEnd type="none" w="med" len="med"/>
                    </a:lnT>
                    <a:lnB w="57150" cap="flat" cmpd="sng" algn="ctr">
                      <a:solidFill>
                        <a:srgbClr val="6600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66751">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tr-TR" sz="2800" b="1" i="0" u="none" strike="noStrike" cap="none" normalizeH="0" baseline="0" smtClean="0">
                          <a:ln>
                            <a:noFill/>
                          </a:ln>
                          <a:solidFill>
                            <a:srgbClr val="000099"/>
                          </a:solidFill>
                          <a:effectLst/>
                          <a:latin typeface="Arial" charset="0"/>
                        </a:rPr>
                        <a:t>2</a:t>
                      </a:r>
                    </a:p>
                  </a:txBody>
                  <a:tcPr horzOverflow="overflow">
                    <a:lnL w="57150" cap="flat" cmpd="sng" algn="ctr">
                      <a:solidFill>
                        <a:srgbClr val="660033"/>
                      </a:solidFill>
                      <a:prstDash val="solid"/>
                      <a:round/>
                      <a:headEnd type="none" w="med" len="med"/>
                      <a:tailEnd type="none" w="med" len="med"/>
                    </a:lnL>
                    <a:lnR w="57150" cap="flat" cmpd="sng" algn="ctr">
                      <a:solidFill>
                        <a:srgbClr val="660033"/>
                      </a:solidFill>
                      <a:prstDash val="solid"/>
                      <a:round/>
                      <a:headEnd type="none" w="med" len="med"/>
                      <a:tailEnd type="none" w="med" len="med"/>
                    </a:lnR>
                    <a:lnT w="57150" cap="flat" cmpd="sng" algn="ctr">
                      <a:solidFill>
                        <a:srgbClr val="660033"/>
                      </a:solidFill>
                      <a:prstDash val="solid"/>
                      <a:round/>
                      <a:headEnd type="none" w="med" len="med"/>
                      <a:tailEnd type="none" w="med" len="med"/>
                    </a:lnT>
                    <a:lnB w="57150"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tr-TR" sz="2000" b="0" i="0" u="none" strike="noStrike" cap="none" normalizeH="0" baseline="0" smtClean="0">
                          <a:ln>
                            <a:noFill/>
                          </a:ln>
                          <a:solidFill>
                            <a:srgbClr val="000099"/>
                          </a:solidFill>
                          <a:effectLst/>
                          <a:latin typeface="Arial" charset="0"/>
                        </a:rPr>
                        <a:t>Nadir</a:t>
                      </a:r>
                    </a:p>
                  </a:txBody>
                  <a:tcPr horzOverflow="overflow">
                    <a:lnL w="57150" cap="flat" cmpd="sng" algn="ctr">
                      <a:solidFill>
                        <a:srgbClr val="660033"/>
                      </a:solidFill>
                      <a:prstDash val="solid"/>
                      <a:round/>
                      <a:headEnd type="none" w="med" len="med"/>
                      <a:tailEnd type="none" w="med" len="med"/>
                    </a:lnL>
                    <a:lnR w="57150" cap="flat" cmpd="sng" algn="ctr">
                      <a:solidFill>
                        <a:srgbClr val="660033"/>
                      </a:solidFill>
                      <a:prstDash val="solid"/>
                      <a:round/>
                      <a:headEnd type="none" w="med" len="med"/>
                      <a:tailEnd type="none" w="med" len="med"/>
                    </a:lnR>
                    <a:lnT w="57150" cap="flat" cmpd="sng" algn="ctr">
                      <a:solidFill>
                        <a:srgbClr val="660033"/>
                      </a:solidFill>
                      <a:prstDash val="solid"/>
                      <a:round/>
                      <a:headEnd type="none" w="med" len="med"/>
                      <a:tailEnd type="none" w="med" len="med"/>
                    </a:lnT>
                    <a:lnB w="57150"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tr-TR" sz="2800" b="0" i="0" u="none" strike="noStrike" cap="none" normalizeH="0" baseline="0" dirty="0" smtClean="0">
                          <a:ln>
                            <a:noFill/>
                          </a:ln>
                          <a:solidFill>
                            <a:srgbClr val="000099"/>
                          </a:solidFill>
                          <a:effectLst/>
                          <a:latin typeface="Arial" charset="0"/>
                        </a:rPr>
                        <a:t>Ayda bir ya da birkaç kez</a:t>
                      </a:r>
                    </a:p>
                  </a:txBody>
                  <a:tcPr horzOverflow="overflow">
                    <a:lnL w="57150" cap="flat" cmpd="sng" algn="ctr">
                      <a:solidFill>
                        <a:srgbClr val="660033"/>
                      </a:solidFill>
                      <a:prstDash val="solid"/>
                      <a:round/>
                      <a:headEnd type="none" w="med" len="med"/>
                      <a:tailEnd type="none" w="med" len="med"/>
                    </a:lnL>
                    <a:lnR w="57150" cap="flat" cmpd="sng" algn="ctr">
                      <a:solidFill>
                        <a:srgbClr val="660033"/>
                      </a:solidFill>
                      <a:prstDash val="solid"/>
                      <a:round/>
                      <a:headEnd type="none" w="med" len="med"/>
                      <a:tailEnd type="none" w="med" len="med"/>
                    </a:lnR>
                    <a:lnT w="57150" cap="flat" cmpd="sng" algn="ctr">
                      <a:solidFill>
                        <a:srgbClr val="660033"/>
                      </a:solidFill>
                      <a:prstDash val="solid"/>
                      <a:round/>
                      <a:headEnd type="none" w="med" len="med"/>
                      <a:tailEnd type="none" w="med" len="med"/>
                    </a:lnT>
                    <a:lnB w="57150" cap="flat" cmpd="sng" algn="ctr">
                      <a:solidFill>
                        <a:srgbClr val="6600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52464">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tr-TR" sz="2800" b="1" i="0" u="none" strike="noStrike" cap="none" normalizeH="0" baseline="0" smtClean="0">
                          <a:ln>
                            <a:noFill/>
                          </a:ln>
                          <a:solidFill>
                            <a:srgbClr val="000099"/>
                          </a:solidFill>
                          <a:effectLst/>
                          <a:latin typeface="Arial" charset="0"/>
                        </a:rPr>
                        <a:t>3</a:t>
                      </a:r>
                    </a:p>
                  </a:txBody>
                  <a:tcPr horzOverflow="overflow">
                    <a:lnL w="57150" cap="flat" cmpd="sng" algn="ctr">
                      <a:solidFill>
                        <a:srgbClr val="660033"/>
                      </a:solidFill>
                      <a:prstDash val="solid"/>
                      <a:round/>
                      <a:headEnd type="none" w="med" len="med"/>
                      <a:tailEnd type="none" w="med" len="med"/>
                    </a:lnL>
                    <a:lnR w="57150" cap="flat" cmpd="sng" algn="ctr">
                      <a:solidFill>
                        <a:srgbClr val="660033"/>
                      </a:solidFill>
                      <a:prstDash val="solid"/>
                      <a:round/>
                      <a:headEnd type="none" w="med" len="med"/>
                      <a:tailEnd type="none" w="med" len="med"/>
                    </a:lnR>
                    <a:lnT w="57150" cap="flat" cmpd="sng" algn="ctr">
                      <a:solidFill>
                        <a:srgbClr val="660033"/>
                      </a:solidFill>
                      <a:prstDash val="solid"/>
                      <a:round/>
                      <a:headEnd type="none" w="med" len="med"/>
                      <a:tailEnd type="none" w="med" len="med"/>
                    </a:lnT>
                    <a:lnB w="57150"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tr-TR" sz="2000" b="0" i="0" u="none" strike="noStrike" cap="none" normalizeH="0" baseline="0" smtClean="0">
                          <a:ln>
                            <a:noFill/>
                          </a:ln>
                          <a:solidFill>
                            <a:srgbClr val="000099"/>
                          </a:solidFill>
                          <a:effectLst/>
                          <a:latin typeface="Arial" charset="0"/>
                        </a:rPr>
                        <a:t>Ara sıra</a:t>
                      </a:r>
                    </a:p>
                  </a:txBody>
                  <a:tcPr horzOverflow="overflow">
                    <a:lnL w="57150" cap="flat" cmpd="sng" algn="ctr">
                      <a:solidFill>
                        <a:srgbClr val="660033"/>
                      </a:solidFill>
                      <a:prstDash val="solid"/>
                      <a:round/>
                      <a:headEnd type="none" w="med" len="med"/>
                      <a:tailEnd type="none" w="med" len="med"/>
                    </a:lnL>
                    <a:lnR w="57150" cap="flat" cmpd="sng" algn="ctr">
                      <a:solidFill>
                        <a:srgbClr val="660033"/>
                      </a:solidFill>
                      <a:prstDash val="solid"/>
                      <a:round/>
                      <a:headEnd type="none" w="med" len="med"/>
                      <a:tailEnd type="none" w="med" len="med"/>
                    </a:lnR>
                    <a:lnT w="57150" cap="flat" cmpd="sng" algn="ctr">
                      <a:solidFill>
                        <a:srgbClr val="660033"/>
                      </a:solidFill>
                      <a:prstDash val="solid"/>
                      <a:round/>
                      <a:headEnd type="none" w="med" len="med"/>
                      <a:tailEnd type="none" w="med" len="med"/>
                    </a:lnT>
                    <a:lnB w="57150"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tr-TR" sz="2800" b="0" i="0" u="none" strike="noStrike" cap="none" normalizeH="0" baseline="0" dirty="0" smtClean="0">
                          <a:ln>
                            <a:noFill/>
                          </a:ln>
                          <a:solidFill>
                            <a:srgbClr val="000099"/>
                          </a:solidFill>
                          <a:effectLst/>
                          <a:latin typeface="Arial" charset="0"/>
                        </a:rPr>
                        <a:t>Haftada bir ya da birkaç kez</a:t>
                      </a:r>
                    </a:p>
                  </a:txBody>
                  <a:tcPr horzOverflow="overflow">
                    <a:lnL w="57150" cap="flat" cmpd="sng" algn="ctr">
                      <a:solidFill>
                        <a:srgbClr val="660033"/>
                      </a:solidFill>
                      <a:prstDash val="solid"/>
                      <a:round/>
                      <a:headEnd type="none" w="med" len="med"/>
                      <a:tailEnd type="none" w="med" len="med"/>
                    </a:lnL>
                    <a:lnR w="57150" cap="flat" cmpd="sng" algn="ctr">
                      <a:solidFill>
                        <a:srgbClr val="660033"/>
                      </a:solidFill>
                      <a:prstDash val="solid"/>
                      <a:round/>
                      <a:headEnd type="none" w="med" len="med"/>
                      <a:tailEnd type="none" w="med" len="med"/>
                    </a:lnR>
                    <a:lnT w="57150" cap="flat" cmpd="sng" algn="ctr">
                      <a:solidFill>
                        <a:srgbClr val="660033"/>
                      </a:solidFill>
                      <a:prstDash val="solid"/>
                      <a:round/>
                      <a:headEnd type="none" w="med" len="med"/>
                      <a:tailEnd type="none" w="med" len="med"/>
                    </a:lnT>
                    <a:lnB w="57150" cap="flat" cmpd="sng" algn="ctr">
                      <a:solidFill>
                        <a:srgbClr val="6600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655639">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tr-TR" sz="2800" b="1" i="0" u="none" strike="noStrike" cap="none" normalizeH="0" baseline="0" smtClean="0">
                          <a:ln>
                            <a:noFill/>
                          </a:ln>
                          <a:solidFill>
                            <a:srgbClr val="000099"/>
                          </a:solidFill>
                          <a:effectLst/>
                          <a:latin typeface="Arial" charset="0"/>
                        </a:rPr>
                        <a:t>6</a:t>
                      </a:r>
                    </a:p>
                  </a:txBody>
                  <a:tcPr horzOverflow="overflow">
                    <a:lnL w="57150" cap="flat" cmpd="sng" algn="ctr">
                      <a:solidFill>
                        <a:srgbClr val="660033"/>
                      </a:solidFill>
                      <a:prstDash val="solid"/>
                      <a:round/>
                      <a:headEnd type="none" w="med" len="med"/>
                      <a:tailEnd type="none" w="med" len="med"/>
                    </a:lnL>
                    <a:lnR w="57150" cap="flat" cmpd="sng" algn="ctr">
                      <a:solidFill>
                        <a:srgbClr val="660033"/>
                      </a:solidFill>
                      <a:prstDash val="solid"/>
                      <a:round/>
                      <a:headEnd type="none" w="med" len="med"/>
                      <a:tailEnd type="none" w="med" len="med"/>
                    </a:lnR>
                    <a:lnT w="57150" cap="flat" cmpd="sng" algn="ctr">
                      <a:solidFill>
                        <a:srgbClr val="660033"/>
                      </a:solidFill>
                      <a:prstDash val="solid"/>
                      <a:round/>
                      <a:headEnd type="none" w="med" len="med"/>
                      <a:tailEnd type="none" w="med" len="med"/>
                    </a:lnT>
                    <a:lnB w="57150"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tr-TR" sz="2000" b="0" i="0" u="none" strike="noStrike" cap="none" normalizeH="0" baseline="0" smtClean="0">
                          <a:ln>
                            <a:noFill/>
                          </a:ln>
                          <a:solidFill>
                            <a:srgbClr val="000099"/>
                          </a:solidFill>
                          <a:effectLst/>
                          <a:latin typeface="Arial" charset="0"/>
                        </a:rPr>
                        <a:t>Sıklıkla</a:t>
                      </a:r>
                    </a:p>
                  </a:txBody>
                  <a:tcPr horzOverflow="overflow">
                    <a:lnL w="57150" cap="flat" cmpd="sng" algn="ctr">
                      <a:solidFill>
                        <a:srgbClr val="660033"/>
                      </a:solidFill>
                      <a:prstDash val="solid"/>
                      <a:round/>
                      <a:headEnd type="none" w="med" len="med"/>
                      <a:tailEnd type="none" w="med" len="med"/>
                    </a:lnL>
                    <a:lnR w="57150" cap="flat" cmpd="sng" algn="ctr">
                      <a:solidFill>
                        <a:srgbClr val="660033"/>
                      </a:solidFill>
                      <a:prstDash val="solid"/>
                      <a:round/>
                      <a:headEnd type="none" w="med" len="med"/>
                      <a:tailEnd type="none" w="med" len="med"/>
                    </a:lnR>
                    <a:lnT w="57150" cap="flat" cmpd="sng" algn="ctr">
                      <a:solidFill>
                        <a:srgbClr val="660033"/>
                      </a:solidFill>
                      <a:prstDash val="solid"/>
                      <a:round/>
                      <a:headEnd type="none" w="med" len="med"/>
                      <a:tailEnd type="none" w="med" len="med"/>
                    </a:lnT>
                    <a:lnB w="57150"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tr-TR" sz="2800" b="0" i="0" u="none" strike="noStrike" cap="none" normalizeH="0" baseline="0" dirty="0" smtClean="0">
                          <a:ln>
                            <a:noFill/>
                          </a:ln>
                          <a:solidFill>
                            <a:srgbClr val="000099"/>
                          </a:solidFill>
                          <a:effectLst/>
                          <a:latin typeface="Arial" charset="0"/>
                        </a:rPr>
                        <a:t>Günde bir ya da daha fazla</a:t>
                      </a:r>
                    </a:p>
                  </a:txBody>
                  <a:tcPr horzOverflow="overflow">
                    <a:lnL w="57150" cap="flat" cmpd="sng" algn="ctr">
                      <a:solidFill>
                        <a:srgbClr val="660033"/>
                      </a:solidFill>
                      <a:prstDash val="solid"/>
                      <a:round/>
                      <a:headEnd type="none" w="med" len="med"/>
                      <a:tailEnd type="none" w="med" len="med"/>
                    </a:lnL>
                    <a:lnR w="57150" cap="flat" cmpd="sng" algn="ctr">
                      <a:solidFill>
                        <a:srgbClr val="660033"/>
                      </a:solidFill>
                      <a:prstDash val="solid"/>
                      <a:round/>
                      <a:headEnd type="none" w="med" len="med"/>
                      <a:tailEnd type="none" w="med" len="med"/>
                    </a:lnR>
                    <a:lnT w="57150" cap="flat" cmpd="sng" algn="ctr">
                      <a:solidFill>
                        <a:srgbClr val="660033"/>
                      </a:solidFill>
                      <a:prstDash val="solid"/>
                      <a:round/>
                      <a:headEnd type="none" w="med" len="med"/>
                      <a:tailEnd type="none" w="med" len="med"/>
                    </a:lnT>
                    <a:lnB w="57150" cap="flat" cmpd="sng" algn="ctr">
                      <a:solidFill>
                        <a:srgbClr val="6600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654051">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tr-TR" sz="2800" b="1" i="0" u="none" strike="noStrike" cap="none" normalizeH="0" baseline="0" smtClean="0">
                          <a:ln>
                            <a:noFill/>
                          </a:ln>
                          <a:solidFill>
                            <a:srgbClr val="000099"/>
                          </a:solidFill>
                          <a:effectLst/>
                          <a:latin typeface="Arial" charset="0"/>
                        </a:rPr>
                        <a:t>10</a:t>
                      </a:r>
                    </a:p>
                  </a:txBody>
                  <a:tcPr horzOverflow="overflow">
                    <a:lnL w="57150" cap="flat" cmpd="sng" algn="ctr">
                      <a:solidFill>
                        <a:srgbClr val="660033"/>
                      </a:solidFill>
                      <a:prstDash val="solid"/>
                      <a:round/>
                      <a:headEnd type="none" w="med" len="med"/>
                      <a:tailEnd type="none" w="med" len="med"/>
                    </a:lnL>
                    <a:lnR w="57150" cap="flat" cmpd="sng" algn="ctr">
                      <a:solidFill>
                        <a:srgbClr val="660033"/>
                      </a:solidFill>
                      <a:prstDash val="solid"/>
                      <a:round/>
                      <a:headEnd type="none" w="med" len="med"/>
                      <a:tailEnd type="none" w="med" len="med"/>
                    </a:lnR>
                    <a:lnT w="57150" cap="flat" cmpd="sng" algn="ctr">
                      <a:solidFill>
                        <a:srgbClr val="660033"/>
                      </a:solidFill>
                      <a:prstDash val="solid"/>
                      <a:round/>
                      <a:headEnd type="none" w="med" len="med"/>
                      <a:tailEnd type="none" w="med" len="med"/>
                    </a:lnT>
                    <a:lnB w="57150"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tr-TR" sz="2000" b="0" i="0" u="none" strike="noStrike" cap="none" normalizeH="0" baseline="0" smtClean="0">
                          <a:ln>
                            <a:noFill/>
                          </a:ln>
                          <a:solidFill>
                            <a:srgbClr val="000099"/>
                          </a:solidFill>
                          <a:effectLst/>
                          <a:latin typeface="Arial" charset="0"/>
                        </a:rPr>
                        <a:t>Sürekli</a:t>
                      </a:r>
                    </a:p>
                  </a:txBody>
                  <a:tcPr horzOverflow="overflow">
                    <a:lnL w="57150" cap="flat" cmpd="sng" algn="ctr">
                      <a:solidFill>
                        <a:srgbClr val="660033"/>
                      </a:solidFill>
                      <a:prstDash val="solid"/>
                      <a:round/>
                      <a:headEnd type="none" w="med" len="med"/>
                      <a:tailEnd type="none" w="med" len="med"/>
                    </a:lnL>
                    <a:lnR w="57150" cap="flat" cmpd="sng" algn="ctr">
                      <a:solidFill>
                        <a:srgbClr val="660033"/>
                      </a:solidFill>
                      <a:prstDash val="solid"/>
                      <a:round/>
                      <a:headEnd type="none" w="med" len="med"/>
                      <a:tailEnd type="none" w="med" len="med"/>
                    </a:lnR>
                    <a:lnT w="57150" cap="flat" cmpd="sng" algn="ctr">
                      <a:solidFill>
                        <a:srgbClr val="660033"/>
                      </a:solidFill>
                      <a:prstDash val="solid"/>
                      <a:round/>
                      <a:headEnd type="none" w="med" len="med"/>
                      <a:tailEnd type="none" w="med" len="med"/>
                    </a:lnT>
                    <a:lnB w="57150" cap="flat" cmpd="sng" algn="ctr">
                      <a:solidFill>
                        <a:srgbClr val="6600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tr-TR" sz="2800" b="0" i="0" u="none" strike="noStrike" cap="none" normalizeH="0" baseline="0" dirty="0" smtClean="0">
                          <a:ln>
                            <a:noFill/>
                          </a:ln>
                          <a:solidFill>
                            <a:srgbClr val="000099"/>
                          </a:solidFill>
                          <a:effectLst/>
                          <a:latin typeface="Arial" charset="0"/>
                        </a:rPr>
                        <a:t>Sürekli ya da saatte birden fazla</a:t>
                      </a:r>
                    </a:p>
                  </a:txBody>
                  <a:tcPr horzOverflow="overflow">
                    <a:lnL w="57150" cap="flat" cmpd="sng" algn="ctr">
                      <a:solidFill>
                        <a:srgbClr val="660033"/>
                      </a:solidFill>
                      <a:prstDash val="solid"/>
                      <a:round/>
                      <a:headEnd type="none" w="med" len="med"/>
                      <a:tailEnd type="none" w="med" len="med"/>
                    </a:lnL>
                    <a:lnR w="57150" cap="flat" cmpd="sng" algn="ctr">
                      <a:solidFill>
                        <a:srgbClr val="660033"/>
                      </a:solidFill>
                      <a:prstDash val="solid"/>
                      <a:round/>
                      <a:headEnd type="none" w="med" len="med"/>
                      <a:tailEnd type="none" w="med" len="med"/>
                    </a:lnR>
                    <a:lnT w="57150" cap="flat" cmpd="sng" algn="ctr">
                      <a:solidFill>
                        <a:srgbClr val="660033"/>
                      </a:solidFill>
                      <a:prstDash val="solid"/>
                      <a:round/>
                      <a:headEnd type="none" w="med" len="med"/>
                      <a:tailEnd type="none" w="med" len="med"/>
                    </a:lnT>
                    <a:lnB w="57150" cap="flat" cmpd="sng" algn="ctr">
                      <a:solidFill>
                        <a:srgbClr val="6600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
        <p:nvSpPr>
          <p:cNvPr id="13348" name="Rectangle 28"/>
          <p:cNvSpPr>
            <a:spLocks noChangeArrowheads="1"/>
          </p:cNvSpPr>
          <p:nvPr/>
        </p:nvSpPr>
        <p:spPr bwMode="auto">
          <a:xfrm>
            <a:off x="250825" y="476250"/>
            <a:ext cx="8532813" cy="1139825"/>
          </a:xfrm>
          <a:prstGeom prst="rect">
            <a:avLst/>
          </a:prstGeom>
          <a:noFill/>
          <a:ln w="50800">
            <a:noFill/>
            <a:miter lim="800000"/>
            <a:headEnd/>
            <a:tailEnd/>
          </a:ln>
        </p:spPr>
        <p:txBody>
          <a:bodyPr>
            <a:spAutoFit/>
          </a:bodyPr>
          <a:lstStyle/>
          <a:p>
            <a:pPr algn="ctr" eaLnBrk="0" hangingPunct="0">
              <a:defRPr/>
            </a:pPr>
            <a:r>
              <a:rPr lang="tr-TR" sz="4400" b="1" dirty="0">
                <a:solidFill>
                  <a:schemeClr val="tx2"/>
                </a:solidFill>
                <a:effectLst>
                  <a:outerShdw blurRad="38100" dist="38100" dir="2700000" algn="tl">
                    <a:srgbClr val="000000">
                      <a:alpha val="43137"/>
                    </a:srgbClr>
                  </a:outerShdw>
                </a:effectLst>
                <a:latin typeface="+mj-lt"/>
                <a:ea typeface="+mj-ea"/>
                <a:cs typeface="+mj-cs"/>
              </a:rPr>
              <a:t>Tablo: 2  Frekans (</a:t>
            </a:r>
            <a:r>
              <a:rPr lang="tr-TR" sz="4400" b="1" dirty="0" err="1">
                <a:solidFill>
                  <a:schemeClr val="tx2"/>
                </a:solidFill>
                <a:effectLst>
                  <a:outerShdw blurRad="38100" dist="38100" dir="2700000" algn="tl">
                    <a:srgbClr val="000000">
                      <a:alpha val="43137"/>
                    </a:srgbClr>
                  </a:outerShdw>
                </a:effectLst>
                <a:latin typeface="+mj-lt"/>
                <a:ea typeface="+mj-ea"/>
                <a:cs typeface="+mj-cs"/>
              </a:rPr>
              <a:t>maruziyet</a:t>
            </a:r>
            <a:r>
              <a:rPr lang="tr-TR" sz="4400" b="1" dirty="0">
                <a:solidFill>
                  <a:schemeClr val="tx2"/>
                </a:solidFill>
                <a:effectLst>
                  <a:outerShdw blurRad="38100" dist="38100" dir="2700000" algn="tl">
                    <a:srgbClr val="000000">
                      <a:alpha val="43137"/>
                    </a:srgbClr>
                  </a:outerShdw>
                </a:effectLst>
                <a:latin typeface="+mj-lt"/>
                <a:ea typeface="+mj-ea"/>
                <a:cs typeface="+mj-cs"/>
              </a:rPr>
              <a:t>) Skalası</a:t>
            </a:r>
          </a:p>
          <a:p>
            <a:pPr algn="ctr" eaLnBrk="0" hangingPunct="0">
              <a:defRPr/>
            </a:pPr>
            <a:r>
              <a:rPr kumimoji="1" lang="tr-TR" sz="2400" b="1" dirty="0"/>
              <a:t>Frekans: Tehlikeye maruz kalma sıklığı</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2699793" y="2599059"/>
            <a:ext cx="3359682" cy="151198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Rectangle 2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 name="Grup 29"/>
          <p:cNvGrpSpPr>
            <a:grpSpLocks/>
          </p:cNvGrpSpPr>
          <p:nvPr/>
        </p:nvGrpSpPr>
        <p:grpSpPr bwMode="auto">
          <a:xfrm>
            <a:off x="2555503" y="1223366"/>
            <a:ext cx="3733771" cy="5184713"/>
            <a:chOff x="-2023" y="4456"/>
            <a:chExt cx="5963" cy="11427"/>
          </a:xfrm>
          <a:solidFill>
            <a:schemeClr val="accent1">
              <a:lumMod val="20000"/>
              <a:lumOff val="80000"/>
            </a:schemeClr>
          </a:solidFill>
        </p:grpSpPr>
        <p:sp>
          <p:nvSpPr>
            <p:cNvPr id="4" name="AutoShape 25"/>
            <p:cNvSpPr>
              <a:spLocks noChangeArrowheads="1"/>
            </p:cNvSpPr>
            <p:nvPr/>
          </p:nvSpPr>
          <p:spPr bwMode="auto">
            <a:xfrm>
              <a:off x="-1201" y="4456"/>
              <a:ext cx="3780" cy="1260"/>
            </a:xfrm>
            <a:prstGeom prst="roundRect">
              <a:avLst>
                <a:gd name="adj" fmla="val 16667"/>
              </a:avLst>
            </a:prstGeom>
            <a:grpFill/>
            <a:ln w="38100" cmpd="dbl">
              <a:solidFill>
                <a:srgbClr val="FF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ea typeface="Times New Roman" pitchFamily="18" charset="0"/>
                  <a:cs typeface="Times New Roman" pitchFamily="18" charset="0"/>
                </a:rPr>
                <a:t>Faaliyetlerin Sınıflandırılması</a:t>
              </a:r>
              <a:endParaRPr kumimoji="0" lang="tr-TR" altLang="tr-T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AutoShape 26"/>
            <p:cNvSpPr>
              <a:spLocks noChangeArrowheads="1"/>
            </p:cNvSpPr>
            <p:nvPr/>
          </p:nvSpPr>
          <p:spPr bwMode="auto">
            <a:xfrm>
              <a:off x="-1110" y="6258"/>
              <a:ext cx="3780" cy="909"/>
            </a:xfrm>
            <a:prstGeom prst="roundRect">
              <a:avLst>
                <a:gd name="adj" fmla="val 16667"/>
              </a:avLst>
            </a:prstGeom>
            <a:grpFill/>
            <a:ln w="38100" cmpd="dbl">
              <a:solidFill>
                <a:srgbClr val="FF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ea typeface="Times New Roman" pitchFamily="18" charset="0"/>
                  <a:cs typeface="Times New Roman" pitchFamily="18" charset="0"/>
                </a:rPr>
                <a:t>Tehlikelerin Belirlenmesi</a:t>
              </a:r>
              <a:endParaRPr kumimoji="0" lang="tr-TR" altLang="tr-T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AutoShape 28"/>
            <p:cNvSpPr>
              <a:spLocks noChangeArrowheads="1"/>
            </p:cNvSpPr>
            <p:nvPr/>
          </p:nvSpPr>
          <p:spPr bwMode="auto">
            <a:xfrm>
              <a:off x="-1104" y="7758"/>
              <a:ext cx="3780" cy="900"/>
            </a:xfrm>
            <a:prstGeom prst="roundRect">
              <a:avLst>
                <a:gd name="adj" fmla="val 16667"/>
              </a:avLst>
            </a:prstGeom>
            <a:grpFill/>
            <a:ln w="38100" cmpd="dbl">
              <a:solidFill>
                <a:srgbClr val="FF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ea typeface="Times New Roman" pitchFamily="18" charset="0"/>
                  <a:cs typeface="Times New Roman" pitchFamily="18" charset="0"/>
                </a:rPr>
                <a:t>Risklerin Tanımlanması</a:t>
              </a:r>
              <a:endParaRPr kumimoji="0" lang="tr-TR" altLang="tr-T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AutoShape 29"/>
            <p:cNvSpPr>
              <a:spLocks noChangeArrowheads="1"/>
            </p:cNvSpPr>
            <p:nvPr/>
          </p:nvSpPr>
          <p:spPr bwMode="auto">
            <a:xfrm>
              <a:off x="-1110" y="9198"/>
              <a:ext cx="3780" cy="1260"/>
            </a:xfrm>
            <a:prstGeom prst="roundRect">
              <a:avLst>
                <a:gd name="adj" fmla="val 16667"/>
              </a:avLst>
            </a:prstGeom>
            <a:grpFill/>
            <a:ln w="38100" cmpd="dbl">
              <a:solidFill>
                <a:srgbClr val="FF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ea typeface="Times New Roman" pitchFamily="18" charset="0"/>
                  <a:cs typeface="Times New Roman" pitchFamily="18" charset="0"/>
                </a:rPr>
                <a:t>Risklerin Derecelendirilmesi</a:t>
              </a:r>
              <a:endParaRPr kumimoji="0" lang="tr-TR" altLang="tr-T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AutoShape 30"/>
            <p:cNvSpPr>
              <a:spLocks noChangeArrowheads="1"/>
            </p:cNvSpPr>
            <p:nvPr/>
          </p:nvSpPr>
          <p:spPr bwMode="auto">
            <a:xfrm>
              <a:off x="-2023" y="10998"/>
              <a:ext cx="5963" cy="963"/>
            </a:xfrm>
            <a:prstGeom prst="roundRect">
              <a:avLst>
                <a:gd name="adj" fmla="val 16667"/>
              </a:avLst>
            </a:prstGeom>
            <a:grpFill/>
            <a:ln w="38100" cmpd="dbl">
              <a:solidFill>
                <a:srgbClr val="FF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ea typeface="Times New Roman" pitchFamily="18" charset="0"/>
                  <a:cs typeface="Times New Roman" pitchFamily="18" charset="0"/>
                </a:rPr>
                <a:t>Alınacak Önlemlerin Belirlenmesi</a:t>
              </a:r>
              <a:endParaRPr kumimoji="0" lang="tr-TR" altLang="tr-T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AutoShape 31"/>
            <p:cNvSpPr>
              <a:spLocks noChangeArrowheads="1"/>
            </p:cNvSpPr>
            <p:nvPr/>
          </p:nvSpPr>
          <p:spPr bwMode="auto">
            <a:xfrm>
              <a:off x="-1448" y="12442"/>
              <a:ext cx="5014" cy="1050"/>
            </a:xfrm>
            <a:prstGeom prst="roundRect">
              <a:avLst>
                <a:gd name="adj" fmla="val 16667"/>
              </a:avLst>
            </a:prstGeom>
            <a:grpFill/>
            <a:ln w="38100" cmpd="dbl">
              <a:solidFill>
                <a:srgbClr val="FF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ea typeface="Times New Roman" pitchFamily="18" charset="0"/>
                  <a:cs typeface="Times New Roman" pitchFamily="18" charset="0"/>
                </a:rPr>
                <a:t>Dokümantasyon</a:t>
              </a:r>
              <a:endParaRPr kumimoji="0" lang="tr-TR" altLang="tr-T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AutoShape 40"/>
            <p:cNvSpPr>
              <a:spLocks noChangeArrowheads="1"/>
            </p:cNvSpPr>
            <p:nvPr/>
          </p:nvSpPr>
          <p:spPr bwMode="auto">
            <a:xfrm>
              <a:off x="690" y="5716"/>
              <a:ext cx="180" cy="540"/>
            </a:xfrm>
            <a:prstGeom prst="upDownArrowCallout">
              <a:avLst>
                <a:gd name="adj1" fmla="val 25000"/>
                <a:gd name="adj2" fmla="val 25000"/>
                <a:gd name="adj3" fmla="val 37500"/>
                <a:gd name="adj4" fmla="val 50000"/>
              </a:avLst>
            </a:prstGeom>
            <a:grpFill/>
            <a:ln w="9525">
              <a:solidFill>
                <a:srgbClr val="FF6600"/>
              </a:solidFill>
              <a:miter lim="800000"/>
              <a:headEnd/>
              <a:tailEnd/>
            </a:ln>
          </p:spPr>
          <p:txBody>
            <a:bodyPr vert="horz" wrap="square" lIns="91440" tIns="45720" rIns="91440" bIns="45720" numCol="1" anchor="t" anchorCtr="0" compatLnSpc="1">
              <a:prstTxWarp prst="textNoShape">
                <a:avLst/>
              </a:prstTxWarp>
            </a:bodyPr>
            <a:lstStyle/>
            <a:p>
              <a:endParaRPr lang="tr-TR" sz="1400"/>
            </a:p>
          </p:txBody>
        </p:sp>
        <p:sp>
          <p:nvSpPr>
            <p:cNvPr id="20" name="AutoShape 41"/>
            <p:cNvSpPr>
              <a:spLocks noChangeArrowheads="1"/>
            </p:cNvSpPr>
            <p:nvPr/>
          </p:nvSpPr>
          <p:spPr bwMode="auto">
            <a:xfrm>
              <a:off x="780" y="7218"/>
              <a:ext cx="180" cy="540"/>
            </a:xfrm>
            <a:prstGeom prst="upDownArrowCallout">
              <a:avLst>
                <a:gd name="adj1" fmla="val 25000"/>
                <a:gd name="adj2" fmla="val 25000"/>
                <a:gd name="adj3" fmla="val 37500"/>
                <a:gd name="adj4" fmla="val 50000"/>
              </a:avLst>
            </a:prstGeom>
            <a:grpFill/>
            <a:ln w="9525">
              <a:solidFill>
                <a:srgbClr val="FF6600"/>
              </a:solidFill>
              <a:miter lim="800000"/>
              <a:headEnd/>
              <a:tailEnd/>
            </a:ln>
          </p:spPr>
          <p:txBody>
            <a:bodyPr vert="horz" wrap="square" lIns="91440" tIns="45720" rIns="91440" bIns="45720" numCol="1" anchor="t" anchorCtr="0" compatLnSpc="1">
              <a:prstTxWarp prst="textNoShape">
                <a:avLst/>
              </a:prstTxWarp>
            </a:bodyPr>
            <a:lstStyle/>
            <a:p>
              <a:endParaRPr lang="tr-TR" sz="1400"/>
            </a:p>
          </p:txBody>
        </p:sp>
        <p:sp>
          <p:nvSpPr>
            <p:cNvPr id="22" name="AutoShape 43"/>
            <p:cNvSpPr>
              <a:spLocks noChangeArrowheads="1"/>
            </p:cNvSpPr>
            <p:nvPr/>
          </p:nvSpPr>
          <p:spPr bwMode="auto">
            <a:xfrm>
              <a:off x="689" y="8658"/>
              <a:ext cx="180" cy="540"/>
            </a:xfrm>
            <a:prstGeom prst="upDownArrowCallout">
              <a:avLst>
                <a:gd name="adj1" fmla="val 25000"/>
                <a:gd name="adj2" fmla="val 25000"/>
                <a:gd name="adj3" fmla="val 37500"/>
                <a:gd name="adj4" fmla="val 50000"/>
              </a:avLst>
            </a:prstGeom>
            <a:grpFill/>
            <a:ln w="9525">
              <a:solidFill>
                <a:srgbClr val="FF6600"/>
              </a:solidFill>
              <a:miter lim="800000"/>
              <a:headEnd/>
              <a:tailEnd/>
            </a:ln>
          </p:spPr>
          <p:txBody>
            <a:bodyPr vert="horz" wrap="square" lIns="91440" tIns="45720" rIns="91440" bIns="45720" numCol="1" anchor="t" anchorCtr="0" compatLnSpc="1">
              <a:prstTxWarp prst="textNoShape">
                <a:avLst/>
              </a:prstTxWarp>
            </a:bodyPr>
            <a:lstStyle/>
            <a:p>
              <a:endParaRPr lang="tr-TR" sz="1400"/>
            </a:p>
          </p:txBody>
        </p:sp>
        <p:sp>
          <p:nvSpPr>
            <p:cNvPr id="23" name="AutoShape 44"/>
            <p:cNvSpPr>
              <a:spLocks noChangeArrowheads="1"/>
            </p:cNvSpPr>
            <p:nvPr/>
          </p:nvSpPr>
          <p:spPr bwMode="auto">
            <a:xfrm>
              <a:off x="786" y="11822"/>
              <a:ext cx="180" cy="540"/>
            </a:xfrm>
            <a:prstGeom prst="upDownArrowCallout">
              <a:avLst>
                <a:gd name="adj1" fmla="val 25000"/>
                <a:gd name="adj2" fmla="val 25000"/>
                <a:gd name="adj3" fmla="val 37500"/>
                <a:gd name="adj4" fmla="val 50000"/>
              </a:avLst>
            </a:prstGeom>
            <a:grpFill/>
            <a:ln w="9525">
              <a:solidFill>
                <a:srgbClr val="FF6600"/>
              </a:solidFill>
              <a:miter lim="800000"/>
              <a:headEnd/>
              <a:tailEnd/>
            </a:ln>
          </p:spPr>
          <p:txBody>
            <a:bodyPr vert="horz" wrap="square" lIns="91440" tIns="45720" rIns="91440" bIns="45720" numCol="1" anchor="t" anchorCtr="0" compatLnSpc="1">
              <a:prstTxWarp prst="textNoShape">
                <a:avLst/>
              </a:prstTxWarp>
            </a:bodyPr>
            <a:lstStyle/>
            <a:p>
              <a:endParaRPr lang="tr-TR" sz="1400"/>
            </a:p>
          </p:txBody>
        </p:sp>
        <p:sp>
          <p:nvSpPr>
            <p:cNvPr id="24" name="AutoShape 45"/>
            <p:cNvSpPr>
              <a:spLocks noChangeArrowheads="1"/>
            </p:cNvSpPr>
            <p:nvPr/>
          </p:nvSpPr>
          <p:spPr bwMode="auto">
            <a:xfrm>
              <a:off x="-1602" y="14045"/>
              <a:ext cx="5175" cy="1838"/>
            </a:xfrm>
            <a:prstGeom prst="roundRect">
              <a:avLst>
                <a:gd name="adj" fmla="val 16667"/>
              </a:avLst>
            </a:prstGeom>
            <a:grpFill/>
            <a:ln w="38100" cmpd="dbl">
              <a:solidFill>
                <a:srgbClr val="FF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ea typeface="Times New Roman" pitchFamily="18" charset="0"/>
                  <a:cs typeface="Times New Roman" pitchFamily="18" charset="0"/>
                </a:rPr>
                <a:t>Risklerin Kabul Edilebilir değerlere  İndirilip İndirilmediğinin Sürekli İzlenmesi/Güncelleme</a:t>
              </a:r>
              <a:endParaRPr kumimoji="0" lang="tr-TR" altLang="tr-T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5" name="Rectangle 34"/>
          <p:cNvSpPr>
            <a:spLocks noChangeArrowheads="1"/>
          </p:cNvSpPr>
          <p:nvPr/>
        </p:nvSpPr>
        <p:spPr bwMode="auto">
          <a:xfrm>
            <a:off x="0" y="533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AutoShape 44"/>
          <p:cNvSpPr>
            <a:spLocks noChangeArrowheads="1"/>
          </p:cNvSpPr>
          <p:nvPr/>
        </p:nvSpPr>
        <p:spPr bwMode="auto">
          <a:xfrm>
            <a:off x="4286571" y="3976814"/>
            <a:ext cx="84160" cy="268453"/>
          </a:xfrm>
          <a:prstGeom prst="upDownArrowCallout">
            <a:avLst>
              <a:gd name="adj1" fmla="val 25000"/>
              <a:gd name="adj2" fmla="val 25000"/>
              <a:gd name="adj3" fmla="val 37500"/>
              <a:gd name="adj4" fmla="val 50000"/>
            </a:avLst>
          </a:prstGeom>
          <a:solidFill>
            <a:schemeClr val="accent3">
              <a:lumMod val="20000"/>
              <a:lumOff val="80000"/>
            </a:schemeClr>
          </a:solidFill>
          <a:ln w="9525">
            <a:solidFill>
              <a:srgbClr val="FF6600"/>
            </a:solidFill>
            <a:miter lim="800000"/>
            <a:headEnd/>
            <a:tailEnd/>
          </a:ln>
        </p:spPr>
        <p:txBody>
          <a:bodyPr vert="horz" wrap="square" lIns="91440" tIns="45720" rIns="91440" bIns="45720" numCol="1" anchor="t" anchorCtr="0" compatLnSpc="1">
            <a:prstTxWarp prst="textNoShape">
              <a:avLst/>
            </a:prstTxWarp>
          </a:bodyPr>
          <a:lstStyle/>
          <a:p>
            <a:endParaRPr lang="tr-TR" sz="1400"/>
          </a:p>
        </p:txBody>
      </p:sp>
      <p:sp>
        <p:nvSpPr>
          <p:cNvPr id="28" name="Sağa Bükülü Ok 27"/>
          <p:cNvSpPr/>
          <p:nvPr/>
        </p:nvSpPr>
        <p:spPr>
          <a:xfrm rot="10800000">
            <a:off x="6588225" y="762629"/>
            <a:ext cx="1152128" cy="386572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9" name="Sağa Bükülü Ok 28"/>
          <p:cNvSpPr/>
          <p:nvPr/>
        </p:nvSpPr>
        <p:spPr>
          <a:xfrm>
            <a:off x="1115616" y="949256"/>
            <a:ext cx="1152128" cy="373149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0" name="Dikdörtgen 29"/>
          <p:cNvSpPr/>
          <p:nvPr/>
        </p:nvSpPr>
        <p:spPr>
          <a:xfrm>
            <a:off x="190601" y="2517222"/>
            <a:ext cx="2232248"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Sürekli İyileştirme/İletişim</a:t>
            </a:r>
          </a:p>
        </p:txBody>
      </p:sp>
      <p:sp>
        <p:nvSpPr>
          <p:cNvPr id="31" name="Dikdörtgen 30"/>
          <p:cNvSpPr/>
          <p:nvPr/>
        </p:nvSpPr>
        <p:spPr>
          <a:xfrm>
            <a:off x="6289225" y="2606092"/>
            <a:ext cx="2328949"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Sürekli İyileştirme/İletişim</a:t>
            </a:r>
          </a:p>
        </p:txBody>
      </p:sp>
      <p:sp>
        <p:nvSpPr>
          <p:cNvPr id="33" name="Dikdörtgen 32"/>
          <p:cNvSpPr/>
          <p:nvPr/>
        </p:nvSpPr>
        <p:spPr>
          <a:xfrm>
            <a:off x="1907704" y="6211669"/>
            <a:ext cx="6120744" cy="646331"/>
          </a:xfrm>
          <a:prstGeom prst="rect">
            <a:avLst/>
          </a:prstGeom>
        </p:spPr>
        <p:txBody>
          <a:bodyPr wrap="square">
            <a:spAutoFit/>
          </a:bodyPr>
          <a:lstStyle/>
          <a:p>
            <a:r>
              <a:rPr lang="tr-TR" b="1" dirty="0"/>
              <a:t> </a:t>
            </a:r>
            <a:endParaRPr lang="tr-TR" dirty="0"/>
          </a:p>
          <a:p>
            <a:r>
              <a:rPr lang="tr-TR" b="1" dirty="0" smtClean="0"/>
              <a:t>RİSK </a:t>
            </a:r>
            <a:r>
              <a:rPr lang="tr-TR" b="1" dirty="0"/>
              <a:t>DEĞERLENDİRME </a:t>
            </a:r>
            <a:r>
              <a:rPr lang="tr-TR" b="1" dirty="0" smtClean="0"/>
              <a:t>AKIŞ </a:t>
            </a:r>
            <a:r>
              <a:rPr lang="tr-TR" b="1" dirty="0"/>
              <a:t>ŞEMASI</a:t>
            </a:r>
            <a:endParaRPr lang="tr-TR" dirty="0"/>
          </a:p>
        </p:txBody>
      </p:sp>
      <p:sp>
        <p:nvSpPr>
          <p:cNvPr id="32" name="AutoShape 25"/>
          <p:cNvSpPr>
            <a:spLocks noChangeArrowheads="1"/>
          </p:cNvSpPr>
          <p:nvPr/>
        </p:nvSpPr>
        <p:spPr bwMode="auto">
          <a:xfrm>
            <a:off x="3059832" y="70891"/>
            <a:ext cx="2366872" cy="315417"/>
          </a:xfrm>
          <a:prstGeom prst="roundRect">
            <a:avLst>
              <a:gd name="adj" fmla="val 16667"/>
            </a:avLst>
          </a:prstGeom>
          <a:solidFill>
            <a:schemeClr val="accent1">
              <a:lumMod val="20000"/>
              <a:lumOff val="80000"/>
            </a:schemeClr>
          </a:solidFill>
          <a:ln w="38100" cmpd="dbl">
            <a:solidFill>
              <a:srgbClr val="FF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ea typeface="Times New Roman" pitchFamily="18" charset="0"/>
                <a:cs typeface="Times New Roman" pitchFamily="18" charset="0"/>
              </a:rPr>
              <a:t>PLANLA</a:t>
            </a:r>
            <a:endParaRPr kumimoji="0" lang="tr-TR" altLang="tr-T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34" name="AutoShape 26"/>
          <p:cNvSpPr>
            <a:spLocks noChangeArrowheads="1"/>
          </p:cNvSpPr>
          <p:nvPr/>
        </p:nvSpPr>
        <p:spPr bwMode="auto">
          <a:xfrm>
            <a:off x="3078029" y="570149"/>
            <a:ext cx="2366872" cy="426982"/>
          </a:xfrm>
          <a:prstGeom prst="roundRect">
            <a:avLst>
              <a:gd name="adj" fmla="val 16667"/>
            </a:avLst>
          </a:prstGeom>
          <a:solidFill>
            <a:schemeClr val="accent1">
              <a:lumMod val="20000"/>
              <a:lumOff val="80000"/>
            </a:schemeClr>
          </a:solidFill>
          <a:ln w="38100" cmpd="dbl">
            <a:solidFill>
              <a:srgbClr val="FF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ea typeface="Times New Roman" pitchFamily="18" charset="0"/>
                <a:cs typeface="Times New Roman" pitchFamily="18" charset="0"/>
              </a:rPr>
              <a:t>BİLGİ</a:t>
            </a:r>
            <a:r>
              <a:rPr kumimoji="0" lang="tr-TR" altLang="tr-TR" sz="1400" b="1" i="0" u="none" strike="noStrike" cap="none" normalizeH="0" dirty="0" smtClean="0">
                <a:ln>
                  <a:noFill/>
                </a:ln>
                <a:solidFill>
                  <a:schemeClr val="tx1"/>
                </a:solidFill>
                <a:effectLst/>
                <a:ea typeface="Times New Roman" pitchFamily="18" charset="0"/>
                <a:cs typeface="Times New Roman" pitchFamily="18" charset="0"/>
              </a:rPr>
              <a:t> TOPLA</a:t>
            </a:r>
            <a:endParaRPr kumimoji="0" lang="tr-TR" altLang="tr-T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35" name="AutoShape 44"/>
          <p:cNvSpPr>
            <a:spLocks noChangeArrowheads="1"/>
          </p:cNvSpPr>
          <p:nvPr/>
        </p:nvSpPr>
        <p:spPr bwMode="auto">
          <a:xfrm>
            <a:off x="4324625" y="5323223"/>
            <a:ext cx="84160" cy="268453"/>
          </a:xfrm>
          <a:prstGeom prst="upDownArrowCallout">
            <a:avLst>
              <a:gd name="adj1" fmla="val 25000"/>
              <a:gd name="adj2" fmla="val 25000"/>
              <a:gd name="adj3" fmla="val 37500"/>
              <a:gd name="adj4" fmla="val 50000"/>
            </a:avLst>
          </a:prstGeom>
          <a:solidFill>
            <a:schemeClr val="accent3">
              <a:lumMod val="20000"/>
              <a:lumOff val="80000"/>
            </a:schemeClr>
          </a:solidFill>
          <a:ln w="9525">
            <a:solidFill>
              <a:srgbClr val="FF6600"/>
            </a:solidFill>
            <a:miter lim="800000"/>
            <a:headEnd/>
            <a:tailEnd/>
          </a:ln>
        </p:spPr>
        <p:txBody>
          <a:bodyPr vert="horz" wrap="square" lIns="91440" tIns="45720" rIns="91440" bIns="45720" numCol="1" anchor="t" anchorCtr="0" compatLnSpc="1">
            <a:prstTxWarp prst="textNoShape">
              <a:avLst/>
            </a:prstTxWarp>
          </a:bodyPr>
          <a:lstStyle/>
          <a:p>
            <a:endParaRPr lang="tr-TR" sz="1400"/>
          </a:p>
        </p:txBody>
      </p:sp>
      <p:sp>
        <p:nvSpPr>
          <p:cNvPr id="36" name="AutoShape 44"/>
          <p:cNvSpPr>
            <a:spLocks noChangeArrowheads="1"/>
          </p:cNvSpPr>
          <p:nvPr/>
        </p:nvSpPr>
        <p:spPr bwMode="auto">
          <a:xfrm>
            <a:off x="4223176" y="990600"/>
            <a:ext cx="84160" cy="268453"/>
          </a:xfrm>
          <a:prstGeom prst="upDownArrowCallout">
            <a:avLst>
              <a:gd name="adj1" fmla="val 25000"/>
              <a:gd name="adj2" fmla="val 25000"/>
              <a:gd name="adj3" fmla="val 37500"/>
              <a:gd name="adj4" fmla="val 50000"/>
            </a:avLst>
          </a:prstGeom>
          <a:solidFill>
            <a:schemeClr val="accent3">
              <a:lumMod val="20000"/>
              <a:lumOff val="80000"/>
            </a:schemeClr>
          </a:solidFill>
          <a:ln w="9525">
            <a:solidFill>
              <a:srgbClr val="FF6600"/>
            </a:solidFill>
            <a:miter lim="800000"/>
            <a:headEnd/>
            <a:tailEnd/>
          </a:ln>
        </p:spPr>
        <p:txBody>
          <a:bodyPr vert="horz" wrap="square" lIns="91440" tIns="45720" rIns="91440" bIns="45720" numCol="1" anchor="t" anchorCtr="0" compatLnSpc="1">
            <a:prstTxWarp prst="textNoShape">
              <a:avLst/>
            </a:prstTxWarp>
          </a:bodyPr>
          <a:lstStyle/>
          <a:p>
            <a:endParaRPr lang="tr-TR" sz="1400"/>
          </a:p>
        </p:txBody>
      </p:sp>
      <p:sp>
        <p:nvSpPr>
          <p:cNvPr id="37" name="AutoShape 44"/>
          <p:cNvSpPr>
            <a:spLocks noChangeArrowheads="1"/>
          </p:cNvSpPr>
          <p:nvPr/>
        </p:nvSpPr>
        <p:spPr bwMode="auto">
          <a:xfrm>
            <a:off x="4211560" y="301696"/>
            <a:ext cx="84160" cy="268453"/>
          </a:xfrm>
          <a:prstGeom prst="upDownArrowCallout">
            <a:avLst>
              <a:gd name="adj1" fmla="val 25000"/>
              <a:gd name="adj2" fmla="val 25000"/>
              <a:gd name="adj3" fmla="val 37500"/>
              <a:gd name="adj4" fmla="val 50000"/>
            </a:avLst>
          </a:prstGeom>
          <a:solidFill>
            <a:schemeClr val="accent3">
              <a:lumMod val="20000"/>
              <a:lumOff val="80000"/>
            </a:schemeClr>
          </a:solidFill>
          <a:ln w="9525">
            <a:solidFill>
              <a:srgbClr val="FF6600"/>
            </a:solidFill>
            <a:miter lim="800000"/>
            <a:headEnd/>
            <a:tailEnd/>
          </a:ln>
        </p:spPr>
        <p:txBody>
          <a:bodyPr vert="horz" wrap="square" lIns="91440" tIns="45720" rIns="91440" bIns="45720" numCol="1" anchor="t" anchorCtr="0" compatLnSpc="1">
            <a:prstTxWarp prst="textNoShape">
              <a:avLst/>
            </a:prstTxWarp>
          </a:bodyPr>
          <a:lstStyle/>
          <a:p>
            <a:endParaRPr lang="tr-TR" sz="1400"/>
          </a:p>
        </p:txBody>
      </p:sp>
    </p:spTree>
    <p:extLst>
      <p:ext uri="{BB962C8B-B14F-4D97-AF65-F5344CB8AC3E}">
        <p14:creationId xmlns:p14="http://schemas.microsoft.com/office/powerpoint/2010/main" xmlns="" val="107990059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8313" y="620713"/>
            <a:ext cx="8229600" cy="927100"/>
          </a:xfrm>
        </p:spPr>
        <p:txBody>
          <a:bodyPr/>
          <a:lstStyle/>
          <a:p>
            <a:pPr>
              <a:defRPr/>
            </a:pPr>
            <a:r>
              <a:rPr lang="tr-TR" sz="4400" b="1" dirty="0">
                <a:effectLst>
                  <a:outerShdw blurRad="38100" dist="38100" dir="2700000" algn="tl">
                    <a:srgbClr val="000000">
                      <a:alpha val="43137"/>
                    </a:srgbClr>
                  </a:outerShdw>
                </a:effectLst>
              </a:rPr>
              <a:t>Tablo: 3  Etki/Zarar-Sonuç Skalası</a:t>
            </a:r>
          </a:p>
        </p:txBody>
      </p:sp>
      <p:sp>
        <p:nvSpPr>
          <p:cNvPr id="266243" name="6 İçerik Yer Tutucusu"/>
          <p:cNvSpPr>
            <a:spLocks noGrp="1"/>
          </p:cNvSpPr>
          <p:nvPr>
            <p:ph idx="1"/>
          </p:nvPr>
        </p:nvSpPr>
        <p:spPr>
          <a:xfrm>
            <a:off x="468313" y="1557338"/>
            <a:ext cx="8229600" cy="4389437"/>
          </a:xfrm>
        </p:spPr>
        <p:txBody>
          <a:bodyPr/>
          <a:lstStyle/>
          <a:p>
            <a:r>
              <a:rPr lang="tr-TR" sz="1200" smtClean="0"/>
              <a:t>Derece: Tehlikenin gerçekleşmesi halinde insan, işyeri ve çevre üzerinde oluşturacağı zarar ya da hasarın şiddeti</a:t>
            </a:r>
          </a:p>
          <a:p>
            <a:endParaRPr lang="tr-TR" smtClean="0"/>
          </a:p>
        </p:txBody>
      </p:sp>
      <p:graphicFrame>
        <p:nvGraphicFramePr>
          <p:cNvPr id="16425" name="Group 41"/>
          <p:cNvGraphicFramePr>
            <a:graphicFrameLocks noGrp="1"/>
          </p:cNvGraphicFramePr>
          <p:nvPr>
            <p:custDataLst>
              <p:tags r:id="rId1"/>
            </p:custDataLst>
          </p:nvPr>
        </p:nvGraphicFramePr>
        <p:xfrm>
          <a:off x="684213" y="1916113"/>
          <a:ext cx="8072437" cy="4584700"/>
        </p:xfrm>
        <a:graphic>
          <a:graphicData uri="http://schemas.openxmlformats.org/drawingml/2006/table">
            <a:tbl>
              <a:tblPr/>
              <a:tblGrid>
                <a:gridCol w="928688">
                  <a:extLst>
                    <a:ext uri="{9D8B030D-6E8A-4147-A177-3AD203B41FA5}">
                      <a16:colId xmlns:a16="http://schemas.microsoft.com/office/drawing/2014/main" xmlns="" val="20000"/>
                    </a:ext>
                  </a:extLst>
                </a:gridCol>
                <a:gridCol w="1214437">
                  <a:extLst>
                    <a:ext uri="{9D8B030D-6E8A-4147-A177-3AD203B41FA5}">
                      <a16:colId xmlns:a16="http://schemas.microsoft.com/office/drawing/2014/main" xmlns="" val="20001"/>
                    </a:ext>
                  </a:extLst>
                </a:gridCol>
                <a:gridCol w="5929312">
                  <a:extLst>
                    <a:ext uri="{9D8B030D-6E8A-4147-A177-3AD203B41FA5}">
                      <a16:colId xmlns:a16="http://schemas.microsoft.com/office/drawing/2014/main" xmlns="" val="20002"/>
                    </a:ext>
                  </a:extLst>
                </a:gridCol>
              </a:tblGrid>
              <a:tr h="1001962">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tr-TR" sz="2000" b="1" i="0" u="none" strike="noStrike" cap="none" normalizeH="0" baseline="0" dirty="0" smtClean="0">
                          <a:ln>
                            <a:noFill/>
                          </a:ln>
                          <a:solidFill>
                            <a:srgbClr val="FF3300"/>
                          </a:solidFill>
                          <a:effectLst/>
                          <a:latin typeface="Arial" charset="0"/>
                          <a:ea typeface="Arial Unicode MS" pitchFamily="34" charset="-128"/>
                          <a:cs typeface="Arial Unicode MS" pitchFamily="34" charset="-128"/>
                        </a:rPr>
                        <a:t>Değer</a:t>
                      </a:r>
                    </a:p>
                  </a:txBody>
                  <a:tcPr marL="90000" marR="90000" marT="46806" marB="46806" anchor="ctr" horzOverflow="overflow">
                    <a:lnL w="57150" cap="flat" cmpd="sng" algn="ctr">
                      <a:solidFill>
                        <a:srgbClr val="800000"/>
                      </a:solidFill>
                      <a:prstDash val="solid"/>
                      <a:round/>
                      <a:headEnd type="none" w="med" len="med"/>
                      <a:tailEnd type="none" w="med" len="med"/>
                    </a:lnL>
                    <a:lnR w="57150" cap="flat" cmpd="sng" algn="ctr">
                      <a:solidFill>
                        <a:srgbClr val="800000"/>
                      </a:solidFill>
                      <a:prstDash val="solid"/>
                      <a:round/>
                      <a:headEnd type="none" w="med" len="med"/>
                      <a:tailEnd type="none" w="med" len="med"/>
                    </a:lnR>
                    <a:lnT w="57150" cap="flat" cmpd="sng" algn="ctr">
                      <a:solidFill>
                        <a:srgbClr val="800000"/>
                      </a:solidFill>
                      <a:prstDash val="solid"/>
                      <a:round/>
                      <a:headEnd type="none" w="med" len="med"/>
                      <a:tailEnd type="none" w="med" len="med"/>
                    </a:lnT>
                    <a:lnB w="57150" cap="flat" cmpd="sng" algn="ctr">
                      <a:solidFill>
                        <a:srgbClr val="8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tr-TR" sz="1800" b="1" i="0" u="none" strike="noStrike" cap="none" normalizeH="0" baseline="0" smtClean="0">
                          <a:ln>
                            <a:noFill/>
                          </a:ln>
                          <a:solidFill>
                            <a:srgbClr val="FF3300"/>
                          </a:solidFill>
                          <a:effectLst/>
                          <a:latin typeface="Arial" charset="0"/>
                          <a:ea typeface="Arial Unicode MS" pitchFamily="34" charset="-128"/>
                          <a:cs typeface="Arial Unicode MS" pitchFamily="34" charset="-128"/>
                        </a:rPr>
                        <a:t>Açıklama</a:t>
                      </a:r>
                    </a:p>
                  </a:txBody>
                  <a:tcPr marL="90000" marR="90000" marT="46806" marB="46806" anchor="ctr" horzOverflow="overflow">
                    <a:lnL w="57150" cap="flat" cmpd="sng" algn="ctr">
                      <a:solidFill>
                        <a:srgbClr val="800000"/>
                      </a:solidFill>
                      <a:prstDash val="solid"/>
                      <a:round/>
                      <a:headEnd type="none" w="med" len="med"/>
                      <a:tailEnd type="none" w="med" len="med"/>
                    </a:lnL>
                    <a:lnR w="57150" cap="flat" cmpd="sng" algn="ctr">
                      <a:solidFill>
                        <a:srgbClr val="800000"/>
                      </a:solidFill>
                      <a:prstDash val="solid"/>
                      <a:round/>
                      <a:headEnd type="none" w="med" len="med"/>
                      <a:tailEnd type="none" w="med" len="med"/>
                    </a:lnR>
                    <a:lnT w="57150" cap="flat" cmpd="sng" algn="ctr">
                      <a:solidFill>
                        <a:srgbClr val="800000"/>
                      </a:solidFill>
                      <a:prstDash val="solid"/>
                      <a:round/>
                      <a:headEnd type="none" w="med" len="med"/>
                      <a:tailEnd type="none" w="med" len="med"/>
                    </a:lnT>
                    <a:lnB w="57150" cap="flat" cmpd="sng" algn="ctr">
                      <a:solidFill>
                        <a:srgbClr val="8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tr-TR" sz="2800" b="0" i="0" u="none" strike="noStrike" cap="none" normalizeH="0" baseline="0" dirty="0" smtClean="0">
                          <a:ln>
                            <a:noFill/>
                          </a:ln>
                          <a:solidFill>
                            <a:srgbClr val="FF3300"/>
                          </a:solidFill>
                          <a:effectLst/>
                          <a:latin typeface="Arial" charset="0"/>
                          <a:ea typeface="Arial Unicode MS" pitchFamily="34" charset="-128"/>
                          <a:cs typeface="Arial Unicode MS" pitchFamily="34" charset="-128"/>
                        </a:rPr>
                        <a:t>Kategori</a:t>
                      </a:r>
                    </a:p>
                  </a:txBody>
                  <a:tcPr marL="90000" marR="90000" marT="46806" marB="46806" anchor="ctr" horzOverflow="overflow">
                    <a:lnL w="57150" cap="flat" cmpd="sng" algn="ctr">
                      <a:solidFill>
                        <a:srgbClr val="800000"/>
                      </a:solidFill>
                      <a:prstDash val="solid"/>
                      <a:round/>
                      <a:headEnd type="none" w="med" len="med"/>
                      <a:tailEnd type="none" w="med" len="med"/>
                    </a:lnL>
                    <a:lnR w="57150" cap="flat" cmpd="sng" algn="ctr">
                      <a:solidFill>
                        <a:srgbClr val="800000"/>
                      </a:solidFill>
                      <a:prstDash val="solid"/>
                      <a:round/>
                      <a:headEnd type="none" w="med" len="med"/>
                      <a:tailEnd type="none" w="med" len="med"/>
                    </a:lnR>
                    <a:lnT w="57150" cap="flat" cmpd="sng" algn="ctr">
                      <a:solidFill>
                        <a:srgbClr val="800000"/>
                      </a:solidFill>
                      <a:prstDash val="solid"/>
                      <a:round/>
                      <a:headEnd type="none" w="med" len="med"/>
                      <a:tailEnd type="none" w="med" len="med"/>
                    </a:lnT>
                    <a:lnB w="57150" cap="flat" cmpd="sng" algn="ctr">
                      <a:solidFill>
                        <a:srgbClr val="8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98587">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tr-TR" sz="2000" b="1" i="0" u="none" strike="noStrike" cap="none" normalizeH="0" baseline="0" smtClean="0">
                          <a:ln>
                            <a:noFill/>
                          </a:ln>
                          <a:solidFill>
                            <a:srgbClr val="000000"/>
                          </a:solidFill>
                          <a:effectLst/>
                          <a:latin typeface="Arial" charset="0"/>
                          <a:ea typeface="Arial Unicode MS" pitchFamily="34" charset="-128"/>
                          <a:cs typeface="Arial Unicode MS" pitchFamily="34" charset="-128"/>
                        </a:rPr>
                        <a:t>1</a:t>
                      </a:r>
                    </a:p>
                  </a:txBody>
                  <a:tcPr marL="90000" marR="90000" marT="46806" marB="46806" anchor="ctr" horzOverflow="overflow">
                    <a:lnL w="57150" cap="flat" cmpd="sng" algn="ctr">
                      <a:solidFill>
                        <a:srgbClr val="800000"/>
                      </a:solidFill>
                      <a:prstDash val="solid"/>
                      <a:round/>
                      <a:headEnd type="none" w="med" len="med"/>
                      <a:tailEnd type="none" w="med" len="med"/>
                    </a:lnL>
                    <a:lnR w="57150" cap="flat" cmpd="sng" algn="ctr">
                      <a:solidFill>
                        <a:srgbClr val="800000"/>
                      </a:solidFill>
                      <a:prstDash val="solid"/>
                      <a:round/>
                      <a:headEnd type="none" w="med" len="med"/>
                      <a:tailEnd type="none" w="med" len="med"/>
                    </a:lnR>
                    <a:lnT w="57150" cap="flat" cmpd="sng" algn="ctr">
                      <a:solidFill>
                        <a:srgbClr val="800000"/>
                      </a:solidFill>
                      <a:prstDash val="solid"/>
                      <a:round/>
                      <a:headEnd type="none" w="med" len="med"/>
                      <a:tailEnd type="none" w="med" len="med"/>
                    </a:lnT>
                    <a:lnB w="57150" cap="flat" cmpd="sng" algn="ctr">
                      <a:solidFill>
                        <a:srgbClr val="8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tr-TR" sz="1800" b="1" i="0" u="none" strike="noStrike" cap="none" normalizeH="0" baseline="0" smtClean="0">
                          <a:ln>
                            <a:noFill/>
                          </a:ln>
                          <a:solidFill>
                            <a:srgbClr val="000000"/>
                          </a:solidFill>
                          <a:effectLst/>
                          <a:latin typeface="Arial" charset="0"/>
                          <a:ea typeface="Arial Unicode MS" pitchFamily="34" charset="-128"/>
                          <a:cs typeface="Arial Unicode MS" pitchFamily="34" charset="-128"/>
                        </a:rPr>
                        <a:t>Dikkate Alınmalı</a:t>
                      </a:r>
                    </a:p>
                  </a:txBody>
                  <a:tcPr marL="90000" marR="90000" marT="46806" marB="46806" anchor="ctr" horzOverflow="overflow">
                    <a:lnL w="57150" cap="flat" cmpd="sng" algn="ctr">
                      <a:solidFill>
                        <a:srgbClr val="800000"/>
                      </a:solidFill>
                      <a:prstDash val="solid"/>
                      <a:round/>
                      <a:headEnd type="none" w="med" len="med"/>
                      <a:tailEnd type="none" w="med" len="med"/>
                    </a:lnL>
                    <a:lnR w="57150" cap="flat" cmpd="sng" algn="ctr">
                      <a:solidFill>
                        <a:srgbClr val="800000"/>
                      </a:solidFill>
                      <a:prstDash val="solid"/>
                      <a:round/>
                      <a:headEnd type="none" w="med" len="med"/>
                      <a:tailEnd type="none" w="med" len="med"/>
                    </a:lnR>
                    <a:lnT w="57150" cap="flat" cmpd="sng" algn="ctr">
                      <a:solidFill>
                        <a:srgbClr val="800000"/>
                      </a:solidFill>
                      <a:prstDash val="solid"/>
                      <a:round/>
                      <a:headEnd type="none" w="med" len="med"/>
                      <a:tailEnd type="none" w="med" len="med"/>
                    </a:lnT>
                    <a:lnB w="57150" cap="flat" cmpd="sng" algn="ctr">
                      <a:solidFill>
                        <a:srgbClr val="8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1" lang="tr-TR" sz="2000" b="1" i="0" u="none" strike="noStrike" cap="none" normalizeH="0" baseline="0" smtClean="0">
                          <a:ln>
                            <a:noFill/>
                          </a:ln>
                          <a:solidFill>
                            <a:srgbClr val="0000FF"/>
                          </a:solidFill>
                          <a:effectLst/>
                          <a:latin typeface="Arial" charset="0"/>
                          <a:ea typeface="Arial Unicode MS" pitchFamily="34" charset="-128"/>
                          <a:cs typeface="Arial" charset="0"/>
                        </a:rPr>
                        <a:t>Hafif-Zararsız veya önemsiz</a:t>
                      </a:r>
                    </a:p>
                  </a:txBody>
                  <a:tcPr marL="90000" marR="90000" marT="46806" marB="46806" anchor="ctr" horzOverflow="overflow">
                    <a:lnL w="57150" cap="flat" cmpd="sng" algn="ctr">
                      <a:solidFill>
                        <a:srgbClr val="800000"/>
                      </a:solidFill>
                      <a:prstDash val="solid"/>
                      <a:round/>
                      <a:headEnd type="none" w="med" len="med"/>
                      <a:tailEnd type="none" w="med" len="med"/>
                    </a:lnL>
                    <a:lnR w="57150" cap="flat" cmpd="sng" algn="ctr">
                      <a:solidFill>
                        <a:srgbClr val="800000"/>
                      </a:solidFill>
                      <a:prstDash val="solid"/>
                      <a:round/>
                      <a:headEnd type="none" w="med" len="med"/>
                      <a:tailEnd type="none" w="med" len="med"/>
                    </a:lnR>
                    <a:lnT w="57150" cap="flat" cmpd="sng" algn="ctr">
                      <a:solidFill>
                        <a:srgbClr val="800000"/>
                      </a:solidFill>
                      <a:prstDash val="solid"/>
                      <a:round/>
                      <a:headEnd type="none" w="med" len="med"/>
                      <a:tailEnd type="none" w="med" len="med"/>
                    </a:lnT>
                    <a:lnB w="57150" cap="flat" cmpd="sng" algn="ctr">
                      <a:solidFill>
                        <a:srgbClr val="8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71571">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tr-TR" sz="2000" b="1" i="0" u="none" strike="noStrike" cap="none" normalizeH="0" baseline="0" smtClean="0">
                          <a:ln>
                            <a:noFill/>
                          </a:ln>
                          <a:solidFill>
                            <a:srgbClr val="000000"/>
                          </a:solidFill>
                          <a:effectLst/>
                          <a:latin typeface="Arial" charset="0"/>
                          <a:ea typeface="Arial Unicode MS" pitchFamily="34" charset="-128"/>
                          <a:cs typeface="Arial Unicode MS" pitchFamily="34" charset="-128"/>
                        </a:rPr>
                        <a:t>3</a:t>
                      </a:r>
                    </a:p>
                  </a:txBody>
                  <a:tcPr marL="90000" marR="90000" marT="46806" marB="46806" anchor="ctr" horzOverflow="overflow">
                    <a:lnL w="57150" cap="flat" cmpd="sng" algn="ctr">
                      <a:solidFill>
                        <a:srgbClr val="800000"/>
                      </a:solidFill>
                      <a:prstDash val="solid"/>
                      <a:round/>
                      <a:headEnd type="none" w="med" len="med"/>
                      <a:tailEnd type="none" w="med" len="med"/>
                    </a:lnL>
                    <a:lnR w="57150" cap="flat" cmpd="sng" algn="ctr">
                      <a:solidFill>
                        <a:srgbClr val="800000"/>
                      </a:solidFill>
                      <a:prstDash val="solid"/>
                      <a:round/>
                      <a:headEnd type="none" w="med" len="med"/>
                      <a:tailEnd type="none" w="med" len="med"/>
                    </a:lnR>
                    <a:lnT w="57150" cap="flat" cmpd="sng" algn="ctr">
                      <a:solidFill>
                        <a:srgbClr val="800000"/>
                      </a:solidFill>
                      <a:prstDash val="solid"/>
                      <a:round/>
                      <a:headEnd type="none" w="med" len="med"/>
                      <a:tailEnd type="none" w="med" len="med"/>
                    </a:lnT>
                    <a:lnB w="57150" cap="flat" cmpd="sng" algn="ctr">
                      <a:solidFill>
                        <a:srgbClr val="8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tr-TR" sz="1800" b="1" i="0" u="none" strike="noStrike" cap="none" normalizeH="0" baseline="0" smtClean="0">
                          <a:ln>
                            <a:noFill/>
                          </a:ln>
                          <a:solidFill>
                            <a:srgbClr val="000000"/>
                          </a:solidFill>
                          <a:effectLst/>
                          <a:latin typeface="Arial" charset="0"/>
                          <a:ea typeface="Arial Unicode MS" pitchFamily="34" charset="-128"/>
                          <a:cs typeface="Arial Unicode MS" pitchFamily="34" charset="-128"/>
                        </a:rPr>
                        <a:t>Önemli</a:t>
                      </a:r>
                    </a:p>
                  </a:txBody>
                  <a:tcPr marL="90000" marR="90000" marT="46806" marB="46806" anchor="ctr" horzOverflow="overflow">
                    <a:lnL w="57150" cap="flat" cmpd="sng" algn="ctr">
                      <a:solidFill>
                        <a:srgbClr val="800000"/>
                      </a:solidFill>
                      <a:prstDash val="solid"/>
                      <a:round/>
                      <a:headEnd type="none" w="med" len="med"/>
                      <a:tailEnd type="none" w="med" len="med"/>
                    </a:lnL>
                    <a:lnR w="57150" cap="flat" cmpd="sng" algn="ctr">
                      <a:solidFill>
                        <a:srgbClr val="800000"/>
                      </a:solidFill>
                      <a:prstDash val="solid"/>
                      <a:round/>
                      <a:headEnd type="none" w="med" len="med"/>
                      <a:tailEnd type="none" w="med" len="med"/>
                    </a:lnR>
                    <a:lnT w="57150" cap="flat" cmpd="sng" algn="ctr">
                      <a:solidFill>
                        <a:srgbClr val="800000"/>
                      </a:solidFill>
                      <a:prstDash val="solid"/>
                      <a:round/>
                      <a:headEnd type="none" w="med" len="med"/>
                      <a:tailEnd type="none" w="med" len="med"/>
                    </a:lnT>
                    <a:lnB w="57150" cap="flat" cmpd="sng" algn="ctr">
                      <a:solidFill>
                        <a:srgbClr val="8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1" lang="tr-TR" sz="2000" b="1" i="0" u="none" strike="noStrike" cap="none" normalizeH="0" baseline="0" smtClean="0">
                          <a:ln>
                            <a:noFill/>
                          </a:ln>
                          <a:solidFill>
                            <a:srgbClr val="0000FF"/>
                          </a:solidFill>
                          <a:effectLst/>
                          <a:latin typeface="Arial" charset="0"/>
                          <a:ea typeface="Arial Unicode MS" pitchFamily="34" charset="-128"/>
                          <a:cs typeface="Arial" charset="0"/>
                        </a:rPr>
                        <a:t>Minör-Düşük iş kaybı, küçük hasar, ilk Yrd.</a:t>
                      </a:r>
                      <a:endParaRPr kumimoji="0" lang="tr-TR" sz="2000" b="1" i="0" u="none" strike="noStrike" cap="none" normalizeH="0" baseline="0" smtClean="0">
                        <a:ln>
                          <a:noFill/>
                        </a:ln>
                        <a:solidFill>
                          <a:srgbClr val="0000FF"/>
                        </a:solidFill>
                        <a:effectLst/>
                        <a:latin typeface="Arial" charset="0"/>
                        <a:ea typeface="Arial Unicode MS" pitchFamily="34" charset="-128"/>
                        <a:cs typeface="Arial Unicode MS" pitchFamily="34" charset="-128"/>
                      </a:endParaRPr>
                    </a:p>
                  </a:txBody>
                  <a:tcPr marL="90000" marR="90000" marT="46806" marB="46806" anchor="ctr" horzOverflow="overflow">
                    <a:lnL w="57150" cap="flat" cmpd="sng" algn="ctr">
                      <a:solidFill>
                        <a:srgbClr val="800000"/>
                      </a:solidFill>
                      <a:prstDash val="solid"/>
                      <a:round/>
                      <a:headEnd type="none" w="med" len="med"/>
                      <a:tailEnd type="none" w="med" len="med"/>
                    </a:lnL>
                    <a:lnR w="57150" cap="flat" cmpd="sng" algn="ctr">
                      <a:solidFill>
                        <a:srgbClr val="800000"/>
                      </a:solidFill>
                      <a:prstDash val="solid"/>
                      <a:round/>
                      <a:headEnd type="none" w="med" len="med"/>
                      <a:tailEnd type="none" w="med" len="med"/>
                    </a:lnR>
                    <a:lnT w="57150" cap="flat" cmpd="sng" algn="ctr">
                      <a:solidFill>
                        <a:srgbClr val="800000"/>
                      </a:solidFill>
                      <a:prstDash val="solid"/>
                      <a:round/>
                      <a:headEnd type="none" w="med" len="med"/>
                      <a:tailEnd type="none" w="med" len="med"/>
                    </a:lnT>
                    <a:lnB w="57150" cap="flat" cmpd="sng" algn="ctr">
                      <a:solidFill>
                        <a:srgbClr val="8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5728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tr-TR" sz="2000" b="1" i="0" u="none" strike="noStrike" cap="none" normalizeH="0" baseline="0" smtClean="0">
                          <a:ln>
                            <a:noFill/>
                          </a:ln>
                          <a:solidFill>
                            <a:srgbClr val="000000"/>
                          </a:solidFill>
                          <a:effectLst/>
                          <a:latin typeface="Arial" charset="0"/>
                          <a:ea typeface="Arial Unicode MS" pitchFamily="34" charset="-128"/>
                          <a:cs typeface="Arial Unicode MS" pitchFamily="34" charset="-128"/>
                        </a:rPr>
                        <a:t>7</a:t>
                      </a:r>
                    </a:p>
                  </a:txBody>
                  <a:tcPr marL="90000" marR="90000" marT="46806" marB="46806" anchor="ctr" horzOverflow="overflow">
                    <a:lnL w="57150" cap="flat" cmpd="sng" algn="ctr">
                      <a:solidFill>
                        <a:srgbClr val="800000"/>
                      </a:solidFill>
                      <a:prstDash val="solid"/>
                      <a:round/>
                      <a:headEnd type="none" w="med" len="med"/>
                      <a:tailEnd type="none" w="med" len="med"/>
                    </a:lnL>
                    <a:lnR w="57150" cap="flat" cmpd="sng" algn="ctr">
                      <a:solidFill>
                        <a:srgbClr val="800000"/>
                      </a:solidFill>
                      <a:prstDash val="solid"/>
                      <a:round/>
                      <a:headEnd type="none" w="med" len="med"/>
                      <a:tailEnd type="none" w="med" len="med"/>
                    </a:lnR>
                    <a:lnT w="57150" cap="flat" cmpd="sng" algn="ctr">
                      <a:solidFill>
                        <a:srgbClr val="800000"/>
                      </a:solidFill>
                      <a:prstDash val="solid"/>
                      <a:round/>
                      <a:headEnd type="none" w="med" len="med"/>
                      <a:tailEnd type="none" w="med" len="med"/>
                    </a:lnT>
                    <a:lnB w="57150" cap="flat" cmpd="sng" algn="ctr">
                      <a:solidFill>
                        <a:srgbClr val="8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tr-TR" sz="1800" b="1" i="0" u="none" strike="noStrike" cap="none" normalizeH="0" baseline="0" smtClean="0">
                          <a:ln>
                            <a:noFill/>
                          </a:ln>
                          <a:solidFill>
                            <a:srgbClr val="000000"/>
                          </a:solidFill>
                          <a:effectLst/>
                          <a:latin typeface="Arial" charset="0"/>
                          <a:ea typeface="Arial Unicode MS" pitchFamily="34" charset="-128"/>
                          <a:cs typeface="Arial Unicode MS" pitchFamily="34" charset="-128"/>
                        </a:rPr>
                        <a:t>Ciddi</a:t>
                      </a:r>
                    </a:p>
                  </a:txBody>
                  <a:tcPr marL="90000" marR="90000" marT="46806" marB="46806" anchor="ctr" horzOverflow="overflow">
                    <a:lnL w="57150" cap="flat" cmpd="sng" algn="ctr">
                      <a:solidFill>
                        <a:srgbClr val="800000"/>
                      </a:solidFill>
                      <a:prstDash val="solid"/>
                      <a:round/>
                      <a:headEnd type="none" w="med" len="med"/>
                      <a:tailEnd type="none" w="med" len="med"/>
                    </a:lnL>
                    <a:lnR w="57150" cap="flat" cmpd="sng" algn="ctr">
                      <a:solidFill>
                        <a:srgbClr val="800000"/>
                      </a:solidFill>
                      <a:prstDash val="solid"/>
                      <a:round/>
                      <a:headEnd type="none" w="med" len="med"/>
                      <a:tailEnd type="none" w="med" len="med"/>
                    </a:lnR>
                    <a:lnT w="57150" cap="flat" cmpd="sng" algn="ctr">
                      <a:solidFill>
                        <a:srgbClr val="800000"/>
                      </a:solidFill>
                      <a:prstDash val="solid"/>
                      <a:round/>
                      <a:headEnd type="none" w="med" len="med"/>
                      <a:tailEnd type="none" w="med" len="med"/>
                    </a:lnT>
                    <a:lnB w="57150" cap="flat" cmpd="sng" algn="ctr">
                      <a:solidFill>
                        <a:srgbClr val="8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1" lang="tr-TR" sz="2000" b="1" i="0" u="none" strike="noStrike" cap="none" normalizeH="0" baseline="0" smtClean="0">
                          <a:ln>
                            <a:noFill/>
                          </a:ln>
                          <a:solidFill>
                            <a:srgbClr val="0000FF"/>
                          </a:solidFill>
                          <a:effectLst/>
                          <a:latin typeface="Arial" charset="0"/>
                          <a:ea typeface="Arial Unicode MS" pitchFamily="34" charset="-128"/>
                          <a:cs typeface="Arial" charset="0"/>
                        </a:rPr>
                        <a:t>Majör-Önemli Zarar, Dış tedavi, işgünü kaybı</a:t>
                      </a:r>
                    </a:p>
                  </a:txBody>
                  <a:tcPr marL="90000" marR="90000" marT="46806" marB="46806" anchor="ctr" horzOverflow="overflow">
                    <a:lnL w="57150" cap="flat" cmpd="sng" algn="ctr">
                      <a:solidFill>
                        <a:srgbClr val="800000"/>
                      </a:solidFill>
                      <a:prstDash val="solid"/>
                      <a:round/>
                      <a:headEnd type="none" w="med" len="med"/>
                      <a:tailEnd type="none" w="med" len="med"/>
                    </a:lnL>
                    <a:lnR w="57150" cap="flat" cmpd="sng" algn="ctr">
                      <a:solidFill>
                        <a:srgbClr val="800000"/>
                      </a:solidFill>
                      <a:prstDash val="solid"/>
                      <a:round/>
                      <a:headEnd type="none" w="med" len="med"/>
                      <a:tailEnd type="none" w="med" len="med"/>
                    </a:lnR>
                    <a:lnT w="57150" cap="flat" cmpd="sng" algn="ctr">
                      <a:solidFill>
                        <a:srgbClr val="800000"/>
                      </a:solidFill>
                      <a:prstDash val="solid"/>
                      <a:round/>
                      <a:headEnd type="none" w="med" len="med"/>
                      <a:tailEnd type="none" w="med" len="med"/>
                    </a:lnT>
                    <a:lnB w="57150" cap="flat" cmpd="sng" algn="ctr">
                      <a:solidFill>
                        <a:srgbClr val="8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4232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tr-TR" sz="2000" b="1" i="0" u="none" strike="noStrike" cap="none" normalizeH="0" baseline="0" smtClean="0">
                          <a:ln>
                            <a:noFill/>
                          </a:ln>
                          <a:solidFill>
                            <a:srgbClr val="000000"/>
                          </a:solidFill>
                          <a:effectLst/>
                          <a:latin typeface="Arial" charset="0"/>
                          <a:ea typeface="Arial Unicode MS" pitchFamily="34" charset="-128"/>
                          <a:cs typeface="Arial Unicode MS" pitchFamily="34" charset="-128"/>
                        </a:rPr>
                        <a:t>15</a:t>
                      </a:r>
                    </a:p>
                  </a:txBody>
                  <a:tcPr marL="90000" marR="90000" marT="46806" marB="46806" anchor="ctr" horzOverflow="overflow">
                    <a:lnL w="57150" cap="flat" cmpd="sng" algn="ctr">
                      <a:solidFill>
                        <a:srgbClr val="800000"/>
                      </a:solidFill>
                      <a:prstDash val="solid"/>
                      <a:round/>
                      <a:headEnd type="none" w="med" len="med"/>
                      <a:tailEnd type="none" w="med" len="med"/>
                    </a:lnL>
                    <a:lnR w="57150" cap="flat" cmpd="sng" algn="ctr">
                      <a:solidFill>
                        <a:srgbClr val="800000"/>
                      </a:solidFill>
                      <a:prstDash val="solid"/>
                      <a:round/>
                      <a:headEnd type="none" w="med" len="med"/>
                      <a:tailEnd type="none" w="med" len="med"/>
                    </a:lnR>
                    <a:lnT w="57150" cap="flat" cmpd="sng" algn="ctr">
                      <a:solidFill>
                        <a:srgbClr val="800000"/>
                      </a:solidFill>
                      <a:prstDash val="solid"/>
                      <a:round/>
                      <a:headEnd type="none" w="med" len="med"/>
                      <a:tailEnd type="none" w="med" len="med"/>
                    </a:lnT>
                    <a:lnB w="57150" cap="flat" cmpd="sng" algn="ctr">
                      <a:solidFill>
                        <a:srgbClr val="8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tr-TR" sz="1800" b="1" i="0" u="none" strike="noStrike" cap="none" normalizeH="0" baseline="0" smtClean="0">
                          <a:ln>
                            <a:noFill/>
                          </a:ln>
                          <a:solidFill>
                            <a:srgbClr val="000000"/>
                          </a:solidFill>
                          <a:effectLst/>
                          <a:latin typeface="Arial" charset="0"/>
                          <a:ea typeface="Arial Unicode MS" pitchFamily="34" charset="-128"/>
                          <a:cs typeface="Arial Unicode MS" pitchFamily="34" charset="-128"/>
                        </a:rPr>
                        <a:t>Çok Ciddi</a:t>
                      </a:r>
                    </a:p>
                  </a:txBody>
                  <a:tcPr marL="90000" marR="90000" marT="46806" marB="46806" anchor="ctr" horzOverflow="overflow">
                    <a:lnL w="57150" cap="flat" cmpd="sng" algn="ctr">
                      <a:solidFill>
                        <a:srgbClr val="800000"/>
                      </a:solidFill>
                      <a:prstDash val="solid"/>
                      <a:round/>
                      <a:headEnd type="none" w="med" len="med"/>
                      <a:tailEnd type="none" w="med" len="med"/>
                    </a:lnL>
                    <a:lnR w="57150" cap="flat" cmpd="sng" algn="ctr">
                      <a:solidFill>
                        <a:srgbClr val="800000"/>
                      </a:solidFill>
                      <a:prstDash val="solid"/>
                      <a:round/>
                      <a:headEnd type="none" w="med" len="med"/>
                      <a:tailEnd type="none" w="med" len="med"/>
                    </a:lnR>
                    <a:lnT w="57150" cap="flat" cmpd="sng" algn="ctr">
                      <a:solidFill>
                        <a:srgbClr val="800000"/>
                      </a:solidFill>
                      <a:prstDash val="solid"/>
                      <a:round/>
                      <a:headEnd type="none" w="med" len="med"/>
                      <a:tailEnd type="none" w="med" len="med"/>
                    </a:lnT>
                    <a:lnB w="57150" cap="flat" cmpd="sng" algn="ctr">
                      <a:solidFill>
                        <a:srgbClr val="8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1" lang="tr-TR" sz="2000" b="1" i="0" u="none" strike="noStrike" cap="none" normalizeH="0" baseline="0" smtClean="0">
                          <a:ln>
                            <a:noFill/>
                          </a:ln>
                          <a:solidFill>
                            <a:srgbClr val="0000FF"/>
                          </a:solidFill>
                          <a:effectLst/>
                          <a:latin typeface="Arial" charset="0"/>
                          <a:ea typeface="Arial Unicode MS" pitchFamily="34" charset="-128"/>
                          <a:cs typeface="Arial" charset="0"/>
                        </a:rPr>
                        <a:t>Sakatlık, uzuv kaybı, çevresel etki</a:t>
                      </a:r>
                      <a:endParaRPr kumimoji="0" lang="tr-TR" sz="2000" b="1" i="0" u="none" strike="noStrike" cap="none" normalizeH="0" baseline="0" smtClean="0">
                        <a:ln>
                          <a:noFill/>
                        </a:ln>
                        <a:solidFill>
                          <a:srgbClr val="0000FF"/>
                        </a:solidFill>
                        <a:effectLst/>
                        <a:latin typeface="Arial" charset="0"/>
                        <a:ea typeface="Arial Unicode MS" pitchFamily="34" charset="-128"/>
                        <a:cs typeface="Arial Unicode MS" pitchFamily="34" charset="-128"/>
                      </a:endParaRPr>
                    </a:p>
                  </a:txBody>
                  <a:tcPr marL="90000" marR="90000" marT="46806" marB="46806" anchor="ctr" horzOverflow="overflow">
                    <a:lnL w="57150" cap="flat" cmpd="sng" algn="ctr">
                      <a:solidFill>
                        <a:srgbClr val="800000"/>
                      </a:solidFill>
                      <a:prstDash val="solid"/>
                      <a:round/>
                      <a:headEnd type="none" w="med" len="med"/>
                      <a:tailEnd type="none" w="med" len="med"/>
                    </a:lnL>
                    <a:lnR w="57150" cap="flat" cmpd="sng" algn="ctr">
                      <a:solidFill>
                        <a:srgbClr val="800000"/>
                      </a:solidFill>
                      <a:prstDash val="solid"/>
                      <a:round/>
                      <a:headEnd type="none" w="med" len="med"/>
                      <a:tailEnd type="none" w="med" len="med"/>
                    </a:lnR>
                    <a:lnT w="57150" cap="flat" cmpd="sng" algn="ctr">
                      <a:solidFill>
                        <a:srgbClr val="800000"/>
                      </a:solidFill>
                      <a:prstDash val="solid"/>
                      <a:round/>
                      <a:headEnd type="none" w="med" len="med"/>
                      <a:tailEnd type="none" w="med" len="med"/>
                    </a:lnT>
                    <a:lnB w="57150" cap="flat" cmpd="sng" algn="ctr">
                      <a:solidFill>
                        <a:srgbClr val="8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55694">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tr-TR" sz="2000" b="1" i="0" u="none" strike="noStrike" cap="none" normalizeH="0" baseline="0" smtClean="0">
                          <a:ln>
                            <a:noFill/>
                          </a:ln>
                          <a:solidFill>
                            <a:srgbClr val="000000"/>
                          </a:solidFill>
                          <a:effectLst/>
                          <a:latin typeface="Arial" charset="0"/>
                          <a:ea typeface="Arial Unicode MS" pitchFamily="34" charset="-128"/>
                          <a:cs typeface="Arial Unicode MS" pitchFamily="34" charset="-128"/>
                        </a:rPr>
                        <a:t>40</a:t>
                      </a:r>
                    </a:p>
                  </a:txBody>
                  <a:tcPr marL="90000" marR="90000" marT="46806" marB="46806" anchor="ctr" horzOverflow="overflow">
                    <a:lnL w="57150" cap="flat" cmpd="sng" algn="ctr">
                      <a:solidFill>
                        <a:srgbClr val="800000"/>
                      </a:solidFill>
                      <a:prstDash val="solid"/>
                      <a:round/>
                      <a:headEnd type="none" w="med" len="med"/>
                      <a:tailEnd type="none" w="med" len="med"/>
                    </a:lnL>
                    <a:lnR w="57150" cap="flat" cmpd="sng" algn="ctr">
                      <a:solidFill>
                        <a:srgbClr val="800000"/>
                      </a:solidFill>
                      <a:prstDash val="solid"/>
                      <a:round/>
                      <a:headEnd type="none" w="med" len="med"/>
                      <a:tailEnd type="none" w="med" len="med"/>
                    </a:lnR>
                    <a:lnT w="57150" cap="flat" cmpd="sng" algn="ctr">
                      <a:solidFill>
                        <a:srgbClr val="800000"/>
                      </a:solidFill>
                      <a:prstDash val="solid"/>
                      <a:round/>
                      <a:headEnd type="none" w="med" len="med"/>
                      <a:tailEnd type="none" w="med" len="med"/>
                    </a:lnT>
                    <a:lnB w="57150" cap="flat" cmpd="sng" algn="ctr">
                      <a:solidFill>
                        <a:srgbClr val="8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tr-TR" sz="1800" b="1" i="0" u="none" strike="noStrike" cap="none" normalizeH="0" baseline="0" smtClean="0">
                          <a:ln>
                            <a:noFill/>
                          </a:ln>
                          <a:solidFill>
                            <a:srgbClr val="000000"/>
                          </a:solidFill>
                          <a:effectLst/>
                          <a:latin typeface="Arial" charset="0"/>
                          <a:ea typeface="Arial Unicode MS" pitchFamily="34" charset="-128"/>
                          <a:cs typeface="Arial Unicode MS" pitchFamily="34" charset="-128"/>
                        </a:rPr>
                        <a:t>Çok Kötü</a:t>
                      </a:r>
                    </a:p>
                  </a:txBody>
                  <a:tcPr marL="90000" marR="90000" marT="46806" marB="46806" anchor="ctr" horzOverflow="overflow">
                    <a:lnL w="57150" cap="flat" cmpd="sng" algn="ctr">
                      <a:solidFill>
                        <a:srgbClr val="800000"/>
                      </a:solidFill>
                      <a:prstDash val="solid"/>
                      <a:round/>
                      <a:headEnd type="none" w="med" len="med"/>
                      <a:tailEnd type="none" w="med" len="med"/>
                    </a:lnL>
                    <a:lnR w="57150" cap="flat" cmpd="sng" algn="ctr">
                      <a:solidFill>
                        <a:srgbClr val="800000"/>
                      </a:solidFill>
                      <a:prstDash val="solid"/>
                      <a:round/>
                      <a:headEnd type="none" w="med" len="med"/>
                      <a:tailEnd type="none" w="med" len="med"/>
                    </a:lnR>
                    <a:lnT w="57150" cap="flat" cmpd="sng" algn="ctr">
                      <a:solidFill>
                        <a:srgbClr val="800000"/>
                      </a:solidFill>
                      <a:prstDash val="solid"/>
                      <a:round/>
                      <a:headEnd type="none" w="med" len="med"/>
                      <a:tailEnd type="none" w="med" len="med"/>
                    </a:lnT>
                    <a:lnB w="57150" cap="flat" cmpd="sng" algn="ctr">
                      <a:solidFill>
                        <a:srgbClr val="8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1" lang="tr-TR" sz="2000" b="1" i="0" u="none" strike="noStrike" cap="none" normalizeH="0" baseline="0" smtClean="0">
                          <a:ln>
                            <a:noFill/>
                          </a:ln>
                          <a:solidFill>
                            <a:srgbClr val="0000FF"/>
                          </a:solidFill>
                          <a:effectLst/>
                          <a:latin typeface="Arial" charset="0"/>
                          <a:ea typeface="Arial Unicode MS" pitchFamily="34" charset="-128"/>
                          <a:cs typeface="Arial" charset="0"/>
                        </a:rPr>
                        <a:t>Ölüm, Tam maluliyet, Ağır çevr. etkisi</a:t>
                      </a:r>
                    </a:p>
                  </a:txBody>
                  <a:tcPr marL="90000" marR="90000" marT="46806" marB="46806" anchor="ctr" horzOverflow="overflow">
                    <a:lnL w="57150" cap="flat" cmpd="sng" algn="ctr">
                      <a:solidFill>
                        <a:srgbClr val="800000"/>
                      </a:solidFill>
                      <a:prstDash val="solid"/>
                      <a:round/>
                      <a:headEnd type="none" w="med" len="med"/>
                      <a:tailEnd type="none" w="med" len="med"/>
                    </a:lnL>
                    <a:lnR w="57150" cap="flat" cmpd="sng" algn="ctr">
                      <a:solidFill>
                        <a:srgbClr val="800000"/>
                      </a:solidFill>
                      <a:prstDash val="solid"/>
                      <a:round/>
                      <a:headEnd type="none" w="med" len="med"/>
                      <a:tailEnd type="none" w="med" len="med"/>
                    </a:lnR>
                    <a:lnT w="57150" cap="flat" cmpd="sng" algn="ctr">
                      <a:solidFill>
                        <a:srgbClr val="800000"/>
                      </a:solidFill>
                      <a:prstDash val="solid"/>
                      <a:round/>
                      <a:headEnd type="none" w="med" len="med"/>
                      <a:tailEnd type="none" w="med" len="med"/>
                    </a:lnT>
                    <a:lnB w="57150" cap="flat" cmpd="sng" algn="ctr">
                      <a:solidFill>
                        <a:srgbClr val="8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5728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tr-TR" sz="2000" b="1" i="0" u="none" strike="noStrike" cap="none" normalizeH="0" baseline="0" dirty="0" smtClean="0">
                          <a:ln>
                            <a:noFill/>
                          </a:ln>
                          <a:solidFill>
                            <a:srgbClr val="000000"/>
                          </a:solidFill>
                          <a:effectLst/>
                          <a:latin typeface="Arial" charset="0"/>
                          <a:ea typeface="Arial Unicode MS" pitchFamily="34" charset="-128"/>
                          <a:cs typeface="Arial Unicode MS" pitchFamily="34" charset="-128"/>
                        </a:rPr>
                        <a:t>100</a:t>
                      </a:r>
                    </a:p>
                  </a:txBody>
                  <a:tcPr marL="90000" marR="90000" marT="46806" marB="46806" anchor="ctr" horzOverflow="overflow">
                    <a:lnL w="57150" cap="flat" cmpd="sng" algn="ctr">
                      <a:solidFill>
                        <a:srgbClr val="800000"/>
                      </a:solidFill>
                      <a:prstDash val="solid"/>
                      <a:round/>
                      <a:headEnd type="none" w="med" len="med"/>
                      <a:tailEnd type="none" w="med" len="med"/>
                    </a:lnL>
                    <a:lnR w="57150" cap="flat" cmpd="sng" algn="ctr">
                      <a:solidFill>
                        <a:srgbClr val="800000"/>
                      </a:solidFill>
                      <a:prstDash val="solid"/>
                      <a:round/>
                      <a:headEnd type="none" w="med" len="med"/>
                      <a:tailEnd type="none" w="med" len="med"/>
                    </a:lnR>
                    <a:lnT w="57150" cap="flat" cmpd="sng" algn="ctr">
                      <a:solidFill>
                        <a:srgbClr val="800000"/>
                      </a:solidFill>
                      <a:prstDash val="solid"/>
                      <a:round/>
                      <a:headEnd type="none" w="med" len="med"/>
                      <a:tailEnd type="none" w="med" len="med"/>
                    </a:lnT>
                    <a:lnB w="57150" cap="flat" cmpd="sng" algn="ctr">
                      <a:solidFill>
                        <a:srgbClr val="8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tr-TR" sz="1800" b="1" i="0" u="none" strike="noStrike" cap="none" normalizeH="0" baseline="0" dirty="0" smtClean="0">
                          <a:ln>
                            <a:noFill/>
                          </a:ln>
                          <a:solidFill>
                            <a:srgbClr val="000000"/>
                          </a:solidFill>
                          <a:effectLst/>
                          <a:latin typeface="Arial" charset="0"/>
                          <a:ea typeface="Arial Unicode MS" pitchFamily="34" charset="-128"/>
                          <a:cs typeface="Arial Unicode MS" pitchFamily="34" charset="-128"/>
                        </a:rPr>
                        <a:t>Felaket</a:t>
                      </a:r>
                    </a:p>
                  </a:txBody>
                  <a:tcPr marL="90000" marR="90000" marT="46806" marB="46806" anchor="ctr" horzOverflow="overflow">
                    <a:lnL w="57150" cap="flat" cmpd="sng" algn="ctr">
                      <a:solidFill>
                        <a:srgbClr val="800000"/>
                      </a:solidFill>
                      <a:prstDash val="solid"/>
                      <a:round/>
                      <a:headEnd type="none" w="med" len="med"/>
                      <a:tailEnd type="none" w="med" len="med"/>
                    </a:lnL>
                    <a:lnR w="57150" cap="flat" cmpd="sng" algn="ctr">
                      <a:solidFill>
                        <a:srgbClr val="800000"/>
                      </a:solidFill>
                      <a:prstDash val="solid"/>
                      <a:round/>
                      <a:headEnd type="none" w="med" len="med"/>
                      <a:tailEnd type="none" w="med" len="med"/>
                    </a:lnR>
                    <a:lnT w="57150" cap="flat" cmpd="sng" algn="ctr">
                      <a:solidFill>
                        <a:srgbClr val="800000"/>
                      </a:solidFill>
                      <a:prstDash val="solid"/>
                      <a:round/>
                      <a:headEnd type="none" w="med" len="med"/>
                      <a:tailEnd type="none" w="med" len="med"/>
                    </a:lnT>
                    <a:lnB w="57150" cap="flat" cmpd="sng" algn="ctr">
                      <a:solidFill>
                        <a:srgbClr val="8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1" lang="tr-TR" sz="2000" b="1" i="0" u="none" strike="noStrike" cap="none" normalizeH="0" baseline="0" dirty="0" smtClean="0">
                          <a:ln>
                            <a:noFill/>
                          </a:ln>
                          <a:solidFill>
                            <a:srgbClr val="0000FF"/>
                          </a:solidFill>
                          <a:effectLst/>
                          <a:latin typeface="Arial" charset="0"/>
                          <a:ea typeface="Arial Unicode MS" pitchFamily="34" charset="-128"/>
                          <a:cs typeface="Arial" charset="0"/>
                        </a:rPr>
                        <a:t>Birden çok ölüm,  önemli  çevre felaketi</a:t>
                      </a:r>
                    </a:p>
                  </a:txBody>
                  <a:tcPr marL="90000" marR="90000" marT="46806" marB="46806" anchor="ctr" horzOverflow="overflow">
                    <a:lnL w="57150" cap="flat" cmpd="sng" algn="ctr">
                      <a:solidFill>
                        <a:srgbClr val="800000"/>
                      </a:solidFill>
                      <a:prstDash val="solid"/>
                      <a:round/>
                      <a:headEnd type="none" w="med" len="med"/>
                      <a:tailEnd type="none" w="med" len="med"/>
                    </a:lnL>
                    <a:lnR w="57150" cap="flat" cmpd="sng" algn="ctr">
                      <a:solidFill>
                        <a:srgbClr val="800000"/>
                      </a:solidFill>
                      <a:prstDash val="solid"/>
                      <a:round/>
                      <a:headEnd type="none" w="med" len="med"/>
                      <a:tailEnd type="none" w="med" len="med"/>
                    </a:lnR>
                    <a:lnT w="57150" cap="flat" cmpd="sng" algn="ctr">
                      <a:solidFill>
                        <a:srgbClr val="800000"/>
                      </a:solidFill>
                      <a:prstDash val="solid"/>
                      <a:round/>
                      <a:headEnd type="none" w="med" len="med"/>
                      <a:tailEnd type="none" w="med" len="med"/>
                    </a:lnT>
                    <a:lnB w="57150" cap="flat" cmpd="sng" algn="ctr">
                      <a:solidFill>
                        <a:srgbClr val="8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6"/>
          <p:cNvSpPr>
            <a:spLocks noGrp="1" noChangeArrowheads="1"/>
          </p:cNvSpPr>
          <p:nvPr>
            <p:ph type="title"/>
          </p:nvPr>
        </p:nvSpPr>
        <p:spPr>
          <a:xfrm>
            <a:off x="468313" y="620713"/>
            <a:ext cx="8229600" cy="782637"/>
          </a:xfrm>
        </p:spPr>
        <p:txBody>
          <a:bodyPr/>
          <a:lstStyle/>
          <a:p>
            <a:pPr>
              <a:defRPr/>
            </a:pPr>
            <a:r>
              <a:rPr lang="tr-TR" sz="4400" b="1" dirty="0">
                <a:effectLst>
                  <a:outerShdw blurRad="38100" dist="38100" dir="2700000" algn="tl">
                    <a:srgbClr val="000000">
                      <a:alpha val="43137"/>
                    </a:srgbClr>
                  </a:outerShdw>
                </a:effectLst>
              </a:rPr>
              <a:t>Risk Düzeyine Göre Karar ve Eylem</a:t>
            </a:r>
          </a:p>
        </p:txBody>
      </p:sp>
      <p:graphicFrame>
        <p:nvGraphicFramePr>
          <p:cNvPr id="21614" name="Group 110"/>
          <p:cNvGraphicFramePr>
            <a:graphicFrameLocks noGrp="1"/>
          </p:cNvGraphicFramePr>
          <p:nvPr>
            <p:ph idx="1"/>
            <p:extLst>
              <p:ext uri="{D42A27DB-BD31-4B8C-83A1-F6EECF244321}">
                <p14:modId xmlns:p14="http://schemas.microsoft.com/office/powerpoint/2010/main" xmlns="" val="3889402860"/>
              </p:ext>
            </p:extLst>
          </p:nvPr>
        </p:nvGraphicFramePr>
        <p:xfrm>
          <a:off x="457200" y="1600200"/>
          <a:ext cx="8229600" cy="4835539"/>
        </p:xfrm>
        <a:graphic>
          <a:graphicData uri="http://schemas.openxmlformats.org/drawingml/2006/table">
            <a:tbl>
              <a:tblPr/>
              <a:tblGrid>
                <a:gridCol w="514396">
                  <a:extLst>
                    <a:ext uri="{9D8B030D-6E8A-4147-A177-3AD203B41FA5}">
                      <a16:colId xmlns:a16="http://schemas.microsoft.com/office/drawing/2014/main" xmlns="" val="20000"/>
                    </a:ext>
                  </a:extLst>
                </a:gridCol>
                <a:gridCol w="1826099">
                  <a:extLst>
                    <a:ext uri="{9D8B030D-6E8A-4147-A177-3AD203B41FA5}">
                      <a16:colId xmlns:a16="http://schemas.microsoft.com/office/drawing/2014/main" xmlns="" val="20001"/>
                    </a:ext>
                  </a:extLst>
                </a:gridCol>
                <a:gridCol w="2002904">
                  <a:extLst>
                    <a:ext uri="{9D8B030D-6E8A-4147-A177-3AD203B41FA5}">
                      <a16:colId xmlns:a16="http://schemas.microsoft.com/office/drawing/2014/main" xmlns="" val="20002"/>
                    </a:ext>
                  </a:extLst>
                </a:gridCol>
                <a:gridCol w="3886201">
                  <a:extLst>
                    <a:ext uri="{9D8B030D-6E8A-4147-A177-3AD203B41FA5}">
                      <a16:colId xmlns:a16="http://schemas.microsoft.com/office/drawing/2014/main" xmlns="" val="20003"/>
                    </a:ext>
                  </a:extLst>
                </a:gridCol>
              </a:tblGrid>
              <a:tr h="540164">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tr-TR" sz="1200" b="1" i="0" u="none" strike="noStrike" cap="none" normalizeH="0" baseline="0" dirty="0" smtClean="0">
                          <a:ln>
                            <a:noFill/>
                          </a:ln>
                          <a:solidFill>
                            <a:srgbClr val="000000"/>
                          </a:solidFill>
                          <a:effectLst>
                            <a:outerShdw blurRad="38100" dist="38100" dir="2700000" algn="tl">
                              <a:srgbClr val="FFFFFF"/>
                            </a:outerShdw>
                          </a:effectLst>
                          <a:latin typeface="Arial" charset="0"/>
                        </a:rPr>
                        <a:t>Sıra</a:t>
                      </a:r>
                    </a:p>
                  </a:txBody>
                  <a:tcPr marL="96640" marR="96640"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tr-TR" sz="2000" b="1" i="0" u="none" strike="noStrike" cap="none" normalizeH="0" baseline="0" dirty="0" smtClean="0">
                          <a:ln>
                            <a:noFill/>
                          </a:ln>
                          <a:solidFill>
                            <a:srgbClr val="000000"/>
                          </a:solidFill>
                          <a:effectLst>
                            <a:outerShdw blurRad="38100" dist="38100" dir="2700000" algn="tl">
                              <a:srgbClr val="FFFFFF"/>
                            </a:outerShdw>
                          </a:effectLst>
                          <a:latin typeface="Arial" charset="0"/>
                        </a:rPr>
                        <a:t>Risk Değeri</a:t>
                      </a:r>
                    </a:p>
                  </a:txBody>
                  <a:tcPr marL="96640" marR="96640"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tr-TR" sz="2400" b="1" i="0" u="none" strike="noStrike" cap="none" normalizeH="0" baseline="0" dirty="0" smtClean="0">
                          <a:ln>
                            <a:noFill/>
                          </a:ln>
                          <a:solidFill>
                            <a:srgbClr val="000000"/>
                          </a:solidFill>
                          <a:effectLst>
                            <a:outerShdw blurRad="38100" dist="38100" dir="2700000" algn="tl">
                              <a:srgbClr val="FFFFFF"/>
                            </a:outerShdw>
                          </a:effectLst>
                          <a:latin typeface="Arial" charset="0"/>
                        </a:rPr>
                        <a:t>Karar</a:t>
                      </a:r>
                    </a:p>
                  </a:txBody>
                  <a:tcPr marL="96640" marR="96640"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tr-TR" sz="2400" b="1" i="0" u="none" strike="noStrike" cap="none" normalizeH="0" baseline="0" dirty="0" smtClean="0">
                          <a:ln>
                            <a:noFill/>
                          </a:ln>
                          <a:solidFill>
                            <a:srgbClr val="000000"/>
                          </a:solidFill>
                          <a:effectLst>
                            <a:outerShdw blurRad="38100" dist="38100" dir="2700000" algn="tl">
                              <a:srgbClr val="FFFFFF"/>
                            </a:outerShdw>
                          </a:effectLst>
                          <a:latin typeface="Arial" charset="0"/>
                        </a:rPr>
                        <a:t>EYLEM</a:t>
                      </a:r>
                    </a:p>
                  </a:txBody>
                  <a:tcPr marL="96640" marR="96640"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097259">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tr-TR" sz="2200" b="1" i="0" u="none" strike="noStrike" cap="none" normalizeH="0" baseline="0" smtClean="0">
                          <a:ln>
                            <a:noFill/>
                          </a:ln>
                          <a:solidFill>
                            <a:srgbClr val="000000"/>
                          </a:solidFill>
                          <a:effectLst/>
                          <a:latin typeface="Arial" charset="0"/>
                        </a:rPr>
                        <a:t>1</a:t>
                      </a:r>
                    </a:p>
                  </a:txBody>
                  <a:tcPr marL="96640" marR="96640"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tr-TR" sz="2200" b="1" i="0" u="none" strike="noStrike" cap="none" normalizeH="0" baseline="0" dirty="0" smtClean="0">
                          <a:ln>
                            <a:noFill/>
                          </a:ln>
                          <a:solidFill>
                            <a:srgbClr val="000000"/>
                          </a:solidFill>
                          <a:effectLst/>
                          <a:latin typeface="Arial" charset="0"/>
                        </a:rPr>
                        <a:t>R≤20</a:t>
                      </a:r>
                    </a:p>
                  </a:txBody>
                  <a:tcPr marL="96640" marR="96640"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tr-TR" sz="2200" b="1" i="0" u="none" strike="noStrike" cap="none" normalizeH="0" baseline="0" smtClean="0">
                          <a:ln>
                            <a:noFill/>
                          </a:ln>
                          <a:solidFill>
                            <a:srgbClr val="0000FF"/>
                          </a:solidFill>
                          <a:effectLst/>
                          <a:latin typeface="Arial" charset="0"/>
                        </a:rPr>
                        <a:t>Kabul Edilebilir Risk</a:t>
                      </a:r>
                    </a:p>
                  </a:txBody>
                  <a:tcPr marL="96640" marR="96640"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tr-TR" sz="2200" b="0" i="0" u="none" strike="noStrike" cap="none" normalizeH="0" baseline="0" dirty="0" smtClean="0">
                          <a:ln>
                            <a:noFill/>
                          </a:ln>
                          <a:solidFill>
                            <a:srgbClr val="000000"/>
                          </a:solidFill>
                          <a:effectLst>
                            <a:outerShdw blurRad="38100" dist="38100" dir="2700000" algn="tl">
                              <a:srgbClr val="FFFFFF"/>
                            </a:outerShdw>
                          </a:effectLst>
                          <a:latin typeface="Arial" charset="0"/>
                        </a:rPr>
                        <a:t>Acil tedbir gerekmeyebilir</a:t>
                      </a:r>
                    </a:p>
                  </a:txBody>
                  <a:tcPr marL="96640" marR="96640"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33776">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tr-TR" sz="2200" b="1" i="0" u="none" strike="noStrike" cap="none" normalizeH="0" baseline="0" smtClean="0">
                          <a:ln>
                            <a:noFill/>
                          </a:ln>
                          <a:solidFill>
                            <a:srgbClr val="000000"/>
                          </a:solidFill>
                          <a:effectLst/>
                          <a:latin typeface="Arial" charset="0"/>
                        </a:rPr>
                        <a:t>2</a:t>
                      </a:r>
                    </a:p>
                  </a:txBody>
                  <a:tcPr marL="96640" marR="96640"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tr-TR" sz="2200" b="1" i="0" u="none" strike="noStrike" cap="none" normalizeH="0" baseline="0" dirty="0" smtClean="0">
                          <a:ln>
                            <a:noFill/>
                          </a:ln>
                          <a:solidFill>
                            <a:srgbClr val="000000"/>
                          </a:solidFill>
                          <a:effectLst/>
                          <a:latin typeface="Arial" charset="0"/>
                        </a:rPr>
                        <a:t>20&lt;R≤ 70</a:t>
                      </a:r>
                    </a:p>
                  </a:txBody>
                  <a:tcPr marL="96640" marR="96640"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tr-TR" sz="2200" b="1" i="0" u="none" strike="noStrike" cap="none" normalizeH="0" baseline="0" smtClean="0">
                          <a:ln>
                            <a:noFill/>
                          </a:ln>
                          <a:solidFill>
                            <a:srgbClr val="0000FF"/>
                          </a:solidFill>
                          <a:effectLst/>
                          <a:latin typeface="Arial" charset="0"/>
                        </a:rPr>
                        <a:t>Kesin Risk</a:t>
                      </a:r>
                    </a:p>
                  </a:txBody>
                  <a:tcPr marL="96640" marR="96640"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tr-TR" sz="2200" b="0" i="0" u="none" strike="noStrike" cap="none" normalizeH="0" baseline="0" dirty="0" smtClean="0">
                          <a:ln>
                            <a:noFill/>
                          </a:ln>
                          <a:solidFill>
                            <a:srgbClr val="000000"/>
                          </a:solidFill>
                          <a:effectLst>
                            <a:outerShdw blurRad="38100" dist="38100" dir="2700000" algn="tl">
                              <a:srgbClr val="FFFFFF"/>
                            </a:outerShdw>
                          </a:effectLst>
                          <a:latin typeface="Arial" charset="0"/>
                        </a:rPr>
                        <a:t>Eylem planına alınmalı</a:t>
                      </a:r>
                    </a:p>
                  </a:txBody>
                  <a:tcPr marL="96640" marR="96640"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097259">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tr-TR" sz="2200" b="1" i="0" u="none" strike="noStrike" cap="none" normalizeH="0" baseline="0" smtClean="0">
                          <a:ln>
                            <a:noFill/>
                          </a:ln>
                          <a:solidFill>
                            <a:srgbClr val="000000"/>
                          </a:solidFill>
                          <a:effectLst/>
                          <a:latin typeface="Arial" charset="0"/>
                        </a:rPr>
                        <a:t>3</a:t>
                      </a:r>
                    </a:p>
                  </a:txBody>
                  <a:tcPr marL="96640" marR="96640"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tr-TR" sz="2200" b="1" i="0" u="none" strike="noStrike" cap="none" normalizeH="0" baseline="0" dirty="0" smtClean="0">
                          <a:ln>
                            <a:noFill/>
                          </a:ln>
                          <a:solidFill>
                            <a:srgbClr val="000000"/>
                          </a:solidFill>
                          <a:effectLst/>
                          <a:latin typeface="Arial" charset="0"/>
                        </a:rPr>
                        <a:t>70 &lt;R≤200</a:t>
                      </a:r>
                    </a:p>
                  </a:txBody>
                  <a:tcPr marL="96640" marR="96640"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tr-TR" sz="2200" b="1" i="0" u="none" strike="noStrike" cap="none" normalizeH="0" baseline="0" dirty="0" smtClean="0">
                          <a:ln>
                            <a:noFill/>
                          </a:ln>
                          <a:solidFill>
                            <a:srgbClr val="0000FF"/>
                          </a:solidFill>
                          <a:effectLst/>
                          <a:latin typeface="Arial" charset="0"/>
                        </a:rPr>
                        <a:t>Önemli Risk</a:t>
                      </a:r>
                    </a:p>
                  </a:txBody>
                  <a:tcPr marL="96640" marR="96640"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tr-TR" sz="2200" b="0" i="0" u="none" strike="noStrike" cap="none" normalizeH="0" baseline="0" dirty="0" smtClean="0">
                          <a:ln>
                            <a:noFill/>
                          </a:ln>
                          <a:solidFill>
                            <a:srgbClr val="000000"/>
                          </a:solidFill>
                          <a:effectLst>
                            <a:outerShdw blurRad="38100" dist="38100" dir="2700000" algn="tl">
                              <a:srgbClr val="FFFFFF"/>
                            </a:outerShdw>
                          </a:effectLst>
                          <a:latin typeface="Arial" charset="0"/>
                        </a:rPr>
                        <a:t>Dikkatle izlenmeli ve yıllık eylem planına alınarak giderilmeli</a:t>
                      </a:r>
                    </a:p>
                  </a:txBody>
                  <a:tcPr marL="96640" marR="96640"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61981">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tr-TR" sz="2200" b="1" i="0" u="none" strike="noStrike" cap="none" normalizeH="0" baseline="0" smtClean="0">
                          <a:ln>
                            <a:noFill/>
                          </a:ln>
                          <a:solidFill>
                            <a:srgbClr val="000000"/>
                          </a:solidFill>
                          <a:effectLst/>
                          <a:latin typeface="Arial" charset="0"/>
                        </a:rPr>
                        <a:t>4</a:t>
                      </a:r>
                    </a:p>
                  </a:txBody>
                  <a:tcPr marL="96640" marR="96640"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tr-TR" sz="2200" b="1" i="0" u="none" strike="noStrike" cap="none" normalizeH="0" baseline="0" dirty="0" smtClean="0">
                          <a:ln>
                            <a:noFill/>
                          </a:ln>
                          <a:solidFill>
                            <a:srgbClr val="000000"/>
                          </a:solidFill>
                          <a:effectLst/>
                          <a:latin typeface="Arial" charset="0"/>
                        </a:rPr>
                        <a:t>200 &lt;R≤ 400</a:t>
                      </a:r>
                    </a:p>
                  </a:txBody>
                  <a:tcPr marL="96640" marR="96640"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tr-TR" sz="2200" b="1" i="0" u="none" strike="noStrike" cap="none" normalizeH="0" baseline="0" smtClean="0">
                          <a:ln>
                            <a:noFill/>
                          </a:ln>
                          <a:solidFill>
                            <a:srgbClr val="0000FF"/>
                          </a:solidFill>
                          <a:effectLst/>
                          <a:latin typeface="Arial" charset="0"/>
                        </a:rPr>
                        <a:t>Yüksek Risk</a:t>
                      </a:r>
                    </a:p>
                  </a:txBody>
                  <a:tcPr marL="96640" marR="96640"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tr-TR" sz="2200" b="0" i="0" u="none" strike="noStrike" cap="none" normalizeH="0" baseline="0" dirty="0" smtClean="0">
                          <a:ln>
                            <a:noFill/>
                          </a:ln>
                          <a:solidFill>
                            <a:srgbClr val="000000"/>
                          </a:solidFill>
                          <a:effectLst>
                            <a:outerShdw blurRad="38100" dist="38100" dir="2700000" algn="tl">
                              <a:srgbClr val="FFFFFF"/>
                            </a:outerShdw>
                          </a:effectLst>
                          <a:latin typeface="Arial" charset="0"/>
                        </a:rPr>
                        <a:t>Kısa vadeli eylem planına alınarak giderilmeli</a:t>
                      </a:r>
                    </a:p>
                  </a:txBody>
                  <a:tcPr marL="96640" marR="96640"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805087">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tr-TR" sz="2200" b="1" i="0" u="none" strike="noStrike" cap="none" normalizeH="0" baseline="0" smtClean="0">
                          <a:ln>
                            <a:noFill/>
                          </a:ln>
                          <a:solidFill>
                            <a:srgbClr val="000000"/>
                          </a:solidFill>
                          <a:effectLst/>
                          <a:latin typeface="Arial" charset="0"/>
                        </a:rPr>
                        <a:t>5</a:t>
                      </a:r>
                    </a:p>
                  </a:txBody>
                  <a:tcPr marL="96640" marR="96640"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tr-TR" sz="2200" b="1" i="0" u="none" strike="noStrike" cap="none" normalizeH="0" baseline="0" dirty="0" smtClean="0">
                          <a:ln>
                            <a:noFill/>
                          </a:ln>
                          <a:solidFill>
                            <a:srgbClr val="000000"/>
                          </a:solidFill>
                          <a:effectLst/>
                          <a:latin typeface="Arial" charset="0"/>
                        </a:rPr>
                        <a:t>R&gt;400</a:t>
                      </a:r>
                    </a:p>
                  </a:txBody>
                  <a:tcPr marL="96640" marR="96640"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tr-TR" sz="2200" b="1" i="0" u="none" strike="noStrike" cap="none" normalizeH="0" baseline="0" smtClean="0">
                          <a:ln>
                            <a:noFill/>
                          </a:ln>
                          <a:solidFill>
                            <a:srgbClr val="0000FF"/>
                          </a:solidFill>
                          <a:effectLst/>
                          <a:latin typeface="Arial" charset="0"/>
                        </a:rPr>
                        <a:t>Çok Yüksek Risk</a:t>
                      </a:r>
                    </a:p>
                  </a:txBody>
                  <a:tcPr marL="96640" marR="96640"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tr-TR" sz="2200" b="0" i="0" u="none" strike="noStrike" cap="none" normalizeH="0" baseline="0" dirty="0" smtClean="0">
                          <a:ln>
                            <a:noFill/>
                          </a:ln>
                          <a:solidFill>
                            <a:srgbClr val="000000"/>
                          </a:solidFill>
                          <a:effectLst>
                            <a:outerShdw blurRad="38100" dist="38100" dir="2700000" algn="tl">
                              <a:srgbClr val="FFFFFF"/>
                            </a:outerShdw>
                          </a:effectLst>
                          <a:latin typeface="Arial" charset="0"/>
                        </a:rPr>
                        <a:t>Çalışmaya ara verilerek derhal tedbir alınmalı</a:t>
                      </a:r>
                    </a:p>
                  </a:txBody>
                  <a:tcPr marL="96640" marR="96640"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279589951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4"/>
          <p:cNvSpPr>
            <a:spLocks noChangeArrowheads="1"/>
          </p:cNvSpPr>
          <p:nvPr/>
        </p:nvSpPr>
        <p:spPr bwMode="auto">
          <a:xfrm>
            <a:off x="142875" y="847725"/>
            <a:ext cx="88931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0" hangingPunct="0"/>
            <a:r>
              <a:rPr lang="tr-TR" sz="1200" b="1">
                <a:cs typeface="Times New Roman" pitchFamily="18" charset="0"/>
              </a:rPr>
              <a:t>       İşyeri  Bölümü  :	                      	Değerlendiren :	                 Tarih :</a:t>
            </a:r>
            <a:endParaRPr lang="tr-TR">
              <a:cs typeface="Times New Roman" pitchFamily="18" charset="0"/>
            </a:endParaRPr>
          </a:p>
        </p:txBody>
      </p:sp>
      <p:graphicFrame>
        <p:nvGraphicFramePr>
          <p:cNvPr id="121684" name="Group 852"/>
          <p:cNvGraphicFramePr>
            <a:graphicFrameLocks noGrp="1"/>
          </p:cNvGraphicFramePr>
          <p:nvPr>
            <p:custDataLst>
              <p:tags r:id="rId1"/>
            </p:custDataLst>
          </p:nvPr>
        </p:nvGraphicFramePr>
        <p:xfrm>
          <a:off x="107950" y="1374775"/>
          <a:ext cx="8964613" cy="3938587"/>
        </p:xfrm>
        <a:graphic>
          <a:graphicData uri="http://schemas.openxmlformats.org/drawingml/2006/table">
            <a:tbl>
              <a:tblPr/>
              <a:tblGrid>
                <a:gridCol w="360363">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1279525">
                  <a:extLst>
                    <a:ext uri="{9D8B030D-6E8A-4147-A177-3AD203B41FA5}">
                      <a16:colId xmlns:a16="http://schemas.microsoft.com/office/drawing/2014/main" xmlns="" val="20002"/>
                    </a:ext>
                  </a:extLst>
                </a:gridCol>
                <a:gridCol w="720725">
                  <a:extLst>
                    <a:ext uri="{9D8B030D-6E8A-4147-A177-3AD203B41FA5}">
                      <a16:colId xmlns:a16="http://schemas.microsoft.com/office/drawing/2014/main" xmlns="" val="20003"/>
                    </a:ext>
                  </a:extLst>
                </a:gridCol>
                <a:gridCol w="857250">
                  <a:extLst>
                    <a:ext uri="{9D8B030D-6E8A-4147-A177-3AD203B41FA5}">
                      <a16:colId xmlns:a16="http://schemas.microsoft.com/office/drawing/2014/main" xmlns="" val="20004"/>
                    </a:ext>
                  </a:extLst>
                </a:gridCol>
                <a:gridCol w="569912">
                  <a:extLst>
                    <a:ext uri="{9D8B030D-6E8A-4147-A177-3AD203B41FA5}">
                      <a16:colId xmlns:a16="http://schemas.microsoft.com/office/drawing/2014/main" xmlns="" val="20005"/>
                    </a:ext>
                  </a:extLst>
                </a:gridCol>
                <a:gridCol w="639763">
                  <a:extLst>
                    <a:ext uri="{9D8B030D-6E8A-4147-A177-3AD203B41FA5}">
                      <a16:colId xmlns:a16="http://schemas.microsoft.com/office/drawing/2014/main" xmlns="" val="20006"/>
                    </a:ext>
                  </a:extLst>
                </a:gridCol>
                <a:gridCol w="1135062">
                  <a:extLst>
                    <a:ext uri="{9D8B030D-6E8A-4147-A177-3AD203B41FA5}">
                      <a16:colId xmlns:a16="http://schemas.microsoft.com/office/drawing/2014/main" xmlns="" val="20007"/>
                    </a:ext>
                  </a:extLst>
                </a:gridCol>
                <a:gridCol w="781050">
                  <a:extLst>
                    <a:ext uri="{9D8B030D-6E8A-4147-A177-3AD203B41FA5}">
                      <a16:colId xmlns:a16="http://schemas.microsoft.com/office/drawing/2014/main" xmlns="" val="20008"/>
                    </a:ext>
                  </a:extLst>
                </a:gridCol>
                <a:gridCol w="588963">
                  <a:extLst>
                    <a:ext uri="{9D8B030D-6E8A-4147-A177-3AD203B41FA5}">
                      <a16:colId xmlns:a16="http://schemas.microsoft.com/office/drawing/2014/main" xmlns="" val="20009"/>
                    </a:ext>
                  </a:extLst>
                </a:gridCol>
              </a:tblGrid>
              <a:tr h="311175">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pitchFamily="34" charset="0"/>
                          <a:cs typeface="Times New Roman" pitchFamily="18" charset="0"/>
                        </a:rPr>
                        <a:t>RİSK DEĞERLENDİRME FORMU</a:t>
                      </a:r>
                      <a:endParaRPr kumimoji="0" lang="tr-TR"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0000"/>
                  </a:ext>
                </a:extLst>
              </a:tr>
              <a:tr h="674742">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chemeClr val="tx1"/>
                          </a:solidFill>
                          <a:effectLst/>
                          <a:latin typeface="Arial" pitchFamily="34" charset="0"/>
                          <a:cs typeface="Times New Roman" pitchFamily="18" charset="0"/>
                        </a:rPr>
                        <a:t>Nu</a:t>
                      </a:r>
                      <a:endParaRPr kumimoji="0" lang="tr-TR" sz="1000" b="0" i="0" u="none" strike="noStrike" cap="none" normalizeH="0" baseline="0" smtClean="0">
                        <a:ln>
                          <a:noFill/>
                        </a:ln>
                        <a:solidFill>
                          <a:schemeClr val="tx1"/>
                        </a:solidFill>
                        <a:effectLst/>
                        <a:latin typeface="Arial" pitchFamily="34" charset="0"/>
                        <a:cs typeface="Times New Roman"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Arial" pitchFamily="34" charset="0"/>
                          <a:cs typeface="Times New Roman" pitchFamily="18" charset="0"/>
                        </a:rPr>
                        <a:t>TEHLİKELER</a:t>
                      </a:r>
                      <a:endParaRPr kumimoji="0" lang="tr-TR" sz="1800" b="0" i="0" u="none" strike="noStrike" cap="none" normalizeH="0" baseline="0" smtClean="0">
                        <a:ln>
                          <a:noFill/>
                        </a:ln>
                        <a:solidFill>
                          <a:schemeClr val="tx1"/>
                        </a:solidFill>
                        <a:effectLst/>
                        <a:latin typeface="Arial" pitchFamily="34" charset="0"/>
                        <a:cs typeface="Times New Roman"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pitchFamily="34" charset="0"/>
                          <a:cs typeface="Times New Roman" pitchFamily="18" charset="0"/>
                        </a:rPr>
                        <a:t>RİSK</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chemeClr val="tx1"/>
                          </a:solidFill>
                          <a:effectLst/>
                          <a:latin typeface="Arial" pitchFamily="34" charset="0"/>
                          <a:cs typeface="Times New Roman" pitchFamily="18" charset="0"/>
                        </a:rPr>
                        <a:t>RİSK DEĞERLENDİRMESİ</a:t>
                      </a:r>
                      <a:endParaRPr kumimoji="0" lang="tr-TR" sz="1800" b="0" i="0" u="none" strike="noStrike" cap="none" normalizeH="0" baseline="0" smtClean="0">
                        <a:ln>
                          <a:noFill/>
                        </a:ln>
                        <a:solidFill>
                          <a:schemeClr val="tx1"/>
                        </a:solidFill>
                        <a:effectLst/>
                        <a:latin typeface="Arial" pitchFamily="34" charset="0"/>
                        <a:cs typeface="Times New Roman"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Arial" pitchFamily="34" charset="0"/>
                          <a:cs typeface="Times New Roman" pitchFamily="18" charset="0"/>
                        </a:rPr>
                        <a:t>Aksiyonlar ve Ek Kontroller</a:t>
                      </a:r>
                      <a:endParaRPr kumimoji="0" lang="tr-TR" sz="1800" b="0" i="0" u="none" strike="noStrike" cap="none" normalizeH="0" baseline="0" smtClean="0">
                        <a:ln>
                          <a:noFill/>
                        </a:ln>
                        <a:solidFill>
                          <a:schemeClr val="tx1"/>
                        </a:solidFill>
                        <a:effectLst/>
                        <a:latin typeface="Arial" pitchFamily="34" charset="0"/>
                        <a:cs typeface="Times New Roman"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1" i="0" u="none" strike="noStrike" cap="none" normalizeH="0" baseline="0" smtClean="0">
                          <a:ln>
                            <a:noFill/>
                          </a:ln>
                          <a:solidFill>
                            <a:schemeClr val="tx1"/>
                          </a:solidFill>
                          <a:effectLst/>
                          <a:latin typeface="Arial" pitchFamily="34" charset="0"/>
                          <a:cs typeface="Times New Roman" pitchFamily="18" charset="0"/>
                        </a:rPr>
                        <a:t>Sorumlu</a:t>
                      </a:r>
                      <a:endParaRPr kumimoji="0" lang="tr-TR" sz="1800" b="0" i="0" u="none" strike="noStrike" cap="none" normalizeH="0" baseline="0" smtClean="0">
                        <a:ln>
                          <a:noFill/>
                        </a:ln>
                        <a:solidFill>
                          <a:schemeClr val="tx1"/>
                        </a:solidFill>
                        <a:effectLst/>
                        <a:latin typeface="Arial" pitchFamily="34" charset="0"/>
                        <a:cs typeface="Times New Roman"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Arial" pitchFamily="34" charset="0"/>
                          <a:cs typeface="Times New Roman" pitchFamily="18" charset="0"/>
                        </a:rPr>
                        <a:t>Süre</a:t>
                      </a:r>
                      <a:endParaRPr kumimoji="0" lang="tr-TR" sz="1800" b="0" i="0" u="none" strike="noStrike" cap="none" normalizeH="0" baseline="0" smtClean="0">
                        <a:ln>
                          <a:noFill/>
                        </a:ln>
                        <a:solidFill>
                          <a:schemeClr val="tx1"/>
                        </a:solidFill>
                        <a:effectLst/>
                        <a:latin typeface="Arial" pitchFamily="34" charset="0"/>
                        <a:cs typeface="Times New Roman"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518202">
                <a:tc vMerge="1">
                  <a:txBody>
                    <a:bodyPr/>
                    <a:lstStyle/>
                    <a:p>
                      <a:endParaRPr lang="tr-TR"/>
                    </a:p>
                  </a:txBody>
                  <a:tcPr/>
                </a:tc>
                <a:tc vMerge="1">
                  <a:txBody>
                    <a:bodyPr/>
                    <a:lstStyle/>
                    <a:p>
                      <a:endParaRPr lang="tr-TR"/>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2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pitchFamily="34" charset="0"/>
                          <a:cs typeface="Times New Roman" pitchFamily="18" charset="0"/>
                        </a:rPr>
                        <a:t>İhtimal</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pitchFamily="34" charset="0"/>
                          <a:cs typeface="Arial" pitchFamily="34" charset="0"/>
                        </a:rPr>
                        <a:t>Frekans</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chemeClr val="tx1"/>
                          </a:solidFill>
                          <a:effectLst/>
                          <a:latin typeface="Arial" pitchFamily="34" charset="0"/>
                          <a:cs typeface="Arial" pitchFamily="34" charset="0"/>
                        </a:rPr>
                        <a:t>Etki</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Arial" pitchFamily="34" charset="0"/>
                          <a:cs typeface="Times New Roman" pitchFamily="18" charset="0"/>
                        </a:rPr>
                        <a:t>Risk Değeri</a:t>
                      </a:r>
                      <a:endParaRPr kumimoji="0" lang="tr-TR" sz="1800" b="0" i="0" u="none" strike="noStrike" cap="none" normalizeH="0" baseline="0" smtClean="0">
                        <a:ln>
                          <a:noFill/>
                        </a:ln>
                        <a:solidFill>
                          <a:schemeClr val="tx1"/>
                        </a:solidFill>
                        <a:effectLst/>
                        <a:latin typeface="Arial" pitchFamily="34" charset="0"/>
                        <a:cs typeface="Times New Roman"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2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2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2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4143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tx1"/>
                          </a:solidFill>
                          <a:effectLst/>
                          <a:latin typeface="Arial" pitchFamily="34" charset="0"/>
                          <a:cs typeface="Times New Roman" pitchFamily="18" charset="0"/>
                        </a:rPr>
                        <a:t>1</a:t>
                      </a:r>
                      <a:endParaRPr kumimoji="0" lang="tr-TR" sz="1800" b="0" i="0" u="none" strike="noStrike" cap="none" normalizeH="0" baseline="0" smtClean="0">
                        <a:ln>
                          <a:noFill/>
                        </a:ln>
                        <a:solidFill>
                          <a:schemeClr val="tx1"/>
                        </a:solidFill>
                        <a:effectLst/>
                        <a:latin typeface="Arial" pitchFamily="34" charset="0"/>
                        <a:cs typeface="Times New Roman"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4127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tx1"/>
                          </a:solidFill>
                          <a:effectLst/>
                          <a:latin typeface="Arial" pitchFamily="34" charset="0"/>
                          <a:cs typeface="Times New Roman" pitchFamily="18" charset="0"/>
                        </a:rPr>
                        <a:t>2</a:t>
                      </a:r>
                      <a:endParaRPr kumimoji="0" lang="tr-TR" sz="1800" b="0" i="0" u="none" strike="noStrike" cap="none" normalizeH="0" baseline="0" smtClean="0">
                        <a:ln>
                          <a:noFill/>
                        </a:ln>
                        <a:solidFill>
                          <a:schemeClr val="tx1"/>
                        </a:solidFill>
                        <a:effectLst/>
                        <a:latin typeface="Arial" pitchFamily="34" charset="0"/>
                        <a:cs typeface="Times New Roman"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4"/>
                  </a:ext>
                </a:extLst>
              </a:tr>
              <a:tr h="4143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tx1"/>
                          </a:solidFill>
                          <a:effectLst/>
                          <a:latin typeface="Arial" pitchFamily="34" charset="0"/>
                          <a:cs typeface="Times New Roman" pitchFamily="18" charset="0"/>
                        </a:rPr>
                        <a:t>3</a:t>
                      </a:r>
                      <a:endParaRPr kumimoji="0" lang="tr-TR" sz="1800" b="0" i="0" u="none" strike="noStrike" cap="none" normalizeH="0" baseline="0" smtClean="0">
                        <a:ln>
                          <a:noFill/>
                        </a:ln>
                        <a:solidFill>
                          <a:schemeClr val="tx1"/>
                        </a:solidFill>
                        <a:effectLst/>
                        <a:latin typeface="Arial" pitchFamily="34" charset="0"/>
                        <a:cs typeface="Times New Roman"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5"/>
                  </a:ext>
                </a:extLst>
              </a:tr>
              <a:tr h="3657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tx1"/>
                          </a:solidFill>
                          <a:effectLst/>
                          <a:latin typeface="Arial" pitchFamily="34" charset="0"/>
                          <a:cs typeface="Times New Roman" pitchFamily="18" charset="0"/>
                        </a:rPr>
                        <a:t>4</a:t>
                      </a:r>
                      <a:endParaRPr kumimoji="0" lang="tr-TR" sz="1800" b="0" i="0" u="none" strike="noStrike" cap="none" normalizeH="0" baseline="0" smtClean="0">
                        <a:ln>
                          <a:noFill/>
                        </a:ln>
                        <a:solidFill>
                          <a:schemeClr val="tx1"/>
                        </a:solidFill>
                        <a:effectLst/>
                        <a:latin typeface="Arial" pitchFamily="34" charset="0"/>
                        <a:cs typeface="Times New Roman"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6"/>
                  </a:ext>
                </a:extLst>
              </a:tr>
              <a:tr h="4127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tx1"/>
                          </a:solidFill>
                          <a:effectLst/>
                          <a:latin typeface="Arial" pitchFamily="34" charset="0"/>
                          <a:cs typeface="Times New Roman" pitchFamily="18" charset="0"/>
                        </a:rPr>
                        <a:t>5</a:t>
                      </a:r>
                      <a:endParaRPr kumimoji="0" lang="tr-TR" sz="1800" b="0" i="0" u="none" strike="noStrike" cap="none" normalizeH="0" baseline="0" smtClean="0">
                        <a:ln>
                          <a:noFill/>
                        </a:ln>
                        <a:solidFill>
                          <a:schemeClr val="tx1"/>
                        </a:solidFill>
                        <a:effectLst/>
                        <a:latin typeface="Arial" pitchFamily="34" charset="0"/>
                        <a:cs typeface="Times New Roman"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7"/>
                  </a:ext>
                </a:extLst>
              </a:tr>
              <a:tr h="4143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tx1"/>
                          </a:solidFill>
                          <a:effectLst/>
                          <a:latin typeface="Arial" pitchFamily="34" charset="0"/>
                          <a:cs typeface="Times New Roman" pitchFamily="18" charset="0"/>
                        </a:rPr>
                        <a:t>6</a:t>
                      </a:r>
                      <a:endParaRPr kumimoji="0" lang="tr-TR" sz="1800" b="0" i="0" u="none" strike="noStrike" cap="none" normalizeH="0" baseline="0" smtClean="0">
                        <a:ln>
                          <a:noFill/>
                        </a:ln>
                        <a:solidFill>
                          <a:schemeClr val="tx1"/>
                        </a:solidFill>
                        <a:effectLst/>
                        <a:latin typeface="Arial" pitchFamily="34" charset="0"/>
                        <a:cs typeface="Times New Roman" pitchFamily="18"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tr-TR" sz="1800" b="0" i="0" u="none" strike="noStrike" cap="none" normalizeH="0" baseline="0" smtClean="0">
                        <a:ln>
                          <a:noFill/>
                        </a:ln>
                        <a:solidFill>
                          <a:srgbClr val="000000"/>
                        </a:solidFill>
                        <a:effectLst>
                          <a:outerShdw blurRad="38100" dist="38100" dir="2700000" algn="tl">
                            <a:srgbClr val="C0C0C0"/>
                          </a:outerShdw>
                        </a:effectLst>
                        <a:latin typeface="Arial" pitchFamily="34" charset="0"/>
                        <a:cs typeface="Arial" pitchFamily="34"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8"/>
                  </a:ext>
                </a:extLst>
              </a:tr>
            </a:tbl>
          </a:graphicData>
        </a:graphic>
      </p:graphicFrame>
      <p:graphicFrame>
        <p:nvGraphicFramePr>
          <p:cNvPr id="121685" name="Group 853"/>
          <p:cNvGraphicFramePr>
            <a:graphicFrameLocks noGrp="1"/>
          </p:cNvGraphicFramePr>
          <p:nvPr>
            <p:custDataLst>
              <p:tags r:id="rId2"/>
            </p:custDataLst>
          </p:nvPr>
        </p:nvGraphicFramePr>
        <p:xfrm>
          <a:off x="2087563" y="5432425"/>
          <a:ext cx="7056437" cy="1165226"/>
        </p:xfrm>
        <a:graphic>
          <a:graphicData uri="http://schemas.openxmlformats.org/drawingml/2006/table">
            <a:tbl>
              <a:tblPr/>
              <a:tblGrid>
                <a:gridCol w="1571625">
                  <a:extLst>
                    <a:ext uri="{9D8B030D-6E8A-4147-A177-3AD203B41FA5}">
                      <a16:colId xmlns:a16="http://schemas.microsoft.com/office/drawing/2014/main" xmlns="" val="20000"/>
                    </a:ext>
                  </a:extLst>
                </a:gridCol>
                <a:gridCol w="5484812">
                  <a:extLst>
                    <a:ext uri="{9D8B030D-6E8A-4147-A177-3AD203B41FA5}">
                      <a16:colId xmlns:a16="http://schemas.microsoft.com/office/drawing/2014/main" xmlns="" val="20001"/>
                    </a:ext>
                  </a:extLst>
                </a:gridCol>
              </a:tblGrid>
              <a:tr h="4335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pitchFamily="34" charset="0"/>
                          <a:cs typeface="Times New Roman" pitchFamily="18" charset="0"/>
                        </a:rPr>
                        <a:t>ONAYLAYAN</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Times New Roman" pitchFamily="18"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0"/>
                  </a:ext>
                </a:extLst>
              </a:tr>
              <a:tr h="3658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Arial" pitchFamily="34" charset="0"/>
                          <a:cs typeface="Times New Roman" pitchFamily="18" charset="0"/>
                        </a:rPr>
                        <a:t>Adı Soyadı :</a:t>
                      </a:r>
                      <a:endParaRPr kumimoji="0" lang="tr-TR" sz="1800" b="0" i="0" u="none" strike="noStrike" cap="none" normalizeH="0" baseline="0" smtClean="0">
                        <a:ln>
                          <a:noFill/>
                        </a:ln>
                        <a:solidFill>
                          <a:schemeClr val="tx1"/>
                        </a:solidFill>
                        <a:effectLst/>
                        <a:latin typeface="Arial" pitchFamily="34" charset="0"/>
                        <a:cs typeface="Times New Roman" pitchFamily="18"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Times New Roman" pitchFamily="18"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3658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smtClean="0">
                          <a:ln>
                            <a:noFill/>
                          </a:ln>
                          <a:solidFill>
                            <a:schemeClr val="tx1"/>
                          </a:solidFill>
                          <a:effectLst/>
                          <a:latin typeface="Arial" pitchFamily="34" charset="0"/>
                          <a:cs typeface="Times New Roman" pitchFamily="18" charset="0"/>
                        </a:rPr>
                        <a:t>İmza            :</a:t>
                      </a:r>
                      <a:endParaRPr kumimoji="0" lang="tr-TR" sz="1800" b="0" i="0" u="none" strike="noStrike" cap="none" normalizeH="0" baseline="0" smtClean="0">
                        <a:ln>
                          <a:noFill/>
                        </a:ln>
                        <a:solidFill>
                          <a:schemeClr val="tx1"/>
                        </a:solidFill>
                        <a:effectLst/>
                        <a:latin typeface="Arial" pitchFamily="34" charset="0"/>
                        <a:cs typeface="Times New Roman" pitchFamily="18"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pitchFamily="34" charset="0"/>
                          <a:cs typeface="Times New Roman" pitchFamily="18" charset="0"/>
                        </a:rPr>
                        <a:t>                                          Tarih:</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bl>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55576" y="1268760"/>
            <a:ext cx="7772400" cy="1470025"/>
          </a:xfrm>
        </p:spPr>
        <p:txBody>
          <a:bodyPr>
            <a:normAutofit/>
          </a:bodyPr>
          <a:lstStyle/>
          <a:p>
            <a:r>
              <a:rPr lang="tr-TR" sz="6000" b="1" dirty="0">
                <a:solidFill>
                  <a:srgbClr val="FF0000"/>
                </a:solidFill>
                <a:latin typeface="Calibri" charset="0"/>
              </a:rPr>
              <a:t>Hata Ağacı </a:t>
            </a:r>
            <a:r>
              <a:rPr lang="tr-TR" sz="6000" b="1" dirty="0" smtClean="0">
                <a:solidFill>
                  <a:srgbClr val="FF0000"/>
                </a:solidFill>
                <a:latin typeface="Calibri" charset="0"/>
              </a:rPr>
              <a:t>Analizi</a:t>
            </a:r>
            <a:endParaRPr lang="tr-TR" sz="6000" dirty="0"/>
          </a:p>
        </p:txBody>
      </p:sp>
      <p:sp>
        <p:nvSpPr>
          <p:cNvPr id="3" name="Alt Başlık 2"/>
          <p:cNvSpPr>
            <a:spLocks noGrp="1"/>
          </p:cNvSpPr>
          <p:nvPr>
            <p:ph type="subTitle" idx="1"/>
          </p:nvPr>
        </p:nvSpPr>
        <p:spPr>
          <a:xfrm>
            <a:off x="1403648" y="3068960"/>
            <a:ext cx="6400800" cy="1752600"/>
          </a:xfrm>
        </p:spPr>
        <p:txBody>
          <a:bodyPr>
            <a:normAutofit/>
          </a:bodyPr>
          <a:lstStyle/>
          <a:p>
            <a:r>
              <a:rPr lang="tr-TR" sz="4400" dirty="0" err="1" smtClean="0">
                <a:solidFill>
                  <a:srgbClr val="0070C0"/>
                </a:solidFill>
              </a:rPr>
              <a:t>Fault</a:t>
            </a:r>
            <a:r>
              <a:rPr lang="tr-TR" sz="4400" dirty="0" smtClean="0">
                <a:solidFill>
                  <a:srgbClr val="0070C0"/>
                </a:solidFill>
              </a:rPr>
              <a:t> </a:t>
            </a:r>
            <a:r>
              <a:rPr lang="tr-TR" sz="4400" dirty="0" err="1" smtClean="0">
                <a:solidFill>
                  <a:srgbClr val="0070C0"/>
                </a:solidFill>
              </a:rPr>
              <a:t>Tree</a:t>
            </a:r>
            <a:r>
              <a:rPr lang="tr-TR" sz="4400" dirty="0" smtClean="0">
                <a:solidFill>
                  <a:srgbClr val="0070C0"/>
                </a:solidFill>
              </a:rPr>
              <a:t> Analysis </a:t>
            </a:r>
          </a:p>
          <a:p>
            <a:r>
              <a:rPr lang="tr-TR" sz="4400" dirty="0">
                <a:solidFill>
                  <a:srgbClr val="0070C0"/>
                </a:solidFill>
              </a:rPr>
              <a:t>(</a:t>
            </a:r>
            <a:r>
              <a:rPr lang="tr-TR" sz="4400" dirty="0" smtClean="0">
                <a:solidFill>
                  <a:srgbClr val="0070C0"/>
                </a:solidFill>
              </a:rPr>
              <a:t>FTA)</a:t>
            </a:r>
            <a:endParaRPr lang="tr-TR" sz="4400" dirty="0">
              <a:solidFill>
                <a:srgbClr val="0070C0"/>
              </a:solidFill>
            </a:endParaRPr>
          </a:p>
        </p:txBody>
      </p:sp>
    </p:spTree>
    <p:extLst>
      <p:ext uri="{BB962C8B-B14F-4D97-AF65-F5344CB8AC3E}">
        <p14:creationId xmlns:p14="http://schemas.microsoft.com/office/powerpoint/2010/main" xmlns="" val="221079384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7544" y="332656"/>
            <a:ext cx="8229600" cy="1143000"/>
          </a:xfrm>
        </p:spPr>
        <p:txBody>
          <a:bodyPr/>
          <a:lstStyle/>
          <a:p>
            <a:r>
              <a:rPr lang="tr-TR" b="1" dirty="0">
                <a:solidFill>
                  <a:srgbClr val="FF0000"/>
                </a:solidFill>
                <a:latin typeface="Calibri" charset="0"/>
              </a:rPr>
              <a:t>Hata Ağacı </a:t>
            </a:r>
            <a:r>
              <a:rPr lang="tr-TR" b="1" dirty="0" smtClean="0">
                <a:solidFill>
                  <a:srgbClr val="FF0000"/>
                </a:solidFill>
                <a:latin typeface="Calibri" charset="0"/>
              </a:rPr>
              <a:t>Analizi </a:t>
            </a:r>
            <a:r>
              <a:rPr lang="tr-TR" b="1" dirty="0">
                <a:solidFill>
                  <a:srgbClr val="FF0000"/>
                </a:solidFill>
                <a:latin typeface="Calibri" charset="0"/>
              </a:rPr>
              <a:t>(FTA)</a:t>
            </a:r>
          </a:p>
        </p:txBody>
      </p:sp>
      <p:sp>
        <p:nvSpPr>
          <p:cNvPr id="17411" name="Rectangle 3"/>
          <p:cNvSpPr>
            <a:spLocks noGrp="1" noChangeArrowheads="1"/>
          </p:cNvSpPr>
          <p:nvPr>
            <p:ph idx="1"/>
          </p:nvPr>
        </p:nvSpPr>
        <p:spPr>
          <a:xfrm>
            <a:off x="395536" y="1772816"/>
            <a:ext cx="8229600" cy="4104456"/>
          </a:xfrm>
        </p:spPr>
        <p:txBody>
          <a:bodyPr>
            <a:normAutofit fontScale="92500" lnSpcReduction="10000"/>
          </a:bodyPr>
          <a:lstStyle/>
          <a:p>
            <a:pPr algn="just"/>
            <a:r>
              <a:rPr lang="tr-TR" dirty="0">
                <a:latin typeface="Calibri" charset="0"/>
              </a:rPr>
              <a:t>Bu metot, ilk </a:t>
            </a:r>
            <a:r>
              <a:rPr lang="tr-TR" dirty="0" smtClean="0">
                <a:latin typeface="Calibri" charset="0"/>
              </a:rPr>
              <a:t>defa H. Watson ve A. </a:t>
            </a:r>
            <a:r>
              <a:rPr lang="tr-TR" dirty="0" err="1" smtClean="0">
                <a:latin typeface="Calibri" charset="0"/>
              </a:rPr>
              <a:t>Mearntarafından</a:t>
            </a:r>
            <a:r>
              <a:rPr lang="tr-TR" dirty="0" smtClean="0">
                <a:latin typeface="Calibri" charset="0"/>
              </a:rPr>
              <a:t>, </a:t>
            </a:r>
            <a:r>
              <a:rPr lang="tr-TR" dirty="0">
                <a:latin typeface="Calibri" charset="0"/>
              </a:rPr>
              <a:t>1962 yılında BELL </a:t>
            </a:r>
            <a:r>
              <a:rPr lang="tr-TR" dirty="0" smtClean="0">
                <a:latin typeface="Calibri" charset="0"/>
              </a:rPr>
              <a:t>Laboratuvarlarında</a:t>
            </a:r>
            <a:r>
              <a:rPr lang="tr-TR" dirty="0">
                <a:latin typeface="Calibri" charset="0"/>
              </a:rPr>
              <a:t>, </a:t>
            </a:r>
            <a:r>
              <a:rPr lang="tr-TR" dirty="0" err="1" smtClean="0">
                <a:latin typeface="Calibri" charset="0"/>
                <a:hlinkClick r:id="rId2" action="ppaction://hlinksldjump"/>
              </a:rPr>
              <a:t>Minuteman</a:t>
            </a:r>
            <a:r>
              <a:rPr lang="tr-TR" dirty="0" smtClean="0">
                <a:latin typeface="Calibri" charset="0"/>
                <a:hlinkClick r:id="rId2" action="ppaction://hlinksldjump"/>
              </a:rPr>
              <a:t> </a:t>
            </a:r>
            <a:r>
              <a:rPr lang="tr-TR" dirty="0" err="1">
                <a:latin typeface="Calibri" charset="0"/>
                <a:hlinkClick r:id="rId2" action="ppaction://hlinksldjump"/>
              </a:rPr>
              <a:t>Intercontinental</a:t>
            </a:r>
            <a:r>
              <a:rPr lang="tr-TR" dirty="0">
                <a:latin typeface="Calibri" charset="0"/>
                <a:hlinkClick r:id="rId2" action="ppaction://hlinksldjump"/>
              </a:rPr>
              <a:t> Balistik Füzeleri </a:t>
            </a:r>
            <a:r>
              <a:rPr lang="tr-TR" dirty="0" smtClean="0">
                <a:latin typeface="Calibri" charset="0"/>
                <a:hlinkClick r:id="rId2" action="ppaction://hlinksldjump"/>
              </a:rPr>
              <a:t>hedef takip ve  </a:t>
            </a:r>
            <a:r>
              <a:rPr lang="tr-TR" dirty="0">
                <a:latin typeface="Calibri" charset="0"/>
                <a:hlinkClick r:id="rId2" action="ppaction://hlinksldjump"/>
              </a:rPr>
              <a:t>kontrol sistemlerinde</a:t>
            </a:r>
            <a:r>
              <a:rPr lang="tr-TR" dirty="0">
                <a:latin typeface="Calibri" charset="0"/>
              </a:rPr>
              <a:t>, sistem güvenlik </a:t>
            </a:r>
            <a:r>
              <a:rPr lang="tr-TR" dirty="0" smtClean="0">
                <a:latin typeface="Calibri" charset="0"/>
              </a:rPr>
              <a:t>değerlendirmesini gerçekleştirmek için tasarlanmıştır.</a:t>
            </a:r>
          </a:p>
          <a:p>
            <a:pPr algn="just"/>
            <a:endParaRPr lang="tr-TR" dirty="0" smtClean="0">
              <a:latin typeface="Calibri" charset="0"/>
            </a:endParaRPr>
          </a:p>
          <a:p>
            <a:pPr algn="just"/>
            <a:r>
              <a:rPr lang="tr-TR" dirty="0" smtClean="0">
                <a:latin typeface="Calibri" charset="0"/>
              </a:rPr>
              <a:t>Boeing Şirketinden </a:t>
            </a:r>
            <a:r>
              <a:rPr lang="tr-TR" dirty="0" err="1" smtClean="0">
                <a:latin typeface="Calibri" charset="0"/>
              </a:rPr>
              <a:t>D.Haasl</a:t>
            </a:r>
            <a:r>
              <a:rPr lang="tr-TR" dirty="0" smtClean="0">
                <a:latin typeface="Calibri" charset="0"/>
              </a:rPr>
              <a:t> </a:t>
            </a:r>
            <a:r>
              <a:rPr lang="tr-TR" dirty="0" err="1" smtClean="0">
                <a:latin typeface="Calibri" charset="0"/>
              </a:rPr>
              <a:t>Minuteman</a:t>
            </a:r>
            <a:r>
              <a:rPr lang="tr-TR" dirty="0" smtClean="0">
                <a:latin typeface="Calibri" charset="0"/>
              </a:rPr>
              <a:t> Füze </a:t>
            </a:r>
            <a:r>
              <a:rPr lang="tr-TR" dirty="0" err="1" smtClean="0">
                <a:latin typeface="Calibri" charset="0"/>
              </a:rPr>
              <a:t>systeminin</a:t>
            </a:r>
            <a:r>
              <a:rPr lang="tr-TR" dirty="0" smtClean="0">
                <a:latin typeface="Calibri" charset="0"/>
              </a:rPr>
              <a:t> kantitatif analizi için uyguladı.</a:t>
            </a:r>
            <a:endParaRPr lang="tr-TR" dirty="0">
              <a:latin typeface="Calibri" charset="0"/>
            </a:endParaRPr>
          </a:p>
        </p:txBody>
      </p:sp>
    </p:spTree>
    <p:extLst>
      <p:ext uri="{BB962C8B-B14F-4D97-AF65-F5344CB8AC3E}">
        <p14:creationId xmlns:p14="http://schemas.microsoft.com/office/powerpoint/2010/main" xmlns="" val="151033219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0000"/>
                </a:solidFill>
                <a:latin typeface="Calibri" charset="0"/>
              </a:rPr>
              <a:t>Hata Ağacı Analizi (FTA)</a:t>
            </a:r>
            <a:endParaRPr lang="tr-TR" dirty="0"/>
          </a:p>
        </p:txBody>
      </p:sp>
      <p:sp>
        <p:nvSpPr>
          <p:cNvPr id="3" name="İçerik Yer Tutucusu 2"/>
          <p:cNvSpPr>
            <a:spLocks noGrp="1"/>
          </p:cNvSpPr>
          <p:nvPr>
            <p:ph idx="1"/>
          </p:nvPr>
        </p:nvSpPr>
        <p:spPr/>
        <p:txBody>
          <a:bodyPr>
            <a:normAutofit/>
          </a:bodyPr>
          <a:lstStyle/>
          <a:p>
            <a:r>
              <a:rPr lang="tr-TR" dirty="0"/>
              <a:t>Hata ağacı analizi (FTA) belki de en iyi bilinen güvenlik analizi yöntemidir</a:t>
            </a:r>
            <a:r>
              <a:rPr lang="tr-TR" dirty="0" smtClean="0"/>
              <a:t>. </a:t>
            </a:r>
          </a:p>
          <a:p>
            <a:r>
              <a:rPr lang="tr-TR" dirty="0" smtClean="0"/>
              <a:t>Fonksiyonel </a:t>
            </a:r>
            <a:r>
              <a:rPr lang="tr-TR" dirty="0"/>
              <a:t>hatanın ciddi sonuçlara neden olabileceği </a:t>
            </a:r>
            <a:r>
              <a:rPr lang="tr-TR" dirty="0" smtClean="0"/>
              <a:t>karmaşık sistemler </a:t>
            </a:r>
            <a:r>
              <a:rPr lang="tr-TR" dirty="0"/>
              <a:t>için büyük önemi vardır. </a:t>
            </a:r>
            <a:endParaRPr lang="tr-TR" dirty="0" smtClean="0"/>
          </a:p>
          <a:p>
            <a:r>
              <a:rPr lang="tr-TR" dirty="0" smtClean="0"/>
              <a:t>Yöntem tecrübe gerektirdiğinden  zordur </a:t>
            </a:r>
            <a:r>
              <a:rPr lang="tr-TR" dirty="0"/>
              <a:t>ve genel olarak uzmanlar tarafından kullanılır. </a:t>
            </a:r>
          </a:p>
        </p:txBody>
      </p:sp>
    </p:spTree>
    <p:extLst>
      <p:ext uri="{BB962C8B-B14F-4D97-AF65-F5344CB8AC3E}">
        <p14:creationId xmlns:p14="http://schemas.microsoft.com/office/powerpoint/2010/main" xmlns="" val="127319264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0000"/>
                </a:solidFill>
                <a:latin typeface="Calibri" charset="0"/>
              </a:rPr>
              <a:t>Hata Ağacı Analizi (FTA)</a:t>
            </a:r>
            <a:endParaRPr lang="tr-TR" dirty="0"/>
          </a:p>
        </p:txBody>
      </p:sp>
      <p:sp>
        <p:nvSpPr>
          <p:cNvPr id="3" name="İçerik Yer Tutucusu 2"/>
          <p:cNvSpPr>
            <a:spLocks noGrp="1"/>
          </p:cNvSpPr>
          <p:nvPr>
            <p:ph idx="1"/>
          </p:nvPr>
        </p:nvSpPr>
        <p:spPr/>
        <p:txBody>
          <a:bodyPr>
            <a:normAutofit/>
          </a:bodyPr>
          <a:lstStyle/>
          <a:p>
            <a:r>
              <a:rPr lang="tr-TR" dirty="0"/>
              <a:t>Yöntemin yüksek risk sektörleri dışında genel iş güvenliği için uygun olup olmadığı sorgulanabilir. Fakat metodu direk olarak kullanmayacak olanlar için dahi genel Hata Ağacı Analizi bilgisi faydalıdır. </a:t>
            </a:r>
            <a:endParaRPr lang="tr-TR" dirty="0" smtClean="0"/>
          </a:p>
          <a:p>
            <a:r>
              <a:rPr lang="tr-TR" dirty="0" smtClean="0"/>
              <a:t>Bununla </a:t>
            </a:r>
            <a:r>
              <a:rPr lang="tr-TR" dirty="0"/>
              <a:t>beraber, Hata Ağacı Analizinin uygulanmasında önemli yer oluşturan </a:t>
            </a:r>
            <a:r>
              <a:rPr lang="tr-TR" dirty="0" smtClean="0"/>
              <a:t>olasılık </a:t>
            </a:r>
            <a:r>
              <a:rPr lang="tr-TR" dirty="0"/>
              <a:t>hesaplarına sadece kısaca </a:t>
            </a:r>
            <a:r>
              <a:rPr lang="tr-TR" dirty="0" smtClean="0"/>
              <a:t>değinilecektir.</a:t>
            </a:r>
            <a:endParaRPr lang="tr-TR" dirty="0"/>
          </a:p>
        </p:txBody>
      </p:sp>
    </p:spTree>
    <p:extLst>
      <p:ext uri="{BB962C8B-B14F-4D97-AF65-F5344CB8AC3E}">
        <p14:creationId xmlns:p14="http://schemas.microsoft.com/office/powerpoint/2010/main" xmlns="" val="33378354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0000"/>
                </a:solidFill>
                <a:latin typeface="Calibri" charset="0"/>
              </a:rPr>
              <a:t>Hata Ağacı Analizi (FTA)</a:t>
            </a:r>
            <a:endParaRPr lang="tr-TR" dirty="0"/>
          </a:p>
        </p:txBody>
      </p:sp>
      <p:sp>
        <p:nvSpPr>
          <p:cNvPr id="3" name="İçerik Yer Tutucusu 2"/>
          <p:cNvSpPr>
            <a:spLocks noGrp="1"/>
          </p:cNvSpPr>
          <p:nvPr>
            <p:ph idx="1"/>
          </p:nvPr>
        </p:nvSpPr>
        <p:spPr>
          <a:xfrm>
            <a:off x="457200" y="1600200"/>
            <a:ext cx="8229600" cy="4925144"/>
          </a:xfrm>
        </p:spPr>
        <p:txBody>
          <a:bodyPr>
            <a:normAutofit fontScale="77500" lnSpcReduction="20000"/>
          </a:bodyPr>
          <a:lstStyle/>
          <a:p>
            <a:r>
              <a:rPr lang="tr-TR" dirty="0"/>
              <a:t>Hata ağacı </a:t>
            </a:r>
            <a:r>
              <a:rPr lang="tr-TR" dirty="0" smtClean="0"/>
              <a:t>metodolojisi, sistem </a:t>
            </a:r>
            <a:r>
              <a:rPr lang="tr-TR" dirty="0"/>
              <a:t>hatalarını ve sistem </a:t>
            </a:r>
            <a:r>
              <a:rPr lang="tr-TR" dirty="0" smtClean="0"/>
              <a:t>ile </a:t>
            </a:r>
            <a:r>
              <a:rPr lang="tr-TR" dirty="0"/>
              <a:t>sistem bileşenlerinin hatalarındaki özgül sakıncalı </a:t>
            </a:r>
            <a:r>
              <a:rPr lang="tr-TR" dirty="0" smtClean="0"/>
              <a:t>olaylar arasındaki </a:t>
            </a:r>
            <a:r>
              <a:rPr lang="tr-TR" dirty="0"/>
              <a:t>bağlantıyı gösteren mantıksal diyagramlardır. </a:t>
            </a:r>
            <a:r>
              <a:rPr lang="tr-TR" dirty="0" smtClean="0"/>
              <a:t>Kısacası, </a:t>
            </a:r>
            <a:r>
              <a:rPr lang="tr-TR" dirty="0"/>
              <a:t>tanımlanmış istenmeyen </a:t>
            </a:r>
            <a:r>
              <a:rPr lang="tr-TR" dirty="0" smtClean="0"/>
              <a:t>olaydan başlanarak bu  </a:t>
            </a:r>
            <a:r>
              <a:rPr lang="tr-TR" dirty="0"/>
              <a:t>durumun </a:t>
            </a:r>
            <a:r>
              <a:rPr lang="tr-TR" dirty="0" smtClean="0"/>
              <a:t>ve nedenlerinin   </a:t>
            </a:r>
            <a:r>
              <a:rPr lang="tr-TR" dirty="0"/>
              <a:t>mantıksal kombinasyonunun grafiksel ifadesidir. </a:t>
            </a:r>
            <a:endParaRPr lang="tr-TR" dirty="0" smtClean="0"/>
          </a:p>
          <a:p>
            <a:r>
              <a:rPr lang="tr-TR" dirty="0" err="1" smtClean="0"/>
              <a:t>Metod</a:t>
            </a:r>
            <a:r>
              <a:rPr lang="tr-TR" dirty="0" smtClean="0"/>
              <a:t>, </a:t>
            </a:r>
            <a:r>
              <a:rPr lang="tr-TR" dirty="0" smtClean="0">
                <a:solidFill>
                  <a:srgbClr val="FF0000"/>
                </a:solidFill>
              </a:rPr>
              <a:t>«</a:t>
            </a:r>
            <a:r>
              <a:rPr lang="tr-TR" dirty="0" err="1" smtClean="0">
                <a:solidFill>
                  <a:srgbClr val="FF0000"/>
                </a:solidFill>
              </a:rPr>
              <a:t>tümdengelimli</a:t>
            </a:r>
            <a:r>
              <a:rPr lang="tr-TR" dirty="0" smtClean="0">
                <a:solidFill>
                  <a:srgbClr val="FF0000"/>
                </a:solidFill>
              </a:rPr>
              <a:t>» </a:t>
            </a:r>
            <a:r>
              <a:rPr lang="tr-TR" dirty="0" smtClean="0"/>
              <a:t>mantığa dayanan bir tekniktir. Ya da </a:t>
            </a:r>
            <a:r>
              <a:rPr lang="tr-TR" dirty="0" smtClean="0">
                <a:solidFill>
                  <a:srgbClr val="FF0000"/>
                </a:solidFill>
              </a:rPr>
              <a:t>«geriye doğru düşünme tekniği» </a:t>
            </a:r>
            <a:r>
              <a:rPr lang="tr-TR" dirty="0" smtClean="0"/>
              <a:t>olarak da adlandırılır.</a:t>
            </a:r>
          </a:p>
          <a:p>
            <a:r>
              <a:rPr lang="tr-TR" dirty="0" smtClean="0"/>
              <a:t>İstenmeyen sonuç olay</a:t>
            </a:r>
            <a:r>
              <a:rPr lang="tr-TR" dirty="0"/>
              <a:t>, daha önceden tanımlanmış olay </a:t>
            </a:r>
            <a:r>
              <a:rPr lang="tr-TR" dirty="0" smtClean="0"/>
              <a:t>ile hataların </a:t>
            </a:r>
            <a:r>
              <a:rPr lang="tr-TR" dirty="0" err="1"/>
              <a:t>nedensel</a:t>
            </a:r>
            <a:r>
              <a:rPr lang="tr-TR" dirty="0"/>
              <a:t> ilişkileridir. </a:t>
            </a:r>
            <a:r>
              <a:rPr lang="tr-TR" dirty="0" smtClean="0"/>
              <a:t>Bu sonuç olay; </a:t>
            </a:r>
            <a:r>
              <a:rPr lang="tr-TR" dirty="0"/>
              <a:t>patlama, </a:t>
            </a:r>
            <a:r>
              <a:rPr lang="tr-TR" dirty="0" smtClean="0"/>
              <a:t>kaza, teçhizatın </a:t>
            </a:r>
            <a:r>
              <a:rPr lang="tr-TR" dirty="0"/>
              <a:t>arızalanması, </a:t>
            </a:r>
            <a:r>
              <a:rPr lang="tr-TR" dirty="0" smtClean="0"/>
              <a:t>yangın ve </a:t>
            </a:r>
            <a:r>
              <a:rPr lang="tr-TR" dirty="0"/>
              <a:t>üretime ara verilmesi olabilir. </a:t>
            </a:r>
            <a:endParaRPr lang="tr-TR" dirty="0" smtClean="0"/>
          </a:p>
          <a:p>
            <a:r>
              <a:rPr lang="tr-TR" dirty="0" smtClean="0"/>
              <a:t>FTA </a:t>
            </a:r>
            <a:r>
              <a:rPr lang="tr-TR" dirty="0"/>
              <a:t>bir işletmede yapılan işler ile ilgili kritik hataların </a:t>
            </a:r>
            <a:r>
              <a:rPr lang="tr-TR" dirty="0" smtClean="0"/>
              <a:t>veya esas ana hataların</a:t>
            </a:r>
            <a:r>
              <a:rPr lang="tr-TR" dirty="0"/>
              <a:t>, sebeplerinin ve potansiyel </a:t>
            </a:r>
            <a:r>
              <a:rPr lang="tr-TR" dirty="0" smtClean="0"/>
              <a:t>önlemlerin  </a:t>
            </a:r>
            <a:r>
              <a:rPr lang="tr-TR" dirty="0"/>
              <a:t>şematik </a:t>
            </a:r>
            <a:r>
              <a:rPr lang="tr-TR" dirty="0" smtClean="0"/>
              <a:t>mantık diyagramında gösterimidir</a:t>
            </a:r>
            <a:r>
              <a:rPr lang="tr-TR" dirty="0"/>
              <a:t>.</a:t>
            </a:r>
          </a:p>
        </p:txBody>
      </p:sp>
    </p:spTree>
    <p:extLst>
      <p:ext uri="{BB962C8B-B14F-4D97-AF65-F5344CB8AC3E}">
        <p14:creationId xmlns:p14="http://schemas.microsoft.com/office/powerpoint/2010/main" xmlns="" val="157144594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71984" y="692696"/>
            <a:ext cx="8136904" cy="1077218"/>
          </a:xfrm>
          <a:prstGeom prst="rect">
            <a:avLst/>
          </a:prstGeom>
          <a:noFill/>
        </p:spPr>
        <p:txBody>
          <a:bodyPr wrap="square" rtlCol="0">
            <a:spAutoFit/>
          </a:bodyPr>
          <a:lstStyle/>
          <a:p>
            <a:r>
              <a:rPr lang="tr-TR" sz="3200" b="1" dirty="0" smtClean="0">
                <a:solidFill>
                  <a:prstClr val="black"/>
                </a:solidFill>
                <a:latin typeface="Calibri" pitchFamily="34" charset="0"/>
                <a:cs typeface="Arial" charset="0"/>
              </a:rPr>
              <a:t>Hata Ağacı Analizi Bir Sebep Etki (</a:t>
            </a:r>
            <a:r>
              <a:rPr lang="tr-TR" sz="3200" b="1" dirty="0" err="1" smtClean="0">
                <a:solidFill>
                  <a:prstClr val="black"/>
                </a:solidFill>
                <a:latin typeface="Calibri" pitchFamily="34" charset="0"/>
                <a:cs typeface="Arial" charset="0"/>
              </a:rPr>
              <a:t>Cause-Effect</a:t>
            </a:r>
            <a:r>
              <a:rPr lang="tr-TR" sz="3200" b="1" dirty="0" smtClean="0">
                <a:solidFill>
                  <a:prstClr val="black"/>
                </a:solidFill>
                <a:latin typeface="Calibri" pitchFamily="34" charset="0"/>
                <a:cs typeface="Arial" charset="0"/>
              </a:rPr>
              <a:t>) Prosesidir.</a:t>
            </a:r>
            <a:endParaRPr lang="tr-TR" sz="3200" b="1" dirty="0">
              <a:solidFill>
                <a:prstClr val="black"/>
              </a:solidFill>
              <a:latin typeface="Calibri" pitchFamily="34" charset="0"/>
              <a:cs typeface="Arial" charset="0"/>
            </a:endParaRPr>
          </a:p>
        </p:txBody>
      </p:sp>
      <p:sp>
        <p:nvSpPr>
          <p:cNvPr id="3" name="Metin kutusu 2"/>
          <p:cNvSpPr txBox="1"/>
          <p:nvPr/>
        </p:nvSpPr>
        <p:spPr>
          <a:xfrm>
            <a:off x="611560" y="2060848"/>
            <a:ext cx="7704856" cy="2246769"/>
          </a:xfrm>
          <a:prstGeom prst="rect">
            <a:avLst/>
          </a:prstGeom>
          <a:noFill/>
        </p:spPr>
        <p:txBody>
          <a:bodyPr wrap="square" rtlCol="0">
            <a:spAutoFit/>
          </a:bodyPr>
          <a:lstStyle/>
          <a:p>
            <a:r>
              <a:rPr lang="tr-TR" sz="2800" dirty="0" smtClean="0">
                <a:solidFill>
                  <a:prstClr val="black"/>
                </a:solidFill>
                <a:latin typeface="Calibri" pitchFamily="34" charset="0"/>
                <a:cs typeface="Arial" charset="0"/>
              </a:rPr>
              <a:t>Hata Ağacı bir </a:t>
            </a:r>
            <a:r>
              <a:rPr lang="tr-TR" sz="2800" dirty="0" err="1" smtClean="0">
                <a:solidFill>
                  <a:prstClr val="black"/>
                </a:solidFill>
                <a:latin typeface="Calibri" pitchFamily="34" charset="0"/>
                <a:cs typeface="Arial" charset="0"/>
              </a:rPr>
              <a:t>iteratif</a:t>
            </a:r>
            <a:r>
              <a:rPr lang="tr-TR" sz="2800" dirty="0" smtClean="0">
                <a:solidFill>
                  <a:prstClr val="black"/>
                </a:solidFill>
                <a:latin typeface="Calibri" pitchFamily="34" charset="0"/>
                <a:cs typeface="Arial" charset="0"/>
              </a:rPr>
              <a:t> prosestir ve zirve olaydan başlar ve aşağı doğru ağaç dalları boyunca uzanır. Her hata ağacı kapısında aynı soru ve mantık seti uygulanır.</a:t>
            </a:r>
            <a:r>
              <a:rPr lang="tr-TR" sz="2800" dirty="0">
                <a:solidFill>
                  <a:prstClr val="black"/>
                </a:solidFill>
                <a:latin typeface="Calibri" pitchFamily="34" charset="0"/>
                <a:cs typeface="Arial" charset="0"/>
              </a:rPr>
              <a:t> </a:t>
            </a:r>
            <a:r>
              <a:rPr lang="tr-TR" sz="2800" dirty="0" smtClean="0">
                <a:solidFill>
                  <a:prstClr val="black"/>
                </a:solidFill>
                <a:latin typeface="Calibri" pitchFamily="34" charset="0"/>
                <a:cs typeface="Arial" charset="0"/>
              </a:rPr>
              <a:t>Zirve </a:t>
            </a:r>
            <a:r>
              <a:rPr lang="tr-TR" sz="2800" dirty="0">
                <a:solidFill>
                  <a:prstClr val="black"/>
                </a:solidFill>
                <a:latin typeface="Calibri" pitchFamily="34" charset="0"/>
                <a:cs typeface="Arial" charset="0"/>
              </a:rPr>
              <a:t>olay tanımlandıktan sonra , alt istenmeyen olaylar tanımlanır</a:t>
            </a:r>
          </a:p>
        </p:txBody>
      </p:sp>
    </p:spTree>
    <p:extLst>
      <p:ext uri="{BB962C8B-B14F-4D97-AF65-F5344CB8AC3E}">
        <p14:creationId xmlns:p14="http://schemas.microsoft.com/office/powerpoint/2010/main" xmlns="" val="104740173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kış Çizelgesi: Depolanmış Veri 1"/>
          <p:cNvSpPr/>
          <p:nvPr/>
        </p:nvSpPr>
        <p:spPr>
          <a:xfrm rot="5400000">
            <a:off x="7099755" y="5023680"/>
            <a:ext cx="427288" cy="262269"/>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3" name="Dikdörtgen 2"/>
          <p:cNvSpPr/>
          <p:nvPr/>
        </p:nvSpPr>
        <p:spPr>
          <a:xfrm>
            <a:off x="6580438" y="4509120"/>
            <a:ext cx="129614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prstClr val="white"/>
                </a:solidFill>
              </a:rPr>
              <a:t>Etki E</a:t>
            </a:r>
            <a:endParaRPr lang="tr-TR" sz="2000" b="1" dirty="0">
              <a:solidFill>
                <a:prstClr val="white"/>
              </a:solidFill>
            </a:endParaRPr>
          </a:p>
        </p:txBody>
      </p:sp>
      <p:sp>
        <p:nvSpPr>
          <p:cNvPr id="4" name="Dikdörtgen 3"/>
          <p:cNvSpPr/>
          <p:nvPr/>
        </p:nvSpPr>
        <p:spPr>
          <a:xfrm>
            <a:off x="5708781" y="5656932"/>
            <a:ext cx="1183084" cy="436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prstClr val="white"/>
                </a:solidFill>
              </a:rPr>
              <a:t>Sebep F</a:t>
            </a:r>
            <a:endParaRPr lang="tr-TR" sz="2000" b="1" dirty="0">
              <a:solidFill>
                <a:prstClr val="white"/>
              </a:solidFill>
            </a:endParaRPr>
          </a:p>
        </p:txBody>
      </p:sp>
      <p:sp>
        <p:nvSpPr>
          <p:cNvPr id="5" name="Dikdörtgen 4"/>
          <p:cNvSpPr/>
          <p:nvPr/>
        </p:nvSpPr>
        <p:spPr>
          <a:xfrm>
            <a:off x="7480538" y="5736618"/>
            <a:ext cx="1116124" cy="356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prstClr val="white"/>
                </a:solidFill>
              </a:rPr>
              <a:t>Sebep G</a:t>
            </a:r>
            <a:endParaRPr lang="tr-TR" sz="2000" b="1" dirty="0">
              <a:solidFill>
                <a:prstClr val="white"/>
              </a:solidFill>
            </a:endParaRPr>
          </a:p>
        </p:txBody>
      </p:sp>
      <p:cxnSp>
        <p:nvCxnSpPr>
          <p:cNvPr id="6" name="Düz Bağlayıcı 5"/>
          <p:cNvCxnSpPr/>
          <p:nvPr/>
        </p:nvCxnSpPr>
        <p:spPr>
          <a:xfrm>
            <a:off x="7238258" y="5237750"/>
            <a:ext cx="0" cy="274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Düz Bağlayıcı 6"/>
          <p:cNvCxnSpPr/>
          <p:nvPr/>
        </p:nvCxnSpPr>
        <p:spPr>
          <a:xfrm>
            <a:off x="7297446" y="5237750"/>
            <a:ext cx="0" cy="274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Düz Bağlayıcı 7"/>
          <p:cNvCxnSpPr/>
          <p:nvPr/>
        </p:nvCxnSpPr>
        <p:spPr>
          <a:xfrm>
            <a:off x="6300323" y="5512474"/>
            <a:ext cx="9641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a:off x="7297446" y="5512474"/>
            <a:ext cx="8671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a:off x="6292406" y="5512474"/>
            <a:ext cx="0" cy="1444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Düz Bağlayıcı 10"/>
          <p:cNvCxnSpPr/>
          <p:nvPr/>
        </p:nvCxnSpPr>
        <p:spPr>
          <a:xfrm>
            <a:off x="8164614" y="5512474"/>
            <a:ext cx="0" cy="180020"/>
          </a:xfrm>
          <a:prstGeom prst="line">
            <a:avLst/>
          </a:prstGeom>
        </p:spPr>
        <p:style>
          <a:lnRef idx="1">
            <a:schemeClr val="accent1"/>
          </a:lnRef>
          <a:fillRef idx="0">
            <a:schemeClr val="accent1"/>
          </a:fillRef>
          <a:effectRef idx="0">
            <a:schemeClr val="accent1"/>
          </a:effectRef>
          <a:fontRef idx="minor">
            <a:schemeClr val="tx1"/>
          </a:fontRef>
        </p:style>
      </p:cxnSp>
      <p:sp>
        <p:nvSpPr>
          <p:cNvPr id="20" name="Dikdörtgen 19"/>
          <p:cNvSpPr/>
          <p:nvPr/>
        </p:nvSpPr>
        <p:spPr>
          <a:xfrm>
            <a:off x="4508376" y="2483812"/>
            <a:ext cx="135976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prstClr val="white"/>
                </a:solidFill>
              </a:rPr>
              <a:t>Etki C</a:t>
            </a:r>
            <a:endParaRPr lang="tr-TR" sz="2000" b="1" dirty="0">
              <a:solidFill>
                <a:prstClr val="white"/>
              </a:solidFill>
            </a:endParaRPr>
          </a:p>
        </p:txBody>
      </p:sp>
      <p:sp>
        <p:nvSpPr>
          <p:cNvPr id="21" name="Dikdörtgen 20"/>
          <p:cNvSpPr/>
          <p:nvPr/>
        </p:nvSpPr>
        <p:spPr>
          <a:xfrm>
            <a:off x="3629158" y="3649690"/>
            <a:ext cx="1183084" cy="436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prstClr val="white"/>
                </a:solidFill>
              </a:rPr>
              <a:t>Sebep D</a:t>
            </a:r>
            <a:endParaRPr lang="tr-TR" sz="2000" b="1" dirty="0">
              <a:solidFill>
                <a:prstClr val="white"/>
              </a:solidFill>
            </a:endParaRPr>
          </a:p>
        </p:txBody>
      </p:sp>
      <p:sp>
        <p:nvSpPr>
          <p:cNvPr id="22" name="Dikdörtgen 21"/>
          <p:cNvSpPr/>
          <p:nvPr/>
        </p:nvSpPr>
        <p:spPr>
          <a:xfrm>
            <a:off x="5400915" y="3729376"/>
            <a:ext cx="1116124" cy="356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prstClr val="white"/>
                </a:solidFill>
              </a:rPr>
              <a:t>Sebep E</a:t>
            </a:r>
            <a:endParaRPr lang="tr-TR" sz="2000" b="1" dirty="0">
              <a:solidFill>
                <a:prstClr val="white"/>
              </a:solidFill>
            </a:endParaRPr>
          </a:p>
        </p:txBody>
      </p:sp>
      <p:cxnSp>
        <p:nvCxnSpPr>
          <p:cNvPr id="23" name="Düz Bağlayıcı 22"/>
          <p:cNvCxnSpPr/>
          <p:nvPr/>
        </p:nvCxnSpPr>
        <p:spPr>
          <a:xfrm>
            <a:off x="5158635" y="3230508"/>
            <a:ext cx="0" cy="274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Düz Bağlayıcı 23"/>
          <p:cNvCxnSpPr/>
          <p:nvPr/>
        </p:nvCxnSpPr>
        <p:spPr>
          <a:xfrm>
            <a:off x="5217823" y="3230508"/>
            <a:ext cx="0" cy="274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Düz Bağlayıcı 24"/>
          <p:cNvCxnSpPr/>
          <p:nvPr/>
        </p:nvCxnSpPr>
        <p:spPr>
          <a:xfrm>
            <a:off x="4220700" y="3505232"/>
            <a:ext cx="9641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Düz Bağlayıcı 25"/>
          <p:cNvCxnSpPr/>
          <p:nvPr/>
        </p:nvCxnSpPr>
        <p:spPr>
          <a:xfrm>
            <a:off x="5217823" y="3505232"/>
            <a:ext cx="8671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a:off x="4212783" y="3505232"/>
            <a:ext cx="0" cy="1444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Düz Bağlayıcı 27"/>
          <p:cNvCxnSpPr/>
          <p:nvPr/>
        </p:nvCxnSpPr>
        <p:spPr>
          <a:xfrm>
            <a:off x="6084991" y="3505232"/>
            <a:ext cx="0" cy="180020"/>
          </a:xfrm>
          <a:prstGeom prst="line">
            <a:avLst/>
          </a:prstGeom>
        </p:spPr>
        <p:style>
          <a:lnRef idx="1">
            <a:schemeClr val="accent1"/>
          </a:lnRef>
          <a:fillRef idx="0">
            <a:schemeClr val="accent1"/>
          </a:fillRef>
          <a:effectRef idx="0">
            <a:schemeClr val="accent1"/>
          </a:effectRef>
          <a:fontRef idx="minor">
            <a:schemeClr val="tx1"/>
          </a:fontRef>
        </p:style>
      </p:cxnSp>
      <p:sp>
        <p:nvSpPr>
          <p:cNvPr id="29" name="Akış Çizelgesi: Depolanmış Veri 28"/>
          <p:cNvSpPr/>
          <p:nvPr/>
        </p:nvSpPr>
        <p:spPr>
          <a:xfrm rot="5400000">
            <a:off x="2758827" y="978633"/>
            <a:ext cx="445354" cy="275392"/>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30" name="Dikdörtgen 29"/>
          <p:cNvSpPr/>
          <p:nvPr/>
        </p:nvSpPr>
        <p:spPr>
          <a:xfrm>
            <a:off x="2262665" y="461601"/>
            <a:ext cx="135976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prstClr val="white"/>
                </a:solidFill>
              </a:rPr>
              <a:t>Etki A</a:t>
            </a:r>
            <a:endParaRPr lang="tr-TR" sz="2000" b="1" dirty="0">
              <a:solidFill>
                <a:prstClr val="white"/>
              </a:solidFill>
            </a:endParaRPr>
          </a:p>
        </p:txBody>
      </p:sp>
      <p:sp>
        <p:nvSpPr>
          <p:cNvPr id="31" name="Dikdörtgen 30"/>
          <p:cNvSpPr/>
          <p:nvPr/>
        </p:nvSpPr>
        <p:spPr>
          <a:xfrm>
            <a:off x="1383447" y="1627479"/>
            <a:ext cx="1183084" cy="436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prstClr val="white"/>
                </a:solidFill>
              </a:rPr>
              <a:t>Sebep B</a:t>
            </a:r>
            <a:endParaRPr lang="tr-TR" sz="2000" b="1" dirty="0">
              <a:solidFill>
                <a:prstClr val="white"/>
              </a:solidFill>
            </a:endParaRPr>
          </a:p>
        </p:txBody>
      </p:sp>
      <p:sp>
        <p:nvSpPr>
          <p:cNvPr id="32" name="Dikdörtgen 31"/>
          <p:cNvSpPr/>
          <p:nvPr/>
        </p:nvSpPr>
        <p:spPr>
          <a:xfrm>
            <a:off x="3155204" y="1707165"/>
            <a:ext cx="1116124" cy="356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prstClr val="white"/>
                </a:solidFill>
              </a:rPr>
              <a:t>Sebep C</a:t>
            </a:r>
            <a:endParaRPr lang="tr-TR" sz="2000" b="1" dirty="0">
              <a:solidFill>
                <a:prstClr val="white"/>
              </a:solidFill>
            </a:endParaRPr>
          </a:p>
        </p:txBody>
      </p:sp>
      <p:cxnSp>
        <p:nvCxnSpPr>
          <p:cNvPr id="33" name="Düz Bağlayıcı 32"/>
          <p:cNvCxnSpPr/>
          <p:nvPr/>
        </p:nvCxnSpPr>
        <p:spPr>
          <a:xfrm>
            <a:off x="2912924" y="1208297"/>
            <a:ext cx="0" cy="274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Düz Bağlayıcı 33"/>
          <p:cNvCxnSpPr/>
          <p:nvPr/>
        </p:nvCxnSpPr>
        <p:spPr>
          <a:xfrm>
            <a:off x="2972112" y="1208297"/>
            <a:ext cx="0" cy="274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Düz Bağlayıcı 34"/>
          <p:cNvCxnSpPr/>
          <p:nvPr/>
        </p:nvCxnSpPr>
        <p:spPr>
          <a:xfrm>
            <a:off x="1974989" y="1483021"/>
            <a:ext cx="9641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Düz Bağlayıcı 35"/>
          <p:cNvCxnSpPr/>
          <p:nvPr/>
        </p:nvCxnSpPr>
        <p:spPr>
          <a:xfrm>
            <a:off x="2972112" y="1483021"/>
            <a:ext cx="8671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Düz Bağlayıcı 36"/>
          <p:cNvCxnSpPr/>
          <p:nvPr/>
        </p:nvCxnSpPr>
        <p:spPr>
          <a:xfrm flipH="1">
            <a:off x="1967072" y="1483021"/>
            <a:ext cx="7917" cy="14445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Düz Bağlayıcı 37"/>
          <p:cNvCxnSpPr/>
          <p:nvPr/>
        </p:nvCxnSpPr>
        <p:spPr>
          <a:xfrm>
            <a:off x="3839280" y="1483021"/>
            <a:ext cx="0" cy="180020"/>
          </a:xfrm>
          <a:prstGeom prst="line">
            <a:avLst/>
          </a:prstGeom>
        </p:spPr>
        <p:style>
          <a:lnRef idx="1">
            <a:schemeClr val="accent1"/>
          </a:lnRef>
          <a:fillRef idx="0">
            <a:schemeClr val="accent1"/>
          </a:fillRef>
          <a:effectRef idx="0">
            <a:schemeClr val="accent1"/>
          </a:effectRef>
          <a:fontRef idx="minor">
            <a:schemeClr val="tx1"/>
          </a:fontRef>
        </p:style>
      </p:cxnSp>
      <p:sp>
        <p:nvSpPr>
          <p:cNvPr id="39" name="Sol Ok 38"/>
          <p:cNvSpPr/>
          <p:nvPr/>
        </p:nvSpPr>
        <p:spPr>
          <a:xfrm rot="2227061">
            <a:off x="6242123" y="4052187"/>
            <a:ext cx="782821" cy="48599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40" name="Sol Ok 39"/>
          <p:cNvSpPr/>
          <p:nvPr/>
        </p:nvSpPr>
        <p:spPr>
          <a:xfrm rot="2227061">
            <a:off x="3972769" y="2023505"/>
            <a:ext cx="824109" cy="48599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42" name="Akış Çizelgesi: Sonlandırıcı 41"/>
          <p:cNvSpPr/>
          <p:nvPr/>
        </p:nvSpPr>
        <p:spPr>
          <a:xfrm rot="2483405">
            <a:off x="7270732" y="3217700"/>
            <a:ext cx="1535734" cy="41212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43" name="Akış Çizelgesi: Sonlandırıcı 42"/>
          <p:cNvSpPr/>
          <p:nvPr/>
        </p:nvSpPr>
        <p:spPr>
          <a:xfrm rot="2116344">
            <a:off x="5475799" y="1427051"/>
            <a:ext cx="1535734" cy="41212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44" name="Akış Çizelgesi: Sonlandırıcı 43"/>
          <p:cNvSpPr/>
          <p:nvPr/>
        </p:nvSpPr>
        <p:spPr>
          <a:xfrm rot="3186941">
            <a:off x="6337470" y="2318027"/>
            <a:ext cx="1535734" cy="41212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45" name="Akış Çizelgesi: Sonlandırıcı 44"/>
          <p:cNvSpPr/>
          <p:nvPr/>
        </p:nvSpPr>
        <p:spPr>
          <a:xfrm rot="2518314">
            <a:off x="4551476" y="564232"/>
            <a:ext cx="1535734" cy="412122"/>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cxnSp>
        <p:nvCxnSpPr>
          <p:cNvPr id="47" name="Düz Ok Bağlayıcısı 46"/>
          <p:cNvCxnSpPr/>
          <p:nvPr/>
        </p:nvCxnSpPr>
        <p:spPr>
          <a:xfrm>
            <a:off x="5016961" y="461601"/>
            <a:ext cx="416695"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Düz Ok Bağlayıcısı 48"/>
          <p:cNvCxnSpPr/>
          <p:nvPr/>
        </p:nvCxnSpPr>
        <p:spPr>
          <a:xfrm>
            <a:off x="6084991" y="1522131"/>
            <a:ext cx="346994" cy="2818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Düz Ok Bağlayıcısı 49"/>
          <p:cNvCxnSpPr/>
          <p:nvPr/>
        </p:nvCxnSpPr>
        <p:spPr>
          <a:xfrm>
            <a:off x="6931840" y="2342902"/>
            <a:ext cx="332674" cy="4185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Düz Ok Bağlayıcısı 51"/>
          <p:cNvCxnSpPr/>
          <p:nvPr/>
        </p:nvCxnSpPr>
        <p:spPr>
          <a:xfrm>
            <a:off x="7857781" y="3285572"/>
            <a:ext cx="439834" cy="3641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Metin kutusu 53"/>
          <p:cNvSpPr txBox="1"/>
          <p:nvPr/>
        </p:nvSpPr>
        <p:spPr>
          <a:xfrm>
            <a:off x="7614125" y="3035210"/>
            <a:ext cx="288032" cy="369332"/>
          </a:xfrm>
          <a:prstGeom prst="rect">
            <a:avLst/>
          </a:prstGeom>
          <a:noFill/>
        </p:spPr>
        <p:txBody>
          <a:bodyPr wrap="square" rtlCol="0">
            <a:spAutoFit/>
          </a:bodyPr>
          <a:lstStyle/>
          <a:p>
            <a:r>
              <a:rPr lang="tr-TR" dirty="0" smtClean="0">
                <a:solidFill>
                  <a:prstClr val="black"/>
                </a:solidFill>
                <a:latin typeface="Calibri" pitchFamily="34" charset="0"/>
                <a:cs typeface="Arial" charset="0"/>
              </a:rPr>
              <a:t>S</a:t>
            </a:r>
            <a:endParaRPr lang="tr-TR" dirty="0">
              <a:solidFill>
                <a:prstClr val="black"/>
              </a:solidFill>
              <a:latin typeface="Calibri" pitchFamily="34" charset="0"/>
              <a:cs typeface="Arial" charset="0"/>
            </a:endParaRPr>
          </a:p>
        </p:txBody>
      </p:sp>
      <p:sp>
        <p:nvSpPr>
          <p:cNvPr id="55" name="Metin kutusu 54"/>
          <p:cNvSpPr txBox="1"/>
          <p:nvPr/>
        </p:nvSpPr>
        <p:spPr>
          <a:xfrm>
            <a:off x="6747849" y="2060094"/>
            <a:ext cx="288032" cy="369332"/>
          </a:xfrm>
          <a:prstGeom prst="rect">
            <a:avLst/>
          </a:prstGeom>
          <a:noFill/>
        </p:spPr>
        <p:txBody>
          <a:bodyPr wrap="square" rtlCol="0">
            <a:spAutoFit/>
          </a:bodyPr>
          <a:lstStyle/>
          <a:p>
            <a:r>
              <a:rPr lang="tr-TR" dirty="0" smtClean="0">
                <a:solidFill>
                  <a:prstClr val="black"/>
                </a:solidFill>
                <a:latin typeface="Calibri" pitchFamily="34" charset="0"/>
                <a:cs typeface="Arial" charset="0"/>
              </a:rPr>
              <a:t>S</a:t>
            </a:r>
            <a:endParaRPr lang="tr-TR" dirty="0">
              <a:solidFill>
                <a:prstClr val="black"/>
              </a:solidFill>
              <a:latin typeface="Calibri" pitchFamily="34" charset="0"/>
              <a:cs typeface="Arial" charset="0"/>
            </a:endParaRPr>
          </a:p>
        </p:txBody>
      </p:sp>
      <p:sp>
        <p:nvSpPr>
          <p:cNvPr id="56" name="Metin kutusu 55"/>
          <p:cNvSpPr txBox="1"/>
          <p:nvPr/>
        </p:nvSpPr>
        <p:spPr>
          <a:xfrm>
            <a:off x="5838313" y="1285032"/>
            <a:ext cx="288032" cy="369332"/>
          </a:xfrm>
          <a:prstGeom prst="rect">
            <a:avLst/>
          </a:prstGeom>
          <a:noFill/>
        </p:spPr>
        <p:txBody>
          <a:bodyPr wrap="square" rtlCol="0">
            <a:spAutoFit/>
          </a:bodyPr>
          <a:lstStyle/>
          <a:p>
            <a:r>
              <a:rPr lang="tr-TR" dirty="0" smtClean="0">
                <a:solidFill>
                  <a:prstClr val="black"/>
                </a:solidFill>
                <a:latin typeface="Calibri" pitchFamily="34" charset="0"/>
                <a:cs typeface="Arial" charset="0"/>
              </a:rPr>
              <a:t>S</a:t>
            </a:r>
            <a:endParaRPr lang="tr-TR" dirty="0">
              <a:solidFill>
                <a:prstClr val="black"/>
              </a:solidFill>
              <a:latin typeface="Calibri" pitchFamily="34" charset="0"/>
              <a:cs typeface="Arial" charset="0"/>
            </a:endParaRPr>
          </a:p>
        </p:txBody>
      </p:sp>
      <p:sp>
        <p:nvSpPr>
          <p:cNvPr id="57" name="Metin kutusu 56"/>
          <p:cNvSpPr txBox="1"/>
          <p:nvPr/>
        </p:nvSpPr>
        <p:spPr>
          <a:xfrm>
            <a:off x="4812242" y="217751"/>
            <a:ext cx="288032" cy="369332"/>
          </a:xfrm>
          <a:prstGeom prst="rect">
            <a:avLst/>
          </a:prstGeom>
          <a:noFill/>
        </p:spPr>
        <p:txBody>
          <a:bodyPr wrap="square" rtlCol="0">
            <a:spAutoFit/>
          </a:bodyPr>
          <a:lstStyle/>
          <a:p>
            <a:r>
              <a:rPr lang="tr-TR" dirty="0" smtClean="0">
                <a:solidFill>
                  <a:prstClr val="black"/>
                </a:solidFill>
                <a:latin typeface="Calibri" pitchFamily="34" charset="0"/>
                <a:cs typeface="Arial" charset="0"/>
              </a:rPr>
              <a:t>S</a:t>
            </a:r>
            <a:endParaRPr lang="tr-TR" dirty="0">
              <a:solidFill>
                <a:prstClr val="black"/>
              </a:solidFill>
              <a:latin typeface="Calibri" pitchFamily="34" charset="0"/>
              <a:cs typeface="Arial" charset="0"/>
            </a:endParaRPr>
          </a:p>
        </p:txBody>
      </p:sp>
      <p:sp>
        <p:nvSpPr>
          <p:cNvPr id="58" name="Metin kutusu 57"/>
          <p:cNvSpPr txBox="1"/>
          <p:nvPr/>
        </p:nvSpPr>
        <p:spPr>
          <a:xfrm>
            <a:off x="8295259" y="3624163"/>
            <a:ext cx="288032" cy="369332"/>
          </a:xfrm>
          <a:prstGeom prst="rect">
            <a:avLst/>
          </a:prstGeom>
          <a:noFill/>
        </p:spPr>
        <p:txBody>
          <a:bodyPr wrap="square" rtlCol="0">
            <a:spAutoFit/>
          </a:bodyPr>
          <a:lstStyle/>
          <a:p>
            <a:r>
              <a:rPr lang="tr-TR" dirty="0" smtClean="0">
                <a:solidFill>
                  <a:prstClr val="black"/>
                </a:solidFill>
                <a:latin typeface="Calibri" pitchFamily="34" charset="0"/>
                <a:cs typeface="Arial" charset="0"/>
              </a:rPr>
              <a:t>E</a:t>
            </a:r>
            <a:endParaRPr lang="tr-TR" dirty="0">
              <a:solidFill>
                <a:prstClr val="black"/>
              </a:solidFill>
              <a:latin typeface="Calibri" pitchFamily="34" charset="0"/>
              <a:cs typeface="Arial" charset="0"/>
            </a:endParaRPr>
          </a:p>
        </p:txBody>
      </p:sp>
      <p:sp>
        <p:nvSpPr>
          <p:cNvPr id="59" name="Metin kutusu 58"/>
          <p:cNvSpPr txBox="1"/>
          <p:nvPr/>
        </p:nvSpPr>
        <p:spPr>
          <a:xfrm>
            <a:off x="7182265" y="2687181"/>
            <a:ext cx="288032" cy="369332"/>
          </a:xfrm>
          <a:prstGeom prst="rect">
            <a:avLst/>
          </a:prstGeom>
          <a:noFill/>
        </p:spPr>
        <p:txBody>
          <a:bodyPr wrap="square" rtlCol="0">
            <a:spAutoFit/>
          </a:bodyPr>
          <a:lstStyle/>
          <a:p>
            <a:r>
              <a:rPr lang="tr-TR" dirty="0" smtClean="0">
                <a:solidFill>
                  <a:prstClr val="black"/>
                </a:solidFill>
                <a:latin typeface="Calibri" pitchFamily="34" charset="0"/>
                <a:cs typeface="Arial" charset="0"/>
              </a:rPr>
              <a:t>E</a:t>
            </a:r>
            <a:endParaRPr lang="tr-TR" dirty="0">
              <a:solidFill>
                <a:prstClr val="black"/>
              </a:solidFill>
              <a:latin typeface="Calibri" pitchFamily="34" charset="0"/>
              <a:cs typeface="Arial" charset="0"/>
            </a:endParaRPr>
          </a:p>
        </p:txBody>
      </p:sp>
      <p:sp>
        <p:nvSpPr>
          <p:cNvPr id="60" name="Metin kutusu 59"/>
          <p:cNvSpPr txBox="1"/>
          <p:nvPr/>
        </p:nvSpPr>
        <p:spPr>
          <a:xfrm>
            <a:off x="6373023" y="1654364"/>
            <a:ext cx="288032" cy="369332"/>
          </a:xfrm>
          <a:prstGeom prst="rect">
            <a:avLst/>
          </a:prstGeom>
          <a:noFill/>
        </p:spPr>
        <p:txBody>
          <a:bodyPr wrap="square" rtlCol="0">
            <a:spAutoFit/>
          </a:bodyPr>
          <a:lstStyle/>
          <a:p>
            <a:r>
              <a:rPr lang="tr-TR" dirty="0" smtClean="0">
                <a:solidFill>
                  <a:prstClr val="black"/>
                </a:solidFill>
                <a:latin typeface="Calibri" pitchFamily="34" charset="0"/>
                <a:cs typeface="Arial" charset="0"/>
              </a:rPr>
              <a:t>E</a:t>
            </a:r>
            <a:endParaRPr lang="tr-TR" dirty="0">
              <a:solidFill>
                <a:prstClr val="black"/>
              </a:solidFill>
              <a:latin typeface="Calibri" pitchFamily="34" charset="0"/>
              <a:cs typeface="Arial" charset="0"/>
            </a:endParaRPr>
          </a:p>
        </p:txBody>
      </p:sp>
      <p:sp>
        <p:nvSpPr>
          <p:cNvPr id="61" name="Metin kutusu 60"/>
          <p:cNvSpPr txBox="1"/>
          <p:nvPr/>
        </p:nvSpPr>
        <p:spPr>
          <a:xfrm>
            <a:off x="5400915" y="790775"/>
            <a:ext cx="288032" cy="369332"/>
          </a:xfrm>
          <a:prstGeom prst="rect">
            <a:avLst/>
          </a:prstGeom>
          <a:noFill/>
        </p:spPr>
        <p:txBody>
          <a:bodyPr wrap="square" rtlCol="0">
            <a:spAutoFit/>
          </a:bodyPr>
          <a:lstStyle/>
          <a:p>
            <a:r>
              <a:rPr lang="tr-TR" dirty="0" smtClean="0">
                <a:solidFill>
                  <a:prstClr val="black"/>
                </a:solidFill>
                <a:latin typeface="Calibri" pitchFamily="34" charset="0"/>
                <a:cs typeface="Arial" charset="0"/>
              </a:rPr>
              <a:t>E</a:t>
            </a:r>
            <a:endParaRPr lang="tr-TR" dirty="0">
              <a:solidFill>
                <a:prstClr val="black"/>
              </a:solidFill>
              <a:latin typeface="Calibri" pitchFamily="34" charset="0"/>
              <a:cs typeface="Arial" charset="0"/>
            </a:endParaRPr>
          </a:p>
        </p:txBody>
      </p:sp>
      <p:sp>
        <p:nvSpPr>
          <p:cNvPr id="62" name="Metin kutusu 61"/>
          <p:cNvSpPr txBox="1"/>
          <p:nvPr/>
        </p:nvSpPr>
        <p:spPr>
          <a:xfrm>
            <a:off x="6782418" y="323572"/>
            <a:ext cx="1800873" cy="646331"/>
          </a:xfrm>
          <a:prstGeom prst="rect">
            <a:avLst/>
          </a:prstGeom>
          <a:noFill/>
        </p:spPr>
        <p:txBody>
          <a:bodyPr wrap="square" rtlCol="0">
            <a:spAutoFit/>
          </a:bodyPr>
          <a:lstStyle/>
          <a:p>
            <a:r>
              <a:rPr lang="tr-TR" dirty="0" smtClean="0">
                <a:solidFill>
                  <a:prstClr val="black"/>
                </a:solidFill>
                <a:latin typeface="Calibri" pitchFamily="34" charset="0"/>
                <a:cs typeface="Arial" charset="0"/>
              </a:rPr>
              <a:t>S= Sebep</a:t>
            </a:r>
          </a:p>
          <a:p>
            <a:r>
              <a:rPr lang="tr-TR" dirty="0" smtClean="0">
                <a:solidFill>
                  <a:prstClr val="black"/>
                </a:solidFill>
                <a:latin typeface="Calibri" pitchFamily="34" charset="0"/>
                <a:cs typeface="Arial" charset="0"/>
              </a:rPr>
              <a:t>E= Etki</a:t>
            </a:r>
            <a:endParaRPr lang="tr-TR" dirty="0">
              <a:solidFill>
                <a:prstClr val="black"/>
              </a:solidFill>
              <a:latin typeface="Calibri" pitchFamily="34" charset="0"/>
              <a:cs typeface="Arial" charset="0"/>
            </a:endParaRPr>
          </a:p>
        </p:txBody>
      </p:sp>
      <p:sp>
        <p:nvSpPr>
          <p:cNvPr id="63" name="Metin kutusu 62"/>
          <p:cNvSpPr txBox="1"/>
          <p:nvPr/>
        </p:nvSpPr>
        <p:spPr>
          <a:xfrm>
            <a:off x="74962" y="4318414"/>
            <a:ext cx="5083673" cy="2616101"/>
          </a:xfrm>
          <a:prstGeom prst="rect">
            <a:avLst/>
          </a:prstGeom>
          <a:noFill/>
        </p:spPr>
        <p:txBody>
          <a:bodyPr wrap="square" rtlCol="0">
            <a:spAutoFit/>
          </a:bodyPr>
          <a:lstStyle/>
          <a:p>
            <a:r>
              <a:rPr lang="tr-TR" sz="2000" b="1" dirty="0" smtClean="0">
                <a:solidFill>
                  <a:prstClr val="black"/>
                </a:solidFill>
                <a:latin typeface="Calibri" pitchFamily="34" charset="0"/>
                <a:cs typeface="Arial" charset="0"/>
              </a:rPr>
              <a:t>Hata Ağacı Sebep ve Etki Zinciri</a:t>
            </a:r>
            <a:endParaRPr lang="tr-TR" sz="2000" b="1" dirty="0">
              <a:solidFill>
                <a:prstClr val="black"/>
              </a:solidFill>
              <a:latin typeface="Calibri" pitchFamily="34" charset="0"/>
              <a:cs typeface="Arial" charset="0"/>
            </a:endParaRPr>
          </a:p>
          <a:p>
            <a:pPr algn="just"/>
            <a:r>
              <a:rPr lang="tr-TR" dirty="0" smtClean="0">
                <a:solidFill>
                  <a:prstClr val="black"/>
                </a:solidFill>
                <a:latin typeface="Calibri" pitchFamily="34" charset="0"/>
                <a:cs typeface="Arial" charset="0"/>
              </a:rPr>
              <a:t>Hata Ağacı Analizi  bir kök sebep analiz metodolojisidir. İstenmeyen zirve olayına götüren tüm kök sebepleri araştırır. Hata ağacı bir zincir yapısına (</a:t>
            </a:r>
            <a:r>
              <a:rPr lang="tr-TR" dirty="0" err="1" smtClean="0">
                <a:solidFill>
                  <a:prstClr val="black"/>
                </a:solidFill>
                <a:latin typeface="Calibri" pitchFamily="34" charset="0"/>
                <a:cs typeface="Arial" charset="0"/>
              </a:rPr>
              <a:t>sebepsel</a:t>
            </a:r>
            <a:r>
              <a:rPr lang="tr-TR" dirty="0" smtClean="0">
                <a:solidFill>
                  <a:prstClr val="black"/>
                </a:solidFill>
                <a:latin typeface="Calibri" pitchFamily="34" charset="0"/>
                <a:cs typeface="Arial" charset="0"/>
              </a:rPr>
              <a:t> olaylar etki olaylarına bağlanır) benzer ve en zayıf  bağlantının bulunması araştırılır. Hata ağacı yapısında, bir seviyedeki sebep, analizin diğer seviyesinde etki olur. Böylece tüm sistem boyunca hata akışı sağlanır. </a:t>
            </a:r>
            <a:endParaRPr lang="tr-TR" dirty="0">
              <a:solidFill>
                <a:prstClr val="black"/>
              </a:solidFill>
              <a:latin typeface="Calibri" pitchFamily="34" charset="0"/>
              <a:cs typeface="Arial" charset="0"/>
            </a:endParaRPr>
          </a:p>
        </p:txBody>
      </p:sp>
      <p:sp>
        <p:nvSpPr>
          <p:cNvPr id="64" name="Akış Çizelgesi: Gecikme 63"/>
          <p:cNvSpPr/>
          <p:nvPr/>
        </p:nvSpPr>
        <p:spPr>
          <a:xfrm rot="16200000">
            <a:off x="5016145" y="2973015"/>
            <a:ext cx="360356" cy="246044"/>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Tree>
    <p:extLst>
      <p:ext uri="{BB962C8B-B14F-4D97-AF65-F5344CB8AC3E}">
        <p14:creationId xmlns:p14="http://schemas.microsoft.com/office/powerpoint/2010/main" xmlns="" val="3782003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D34A61E4-1789-4678-9F78-55B856C32E03}&quot;/&gt;&lt;filename val=&quot;D:\Users\ETHEM\AppData\Local\Temp\PR\data\asimages\{D34A61E4-1789-4678-9F78-55B856C32E03}.png&quot;/&gt;&lt;hasEffects val=&quot;1&quot;/&gt;&lt;left val=&quot;30.72&quot;/&gt;&lt;top val=&quot;70.56&quot;/&gt;&lt;width val=&quot;491.04&quot;/&gt;&lt;height val=&quot;401.04&quot;/&gt;&lt;/ThreeDShapeInfo&gt;"/>
</p:tagLst>
</file>

<file path=ppt/tags/tag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304E75EC-ACE7-4273-8622-0F341813D7AC}&quot;/&gt;&lt;filename val=&quot;D:\Users\ETHEM\AppData\Local\Temp\PR\data\asimages\{304E75EC-ACE7-4273-8622-0F341813D7AC}.png&quot;/&gt;&lt;hasEffects val=&quot;0&quot;/&gt;&lt;left val=&quot;13.44&quot;/&gt;&lt;top val=&quot;75.84&quot;/&gt;&lt;width val=&quot;649.2&quot;/&gt;&lt;height val=&quot;383.76&quot;/&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58A37D94-3167-46A4-B90E-5E803A09BE56}&quot;/&gt;&lt;filename val=&quot;D:\Users\ETHEM\AppData\Local\Temp\PR\data\asimages\{58A37D94-3167-46A4-B90E-5E803A09BE56}.png&quot;/&gt;&lt;hasEffects val=&quot;0&quot;/&gt;&lt;left val=&quot;-9.12&quot;/&gt;&lt;top val=&quot;114.72&quot;/&gt;&lt;width val=&quot;655.44&quot;/&gt;&lt;height val=&quot;363.6&quot;/&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4C7C6452-142D-452B-BA63-E5199C090509}&quot;/&gt;&lt;filename val=&quot;D:\Users\ETHEM\AppData\Local\Temp\PR\data\asimages\{4C7C6452-142D-452B-BA63-E5199C090509}.png&quot;/&gt;&lt;hasEffects val=&quot;0&quot;/&gt;&lt;left val=&quot;-0.72&quot;/&gt;&lt;top val=&quot;42.72&quot;/&gt;&lt;width val=&quot;725.76&quot;/&gt;&lt;height val=&quot;329.04&quot;/&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E7D2E3C5-A184-4464-A4E1-9536AFC1CAF0}&quot;/&gt;&lt;filename val=&quot;D:\Users\ETHEM\AppData\Local\Temp\PR\data\asimages\{E7D2E3C5-A184-4464-A4E1-9536AFC1CAF0}.png&quot;/&gt;&lt;hasEffects val=&quot;0&quot;/&gt;&lt;left val=&quot;155.28&quot;/&gt;&lt;top val=&quot;362.16&quot;/&gt;&lt;width val=&quot;575.04&quot;/&gt;&lt;height val=&quot;110.88&quot;/&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DC94AFDD-4FB3-4B98-81D5-877D1DF581EA}&quot;/&gt;&lt;filename val=&quot;D:\Users\ETHEM\AppData\Local\Temp\PR\data\asimages\{DC94AFDD-4FB3-4B98-81D5-877D1DF581EA}.png&quot;/&gt;&lt;hasEffects val=&quot;1&quot;/&gt;&lt;left val=&quot;-16.56&quot;/&gt;&lt;top val=&quot;-9.12&quot;/&gt;&lt;width val=&quot;656.16&quot;/&gt;&lt;height val=&quot;63.6&quot;/&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820F85ED-61F8-4C1D-9BFA-4C50992C5AEC}&quot;/&gt;&lt;filename val=&quot;D:\Users\ETHEM\AppData\Local\Temp\PR\data\asimages\{820F85ED-61F8-4C1D-9BFA-4C50992C5AEC}.png&quot;/&gt;&lt;hasEffects val=&quot;1&quot;/&gt;&lt;left val=&quot;519.84&quot;/&gt;&lt;top val=&quot;-0.72&quot;/&gt;&lt;width val=&quot;193.92&quot;/&gt;&lt;height val=&quot;77.04&quot;/&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0603CC4-15D7-4E74-9F0C-8370CA4402B8}&quot;/&gt;&lt;filename val=&quot;D:\Users\ETHEM\AppData\Local\Temp\PR\data\asimages\{D0603CC4-15D7-4E74-9F0C-8370CA4402B8}.png&quot;/&gt;&lt;hasEffects val=&quot;1&quot;/&gt;&lt;left val=&quot;13.44&quot;/&gt;&lt;top val=&quot;70.56&quot;/&gt;&lt;width val=&quot;491.04&quot;/&gt;&lt;height val=&quot;401.04&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5A90581-F66F-4984-88C6-12090A3942F4}&quot;/&gt;&lt;filename val=&quot;D:\Users\ETHEM\AppData\Local\Temp\PR\data\asimages\{C5A90581-F66F-4984-88C6-12090A3942F4}.png&quot;/&gt;&lt;hasEffects val=&quot;1&quot;/&gt;&lt;left val=&quot;22.56&quot;/&gt;&lt;top val=&quot;98.16&quot;/&gt;&lt;width val=&quot;623.76&quot;/&gt;&lt;height val=&quot;353.76&quot;/&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9E3A8027-13AD-4B4C-AE69-CDC48DD949E4}&quot;/&gt;&lt;filename val=&quot;D:\Users\ETHEM\AppData\Local\Temp\PR\data\asimages\{9E3A8027-13AD-4B4C-AE69-CDC48DD949E4}.png&quot;/&gt;&lt;hasEffects val=&quot;1&quot;/&gt;&lt;left val=&quot;116.16&quot;/&gt;&lt;top val=&quot;10.56&quot;/&gt;&lt;width val=&quot;488.88&quot;/&gt;&lt;height val=&quot;49.2&quot;/&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3DAB5D3A-DDC2-4CE6-8DF0-68D31D12699E}&quot;/&gt;&lt;filename val=&quot;D:\Users\ETHEM\AppData\Local\Temp\PR\data\asimages\{3DAB5D3A-DDC2-4CE6-8DF0-68D31D12699E}.png&quot;/&gt;&lt;hasEffects val=&quot;1&quot;/&gt;&lt;left val=&quot;431.28&quot;/&gt;&lt;top val=&quot;-0.72&quot;/&gt;&lt;width val=&quot;189.36&quot;/&gt;&lt;height val=&quot;65.04&quot;/&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ECC1E4D-9FEB-4467-9D21-89A8EA68EAEF}&quot;/&gt;&lt;filename val=&quot;D:\Users\ETHEM\AppData\Local\Temp\PR\data\asimages\{DECC1E4D-9FEB-4467-9D21-89A8EA68EAEF}.png&quot;/&gt;&lt;hasEffects val=&quot;1&quot;/&gt;&lt;left val=&quot;119.28&quot;/&gt;&lt;top val=&quot;-17.28&quot;/&gt;&lt;width val=&quot;373.2&quot;/&gt;&lt;height val=&quot;96.48&quot;/&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32AEE4-4C9A-4CCA-BAED-73A8A2FD0B06}&quot;/&gt;&lt;filename val=&quot;D:\Users\ETHEM\AppData\Local\Temp\PR\data\asimages\{BB32AEE4-4C9A-4CCA-BAED-73A8A2FD0B06}.png&quot;/&gt;&lt;hasEffects val=&quot;1&quot;/&gt;&lt;left val=&quot;12.72&quot;/&gt;&lt;top val=&quot;90.72&quot;/&gt;&lt;width val=&quot;623.76&quot;/&gt;&lt;height val=&quot;331.2&quot;/&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ADE0C7F2-24F9-4906-8A1B-2260BE96FB26}&quot;/&gt;&lt;filename val=&quot;D:\Users\ETHEM\AppData\Local\Temp\PR\data\asimages\{ADE0C7F2-24F9-4906-8A1B-2260BE96FB26}.png&quot;/&gt;&lt;hasEffects val=&quot;0&quot;/&gt;&lt;left val=&quot;24.72&quot;/&gt;&lt;top val=&quot;69.84&quot;/&gt;&lt;width val=&quot;587.76&quot;/&gt;&lt;height val=&quot;386.64&quot;/&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72BEB4DC-79E0-4667-A1FF-1009291B963B}&quot;/&gt;&lt;filename val=&quot;D:\Users\ETHEM\AppData\Local\Temp\PR\data\asimages\{72BEB4DC-79E0-4667-A1FF-1009291B963B}.png&quot;/&gt;&lt;hasEffects val=&quot;1&quot;/&gt;&lt;left val=&quot;22.56&quot;/&gt;&lt;top val=&quot;-4.56&quot;/&gt;&lt;width val=&quot;699.36&quot;/&gt;&lt;height val=&quot;71.76&quot;/&gt;&lt;/ThreeDShapeInfo&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3.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4.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5.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6.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7.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8.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3474</TotalTime>
  <Words>4439</Words>
  <Application>Microsoft Office PowerPoint</Application>
  <PresentationFormat>Ekran Gösterisi (4:3)</PresentationFormat>
  <Paragraphs>1401</Paragraphs>
  <Slides>114</Slides>
  <Notes>17</Notes>
  <HiddenSlides>0</HiddenSlides>
  <MMClips>0</MMClips>
  <ScaleCrop>false</ScaleCrop>
  <HeadingPairs>
    <vt:vector size="4" baseType="variant">
      <vt:variant>
        <vt:lpstr>Tema</vt:lpstr>
      </vt:variant>
      <vt:variant>
        <vt:i4>2</vt:i4>
      </vt:variant>
      <vt:variant>
        <vt:lpstr>Slayt Başlıkları</vt:lpstr>
      </vt:variant>
      <vt:variant>
        <vt:i4>114</vt:i4>
      </vt:variant>
    </vt:vector>
  </HeadingPairs>
  <TitlesOfParts>
    <vt:vector size="116" baseType="lpstr">
      <vt:lpstr>Akış</vt:lpstr>
      <vt:lpstr>Ofis Teması</vt:lpstr>
      <vt:lpstr>Slayt 1</vt:lpstr>
      <vt:lpstr>TS 18001’de geçen diğer  ilgili tanımlar</vt:lpstr>
      <vt:lpstr>TS 18001 İş Sağlığı ve Güvenliği Yönetim Sistemi Tanımları (2007)</vt:lpstr>
      <vt:lpstr>Riskin Temel Özellikleri</vt:lpstr>
      <vt:lpstr>OLASI TEHLİKE KAYNAKLARI</vt:lpstr>
      <vt:lpstr>TS 18001’de geçen diğer  ilgili tanımlar</vt:lpstr>
      <vt:lpstr>TS 18001’de geçen diğer  ilgili tanımlar</vt:lpstr>
      <vt:lpstr>KISACA RİSK YÖNETİMİ</vt:lpstr>
      <vt:lpstr>Slayt 9</vt:lpstr>
      <vt:lpstr>Slayt 10</vt:lpstr>
      <vt:lpstr>Slayt 11</vt:lpstr>
      <vt:lpstr>Nitel Yaklaşım - Avrupa İş Sağlığı ve Güvenliği Ajansı</vt:lpstr>
      <vt:lpstr>Temel Nicel Yaklaşım –HSE, İngiltere*</vt:lpstr>
      <vt:lpstr>Risk Yönetimi Aksiyon (Önlem) Modeli</vt:lpstr>
      <vt:lpstr>Risk Algılaması</vt:lpstr>
      <vt:lpstr>Kişisel Risk Algılamasını Etkileyen Faktörler</vt:lpstr>
      <vt:lpstr>Slayt 17</vt:lpstr>
      <vt:lpstr>Slayt 18</vt:lpstr>
      <vt:lpstr>Slayt 19</vt:lpstr>
      <vt:lpstr>Bir Örnek: Riskin Kabullenilmesi</vt:lpstr>
      <vt:lpstr>Risk Değerlendirmesi</vt:lpstr>
      <vt:lpstr>Risk Değerlendirmesini Kimler Yapmalı?</vt:lpstr>
      <vt:lpstr>Risk Değerlendirme Ekibi</vt:lpstr>
      <vt:lpstr>Risk Değerlendirme İşlem Basamakları</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RİSK</vt:lpstr>
      <vt:lpstr>RİSK (Devamı)</vt:lpstr>
      <vt:lpstr>Slayt 39</vt:lpstr>
      <vt:lpstr>Slayt 40</vt:lpstr>
      <vt:lpstr>Slayt 41</vt:lpstr>
      <vt:lpstr>Slayt 42</vt:lpstr>
      <vt:lpstr>Slayt 43</vt:lpstr>
      <vt:lpstr>Slayt 44</vt:lpstr>
      <vt:lpstr>FALİYET/BÖLÜM/EKİPMAN:      Tarih:</vt:lpstr>
      <vt:lpstr>Slayt 46</vt:lpstr>
      <vt:lpstr>Slayt 47</vt:lpstr>
      <vt:lpstr>RİSK DEĞERLENDİRME METOTLARI</vt:lpstr>
      <vt:lpstr>Nitel (Kalitatif) Risk Değerlendirme Metotları</vt:lpstr>
      <vt:lpstr>Slayt 50</vt:lpstr>
      <vt:lpstr>Slayt 51</vt:lpstr>
      <vt:lpstr>Slayt 52</vt:lpstr>
      <vt:lpstr>Slayt 53</vt:lpstr>
      <vt:lpstr>Slayt 54</vt:lpstr>
      <vt:lpstr>Check- list Kullanılarak Birincil Risk Analizi</vt:lpstr>
      <vt:lpstr>CHECK LIST İLE RİSK ANALİZİ ÖRNEĞİ</vt:lpstr>
      <vt:lpstr>Check-list Örneği</vt:lpstr>
      <vt:lpstr>Slayt 58</vt:lpstr>
      <vt:lpstr>Olursa Ne Olur? (What İf..?)</vt:lpstr>
      <vt:lpstr>Olursa Ne Olur? (What İf..?)</vt:lpstr>
      <vt:lpstr>Olursa Ne Olur? (What İf..?)</vt:lpstr>
      <vt:lpstr>Slayt 62</vt:lpstr>
      <vt:lpstr>Tehlike ve Çalışabilirlik Analizi (HAZOP - Hazard and Operability Studies)</vt:lpstr>
      <vt:lpstr>Slayt 64</vt:lpstr>
      <vt:lpstr>Slayt 65</vt:lpstr>
      <vt:lpstr>Slayt 66</vt:lpstr>
      <vt:lpstr>HAZOP UYGULAMA ŞEKLİ</vt:lpstr>
      <vt:lpstr>HAZOP UYGULAMA ŞEKLİ</vt:lpstr>
      <vt:lpstr>Slayt 69</vt:lpstr>
      <vt:lpstr>HAZOP UYGULAMA ŞEKLİ</vt:lpstr>
      <vt:lpstr>HAZOP UYGULAMA ŞEKLİ</vt:lpstr>
      <vt:lpstr>Slayt 72</vt:lpstr>
      <vt:lpstr>Karma Risk Değerlendirme Metotları</vt:lpstr>
      <vt:lpstr>Slayt 74</vt:lpstr>
      <vt:lpstr>Slayt 75</vt:lpstr>
      <vt:lpstr>Slayt 76</vt:lpstr>
      <vt:lpstr>Slayt 77</vt:lpstr>
      <vt:lpstr>   Karar matris metodolojisi</vt:lpstr>
      <vt:lpstr>  Karar matris metodolojisi</vt:lpstr>
      <vt:lpstr>L-tipi matrisler</vt:lpstr>
      <vt:lpstr>L-tipi matrisler</vt:lpstr>
      <vt:lpstr>Risk skor matrisi</vt:lpstr>
      <vt:lpstr>L-tipi matrisler Risk skor matrisi</vt:lpstr>
      <vt:lpstr>L-tipi matrisler Risk skor matrisi</vt:lpstr>
      <vt:lpstr>Slayt 85</vt:lpstr>
      <vt:lpstr>Slayt 86</vt:lpstr>
      <vt:lpstr>FİNE- KİNNEY METODU</vt:lpstr>
      <vt:lpstr>Slayt 88</vt:lpstr>
      <vt:lpstr>Slayt 89</vt:lpstr>
      <vt:lpstr>Tablo: 3  Etki/Zarar-Sonuç Skalası</vt:lpstr>
      <vt:lpstr>Risk Düzeyine Göre Karar ve Eylem</vt:lpstr>
      <vt:lpstr>Slayt 92</vt:lpstr>
      <vt:lpstr>Hata Ağacı Analizi</vt:lpstr>
      <vt:lpstr>Hata Ağacı Analizi (FTA)</vt:lpstr>
      <vt:lpstr>Hata Ağacı Analizi (FTA)</vt:lpstr>
      <vt:lpstr>Hata Ağacı Analizi (FTA)</vt:lpstr>
      <vt:lpstr>Hata Ağacı Analizi (FTA)</vt:lpstr>
      <vt:lpstr>Slayt 98</vt:lpstr>
      <vt:lpstr>Slayt 99</vt:lpstr>
      <vt:lpstr>Slayt 100</vt:lpstr>
      <vt:lpstr>Slayt 101</vt:lpstr>
      <vt:lpstr>Slayt 102</vt:lpstr>
      <vt:lpstr>Slayt 103</vt:lpstr>
      <vt:lpstr>Slayt 104</vt:lpstr>
      <vt:lpstr>Slayt 105</vt:lpstr>
      <vt:lpstr>Slayt 106</vt:lpstr>
      <vt:lpstr>Slayt 107</vt:lpstr>
      <vt:lpstr>Slayt 108</vt:lpstr>
      <vt:lpstr>Slayt 109</vt:lpstr>
      <vt:lpstr>Slayt 110</vt:lpstr>
      <vt:lpstr>Slayt 111</vt:lpstr>
      <vt:lpstr>Olay Ağacı Kavramı</vt:lpstr>
      <vt:lpstr>Slayt 113</vt:lpstr>
      <vt:lpstr>Slayt 114</vt:lpstr>
    </vt:vector>
  </TitlesOfParts>
  <Company>KKU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YÖNETİMİ VE DEĞERLENDİRMESİ - I</dc:title>
  <dc:creator>EXPER</dc:creator>
  <cp:lastModifiedBy>Akay</cp:lastModifiedBy>
  <cp:revision>358</cp:revision>
  <dcterms:created xsi:type="dcterms:W3CDTF">2010-02-10T22:38:47Z</dcterms:created>
  <dcterms:modified xsi:type="dcterms:W3CDTF">2020-01-28T22:08:09Z</dcterms:modified>
</cp:coreProperties>
</file>