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04461-5350-417A-B480-1DEC70824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AF017-B345-458A-B8A7-EA9B6C1F4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1DD6B-B8F9-4DB0-B3EE-56560DCEB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1DF94-DDF0-40B5-9BA6-38AEE1B4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6592E-2449-4D95-9DEB-BB861862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8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7D85F-66A5-4A6C-A96F-FF5CC8FD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C5069D-2606-4AC7-AE6C-AFEEBEA33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AA314-E388-402D-8481-5A4DA385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002FE-5E1E-412D-B1E8-F02972245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4D571-084A-4359-BD2F-3B7527520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0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700E05-8F1D-439D-91F4-D309B8ED3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BCEF9-602C-4E20-8246-41E56F83C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5914-C681-456A-A442-80CCD833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6E87C-92F9-41B9-ACA2-5BFF1A93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42B5A-10CF-4D38-896E-3FF589E3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0A34F-A5B7-4B22-9AEA-EC5D9787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384A8-28C9-4FB5-90F9-9A1167CF5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98050-BF0D-4F08-A346-B151471B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4E80D-D0DA-40C0-AF80-622D8539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B7194-2387-4781-9908-85ED74A5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9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D46D-BECA-4A67-8264-552B1EBBE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0DB5D-3F96-48E8-AED3-5C225570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733E9-C929-4A7D-9CD3-24E04518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F3CE6-BC66-4C32-B3B3-62789C49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36BF3-3A3C-4651-B3F2-DF71E5862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7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C191A-47E0-4896-8203-B1C730CE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81FB6-EB23-4DA5-9167-C605B80C0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B464-8D43-4FAE-BAC9-25B902C59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109EF-95D8-4D85-B60C-24FBAE50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EF405-FAA1-4DC0-AD14-F44DA64B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4C465-DD4E-4C28-971C-0BBAB62A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5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CC3D8-AC9E-44BD-AB96-2EE24CC6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096A9-8E6D-4942-BD71-41D06BE0C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FEF88-0CD5-4FAE-85CD-156A5EA93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BC0666-03CC-4626-914C-702FC03AC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B5C55-79B9-4F33-8F66-3FE0DA4FB0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34E52C-561E-41D9-B9AD-4101DE33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8B4D9F-9DB4-4B0A-A262-3A5C3C561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11B5A-0A05-44C0-B232-084E08B6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9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15EAA-D010-4010-8CFD-926593E70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43ABE9-50BF-43DD-A5B2-7AFFD005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E53D50-8C20-4BAE-85B9-24F8144A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21297F-0073-4A02-99E1-4D04553C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50D65-F42A-46BB-AABD-C1A031B7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84DC80-80CF-4D60-9316-592C0260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2DB07-9A4E-4B4B-89B6-FDAE9FB2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2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5B935-6A63-4E0C-A602-8ECB0C3B3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D8447-5AD7-48FE-8892-066004AB1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75ACD-4052-448A-8974-E9EB8133B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CA388-FF23-45EB-AF37-F0DDA79D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20DB5-A661-4AEE-A334-530B3826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9FBE5-162B-481A-9967-6107DBD2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EF45-59BC-4783-81AA-8CD05037C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5FE33-D506-465C-A8ED-76857D1EF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98712-6784-415E-B2F6-A5962BD71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958FF-B57C-4AD0-A8B0-ACC19D2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2E108-BB79-406F-A62C-6F631DDE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0643-D278-42DF-A835-435F408A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4EC3E-4BC9-4AF5-800A-577D126FF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E4408-188A-4324-A28F-0BBA121CD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DC7C3-F055-454B-8C6D-589922160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CDABD-0155-45AA-B9B1-1F225A79CE9A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16DE7-B32A-4050-8D75-AFDEFAFAD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39F24-FD1F-415B-AB33-A4F9A1633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5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D9821-EB30-4C7F-AAE6-AF93B5D8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6EFC0-193E-4C44-9CCE-0841A7CA3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tr-TR" dirty="0" err="1">
                <a:solidFill>
                  <a:prstClr val="black"/>
                </a:solidFill>
              </a:rPr>
              <a:t>Doç.Dr</a:t>
            </a:r>
            <a:r>
              <a:rPr lang="tr-TR" dirty="0">
                <a:solidFill>
                  <a:prstClr val="black"/>
                </a:solidFill>
              </a:rPr>
              <a:t>. Seçil </a:t>
            </a:r>
            <a:r>
              <a:rPr lang="tr-TR" dirty="0" err="1">
                <a:solidFill>
                  <a:prstClr val="black"/>
                </a:solidFill>
              </a:rPr>
              <a:t>Aysed</a:t>
            </a:r>
            <a:r>
              <a:rPr lang="tr-TR">
                <a:solidFill>
                  <a:prstClr val="black"/>
                </a:solidFill>
              </a:rPr>
              <a:t> Bahçe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39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>
            <a:extLst>
              <a:ext uri="{FF2B5EF4-FFF2-40B4-BE49-F238E27FC236}">
                <a16:creationId xmlns:a16="http://schemas.microsoft.com/office/drawing/2014/main" id="{61BF67BD-1C59-47C0-82AF-FA53007B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213" y="1744664"/>
            <a:ext cx="8229600" cy="5113337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altLang="en-US" sz="3600"/>
              <a:t>BÖLÜM 2/ÜRETİM İMKANLARI EĞRİSİ, İHTİSASLAŞMA VE İKTİSADİ SİSTEMLER</a:t>
            </a:r>
            <a:br>
              <a:rPr lang="tr-TR" altLang="en-US" sz="3600"/>
            </a:br>
            <a:r>
              <a:rPr lang="tr-TR" altLang="en-US" sz="3600"/>
              <a:t/>
            </a:r>
            <a:br>
              <a:rPr lang="tr-TR" altLang="en-US" sz="3600"/>
            </a:br>
            <a:r>
              <a:rPr lang="tr-TR" altLang="en-US" sz="3200" b="1"/>
              <a:t>ÜRETİM OLANAKLARI EĞRİSİ: </a:t>
            </a:r>
            <a:r>
              <a:rPr lang="tr-TR" altLang="en-US" sz="3200"/>
              <a:t>Üretim teknolojisi ve kaynakların veri olduğu bir ekonomide, veri kaynakların tam ve en düşük maliyetle </a:t>
            </a:r>
            <a:br>
              <a:rPr lang="tr-TR" altLang="en-US" sz="3200"/>
            </a:br>
            <a:r>
              <a:rPr lang="tr-TR" altLang="en-US" sz="3200"/>
              <a:t>üretimi sağlayan bir biçimde kullanılması halinde mal bileşimlerinin geometrik yerine denir. </a:t>
            </a:r>
            <a:r>
              <a:rPr lang="tr-TR" altLang="en-US" sz="3600"/>
              <a:t/>
            </a:r>
            <a:br>
              <a:rPr lang="tr-TR" altLang="en-US" sz="3600"/>
            </a:br>
            <a:r>
              <a:rPr lang="tr-TR" altLang="en-US" sz="3600"/>
              <a:t/>
            </a:r>
            <a:br>
              <a:rPr lang="tr-TR" altLang="en-US" sz="3600"/>
            </a:br>
            <a:r>
              <a:rPr lang="tr-TR" altLang="en-US" sz="3600"/>
              <a:t/>
            </a:r>
            <a:br>
              <a:rPr lang="tr-TR" altLang="en-US" sz="3600"/>
            </a:br>
            <a:r>
              <a:rPr lang="tr-TR" altLang="en-US" sz="3600"/>
              <a:t/>
            </a:r>
            <a:br>
              <a:rPr lang="tr-TR" altLang="en-US" sz="3600"/>
            </a:br>
            <a:r>
              <a:rPr lang="tr-TR" altLang="en-US" sz="3600"/>
              <a:t/>
            </a:r>
            <a:br>
              <a:rPr lang="tr-TR" altLang="en-US" sz="3600"/>
            </a:br>
            <a:endParaRPr lang="tr-TR" altLang="en-US" sz="3600"/>
          </a:p>
        </p:txBody>
      </p:sp>
    </p:spTree>
    <p:extLst>
      <p:ext uri="{BB962C8B-B14F-4D97-AF65-F5344CB8AC3E}">
        <p14:creationId xmlns:p14="http://schemas.microsoft.com/office/powerpoint/2010/main" val="142814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>
            <a:extLst>
              <a:ext uri="{FF2B5EF4-FFF2-40B4-BE49-F238E27FC236}">
                <a16:creationId xmlns:a16="http://schemas.microsoft.com/office/drawing/2014/main" id="{7DD1558D-EA0D-4281-B720-403D6755A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908051"/>
            <a:ext cx="7561263" cy="518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2831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04ACB-635E-4F6D-842F-BEC44F5DB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549275"/>
            <a:ext cx="8064500" cy="5892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İHTİSASLAŞMA VE TİCARET: </a:t>
            </a:r>
            <a:r>
              <a:rPr lang="tr-TR" altLang="en-US" sz="3000"/>
              <a:t>Farklı malların farklı ülkeler-firmalar-kişiler tarafında üretilmesine </a:t>
            </a:r>
            <a:r>
              <a:rPr lang="tr-TR" altLang="en-US" sz="3000" b="1"/>
              <a:t>ihtisaslaşma </a:t>
            </a:r>
            <a:r>
              <a:rPr lang="tr-TR" altLang="en-US" sz="3000"/>
              <a:t>denir. </a:t>
            </a:r>
            <a:r>
              <a:rPr lang="tr-TR" altLang="en-US" sz="3000" b="1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İKTİSADİ SİSTEMLER: </a:t>
            </a:r>
            <a:r>
              <a:rPr lang="tr-TR" altLang="en-US" sz="3000"/>
              <a:t>Bir toplumdaki kaynakların sahipliğini ve kullanımını belirleyen kurallar bütününe denir. </a:t>
            </a:r>
            <a:endParaRPr lang="tr-TR" altLang="en-US" sz="3000" b="1"/>
          </a:p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PİYASA MEKANİZMASI: </a:t>
            </a:r>
            <a:r>
              <a:rPr lang="tr-TR" altLang="en-US" sz="3000"/>
              <a:t>Bir toplumda ne-nasıl-kimler için üretilecek soruları, her şeyden önce </a:t>
            </a:r>
            <a:r>
              <a:rPr lang="tr-TR" altLang="en-US" sz="3000" b="1"/>
              <a:t>piyasa mekanizması </a:t>
            </a:r>
            <a:r>
              <a:rPr lang="tr-TR" altLang="en-US" sz="3000"/>
              <a:t>vasıtasıyla cevaplandırılabilir. Piyasa mekanizmasında kısaca iktisadi mesele-kaynak dağılım meselesi diye nitelendirilen söz konusu sorular, tüketicilerin fayda, üreticilerin kar maksimizasyonunu amaçlayan iktisadi davranışları ile cevaplandırılır. </a:t>
            </a:r>
            <a:endParaRPr lang="tr-TR" altLang="en-US" sz="3000" b="1"/>
          </a:p>
          <a:p>
            <a:pPr eaLnBrk="1" hangingPunct="1">
              <a:lnSpc>
                <a:spcPct val="80000"/>
              </a:lnSpc>
            </a:pPr>
            <a:endParaRPr lang="tr-TR" altLang="en-US" sz="3000"/>
          </a:p>
        </p:txBody>
      </p:sp>
    </p:spTree>
    <p:extLst>
      <p:ext uri="{BB962C8B-B14F-4D97-AF65-F5344CB8AC3E}">
        <p14:creationId xmlns:p14="http://schemas.microsoft.com/office/powerpoint/2010/main" val="164987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Geniş ekran</PresentationFormat>
  <Paragraphs>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İKTİSADA GİRİŞ I DERS 3</vt:lpstr>
      <vt:lpstr>BÖLÜM 2/ÜRETİM İMKANLARI EĞRİSİ, İHTİSASLAŞMA VE İKTİSADİ SİSTEMLER  ÜRETİM OLANAKLARI EĞRİSİ: Üretim teknolojisi ve kaynakların veri olduğu bir ekonomide, veri kaynakların tam ve en düşük maliyetle  üretimi sağlayan bir biçimde kullanılması halinde mal bileşimlerinin geometrik yerine denir.     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3</dc:title>
  <dc:creator>Umut Öneş</dc:creator>
  <cp:lastModifiedBy>Serdal BAHCE</cp:lastModifiedBy>
  <cp:revision>2</cp:revision>
  <dcterms:created xsi:type="dcterms:W3CDTF">2017-12-20T11:33:42Z</dcterms:created>
  <dcterms:modified xsi:type="dcterms:W3CDTF">2021-11-11T19:18:21Z</dcterms:modified>
</cp:coreProperties>
</file>