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CAA070A-261E-4F53-B555-914B0E193174}" type="datetimeFigureOut">
              <a:rPr lang="tr-TR" smtClean="0"/>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3945251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CAA070A-261E-4F53-B555-914B0E193174}" type="datetimeFigureOut">
              <a:rPr lang="tr-TR" smtClean="0"/>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39092801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CAA070A-261E-4F53-B555-914B0E193174}" type="datetimeFigureOut">
              <a:rPr lang="tr-TR" smtClean="0"/>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2652206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CAA070A-261E-4F53-B555-914B0E193174}" type="datetimeFigureOut">
              <a:rPr lang="tr-TR" smtClean="0"/>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993283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CAA070A-261E-4F53-B555-914B0E193174}" type="datetimeFigureOut">
              <a:rPr lang="tr-TR" smtClean="0"/>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25327600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CAA070A-261E-4F53-B555-914B0E193174}" type="datetimeFigureOut">
              <a:rPr lang="tr-TR" smtClean="0"/>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3361730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CAA070A-261E-4F53-B555-914B0E193174}" type="datetimeFigureOut">
              <a:rPr lang="tr-TR" smtClean="0"/>
              <a:t>27.11.2017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21212143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CAA070A-261E-4F53-B555-914B0E193174}" type="datetimeFigureOut">
              <a:rPr lang="tr-TR" smtClean="0"/>
              <a:t>27.11.2017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1338521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CAA070A-261E-4F53-B555-914B0E193174}" type="datetimeFigureOut">
              <a:rPr lang="tr-TR" smtClean="0"/>
              <a:t>27.11.2017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33369746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CAA070A-261E-4F53-B555-914B0E193174}" type="datetimeFigureOut">
              <a:rPr lang="tr-TR" smtClean="0"/>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13080550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CAA070A-261E-4F53-B555-914B0E193174}" type="datetimeFigureOut">
              <a:rPr lang="tr-TR" smtClean="0"/>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424460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AA070A-261E-4F53-B555-914B0E193174}" type="datetimeFigureOut">
              <a:rPr lang="tr-TR" smtClean="0"/>
              <a:t>27.11.2017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F57EDD-0FB6-4758-9843-A0058D64FECE}" type="slidenum">
              <a:rPr lang="tr-TR" smtClean="0"/>
              <a:t>‹#›</a:t>
            </a:fld>
            <a:endParaRPr lang="tr-TR"/>
          </a:p>
        </p:txBody>
      </p:sp>
    </p:spTree>
    <p:extLst>
      <p:ext uri="{BB962C8B-B14F-4D97-AF65-F5344CB8AC3E}">
        <p14:creationId xmlns:p14="http://schemas.microsoft.com/office/powerpoint/2010/main" val="24967320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821124"/>
          </a:xfrm>
        </p:spPr>
        <p:txBody>
          <a:bodyPr/>
          <a:lstStyle/>
          <a:p>
            <a:r>
              <a:rPr lang="tr-TR" dirty="0" smtClean="0"/>
              <a:t>12. Hafta</a:t>
            </a:r>
            <a:endParaRPr lang="tr-TR" dirty="0"/>
          </a:p>
        </p:txBody>
      </p:sp>
      <p:sp>
        <p:nvSpPr>
          <p:cNvPr id="3" name="İçerik Yer Tutucusu 2"/>
          <p:cNvSpPr>
            <a:spLocks noGrp="1"/>
          </p:cNvSpPr>
          <p:nvPr>
            <p:ph idx="1"/>
          </p:nvPr>
        </p:nvSpPr>
        <p:spPr>
          <a:xfrm>
            <a:off x="838200" y="1400432"/>
            <a:ext cx="10515600" cy="4776531"/>
          </a:xfrm>
        </p:spPr>
        <p:txBody>
          <a:bodyPr>
            <a:normAutofit fontScale="85000" lnSpcReduction="20000"/>
          </a:bodyPr>
          <a:lstStyle/>
          <a:p>
            <a:r>
              <a:rPr lang="tr-TR" dirty="0" smtClean="0"/>
              <a:t>I. Dünya Savaşı bu çöküşün tescillendiği ve 19. Yüzyılın son çeyreğinde yoğunlaşan çelişkilerin kendilerini dışa vurdukları moment oldu. </a:t>
            </a:r>
          </a:p>
          <a:p>
            <a:r>
              <a:rPr lang="tr-TR" dirty="0" smtClean="0"/>
              <a:t>İki savaş arası dönemin temel yapı taşları:</a:t>
            </a:r>
          </a:p>
          <a:p>
            <a:pPr marL="514350" indent="-514350">
              <a:buAutoNum type="arabicParenR"/>
            </a:pPr>
            <a:r>
              <a:rPr lang="tr-TR" dirty="0" smtClean="0"/>
              <a:t>İngiliz hegemonyasının sonu: İngiltere savaştan galip çıkanlar arasındaydı ancak hem askeri hem de ekonomik olarak </a:t>
            </a:r>
            <a:r>
              <a:rPr lang="tr-TR" dirty="0" err="1" smtClean="0"/>
              <a:t>Pax</a:t>
            </a:r>
            <a:r>
              <a:rPr lang="tr-TR" dirty="0" smtClean="0"/>
              <a:t> </a:t>
            </a:r>
            <a:r>
              <a:rPr lang="tr-TR" dirty="0" err="1" smtClean="0"/>
              <a:t>Britanica’yı</a:t>
            </a:r>
            <a:r>
              <a:rPr lang="tr-TR" dirty="0" smtClean="0"/>
              <a:t> sürdürecek gücü kalmadı. Bunun en temel göstergesi kuşkusuz altın standardının giderek etkisizleşmesiydi. </a:t>
            </a:r>
          </a:p>
          <a:p>
            <a:pPr marL="514350" indent="-514350">
              <a:buAutoNum type="arabicParenR"/>
            </a:pPr>
            <a:r>
              <a:rPr lang="tr-TR" dirty="0" smtClean="0"/>
              <a:t>İngiliz liberal düzeninin sonu: 19. Yüzyıl küresel serbest ticaret anlayışı açıkçası ideolojik meşru temelini İngiliz menşeili liberalizmden almaktaydı. Bu liberalizmin yaratığı siyasi ortam daha savaşın öncesinde özelikle kıta </a:t>
            </a:r>
            <a:r>
              <a:rPr lang="tr-TR" dirty="0" err="1" smtClean="0"/>
              <a:t>Avrupasında</a:t>
            </a:r>
            <a:r>
              <a:rPr lang="tr-TR" dirty="0" smtClean="0"/>
              <a:t> seçmen tabanının genişlemesine ve daha önce aktif politikada </a:t>
            </a:r>
            <a:r>
              <a:rPr lang="tr-TR" dirty="0" err="1" smtClean="0"/>
              <a:t>esamesi</a:t>
            </a:r>
            <a:r>
              <a:rPr lang="tr-TR" dirty="0" smtClean="0"/>
              <a:t> okunmayan işçi partilerinin güçlü siyasi hareketler haline gelmesine yol açmıştı. Bu iki gelişme iki savaş arası dönemde toplumsal ve ekonomik çelişkilerin liberalizmin altını oymasına yardım etti. İngiliz küresel sistemi dökülmekteydi ve merkezkaç güçlerin özelikle Avrupa’da </a:t>
            </a:r>
            <a:r>
              <a:rPr lang="tr-TR" dirty="0" err="1" smtClean="0"/>
              <a:t>insiyatifi</a:t>
            </a:r>
            <a:r>
              <a:rPr lang="tr-TR" dirty="0" smtClean="0"/>
              <a:t> ele geçirmesini eğeleyemedi. </a:t>
            </a:r>
            <a:endParaRPr lang="tr-TR" dirty="0"/>
          </a:p>
        </p:txBody>
      </p:sp>
    </p:spTree>
    <p:extLst>
      <p:ext uri="{BB962C8B-B14F-4D97-AF65-F5344CB8AC3E}">
        <p14:creationId xmlns:p14="http://schemas.microsoft.com/office/powerpoint/2010/main" val="23308583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329514"/>
            <a:ext cx="10515600" cy="5847449"/>
          </a:xfrm>
        </p:spPr>
        <p:txBody>
          <a:bodyPr/>
          <a:lstStyle/>
          <a:p>
            <a:pPr marL="0" indent="0">
              <a:buNone/>
            </a:pPr>
            <a:r>
              <a:rPr lang="tr-TR" dirty="0" smtClean="0"/>
              <a:t>3) Kapitalizm daha savaşın hemen öncesinde daralma ve durgunluk eğilimleri sergilemeye başlamıştı. Askeri harcamalar ve emperyalist savaş kaçınılmaz çöküşü bir süre erteledi. Ancak iki savaş arası bir tür ekonomik çöküşün egemen olduğu dönem oldu ve 1929 Büyük Çöküşü uzunca süredir alttan alta işleyen eğilimlerin patladığı an oldu. Bu ölçüde bir ekonomik çözülme hiç kuşkusuz kapitalist toplumlarda sınıfsal gerilimlerin ve çelişkilerin yatıştırılmasını imkansız hale getirdi. Bu da uyum yerine çatışmayı körükledi. </a:t>
            </a:r>
          </a:p>
          <a:p>
            <a:pPr marL="0" indent="0">
              <a:buNone/>
            </a:pPr>
            <a:r>
              <a:rPr lang="tr-TR" dirty="0" smtClean="0"/>
              <a:t>4) Bu çatışma Büyük Ekim Devrimi ile birlikte başka bir boyut kazandı. Sosyalizm çekiciliği giderek artan siyasi bir program olmaktan çıktı, gerçek bir siyasal güç haline geldi. Ekonomik ve toplumsal krizin etkisiyle parçalanan gelişmiş ve gelişmekte olan kapitalist toplumlarda özelikle işçi sınıfının önemli bir bölümü bu yeni siyasi gücün de etkisiyle giderek sola yöneldiler. </a:t>
            </a:r>
            <a:endParaRPr lang="tr-TR" dirty="0"/>
          </a:p>
        </p:txBody>
      </p:sp>
    </p:spTree>
    <p:extLst>
      <p:ext uri="{BB962C8B-B14F-4D97-AF65-F5344CB8AC3E}">
        <p14:creationId xmlns:p14="http://schemas.microsoft.com/office/powerpoint/2010/main" val="1340760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543697"/>
            <a:ext cx="10515600" cy="5633266"/>
          </a:xfrm>
        </p:spPr>
        <p:txBody>
          <a:bodyPr>
            <a:normAutofit fontScale="85000" lnSpcReduction="10000"/>
          </a:bodyPr>
          <a:lstStyle/>
          <a:p>
            <a:pPr marL="0" indent="0">
              <a:buNone/>
            </a:pPr>
            <a:r>
              <a:rPr lang="tr-TR" dirty="0" smtClean="0"/>
              <a:t>5) Ancak bu sola yönelim ve parçalanmışlığın yarattığı kıtasal iç savaşta karşı tepki de gelişti. Yükselen sosyalizm ve komünizme karşı tepki olarak tüm Avrupa devletlerinde güçlü aşırı sağ/faşist hareketler mülk sahibi sınıfların anti-komünist histerisinden faydalanarak büyüdüler. Bu da Avrupa iç savaşını körükledi. </a:t>
            </a:r>
          </a:p>
          <a:p>
            <a:pPr marL="0" indent="0">
              <a:buNone/>
            </a:pPr>
            <a:r>
              <a:rPr lang="tr-TR" dirty="0" smtClean="0"/>
              <a:t>6) Özelikle 1929 Krizi’nden hemen önce ve sonra küresel para ve ticaret sisteminin parçalanmaya başladığı ortadaydı. Altın standardına inatçı bağlılık zaten işlemekte olan </a:t>
            </a:r>
            <a:r>
              <a:rPr lang="tr-TR" dirty="0" err="1" smtClean="0"/>
              <a:t>deflasyonist</a:t>
            </a:r>
            <a:r>
              <a:rPr lang="tr-TR" dirty="0" smtClean="0"/>
              <a:t> eğilimleri körüklemekteydi. Bu da hem köylü gelirlerinde muazzam bir düşüşe yol açmakta hem de kapitalist kârlarını aşındırmaktaydı. Yükselen işçi sınıfı radikalizmi ücretlerin düşürülmesini engellemekteydi. Böylece ekonomik gerileme yüksek işsizlik yaratmaya başladı. Ayrıca  bunun küresel ticaret sistemine yansıması da oldukça </a:t>
            </a:r>
            <a:r>
              <a:rPr lang="tr-TR" dirty="0" err="1" smtClean="0"/>
              <a:t>katastrofik</a:t>
            </a:r>
            <a:r>
              <a:rPr lang="tr-TR" dirty="0" smtClean="0"/>
              <a:t> oldu. Özellikle daralan merkez ekonomilerin ithal mal talebine karşı oldukça duyarlı azgelişmiş kapitalist ülkeler dış talebin düşmesiyle birlikte ciddi ödemeler dengesi problemleriyle karşı karşıya kaldılar. Bu ortamda bir tür komşunu soy politikası egemen oldu. Aslında sistemin mantığı gereği altın standardına endekslenerek sabitlenmeleri gereken kurlar silah olarak kullanılmaya başlandı. Herkes daha fazla dış satım için frekansı artan devalüasyona baş vurunca küresel ticaret sistemi çökmenin eşiğine geldi. </a:t>
            </a:r>
            <a:endParaRPr lang="tr-TR" dirty="0"/>
          </a:p>
        </p:txBody>
      </p:sp>
    </p:spTree>
    <p:extLst>
      <p:ext uri="{BB962C8B-B14F-4D97-AF65-F5344CB8AC3E}">
        <p14:creationId xmlns:p14="http://schemas.microsoft.com/office/powerpoint/2010/main" val="35912034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642551"/>
            <a:ext cx="10515600" cy="5559125"/>
          </a:xfrm>
        </p:spPr>
        <p:txBody>
          <a:bodyPr>
            <a:normAutofit fontScale="92500" lnSpcReduction="20000"/>
          </a:bodyPr>
          <a:lstStyle/>
          <a:p>
            <a:pPr marL="0" indent="0">
              <a:buNone/>
            </a:pPr>
            <a:r>
              <a:rPr lang="tr-TR" dirty="0" smtClean="0"/>
              <a:t>7) ABD savaştan muzaffer çıkmış ve Avrupa ülkeleri kadar hasar görmemişti.  Kısacası küresel kapitalizmin yeni lideri olmaya tek adaydı. Ancak bu türden bir lider </a:t>
            </a:r>
            <a:r>
              <a:rPr lang="tr-TR" dirty="0" err="1" smtClean="0"/>
              <a:t>emeperyalizmine</a:t>
            </a:r>
            <a:r>
              <a:rPr lang="tr-TR" dirty="0" smtClean="0"/>
              <a:t> ne kurumsal ne de ideolojik olarak henüz hazır değildi. </a:t>
            </a:r>
            <a:r>
              <a:rPr lang="tr-TR" dirty="0" err="1" smtClean="0"/>
              <a:t>Versailles</a:t>
            </a:r>
            <a:r>
              <a:rPr lang="tr-TR" dirty="0" smtClean="0"/>
              <a:t> barış görüşmelerine Wilson’un 14 ilkesi damga vurdu. Ancak Wilson bu antlaşmayı ABD senatosuna kabul ettiremedi. Açıkçası ABD henüz kendini kendi kıtasına izole etmek gibi bir amca sahipti ve küresel bir görev üstlenmeye pek hazır değildi. </a:t>
            </a:r>
          </a:p>
          <a:p>
            <a:pPr marL="0" indent="0">
              <a:buNone/>
            </a:pPr>
            <a:r>
              <a:rPr lang="tr-TR" dirty="0" smtClean="0"/>
              <a:t>8) Savaştan ağır yaralı olarak çıkan Almanya başta bir tür iç savaşın kucağına düştü ancak sisteme bağlı sağ ve sol unsurların işbirliğiyle kriz aşıldı. Daha sonra ağır şartlar içeren </a:t>
            </a:r>
            <a:r>
              <a:rPr lang="tr-TR" dirty="0" err="1" smtClean="0"/>
              <a:t>Versailles</a:t>
            </a:r>
            <a:r>
              <a:rPr lang="tr-TR" dirty="0" smtClean="0"/>
              <a:t> Barış </a:t>
            </a:r>
            <a:r>
              <a:rPr lang="tr-TR" dirty="0" err="1" smtClean="0"/>
              <a:t>Antlaşaması</a:t>
            </a:r>
            <a:r>
              <a:rPr lang="tr-TR" dirty="0" smtClean="0"/>
              <a:t> Almanya’da bir tür aşırı sağ </a:t>
            </a:r>
            <a:r>
              <a:rPr lang="tr-TR" dirty="0" err="1" smtClean="0"/>
              <a:t>rövanşizmin</a:t>
            </a:r>
            <a:r>
              <a:rPr lang="tr-TR" dirty="0" smtClean="0"/>
              <a:t> doğmasına yol açtı ve yükselen Nazizm bu ortamı iyi kullandı. Ayrıca iki savaş arası dönemde ekonomik krizin en ağır yaşandığı yerlerden biri Almanya idi ve Naziler dönemin sunduğu cömert olanaklardan sonuna kadar yararlandılar. </a:t>
            </a:r>
          </a:p>
          <a:p>
            <a:pPr marL="0" indent="0">
              <a:buNone/>
            </a:pPr>
            <a:endParaRPr lang="tr-TR" dirty="0"/>
          </a:p>
          <a:p>
            <a:pPr marL="0" indent="0">
              <a:buNone/>
            </a:pPr>
            <a:r>
              <a:rPr lang="tr-TR" dirty="0" smtClean="0"/>
              <a:t>Tüm bu unsurlar iki savaş arasın dönemde sınıfsal, ulusal, ekonomik ve </a:t>
            </a:r>
            <a:r>
              <a:rPr lang="tr-TR" dirty="0" err="1" smtClean="0"/>
              <a:t>ulsulararası</a:t>
            </a:r>
            <a:r>
              <a:rPr lang="tr-TR" dirty="0" smtClean="0"/>
              <a:t> çatışma eğilimlerini güçlendirdi. Sonuç ise 1 Eylül 1939’da patlayan II. Dünya Savaşı oldu. </a:t>
            </a:r>
            <a:endParaRPr lang="tr-TR" dirty="0"/>
          </a:p>
        </p:txBody>
      </p:sp>
    </p:spTree>
    <p:extLst>
      <p:ext uri="{BB962C8B-B14F-4D97-AF65-F5344CB8AC3E}">
        <p14:creationId xmlns:p14="http://schemas.microsoft.com/office/powerpoint/2010/main" val="296210618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650</Words>
  <Application>Microsoft Office PowerPoint</Application>
  <PresentationFormat>Geniş ekran</PresentationFormat>
  <Paragraphs>13</Paragraphs>
  <Slides>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vt:i4>
      </vt:variant>
    </vt:vector>
  </HeadingPairs>
  <TitlesOfParts>
    <vt:vector size="8" baseType="lpstr">
      <vt:lpstr>Arial</vt:lpstr>
      <vt:lpstr>Calibri</vt:lpstr>
      <vt:lpstr>Calibri Light</vt:lpstr>
      <vt:lpstr>Office Teması</vt:lpstr>
      <vt:lpstr>12. Hafta</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 Hafta</dc:title>
  <dc:creator>sbahce</dc:creator>
  <cp:lastModifiedBy>sbahce</cp:lastModifiedBy>
  <cp:revision>6</cp:revision>
  <dcterms:created xsi:type="dcterms:W3CDTF">2017-11-27T16:56:52Z</dcterms:created>
  <dcterms:modified xsi:type="dcterms:W3CDTF">2017-11-27T17:00:13Z</dcterms:modified>
</cp:coreProperties>
</file>