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4" r:id="rId2"/>
    <p:sldId id="269" r:id="rId3"/>
    <p:sldId id="268" r:id="rId4"/>
    <p:sldId id="267" r:id="rId5"/>
    <p:sldId id="266" r:id="rId6"/>
    <p:sldId id="265" r:id="rId7"/>
    <p:sldId id="263" r:id="rId8"/>
    <p:sldId id="262" r:id="rId9"/>
    <p:sldId id="261" r:id="rId10"/>
    <p:sldId id="260" r:id="rId11"/>
    <p:sldId id="259" r:id="rId12"/>
    <p:sldId id="258"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7F3249-58DF-4C22-9BAC-F33D620C68D8}" type="datetimeFigureOut">
              <a:rPr lang="tr-TR" smtClean="0"/>
              <a:t>5.6.2020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1FE8F6-1781-430A-B8D4-C6F205D606E2}" type="slidenum">
              <a:rPr lang="tr-TR" smtClean="0"/>
              <a:t>‹#›</a:t>
            </a:fld>
            <a:endParaRPr lang="tr-TR"/>
          </a:p>
        </p:txBody>
      </p:sp>
    </p:spTree>
    <p:extLst>
      <p:ext uri="{BB962C8B-B14F-4D97-AF65-F5344CB8AC3E}">
        <p14:creationId xmlns:p14="http://schemas.microsoft.com/office/powerpoint/2010/main" val="2736945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1</a:t>
            </a:fld>
            <a:endParaRPr lang="en-US"/>
          </a:p>
        </p:txBody>
      </p:sp>
    </p:spTree>
    <p:extLst>
      <p:ext uri="{BB962C8B-B14F-4D97-AF65-F5344CB8AC3E}">
        <p14:creationId xmlns:p14="http://schemas.microsoft.com/office/powerpoint/2010/main" val="21580781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10</a:t>
            </a:fld>
            <a:endParaRPr lang="en-US"/>
          </a:p>
        </p:txBody>
      </p:sp>
    </p:spTree>
    <p:extLst>
      <p:ext uri="{BB962C8B-B14F-4D97-AF65-F5344CB8AC3E}">
        <p14:creationId xmlns:p14="http://schemas.microsoft.com/office/powerpoint/2010/main" val="15184835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11</a:t>
            </a:fld>
            <a:endParaRPr lang="en-US"/>
          </a:p>
        </p:txBody>
      </p:sp>
    </p:spTree>
    <p:extLst>
      <p:ext uri="{BB962C8B-B14F-4D97-AF65-F5344CB8AC3E}">
        <p14:creationId xmlns:p14="http://schemas.microsoft.com/office/powerpoint/2010/main" val="22906605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12</a:t>
            </a:fld>
            <a:endParaRPr lang="en-US"/>
          </a:p>
        </p:txBody>
      </p:sp>
    </p:spTree>
    <p:extLst>
      <p:ext uri="{BB962C8B-B14F-4D97-AF65-F5344CB8AC3E}">
        <p14:creationId xmlns:p14="http://schemas.microsoft.com/office/powerpoint/2010/main" val="21448715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2</a:t>
            </a:fld>
            <a:endParaRPr lang="en-US"/>
          </a:p>
        </p:txBody>
      </p:sp>
    </p:spTree>
    <p:extLst>
      <p:ext uri="{BB962C8B-B14F-4D97-AF65-F5344CB8AC3E}">
        <p14:creationId xmlns:p14="http://schemas.microsoft.com/office/powerpoint/2010/main" val="32138164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3</a:t>
            </a:fld>
            <a:endParaRPr lang="en-US"/>
          </a:p>
        </p:txBody>
      </p:sp>
    </p:spTree>
    <p:extLst>
      <p:ext uri="{BB962C8B-B14F-4D97-AF65-F5344CB8AC3E}">
        <p14:creationId xmlns:p14="http://schemas.microsoft.com/office/powerpoint/2010/main" val="8186633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4</a:t>
            </a:fld>
            <a:endParaRPr lang="en-US"/>
          </a:p>
        </p:txBody>
      </p:sp>
    </p:spTree>
    <p:extLst>
      <p:ext uri="{BB962C8B-B14F-4D97-AF65-F5344CB8AC3E}">
        <p14:creationId xmlns:p14="http://schemas.microsoft.com/office/powerpoint/2010/main" val="16816102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5</a:t>
            </a:fld>
            <a:endParaRPr lang="en-US"/>
          </a:p>
        </p:txBody>
      </p:sp>
    </p:spTree>
    <p:extLst>
      <p:ext uri="{BB962C8B-B14F-4D97-AF65-F5344CB8AC3E}">
        <p14:creationId xmlns:p14="http://schemas.microsoft.com/office/powerpoint/2010/main" val="26034431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6</a:t>
            </a:fld>
            <a:endParaRPr lang="en-US"/>
          </a:p>
        </p:txBody>
      </p:sp>
    </p:spTree>
    <p:extLst>
      <p:ext uri="{BB962C8B-B14F-4D97-AF65-F5344CB8AC3E}">
        <p14:creationId xmlns:p14="http://schemas.microsoft.com/office/powerpoint/2010/main" val="8121097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7</a:t>
            </a:fld>
            <a:endParaRPr lang="en-US"/>
          </a:p>
        </p:txBody>
      </p:sp>
    </p:spTree>
    <p:extLst>
      <p:ext uri="{BB962C8B-B14F-4D97-AF65-F5344CB8AC3E}">
        <p14:creationId xmlns:p14="http://schemas.microsoft.com/office/powerpoint/2010/main" val="12926086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8</a:t>
            </a:fld>
            <a:endParaRPr lang="en-US"/>
          </a:p>
        </p:txBody>
      </p:sp>
    </p:spTree>
    <p:extLst>
      <p:ext uri="{BB962C8B-B14F-4D97-AF65-F5344CB8AC3E}">
        <p14:creationId xmlns:p14="http://schemas.microsoft.com/office/powerpoint/2010/main" val="17126865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9</a:t>
            </a:fld>
            <a:endParaRPr lang="en-US"/>
          </a:p>
        </p:txBody>
      </p:sp>
    </p:spTree>
    <p:extLst>
      <p:ext uri="{BB962C8B-B14F-4D97-AF65-F5344CB8AC3E}">
        <p14:creationId xmlns:p14="http://schemas.microsoft.com/office/powerpoint/2010/main" val="4990345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77C2366-BAFD-41DE-9FFB-7B1986D81C53}" type="datetimeFigureOut">
              <a:rPr lang="tr-TR" smtClean="0"/>
              <a:t>5.6.2020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6663C1-DB0D-4CC3-833B-A60990948D37}" type="slidenum">
              <a:rPr lang="tr-TR" smtClean="0"/>
              <a:t>‹#›</a:t>
            </a:fld>
            <a:endParaRPr lang="tr-TR"/>
          </a:p>
        </p:txBody>
      </p:sp>
    </p:spTree>
    <p:extLst>
      <p:ext uri="{BB962C8B-B14F-4D97-AF65-F5344CB8AC3E}">
        <p14:creationId xmlns:p14="http://schemas.microsoft.com/office/powerpoint/2010/main" val="3672042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77C2366-BAFD-41DE-9FFB-7B1986D81C53}" type="datetimeFigureOut">
              <a:rPr lang="tr-TR" smtClean="0"/>
              <a:t>5.6.2020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6663C1-DB0D-4CC3-833B-A60990948D37}" type="slidenum">
              <a:rPr lang="tr-TR" smtClean="0"/>
              <a:t>‹#›</a:t>
            </a:fld>
            <a:endParaRPr lang="tr-TR"/>
          </a:p>
        </p:txBody>
      </p:sp>
    </p:spTree>
    <p:extLst>
      <p:ext uri="{BB962C8B-B14F-4D97-AF65-F5344CB8AC3E}">
        <p14:creationId xmlns:p14="http://schemas.microsoft.com/office/powerpoint/2010/main" val="3864649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77C2366-BAFD-41DE-9FFB-7B1986D81C53}" type="datetimeFigureOut">
              <a:rPr lang="tr-TR" smtClean="0"/>
              <a:t>5.6.2020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6663C1-DB0D-4CC3-833B-A60990948D37}" type="slidenum">
              <a:rPr lang="tr-TR" smtClean="0"/>
              <a:t>‹#›</a:t>
            </a:fld>
            <a:endParaRPr lang="tr-TR"/>
          </a:p>
        </p:txBody>
      </p:sp>
    </p:spTree>
    <p:extLst>
      <p:ext uri="{BB962C8B-B14F-4D97-AF65-F5344CB8AC3E}">
        <p14:creationId xmlns:p14="http://schemas.microsoft.com/office/powerpoint/2010/main" val="589173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77C2366-BAFD-41DE-9FFB-7B1986D81C53}" type="datetimeFigureOut">
              <a:rPr lang="tr-TR" smtClean="0"/>
              <a:t>5.6.2020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6663C1-DB0D-4CC3-833B-A60990948D37}" type="slidenum">
              <a:rPr lang="tr-TR" smtClean="0"/>
              <a:t>‹#›</a:t>
            </a:fld>
            <a:endParaRPr lang="tr-TR"/>
          </a:p>
        </p:txBody>
      </p:sp>
    </p:spTree>
    <p:extLst>
      <p:ext uri="{BB962C8B-B14F-4D97-AF65-F5344CB8AC3E}">
        <p14:creationId xmlns:p14="http://schemas.microsoft.com/office/powerpoint/2010/main" val="757043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77C2366-BAFD-41DE-9FFB-7B1986D81C53}" type="datetimeFigureOut">
              <a:rPr lang="tr-TR" smtClean="0"/>
              <a:t>5.6.2020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6663C1-DB0D-4CC3-833B-A60990948D37}" type="slidenum">
              <a:rPr lang="tr-TR" smtClean="0"/>
              <a:t>‹#›</a:t>
            </a:fld>
            <a:endParaRPr lang="tr-TR"/>
          </a:p>
        </p:txBody>
      </p:sp>
    </p:spTree>
    <p:extLst>
      <p:ext uri="{BB962C8B-B14F-4D97-AF65-F5344CB8AC3E}">
        <p14:creationId xmlns:p14="http://schemas.microsoft.com/office/powerpoint/2010/main" val="2313424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77C2366-BAFD-41DE-9FFB-7B1986D81C53}" type="datetimeFigureOut">
              <a:rPr lang="tr-TR" smtClean="0"/>
              <a:t>5.6.2020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E6663C1-DB0D-4CC3-833B-A60990948D37}" type="slidenum">
              <a:rPr lang="tr-TR" smtClean="0"/>
              <a:t>‹#›</a:t>
            </a:fld>
            <a:endParaRPr lang="tr-TR"/>
          </a:p>
        </p:txBody>
      </p:sp>
    </p:spTree>
    <p:extLst>
      <p:ext uri="{BB962C8B-B14F-4D97-AF65-F5344CB8AC3E}">
        <p14:creationId xmlns:p14="http://schemas.microsoft.com/office/powerpoint/2010/main" val="3895405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77C2366-BAFD-41DE-9FFB-7B1986D81C53}" type="datetimeFigureOut">
              <a:rPr lang="tr-TR" smtClean="0"/>
              <a:t>5.6.2020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E6663C1-DB0D-4CC3-833B-A60990948D37}" type="slidenum">
              <a:rPr lang="tr-TR" smtClean="0"/>
              <a:t>‹#›</a:t>
            </a:fld>
            <a:endParaRPr lang="tr-TR"/>
          </a:p>
        </p:txBody>
      </p:sp>
    </p:spTree>
    <p:extLst>
      <p:ext uri="{BB962C8B-B14F-4D97-AF65-F5344CB8AC3E}">
        <p14:creationId xmlns:p14="http://schemas.microsoft.com/office/powerpoint/2010/main" val="1928175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77C2366-BAFD-41DE-9FFB-7B1986D81C53}" type="datetimeFigureOut">
              <a:rPr lang="tr-TR" smtClean="0"/>
              <a:t>5.6.2020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E6663C1-DB0D-4CC3-833B-A60990948D37}" type="slidenum">
              <a:rPr lang="tr-TR" smtClean="0"/>
              <a:t>‹#›</a:t>
            </a:fld>
            <a:endParaRPr lang="tr-TR"/>
          </a:p>
        </p:txBody>
      </p:sp>
    </p:spTree>
    <p:extLst>
      <p:ext uri="{BB962C8B-B14F-4D97-AF65-F5344CB8AC3E}">
        <p14:creationId xmlns:p14="http://schemas.microsoft.com/office/powerpoint/2010/main" val="1240682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77C2366-BAFD-41DE-9FFB-7B1986D81C53}" type="datetimeFigureOut">
              <a:rPr lang="tr-TR" smtClean="0"/>
              <a:t>5.6.2020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E6663C1-DB0D-4CC3-833B-A60990948D37}" type="slidenum">
              <a:rPr lang="tr-TR" smtClean="0"/>
              <a:t>‹#›</a:t>
            </a:fld>
            <a:endParaRPr lang="tr-TR"/>
          </a:p>
        </p:txBody>
      </p:sp>
    </p:spTree>
    <p:extLst>
      <p:ext uri="{BB962C8B-B14F-4D97-AF65-F5344CB8AC3E}">
        <p14:creationId xmlns:p14="http://schemas.microsoft.com/office/powerpoint/2010/main" val="4270232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77C2366-BAFD-41DE-9FFB-7B1986D81C53}" type="datetimeFigureOut">
              <a:rPr lang="tr-TR" smtClean="0"/>
              <a:t>5.6.2020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E6663C1-DB0D-4CC3-833B-A60990948D37}" type="slidenum">
              <a:rPr lang="tr-TR" smtClean="0"/>
              <a:t>‹#›</a:t>
            </a:fld>
            <a:endParaRPr lang="tr-TR"/>
          </a:p>
        </p:txBody>
      </p:sp>
    </p:spTree>
    <p:extLst>
      <p:ext uri="{BB962C8B-B14F-4D97-AF65-F5344CB8AC3E}">
        <p14:creationId xmlns:p14="http://schemas.microsoft.com/office/powerpoint/2010/main" val="196305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77C2366-BAFD-41DE-9FFB-7B1986D81C53}" type="datetimeFigureOut">
              <a:rPr lang="tr-TR" smtClean="0"/>
              <a:t>5.6.2020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E6663C1-DB0D-4CC3-833B-A60990948D37}" type="slidenum">
              <a:rPr lang="tr-TR" smtClean="0"/>
              <a:t>‹#›</a:t>
            </a:fld>
            <a:endParaRPr lang="tr-TR"/>
          </a:p>
        </p:txBody>
      </p:sp>
    </p:spTree>
    <p:extLst>
      <p:ext uri="{BB962C8B-B14F-4D97-AF65-F5344CB8AC3E}">
        <p14:creationId xmlns:p14="http://schemas.microsoft.com/office/powerpoint/2010/main" val="2885756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7C2366-BAFD-41DE-9FFB-7B1986D81C53}" type="datetimeFigureOut">
              <a:rPr lang="tr-TR" smtClean="0"/>
              <a:t>5.6.2020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6663C1-DB0D-4CC3-833B-A60990948D37}" type="slidenum">
              <a:rPr lang="tr-TR" smtClean="0"/>
              <a:t>‹#›</a:t>
            </a:fld>
            <a:endParaRPr lang="tr-TR"/>
          </a:p>
        </p:txBody>
      </p:sp>
    </p:spTree>
    <p:extLst>
      <p:ext uri="{BB962C8B-B14F-4D97-AF65-F5344CB8AC3E}">
        <p14:creationId xmlns:p14="http://schemas.microsoft.com/office/powerpoint/2010/main" val="12097097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4"/>
            <a:ext cx="10515600" cy="4807239"/>
          </a:xfrm>
        </p:spPr>
        <p:txBody>
          <a:bodyPr>
            <a:normAutofit/>
          </a:bodyPr>
          <a:lstStyle/>
          <a:p>
            <a:pPr algn="ctr"/>
            <a:r>
              <a:rPr lang="tr-TR" sz="5400" dirty="0"/>
              <a:t/>
            </a:r>
            <a:br>
              <a:rPr lang="tr-TR" sz="5400" dirty="0"/>
            </a:br>
            <a:r>
              <a:rPr lang="tr-TR" dirty="0"/>
              <a:t/>
            </a:r>
            <a:br>
              <a:rPr lang="tr-TR" dirty="0"/>
            </a:br>
            <a:r>
              <a:rPr lang="tr-TR" sz="8000" dirty="0">
                <a:latin typeface="Times New Roman" panose="02020603050405020304" pitchFamily="18" charset="0"/>
                <a:ea typeface="Times New Roman" panose="02020603050405020304" pitchFamily="18" charset="0"/>
              </a:rPr>
              <a:t/>
            </a:r>
            <a:br>
              <a:rPr lang="tr-TR" sz="8000" dirty="0">
                <a:latin typeface="Times New Roman" panose="02020603050405020304" pitchFamily="18" charset="0"/>
                <a:ea typeface="Times New Roman" panose="02020603050405020304" pitchFamily="18" charset="0"/>
              </a:rPr>
            </a:br>
            <a:endParaRPr lang="tr-TR" sz="4900" dirty="0"/>
          </a:p>
        </p:txBody>
      </p:sp>
      <p:sp>
        <p:nvSpPr>
          <p:cNvPr id="3" name="Dikdörtgen 2"/>
          <p:cNvSpPr/>
          <p:nvPr/>
        </p:nvSpPr>
        <p:spPr>
          <a:xfrm>
            <a:off x="600364" y="822036"/>
            <a:ext cx="9448800" cy="2354491"/>
          </a:xfrm>
          <a:prstGeom prst="rect">
            <a:avLst/>
          </a:prstGeom>
        </p:spPr>
        <p:txBody>
          <a:bodyPr wrap="square">
            <a:spAutoFit/>
          </a:bodyPr>
          <a:lstStyle/>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211472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4"/>
            <a:ext cx="10515600" cy="4807239"/>
          </a:xfrm>
        </p:spPr>
        <p:txBody>
          <a:bodyPr>
            <a:normAutofit/>
          </a:bodyPr>
          <a:lstStyle/>
          <a:p>
            <a:pPr algn="ctr"/>
            <a:r>
              <a:rPr lang="tr-TR" sz="5400" dirty="0"/>
              <a:t/>
            </a:r>
            <a:br>
              <a:rPr lang="tr-TR" sz="5400" dirty="0"/>
            </a:br>
            <a:r>
              <a:rPr lang="tr-TR" dirty="0"/>
              <a:t/>
            </a:r>
            <a:br>
              <a:rPr lang="tr-TR" dirty="0"/>
            </a:br>
            <a:r>
              <a:rPr lang="tr-TR" sz="8000" dirty="0">
                <a:latin typeface="Times New Roman" panose="02020603050405020304" pitchFamily="18" charset="0"/>
                <a:ea typeface="Times New Roman" panose="02020603050405020304" pitchFamily="18" charset="0"/>
              </a:rPr>
              <a:t/>
            </a:r>
            <a:br>
              <a:rPr lang="tr-TR" sz="8000" dirty="0">
                <a:latin typeface="Times New Roman" panose="02020603050405020304" pitchFamily="18" charset="0"/>
                <a:ea typeface="Times New Roman" panose="02020603050405020304" pitchFamily="18" charset="0"/>
              </a:rPr>
            </a:br>
            <a:endParaRPr lang="tr-TR" sz="4900" dirty="0"/>
          </a:p>
        </p:txBody>
      </p:sp>
      <p:sp>
        <p:nvSpPr>
          <p:cNvPr id="3" name="Dikdörtgen 2"/>
          <p:cNvSpPr/>
          <p:nvPr/>
        </p:nvSpPr>
        <p:spPr>
          <a:xfrm>
            <a:off x="600364" y="822036"/>
            <a:ext cx="9448800" cy="2354491"/>
          </a:xfrm>
          <a:prstGeom prst="rect">
            <a:avLst/>
          </a:prstGeom>
        </p:spPr>
        <p:txBody>
          <a:bodyPr wrap="square">
            <a:spAutoFit/>
          </a:bodyPr>
          <a:lstStyle/>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p:txBody>
      </p:sp>
      <p:sp>
        <p:nvSpPr>
          <p:cNvPr id="4" name="Dikdörtgen 3"/>
          <p:cNvSpPr/>
          <p:nvPr/>
        </p:nvSpPr>
        <p:spPr>
          <a:xfrm>
            <a:off x="3168072" y="184728"/>
            <a:ext cx="5975927" cy="692497"/>
          </a:xfrm>
          <a:prstGeom prst="rect">
            <a:avLst/>
          </a:prstGeom>
        </p:spPr>
        <p:txBody>
          <a:bodyPr wrap="square">
            <a:spAutoFit/>
          </a:bodyPr>
          <a:lstStyle/>
          <a:p>
            <a:pPr algn="ctr">
              <a:lnSpc>
                <a:spcPct val="105000"/>
              </a:lnSpc>
              <a:spcAft>
                <a:spcPts val="0"/>
              </a:spcAft>
              <a:tabLst>
                <a:tab pos="474980" algn="l"/>
                <a:tab pos="2493645" algn="l"/>
              </a:tabLst>
            </a:pPr>
            <a:r>
              <a:rPr lang="tr-TR" sz="2000" b="1" dirty="0">
                <a:latin typeface="Times New Roman" panose="02020603050405020304" pitchFamily="18" charset="0"/>
                <a:ea typeface="Times New Roman" panose="02020603050405020304" pitchFamily="18" charset="0"/>
              </a:rPr>
              <a:t>770 FOTOĞRAFÇILIK ve FOTOĞRAFLAR</a:t>
            </a:r>
            <a:endParaRPr lang="tr-TR" sz="3200" dirty="0">
              <a:latin typeface="Times New Roman" panose="02020603050405020304" pitchFamily="18" charset="0"/>
              <a:ea typeface="Times New Roman" panose="02020603050405020304" pitchFamily="18" charset="0"/>
            </a:endParaRPr>
          </a:p>
          <a:p>
            <a:pPr>
              <a:spcAft>
                <a:spcPts val="0"/>
              </a:spcAft>
            </a:pPr>
            <a:r>
              <a:rPr lang="tr-TR" i="1" dirty="0">
                <a:solidFill>
                  <a:srgbClr val="7F7F7F"/>
                </a:solidFill>
                <a:latin typeface="Times New Roman" panose="02020603050405020304" pitchFamily="18" charset="0"/>
                <a:ea typeface="Times New Roman" panose="02020603050405020304" pitchFamily="18" charset="0"/>
              </a:rPr>
              <a:t>Teknolojik fotoğrafçılığı 621'de sınıflayın</a:t>
            </a:r>
            <a:endParaRPr lang="tr-TR" sz="3200" dirty="0">
              <a:effectLst/>
              <a:latin typeface="Times New Roman" panose="02020603050405020304" pitchFamily="18" charset="0"/>
              <a:ea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1755565060"/>
              </p:ext>
            </p:extLst>
          </p:nvPr>
        </p:nvGraphicFramePr>
        <p:xfrm>
          <a:off x="600364" y="1136821"/>
          <a:ext cx="7437783" cy="3931273"/>
        </p:xfrm>
        <a:graphic>
          <a:graphicData uri="http://schemas.openxmlformats.org/drawingml/2006/table">
            <a:tbl>
              <a:tblPr firstRow="1" firstCol="1" bandRow="1">
                <a:tableStyleId>{5C22544A-7EE6-4342-B048-85BDC9FD1C3A}</a:tableStyleId>
              </a:tblPr>
              <a:tblGrid>
                <a:gridCol w="749007">
                  <a:extLst>
                    <a:ext uri="{9D8B030D-6E8A-4147-A177-3AD203B41FA5}">
                      <a16:colId xmlns:a16="http://schemas.microsoft.com/office/drawing/2014/main" xmlns="" val="3531973893"/>
                    </a:ext>
                  </a:extLst>
                </a:gridCol>
                <a:gridCol w="3710988">
                  <a:extLst>
                    <a:ext uri="{9D8B030D-6E8A-4147-A177-3AD203B41FA5}">
                      <a16:colId xmlns:a16="http://schemas.microsoft.com/office/drawing/2014/main" xmlns="" val="111806290"/>
                    </a:ext>
                  </a:extLst>
                </a:gridCol>
                <a:gridCol w="2977788">
                  <a:extLst>
                    <a:ext uri="{9D8B030D-6E8A-4147-A177-3AD203B41FA5}">
                      <a16:colId xmlns:a16="http://schemas.microsoft.com/office/drawing/2014/main" xmlns="" val="3473529256"/>
                    </a:ext>
                  </a:extLst>
                </a:gridCol>
              </a:tblGrid>
              <a:tr h="1371265">
                <a:tc>
                  <a:txBody>
                    <a:bodyPr/>
                    <a:lstStyle/>
                    <a:p>
                      <a:pPr>
                        <a:lnSpc>
                          <a:spcPct val="105000"/>
                        </a:lnSpc>
                        <a:spcAft>
                          <a:spcPts val="0"/>
                        </a:spcAft>
                        <a:tabLst>
                          <a:tab pos="2493645" algn="l"/>
                          <a:tab pos="2849880" algn="l"/>
                        </a:tabLst>
                      </a:pPr>
                      <a:r>
                        <a:rPr lang="tr-TR" sz="1600">
                          <a:effectLst/>
                        </a:rPr>
                        <a:t>771</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Teknikler, gereçler, biçimler</a:t>
                      </a:r>
                    </a:p>
                    <a:p>
                      <a:pPr>
                        <a:spcAft>
                          <a:spcPts val="0"/>
                        </a:spcAft>
                      </a:pPr>
                      <a:r>
                        <a:rPr lang="tr-TR" sz="1600">
                          <a:effectLst/>
                        </a:rPr>
                        <a:t>İğne ile delik açarak yapılan fotoğrafçılık, fotoğraf makinesi kullanmadan fotoğrafçılıkla ilgili teknikler dahil</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Fotoğrafçılık - Teknikler;</a:t>
                      </a:r>
                    </a:p>
                    <a:p>
                      <a:pPr>
                        <a:lnSpc>
                          <a:spcPct val="105000"/>
                        </a:lnSpc>
                        <a:spcAft>
                          <a:spcPts val="0"/>
                        </a:spcAft>
                        <a:tabLst>
                          <a:tab pos="2493645" algn="l"/>
                          <a:tab pos="2849880" algn="l"/>
                        </a:tabLst>
                      </a:pPr>
                      <a:r>
                        <a:rPr lang="tr-TR" sz="1600">
                          <a:effectLst/>
                        </a:rPr>
                        <a:t>Fotoğrafçılık - Gereçler;</a:t>
                      </a:r>
                    </a:p>
                    <a:p>
                      <a:pPr>
                        <a:lnSpc>
                          <a:spcPct val="105000"/>
                        </a:lnSpc>
                        <a:spcAft>
                          <a:spcPts val="0"/>
                        </a:spcAft>
                        <a:tabLst>
                          <a:tab pos="2493645" algn="l"/>
                          <a:tab pos="2849880" algn="l"/>
                        </a:tabLst>
                      </a:pPr>
                      <a:r>
                        <a:rPr lang="tr-TR" sz="1600">
                          <a:effectLst/>
                        </a:rPr>
                        <a:t>Fotoğrafçılık - Biçimler</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4016891662"/>
                  </a:ext>
                </a:extLst>
              </a:tr>
              <a:tr h="360367">
                <a:tc>
                  <a:txBody>
                    <a:bodyPr/>
                    <a:lstStyle/>
                    <a:p>
                      <a:pPr>
                        <a:lnSpc>
                          <a:spcPct val="105000"/>
                        </a:lnSpc>
                        <a:spcAft>
                          <a:spcPts val="0"/>
                        </a:spcAft>
                        <a:tabLst>
                          <a:tab pos="2493645" algn="l"/>
                          <a:tab pos="2849880" algn="l"/>
                        </a:tabLst>
                      </a:pPr>
                      <a:r>
                        <a:rPr lang="tr-TR" sz="1600">
                          <a:effectLst/>
                        </a:rPr>
                        <a:t>772</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Madensel tuz işlemleri</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Fotoğrafçılık - Tuz işlemleri</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4273136855"/>
                  </a:ext>
                </a:extLst>
              </a:tr>
              <a:tr h="613091">
                <a:tc>
                  <a:txBody>
                    <a:bodyPr/>
                    <a:lstStyle/>
                    <a:p>
                      <a:pPr>
                        <a:lnSpc>
                          <a:spcPct val="105000"/>
                        </a:lnSpc>
                        <a:spcAft>
                          <a:spcPts val="0"/>
                        </a:spcAft>
                        <a:tabLst>
                          <a:tab pos="2493645" algn="l"/>
                          <a:tab pos="2849880" algn="l"/>
                        </a:tabLst>
                      </a:pPr>
                      <a:r>
                        <a:rPr lang="tr-TR" sz="1600">
                          <a:effectLst/>
                        </a:rPr>
                        <a:t>773</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dirty="0">
                          <a:effectLst/>
                        </a:rPr>
                        <a:t>Baskının boya maddeleri işlemleri</a:t>
                      </a:r>
                    </a:p>
                    <a:p>
                      <a:pPr>
                        <a:spcAft>
                          <a:spcPts val="0"/>
                        </a:spcAft>
                      </a:pPr>
                      <a:r>
                        <a:rPr lang="tr-TR" sz="1600" dirty="0">
                          <a:effectLst/>
                        </a:rPr>
                        <a:t>İlk </a:t>
                      </a:r>
                      <a:r>
                        <a:rPr lang="tr-TR" sz="1600" dirty="0" err="1">
                          <a:effectLst/>
                        </a:rPr>
                        <a:t>fotoğrafik</a:t>
                      </a:r>
                      <a:r>
                        <a:rPr lang="tr-TR" sz="1600" dirty="0">
                          <a:effectLst/>
                        </a:rPr>
                        <a:t> baskı işlemleri</a:t>
                      </a:r>
                      <a:endParaRPr lang="tr-TR" sz="1600" dirty="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Fotoğrafçılık - Boya maddesi</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2565216761"/>
                  </a:ext>
                </a:extLst>
              </a:tr>
              <a:tr h="360367">
                <a:tc>
                  <a:txBody>
                    <a:bodyPr/>
                    <a:lstStyle/>
                    <a:p>
                      <a:pPr>
                        <a:lnSpc>
                          <a:spcPct val="105000"/>
                        </a:lnSpc>
                        <a:spcAft>
                          <a:spcPts val="0"/>
                        </a:spcAft>
                        <a:tabLst>
                          <a:tab pos="2493645" algn="l"/>
                          <a:tab pos="2849880" algn="l"/>
                        </a:tabLst>
                      </a:pPr>
                      <a:r>
                        <a:rPr lang="tr-TR" sz="1600">
                          <a:effectLst/>
                        </a:rPr>
                        <a:t>774</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Holografi</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Holografi</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4064668899"/>
                  </a:ext>
                </a:extLst>
              </a:tr>
              <a:tr h="865816">
                <a:tc>
                  <a:txBody>
                    <a:bodyPr/>
                    <a:lstStyle/>
                    <a:p>
                      <a:pPr>
                        <a:lnSpc>
                          <a:spcPct val="105000"/>
                        </a:lnSpc>
                        <a:spcAft>
                          <a:spcPts val="0"/>
                        </a:spcAft>
                        <a:tabLst>
                          <a:tab pos="2493645" algn="l"/>
                          <a:tab pos="2849880" algn="l"/>
                        </a:tabLst>
                      </a:pPr>
                      <a:r>
                        <a:rPr lang="tr-TR" sz="1600">
                          <a:effectLst/>
                        </a:rPr>
                        <a:t>778</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Fotoğrafçılık alanları ve türleri</a:t>
                      </a:r>
                    </a:p>
                    <a:p>
                      <a:pPr>
                        <a:spcAft>
                          <a:spcPts val="0"/>
                        </a:spcAft>
                      </a:pPr>
                      <a:r>
                        <a:rPr lang="tr-TR" sz="1600">
                          <a:effectLst/>
                        </a:rPr>
                        <a:t>Genel yaklaşım: Teknikler, işlemler, araçlar, gereçler, malzemeler</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Fotoğrafçılık - Alanlar; Fotoğrafçılık -Türler</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1171455770"/>
                  </a:ext>
                </a:extLst>
              </a:tr>
              <a:tr h="360367">
                <a:tc>
                  <a:txBody>
                    <a:bodyPr/>
                    <a:lstStyle/>
                    <a:p>
                      <a:pPr>
                        <a:lnSpc>
                          <a:spcPct val="105000"/>
                        </a:lnSpc>
                        <a:spcAft>
                          <a:spcPts val="0"/>
                        </a:spcAft>
                        <a:tabLst>
                          <a:tab pos="2493645" algn="l"/>
                          <a:tab pos="2849880" algn="l"/>
                        </a:tabLst>
                      </a:pPr>
                      <a:r>
                        <a:rPr lang="tr-TR" sz="1600">
                          <a:effectLst/>
                        </a:rPr>
                        <a:t>779</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Fotoğraflar</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dirty="0">
                          <a:effectLst/>
                        </a:rPr>
                        <a:t>Fotoğraflar</a:t>
                      </a:r>
                      <a:endParaRPr lang="tr-TR" sz="1600" dirty="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2490631906"/>
                  </a:ext>
                </a:extLst>
              </a:tr>
            </a:tbl>
          </a:graphicData>
        </a:graphic>
      </p:graphicFrame>
    </p:spTree>
    <p:extLst>
      <p:ext uri="{BB962C8B-B14F-4D97-AF65-F5344CB8AC3E}">
        <p14:creationId xmlns:p14="http://schemas.microsoft.com/office/powerpoint/2010/main" val="16962702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4"/>
            <a:ext cx="10515600" cy="4807239"/>
          </a:xfrm>
        </p:spPr>
        <p:txBody>
          <a:bodyPr>
            <a:normAutofit/>
          </a:bodyPr>
          <a:lstStyle/>
          <a:p>
            <a:pPr algn="ctr"/>
            <a:r>
              <a:rPr lang="tr-TR" sz="5400" dirty="0"/>
              <a:t/>
            </a:r>
            <a:br>
              <a:rPr lang="tr-TR" sz="5400" dirty="0"/>
            </a:br>
            <a:r>
              <a:rPr lang="tr-TR" dirty="0"/>
              <a:t/>
            </a:r>
            <a:br>
              <a:rPr lang="tr-TR" dirty="0"/>
            </a:br>
            <a:r>
              <a:rPr lang="tr-TR" sz="8000" dirty="0">
                <a:latin typeface="Times New Roman" panose="02020603050405020304" pitchFamily="18" charset="0"/>
                <a:ea typeface="Times New Roman" panose="02020603050405020304" pitchFamily="18" charset="0"/>
              </a:rPr>
              <a:t/>
            </a:r>
            <a:br>
              <a:rPr lang="tr-TR" sz="8000" dirty="0">
                <a:latin typeface="Times New Roman" panose="02020603050405020304" pitchFamily="18" charset="0"/>
                <a:ea typeface="Times New Roman" panose="02020603050405020304" pitchFamily="18" charset="0"/>
              </a:rPr>
            </a:br>
            <a:endParaRPr lang="tr-TR" sz="4900" dirty="0"/>
          </a:p>
        </p:txBody>
      </p:sp>
      <p:sp>
        <p:nvSpPr>
          <p:cNvPr id="3" name="Dikdörtgen 2"/>
          <p:cNvSpPr/>
          <p:nvPr/>
        </p:nvSpPr>
        <p:spPr>
          <a:xfrm>
            <a:off x="600364" y="822036"/>
            <a:ext cx="9448800" cy="2354491"/>
          </a:xfrm>
          <a:prstGeom prst="rect">
            <a:avLst/>
          </a:prstGeom>
        </p:spPr>
        <p:txBody>
          <a:bodyPr wrap="square">
            <a:spAutoFit/>
          </a:bodyPr>
          <a:lstStyle/>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p:txBody>
      </p:sp>
      <p:sp>
        <p:nvSpPr>
          <p:cNvPr id="4" name="Dikdörtgen 3"/>
          <p:cNvSpPr/>
          <p:nvPr/>
        </p:nvSpPr>
        <p:spPr>
          <a:xfrm>
            <a:off x="3943928" y="175491"/>
            <a:ext cx="2850340" cy="383182"/>
          </a:xfrm>
          <a:prstGeom prst="rect">
            <a:avLst/>
          </a:prstGeom>
        </p:spPr>
        <p:txBody>
          <a:bodyPr wrap="square">
            <a:spAutoFit/>
          </a:bodyPr>
          <a:lstStyle/>
          <a:p>
            <a:pPr algn="ctr">
              <a:lnSpc>
                <a:spcPct val="105000"/>
              </a:lnSpc>
              <a:spcAft>
                <a:spcPts val="0"/>
              </a:spcAft>
              <a:tabLst>
                <a:tab pos="474980" algn="l"/>
                <a:tab pos="2493645" algn="l"/>
              </a:tabLst>
            </a:pPr>
            <a:r>
              <a:rPr lang="tr-TR" b="1" dirty="0">
                <a:latin typeface="Times New Roman" panose="02020603050405020304" pitchFamily="18" charset="0"/>
                <a:ea typeface="Times New Roman" panose="02020603050405020304" pitchFamily="18" charset="0"/>
              </a:rPr>
              <a:t>780 MÜZİK</a:t>
            </a:r>
            <a:endParaRPr lang="tr-TR" sz="2800" dirty="0">
              <a:effectLst/>
              <a:latin typeface="Times New Roman" panose="02020603050405020304" pitchFamily="18" charset="0"/>
              <a:ea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1838997505"/>
              </p:ext>
            </p:extLst>
          </p:nvPr>
        </p:nvGraphicFramePr>
        <p:xfrm>
          <a:off x="600364" y="1015587"/>
          <a:ext cx="11388436" cy="5780629"/>
        </p:xfrm>
        <a:graphic>
          <a:graphicData uri="http://schemas.openxmlformats.org/drawingml/2006/table">
            <a:tbl>
              <a:tblPr firstRow="1" firstCol="1" bandRow="1">
                <a:tableStyleId>{5C22544A-7EE6-4342-B048-85BDC9FD1C3A}</a:tableStyleId>
              </a:tblPr>
              <a:tblGrid>
                <a:gridCol w="1146849">
                  <a:extLst>
                    <a:ext uri="{9D8B030D-6E8A-4147-A177-3AD203B41FA5}">
                      <a16:colId xmlns:a16="http://schemas.microsoft.com/office/drawing/2014/main" xmlns="" val="3814678326"/>
                    </a:ext>
                  </a:extLst>
                </a:gridCol>
                <a:gridCol w="5682117">
                  <a:extLst>
                    <a:ext uri="{9D8B030D-6E8A-4147-A177-3AD203B41FA5}">
                      <a16:colId xmlns:a16="http://schemas.microsoft.com/office/drawing/2014/main" xmlns="" val="720379983"/>
                    </a:ext>
                  </a:extLst>
                </a:gridCol>
                <a:gridCol w="4559470">
                  <a:extLst>
                    <a:ext uri="{9D8B030D-6E8A-4147-A177-3AD203B41FA5}">
                      <a16:colId xmlns:a16="http://schemas.microsoft.com/office/drawing/2014/main" xmlns="" val="2686650543"/>
                    </a:ext>
                  </a:extLst>
                </a:gridCol>
              </a:tblGrid>
              <a:tr h="691883">
                <a:tc>
                  <a:txBody>
                    <a:bodyPr/>
                    <a:lstStyle/>
                    <a:p>
                      <a:pPr>
                        <a:lnSpc>
                          <a:spcPct val="105000"/>
                        </a:lnSpc>
                        <a:spcAft>
                          <a:spcPts val="0"/>
                        </a:spcAft>
                        <a:tabLst>
                          <a:tab pos="2493645" algn="l"/>
                          <a:tab pos="2849880" algn="l"/>
                        </a:tabLst>
                      </a:pPr>
                      <a:r>
                        <a:rPr lang="tr-TR" sz="1400" dirty="0">
                          <a:effectLst/>
                        </a:rPr>
                        <a:t>781</a:t>
                      </a:r>
                      <a:endParaRPr lang="tr-TR" sz="1400" dirty="0">
                        <a:effectLst/>
                        <a:latin typeface="Times New Roman" panose="02020603050405020304" pitchFamily="18" charset="0"/>
                        <a:ea typeface="Times New Roman" panose="02020603050405020304" pitchFamily="18" charset="0"/>
                      </a:endParaRPr>
                    </a:p>
                  </a:txBody>
                  <a:tcPr marL="13516" marR="13516" marT="13516" marB="13516"/>
                </a:tc>
                <a:tc>
                  <a:txBody>
                    <a:bodyPr/>
                    <a:lstStyle/>
                    <a:p>
                      <a:pPr>
                        <a:lnSpc>
                          <a:spcPct val="105000"/>
                        </a:lnSpc>
                        <a:spcAft>
                          <a:spcPts val="0"/>
                        </a:spcAft>
                        <a:tabLst>
                          <a:tab pos="2493645" algn="l"/>
                          <a:tab pos="2849880" algn="l"/>
                        </a:tabLst>
                      </a:pPr>
                      <a:r>
                        <a:rPr lang="tr-TR" sz="1400">
                          <a:effectLst/>
                        </a:rPr>
                        <a:t>Genel ilkeler ve müzikal biçimler</a:t>
                      </a:r>
                    </a:p>
                    <a:p>
                      <a:pPr>
                        <a:spcAft>
                          <a:spcPts val="0"/>
                        </a:spcAft>
                      </a:pPr>
                      <a:r>
                        <a:rPr lang="tr-TR" sz="1400">
                          <a:effectLst/>
                        </a:rPr>
                        <a:t>Müzik kuramını burada sınıflayın</a:t>
                      </a:r>
                    </a:p>
                    <a:p>
                      <a:pPr>
                        <a:spcAft>
                          <a:spcPts val="0"/>
                        </a:spcAft>
                      </a:pPr>
                      <a:r>
                        <a:rPr lang="tr-TR" sz="1400">
                          <a:effectLst/>
                        </a:rPr>
                        <a:t> </a:t>
                      </a:r>
                      <a:endParaRPr lang="tr-TR" sz="1400">
                        <a:effectLst/>
                        <a:latin typeface="Times New Roman" panose="02020603050405020304" pitchFamily="18" charset="0"/>
                        <a:ea typeface="Times New Roman" panose="02020603050405020304" pitchFamily="18" charset="0"/>
                      </a:endParaRPr>
                    </a:p>
                  </a:txBody>
                  <a:tcPr marL="13516" marR="13516" marT="13516" marB="13516"/>
                </a:tc>
                <a:tc>
                  <a:txBody>
                    <a:bodyPr/>
                    <a:lstStyle/>
                    <a:p>
                      <a:pPr>
                        <a:lnSpc>
                          <a:spcPct val="105000"/>
                        </a:lnSpc>
                        <a:spcAft>
                          <a:spcPts val="0"/>
                        </a:spcAft>
                        <a:tabLst>
                          <a:tab pos="2493645" algn="l"/>
                          <a:tab pos="2849880" algn="l"/>
                        </a:tabLst>
                      </a:pPr>
                      <a:r>
                        <a:rPr lang="tr-TR" sz="1400">
                          <a:effectLst/>
                        </a:rPr>
                        <a:t>Müzik - Genel ilkeler;</a:t>
                      </a:r>
                    </a:p>
                    <a:p>
                      <a:pPr>
                        <a:lnSpc>
                          <a:spcPct val="105000"/>
                        </a:lnSpc>
                        <a:spcAft>
                          <a:spcPts val="0"/>
                        </a:spcAft>
                        <a:tabLst>
                          <a:tab pos="2493645" algn="l"/>
                          <a:tab pos="2849880" algn="l"/>
                        </a:tabLst>
                      </a:pPr>
                      <a:r>
                        <a:rPr lang="tr-TR" sz="1400">
                          <a:effectLst/>
                        </a:rPr>
                        <a:t>Müzikal biçimler</a:t>
                      </a:r>
                      <a:endParaRPr lang="tr-TR" sz="1400">
                        <a:effectLst/>
                        <a:latin typeface="Times New Roman" panose="02020603050405020304" pitchFamily="18" charset="0"/>
                        <a:ea typeface="Times New Roman" panose="02020603050405020304" pitchFamily="18" charset="0"/>
                      </a:endParaRPr>
                    </a:p>
                  </a:txBody>
                  <a:tcPr marL="13516" marR="13516" marT="13516" marB="13516"/>
                </a:tc>
                <a:extLst>
                  <a:ext uri="{0D108BD9-81ED-4DB2-BD59-A6C34878D82A}">
                    <a16:rowId xmlns:a16="http://schemas.microsoft.com/office/drawing/2014/main" xmlns="" val="1444560400"/>
                  </a:ext>
                </a:extLst>
              </a:tr>
              <a:tr h="1846675">
                <a:tc>
                  <a:txBody>
                    <a:bodyPr/>
                    <a:lstStyle/>
                    <a:p>
                      <a:pPr>
                        <a:lnSpc>
                          <a:spcPct val="105000"/>
                        </a:lnSpc>
                        <a:spcAft>
                          <a:spcPts val="0"/>
                        </a:spcAft>
                        <a:tabLst>
                          <a:tab pos="2493645" algn="l"/>
                          <a:tab pos="2849880" algn="l"/>
                        </a:tabLst>
                      </a:pPr>
                      <a:r>
                        <a:rPr lang="tr-TR" sz="1400">
                          <a:effectLst/>
                        </a:rPr>
                        <a:t>783</a:t>
                      </a:r>
                      <a:endParaRPr lang="tr-TR" sz="1400">
                        <a:effectLst/>
                        <a:latin typeface="Times New Roman" panose="02020603050405020304" pitchFamily="18" charset="0"/>
                        <a:ea typeface="Times New Roman" panose="02020603050405020304" pitchFamily="18" charset="0"/>
                      </a:endParaRPr>
                    </a:p>
                  </a:txBody>
                  <a:tcPr marL="13516" marR="13516" marT="13516" marB="13516"/>
                </a:tc>
                <a:tc>
                  <a:txBody>
                    <a:bodyPr/>
                    <a:lstStyle/>
                    <a:p>
                      <a:pPr>
                        <a:lnSpc>
                          <a:spcPct val="105000"/>
                        </a:lnSpc>
                        <a:spcAft>
                          <a:spcPts val="0"/>
                        </a:spcAft>
                        <a:tabLst>
                          <a:tab pos="2493645" algn="l"/>
                          <a:tab pos="2849880" algn="l"/>
                        </a:tabLst>
                      </a:pPr>
                      <a:r>
                        <a:rPr lang="tr-TR" sz="1400">
                          <a:effectLst/>
                        </a:rPr>
                        <a:t>Tek ses için müzik</a:t>
                      </a:r>
                    </a:p>
                    <a:p>
                      <a:pPr>
                        <a:lnSpc>
                          <a:spcPct val="105000"/>
                        </a:lnSpc>
                        <a:spcAft>
                          <a:spcPts val="0"/>
                        </a:spcAft>
                        <a:tabLst>
                          <a:tab pos="2493645" algn="l"/>
                          <a:tab pos="2849880" algn="l"/>
                        </a:tabLst>
                      </a:pPr>
                      <a:r>
                        <a:rPr lang="tr-TR" sz="1400">
                          <a:effectLst/>
                        </a:rPr>
                        <a:t>Tek sesli belirli türler ve topluluklar için yapılan vokal biçimlerin notaları ve partisyonları için 783'ü kullanın. Tek sesli belirli türler ve topluluklar için yapılan vokal biçimler hakkındaki bilimsel incelemeler ve kayıtlar için 782’yi kullanın. Tek sesli belirli bir tür ya da topluluk ya da belirli bir biçim için icra tekniklerini tür, topluluk ya da biçim ile birlikte sınıflayın. Örneğin belirli bir sese özgü şarkılar için nefes alma teknikleri 783. Örnek: opera için nefes alma teknikleri</a:t>
                      </a:r>
                      <a:endParaRPr lang="tr-TR" sz="1400">
                        <a:effectLst/>
                        <a:latin typeface="Times New Roman" panose="02020603050405020304" pitchFamily="18" charset="0"/>
                        <a:ea typeface="Times New Roman" panose="02020603050405020304" pitchFamily="18" charset="0"/>
                      </a:endParaRPr>
                    </a:p>
                  </a:txBody>
                  <a:tcPr marL="13516" marR="13516" marT="13516" marB="13516"/>
                </a:tc>
                <a:tc>
                  <a:txBody>
                    <a:bodyPr/>
                    <a:lstStyle/>
                    <a:p>
                      <a:pPr>
                        <a:lnSpc>
                          <a:spcPct val="105000"/>
                        </a:lnSpc>
                        <a:spcAft>
                          <a:spcPts val="0"/>
                        </a:spcAft>
                        <a:tabLst>
                          <a:tab pos="2493645" algn="l"/>
                          <a:tab pos="2849880" algn="l"/>
                        </a:tabLst>
                      </a:pPr>
                      <a:r>
                        <a:rPr lang="tr-TR" sz="1400">
                          <a:effectLst/>
                        </a:rPr>
                        <a:t>Müzik - Tek ses için</a:t>
                      </a:r>
                      <a:endParaRPr lang="tr-TR" sz="1400">
                        <a:effectLst/>
                        <a:latin typeface="Times New Roman" panose="02020603050405020304" pitchFamily="18" charset="0"/>
                        <a:ea typeface="Times New Roman" panose="02020603050405020304" pitchFamily="18" charset="0"/>
                      </a:endParaRPr>
                    </a:p>
                  </a:txBody>
                  <a:tcPr marL="13516" marR="13516" marT="13516" marB="13516"/>
                </a:tc>
                <a:extLst>
                  <a:ext uri="{0D108BD9-81ED-4DB2-BD59-A6C34878D82A}">
                    <a16:rowId xmlns:a16="http://schemas.microsoft.com/office/drawing/2014/main" xmlns="" val="2369569216"/>
                  </a:ext>
                </a:extLst>
              </a:tr>
              <a:tr h="691883">
                <a:tc>
                  <a:txBody>
                    <a:bodyPr/>
                    <a:lstStyle/>
                    <a:p>
                      <a:pPr>
                        <a:lnSpc>
                          <a:spcPct val="105000"/>
                        </a:lnSpc>
                        <a:spcAft>
                          <a:spcPts val="0"/>
                        </a:spcAft>
                        <a:tabLst>
                          <a:tab pos="2493645" algn="l"/>
                          <a:tab pos="2849880" algn="l"/>
                        </a:tabLst>
                      </a:pPr>
                      <a:r>
                        <a:rPr lang="tr-TR" sz="1400">
                          <a:effectLst/>
                        </a:rPr>
                        <a:t>784</a:t>
                      </a:r>
                      <a:endParaRPr lang="tr-TR" sz="1400">
                        <a:effectLst/>
                        <a:latin typeface="Times New Roman" panose="02020603050405020304" pitchFamily="18" charset="0"/>
                        <a:ea typeface="Times New Roman" panose="02020603050405020304" pitchFamily="18" charset="0"/>
                      </a:endParaRPr>
                    </a:p>
                  </a:txBody>
                  <a:tcPr marL="13516" marR="13516" marT="13516" marB="13516"/>
                </a:tc>
                <a:tc>
                  <a:txBody>
                    <a:bodyPr/>
                    <a:lstStyle/>
                    <a:p>
                      <a:pPr>
                        <a:lnSpc>
                          <a:spcPct val="105000"/>
                        </a:lnSpc>
                        <a:spcAft>
                          <a:spcPts val="0"/>
                        </a:spcAft>
                        <a:tabLst>
                          <a:tab pos="2493645" algn="l"/>
                          <a:tab pos="2849880" algn="l"/>
                        </a:tabLst>
                      </a:pPr>
                      <a:r>
                        <a:rPr lang="tr-TR" sz="1400">
                          <a:effectLst/>
                        </a:rPr>
                        <a:t>Çalgılar ve çalgı toplulukları</a:t>
                      </a:r>
                    </a:p>
                    <a:p>
                      <a:pPr>
                        <a:spcAft>
                          <a:spcPts val="0"/>
                        </a:spcAft>
                      </a:pPr>
                      <a:r>
                        <a:rPr lang="tr-TR" sz="1400">
                          <a:effectLst/>
                        </a:rPr>
                        <a:t>Belirli çalgılar ve onların müziği için 786-788'e bkz. Belirlenmemiş melodik çalgı için müzik için ayrıca 787'ye bkz.</a:t>
                      </a:r>
                      <a:endParaRPr lang="tr-TR" sz="1400">
                        <a:effectLst/>
                        <a:latin typeface="Times New Roman" panose="02020603050405020304" pitchFamily="18" charset="0"/>
                        <a:ea typeface="Times New Roman" panose="02020603050405020304" pitchFamily="18" charset="0"/>
                      </a:endParaRPr>
                    </a:p>
                  </a:txBody>
                  <a:tcPr marL="13516" marR="13516" marT="13516" marB="13516"/>
                </a:tc>
                <a:tc>
                  <a:txBody>
                    <a:bodyPr/>
                    <a:lstStyle/>
                    <a:p>
                      <a:pPr>
                        <a:lnSpc>
                          <a:spcPct val="105000"/>
                        </a:lnSpc>
                        <a:spcAft>
                          <a:spcPts val="0"/>
                        </a:spcAft>
                        <a:tabLst>
                          <a:tab pos="2493645" algn="l"/>
                          <a:tab pos="2849880" algn="l"/>
                        </a:tabLst>
                      </a:pPr>
                      <a:r>
                        <a:rPr lang="tr-TR" sz="1400">
                          <a:effectLst/>
                        </a:rPr>
                        <a:t>Müzik - Çalgı toplulukları</a:t>
                      </a:r>
                    </a:p>
                    <a:p>
                      <a:pPr>
                        <a:lnSpc>
                          <a:spcPct val="105000"/>
                        </a:lnSpc>
                        <a:spcAft>
                          <a:spcPts val="0"/>
                        </a:spcAft>
                        <a:tabLst>
                          <a:tab pos="2493645" algn="l"/>
                          <a:tab pos="2849880" algn="l"/>
                        </a:tabLst>
                      </a:pPr>
                      <a:r>
                        <a:rPr lang="tr-TR" sz="1400">
                          <a:effectLst/>
                        </a:rPr>
                        <a:t>Müzik - Çalgılar</a:t>
                      </a:r>
                      <a:endParaRPr lang="tr-TR" sz="1400">
                        <a:effectLst/>
                        <a:latin typeface="Times New Roman" panose="02020603050405020304" pitchFamily="18" charset="0"/>
                        <a:ea typeface="Times New Roman" panose="02020603050405020304" pitchFamily="18" charset="0"/>
                      </a:endParaRPr>
                    </a:p>
                  </a:txBody>
                  <a:tcPr marL="13516" marR="13516" marT="13516" marB="13516"/>
                </a:tc>
                <a:extLst>
                  <a:ext uri="{0D108BD9-81ED-4DB2-BD59-A6C34878D82A}">
                    <a16:rowId xmlns:a16="http://schemas.microsoft.com/office/drawing/2014/main" xmlns="" val="2966381678"/>
                  </a:ext>
                </a:extLst>
              </a:tr>
              <a:tr h="474538">
                <a:tc>
                  <a:txBody>
                    <a:bodyPr/>
                    <a:lstStyle/>
                    <a:p>
                      <a:pPr>
                        <a:lnSpc>
                          <a:spcPct val="105000"/>
                        </a:lnSpc>
                        <a:spcAft>
                          <a:spcPts val="0"/>
                        </a:spcAft>
                        <a:tabLst>
                          <a:tab pos="2493645" algn="l"/>
                          <a:tab pos="2849880" algn="l"/>
                        </a:tabLst>
                      </a:pPr>
                      <a:r>
                        <a:rPr lang="tr-TR" sz="1400">
                          <a:effectLst/>
                        </a:rPr>
                        <a:t>785</a:t>
                      </a:r>
                      <a:endParaRPr lang="tr-TR" sz="1400">
                        <a:effectLst/>
                        <a:latin typeface="Times New Roman" panose="02020603050405020304" pitchFamily="18" charset="0"/>
                        <a:ea typeface="Times New Roman" panose="02020603050405020304" pitchFamily="18" charset="0"/>
                      </a:endParaRPr>
                    </a:p>
                  </a:txBody>
                  <a:tcPr marL="13516" marR="13516" marT="13516" marB="13516"/>
                </a:tc>
                <a:tc>
                  <a:txBody>
                    <a:bodyPr/>
                    <a:lstStyle/>
                    <a:p>
                      <a:pPr>
                        <a:lnSpc>
                          <a:spcPct val="105000"/>
                        </a:lnSpc>
                        <a:spcAft>
                          <a:spcPts val="0"/>
                        </a:spcAft>
                        <a:tabLst>
                          <a:tab pos="2493645" algn="l"/>
                          <a:tab pos="2849880" algn="l"/>
                        </a:tabLst>
                      </a:pPr>
                      <a:r>
                        <a:rPr lang="tr-TR" sz="1400">
                          <a:effectLst/>
                        </a:rPr>
                        <a:t>Oda müziği</a:t>
                      </a:r>
                    </a:p>
                    <a:p>
                      <a:pPr>
                        <a:lnSpc>
                          <a:spcPct val="105000"/>
                        </a:lnSpc>
                        <a:spcAft>
                          <a:spcPts val="0"/>
                        </a:spcAft>
                        <a:tabLst>
                          <a:tab pos="2493645" algn="l"/>
                          <a:tab pos="2849880" algn="l"/>
                        </a:tabLst>
                      </a:pPr>
                      <a:r>
                        <a:rPr lang="tr-TR" sz="1400" spc="-75">
                          <a:effectLst/>
                        </a:rPr>
                        <a:t>Her bölüm için sadece bir tek çalgının bulunduğu topluluklar</a:t>
                      </a:r>
                      <a:endParaRPr lang="tr-TR" sz="1400">
                        <a:effectLst/>
                        <a:latin typeface="Times New Roman" panose="02020603050405020304" pitchFamily="18" charset="0"/>
                        <a:ea typeface="Times New Roman" panose="02020603050405020304" pitchFamily="18" charset="0"/>
                      </a:endParaRPr>
                    </a:p>
                  </a:txBody>
                  <a:tcPr marL="13516" marR="13516" marT="13516" marB="13516"/>
                </a:tc>
                <a:tc>
                  <a:txBody>
                    <a:bodyPr/>
                    <a:lstStyle/>
                    <a:p>
                      <a:pPr>
                        <a:lnSpc>
                          <a:spcPct val="105000"/>
                        </a:lnSpc>
                        <a:spcAft>
                          <a:spcPts val="0"/>
                        </a:spcAft>
                        <a:tabLst>
                          <a:tab pos="2493645" algn="l"/>
                          <a:tab pos="2849880" algn="l"/>
                        </a:tabLst>
                      </a:pPr>
                      <a:r>
                        <a:rPr lang="tr-TR" sz="1400">
                          <a:effectLst/>
                        </a:rPr>
                        <a:t>Oda müziği</a:t>
                      </a:r>
                      <a:endParaRPr lang="tr-TR" sz="1400">
                        <a:effectLst/>
                        <a:latin typeface="Times New Roman" panose="02020603050405020304" pitchFamily="18" charset="0"/>
                        <a:ea typeface="Times New Roman" panose="02020603050405020304" pitchFamily="18" charset="0"/>
                      </a:endParaRPr>
                    </a:p>
                  </a:txBody>
                  <a:tcPr marL="13516" marR="13516" marT="13516" marB="13516"/>
                </a:tc>
                <a:extLst>
                  <a:ext uri="{0D108BD9-81ED-4DB2-BD59-A6C34878D82A}">
                    <a16:rowId xmlns:a16="http://schemas.microsoft.com/office/drawing/2014/main" xmlns="" val="1687564365"/>
                  </a:ext>
                </a:extLst>
              </a:tr>
              <a:tr h="691883">
                <a:tc>
                  <a:txBody>
                    <a:bodyPr/>
                    <a:lstStyle/>
                    <a:p>
                      <a:pPr>
                        <a:lnSpc>
                          <a:spcPct val="105000"/>
                        </a:lnSpc>
                        <a:spcAft>
                          <a:spcPts val="0"/>
                        </a:spcAft>
                        <a:tabLst>
                          <a:tab pos="2493645" algn="l"/>
                          <a:tab pos="2849880" algn="l"/>
                        </a:tabLst>
                      </a:pPr>
                      <a:r>
                        <a:rPr lang="tr-TR" sz="1400">
                          <a:effectLst/>
                        </a:rPr>
                        <a:t>786</a:t>
                      </a:r>
                      <a:endParaRPr lang="tr-TR" sz="1400">
                        <a:effectLst/>
                        <a:latin typeface="Times New Roman" panose="02020603050405020304" pitchFamily="18" charset="0"/>
                        <a:ea typeface="Times New Roman" panose="02020603050405020304" pitchFamily="18" charset="0"/>
                      </a:endParaRPr>
                    </a:p>
                  </a:txBody>
                  <a:tcPr marL="13516" marR="13516" marT="13516" marB="13516"/>
                </a:tc>
                <a:tc>
                  <a:txBody>
                    <a:bodyPr/>
                    <a:lstStyle/>
                    <a:p>
                      <a:pPr>
                        <a:lnSpc>
                          <a:spcPct val="105000"/>
                        </a:lnSpc>
                        <a:spcAft>
                          <a:spcPts val="0"/>
                        </a:spcAft>
                        <a:tabLst>
                          <a:tab pos="2493645" algn="l"/>
                          <a:tab pos="2849880" algn="l"/>
                        </a:tabLst>
                      </a:pPr>
                      <a:r>
                        <a:rPr lang="tr-TR" sz="1400">
                          <a:effectLst/>
                        </a:rPr>
                        <a:t>Klavyeli ve başka çalgılar</a:t>
                      </a:r>
                    </a:p>
                    <a:p>
                      <a:pPr>
                        <a:spcAft>
                          <a:spcPts val="0"/>
                        </a:spcAft>
                      </a:pPr>
                      <a:r>
                        <a:rPr lang="tr-TR" sz="1400">
                          <a:effectLst/>
                        </a:rPr>
                        <a:t>Klavyeli çalgılar, klavyeli telli çalgılar ile ilgili kapsamlı eserleri; tanımlanmamış klavyeli çalgılar için müziği burada sınıflayın</a:t>
                      </a:r>
                      <a:endParaRPr lang="tr-TR" sz="1400">
                        <a:effectLst/>
                        <a:latin typeface="Times New Roman" panose="02020603050405020304" pitchFamily="18" charset="0"/>
                        <a:ea typeface="Times New Roman" panose="02020603050405020304" pitchFamily="18" charset="0"/>
                      </a:endParaRPr>
                    </a:p>
                  </a:txBody>
                  <a:tcPr marL="13516" marR="13516" marT="13516" marB="13516"/>
                </a:tc>
                <a:tc>
                  <a:txBody>
                    <a:bodyPr/>
                    <a:lstStyle/>
                    <a:p>
                      <a:pPr>
                        <a:lnSpc>
                          <a:spcPct val="105000"/>
                        </a:lnSpc>
                        <a:spcAft>
                          <a:spcPts val="0"/>
                        </a:spcAft>
                        <a:tabLst>
                          <a:tab pos="2493645" algn="l"/>
                          <a:tab pos="2849880" algn="l"/>
                        </a:tabLst>
                      </a:pPr>
                      <a:r>
                        <a:rPr lang="tr-TR" sz="1400">
                          <a:effectLst/>
                        </a:rPr>
                        <a:t>Müzik - Klavyeli çalgılar</a:t>
                      </a:r>
                      <a:endParaRPr lang="tr-TR" sz="1400">
                        <a:effectLst/>
                        <a:latin typeface="Times New Roman" panose="02020603050405020304" pitchFamily="18" charset="0"/>
                        <a:ea typeface="Times New Roman" panose="02020603050405020304" pitchFamily="18" charset="0"/>
                      </a:endParaRPr>
                    </a:p>
                  </a:txBody>
                  <a:tcPr marL="13516" marR="13516" marT="13516" marB="13516"/>
                </a:tc>
                <a:extLst>
                  <a:ext uri="{0D108BD9-81ED-4DB2-BD59-A6C34878D82A}">
                    <a16:rowId xmlns:a16="http://schemas.microsoft.com/office/drawing/2014/main" xmlns="" val="4194736604"/>
                  </a:ext>
                </a:extLst>
              </a:tr>
              <a:tr h="909683">
                <a:tc>
                  <a:txBody>
                    <a:bodyPr/>
                    <a:lstStyle/>
                    <a:p>
                      <a:pPr>
                        <a:lnSpc>
                          <a:spcPct val="105000"/>
                        </a:lnSpc>
                        <a:spcAft>
                          <a:spcPts val="0"/>
                        </a:spcAft>
                        <a:tabLst>
                          <a:tab pos="2493645" algn="l"/>
                          <a:tab pos="2849880" algn="l"/>
                        </a:tabLst>
                      </a:pPr>
                      <a:r>
                        <a:rPr lang="tr-TR" sz="1400">
                          <a:effectLst/>
                        </a:rPr>
                        <a:t>787</a:t>
                      </a:r>
                      <a:endParaRPr lang="tr-TR" sz="1400">
                        <a:effectLst/>
                        <a:latin typeface="Times New Roman" panose="02020603050405020304" pitchFamily="18" charset="0"/>
                        <a:ea typeface="Times New Roman" panose="02020603050405020304" pitchFamily="18" charset="0"/>
                      </a:endParaRPr>
                    </a:p>
                  </a:txBody>
                  <a:tcPr marL="13516" marR="13516" marT="13516" marB="13516"/>
                </a:tc>
                <a:tc>
                  <a:txBody>
                    <a:bodyPr/>
                    <a:lstStyle/>
                    <a:p>
                      <a:pPr>
                        <a:lnSpc>
                          <a:spcPct val="105000"/>
                        </a:lnSpc>
                        <a:spcAft>
                          <a:spcPts val="0"/>
                        </a:spcAft>
                        <a:tabLst>
                          <a:tab pos="2493645" algn="l"/>
                          <a:tab pos="2849880" algn="l"/>
                        </a:tabLst>
                      </a:pPr>
                      <a:r>
                        <a:rPr lang="tr-TR" sz="1400">
                          <a:effectLst/>
                        </a:rPr>
                        <a:t>Telli çalgılar, </a:t>
                      </a:r>
                      <a:r>
                        <a:rPr lang="tr-TR" sz="1400" spc="-75">
                          <a:effectLst/>
                        </a:rPr>
                        <a:t>Yaylı telli çalgılar</a:t>
                      </a:r>
                      <a:r>
                        <a:rPr lang="tr-TR" sz="1400">
                          <a:effectLst/>
                        </a:rPr>
                        <a:t> </a:t>
                      </a:r>
                    </a:p>
                    <a:p>
                      <a:pPr>
                        <a:spcAft>
                          <a:spcPts val="0"/>
                        </a:spcAft>
                      </a:pPr>
                      <a:r>
                        <a:rPr lang="tr-TR" sz="1400">
                          <a:effectLst/>
                        </a:rPr>
                        <a:t>Belirlenmemiş melodi çalgıları için yapılmış müziği, lut (telleri titreşim yapan göbekten boyna doğru uzanan enstrümanlar) ailesiyle ilgili kapsamlı eserleri burada sınıflayın</a:t>
                      </a:r>
                      <a:endParaRPr lang="tr-TR" sz="1400">
                        <a:effectLst/>
                        <a:latin typeface="Times New Roman" panose="02020603050405020304" pitchFamily="18" charset="0"/>
                        <a:ea typeface="Times New Roman" panose="02020603050405020304" pitchFamily="18" charset="0"/>
                      </a:endParaRPr>
                    </a:p>
                  </a:txBody>
                  <a:tcPr marL="13516" marR="13516" marT="13516" marB="13516"/>
                </a:tc>
                <a:tc>
                  <a:txBody>
                    <a:bodyPr/>
                    <a:lstStyle/>
                    <a:p>
                      <a:pPr>
                        <a:lnSpc>
                          <a:spcPct val="105000"/>
                        </a:lnSpc>
                        <a:spcAft>
                          <a:spcPts val="0"/>
                        </a:spcAft>
                        <a:tabLst>
                          <a:tab pos="2493645" algn="l"/>
                          <a:tab pos="2849880" algn="l"/>
                        </a:tabLst>
                      </a:pPr>
                      <a:r>
                        <a:rPr lang="tr-TR" sz="1400">
                          <a:effectLst/>
                        </a:rPr>
                        <a:t>Müzik - Telli çalgılar</a:t>
                      </a:r>
                      <a:endParaRPr lang="tr-TR" sz="1400">
                        <a:effectLst/>
                        <a:latin typeface="Times New Roman" panose="02020603050405020304" pitchFamily="18" charset="0"/>
                        <a:ea typeface="Times New Roman" panose="02020603050405020304" pitchFamily="18" charset="0"/>
                      </a:endParaRPr>
                    </a:p>
                  </a:txBody>
                  <a:tcPr marL="13516" marR="13516" marT="13516" marB="13516"/>
                </a:tc>
                <a:extLst>
                  <a:ext uri="{0D108BD9-81ED-4DB2-BD59-A6C34878D82A}">
                    <a16:rowId xmlns:a16="http://schemas.microsoft.com/office/drawing/2014/main" xmlns="" val="2590557914"/>
                  </a:ext>
                </a:extLst>
              </a:tr>
              <a:tr h="474084">
                <a:tc>
                  <a:txBody>
                    <a:bodyPr/>
                    <a:lstStyle/>
                    <a:p>
                      <a:pPr>
                        <a:lnSpc>
                          <a:spcPct val="105000"/>
                        </a:lnSpc>
                        <a:spcAft>
                          <a:spcPts val="0"/>
                        </a:spcAft>
                        <a:tabLst>
                          <a:tab pos="2493645" algn="l"/>
                          <a:tab pos="2849880" algn="l"/>
                        </a:tabLst>
                      </a:pPr>
                      <a:r>
                        <a:rPr lang="tr-TR" sz="1400">
                          <a:effectLst/>
                        </a:rPr>
                        <a:t>788</a:t>
                      </a:r>
                      <a:endParaRPr lang="tr-TR" sz="1400">
                        <a:effectLst/>
                        <a:latin typeface="Times New Roman" panose="02020603050405020304" pitchFamily="18" charset="0"/>
                        <a:ea typeface="Times New Roman" panose="02020603050405020304" pitchFamily="18" charset="0"/>
                      </a:endParaRPr>
                    </a:p>
                  </a:txBody>
                  <a:tcPr marL="13516" marR="13516" marT="13516" marB="13516"/>
                </a:tc>
                <a:tc>
                  <a:txBody>
                    <a:bodyPr/>
                    <a:lstStyle/>
                    <a:p>
                      <a:pPr>
                        <a:lnSpc>
                          <a:spcPct val="105000"/>
                        </a:lnSpc>
                        <a:spcAft>
                          <a:spcPts val="0"/>
                        </a:spcAft>
                        <a:tabLst>
                          <a:tab pos="2493645" algn="l"/>
                          <a:tab pos="2849880" algn="l"/>
                        </a:tabLst>
                      </a:pPr>
                      <a:r>
                        <a:rPr lang="tr-TR" sz="1400">
                          <a:effectLst/>
                        </a:rPr>
                        <a:t>Üflemeli çalgılar</a:t>
                      </a:r>
                    </a:p>
                    <a:p>
                      <a:pPr>
                        <a:spcAft>
                          <a:spcPts val="0"/>
                        </a:spcAft>
                      </a:pPr>
                      <a:r>
                        <a:rPr lang="tr-TR" sz="1400">
                          <a:effectLst/>
                        </a:rPr>
                        <a:t>Klavyeli ve mekanik üflemeli çalgıları 786'da sınıflayın</a:t>
                      </a:r>
                      <a:endParaRPr lang="tr-TR" sz="1400">
                        <a:effectLst/>
                        <a:latin typeface="Times New Roman" panose="02020603050405020304" pitchFamily="18" charset="0"/>
                        <a:ea typeface="Times New Roman" panose="02020603050405020304" pitchFamily="18" charset="0"/>
                      </a:endParaRPr>
                    </a:p>
                  </a:txBody>
                  <a:tcPr marL="13516" marR="13516" marT="13516" marB="13516"/>
                </a:tc>
                <a:tc>
                  <a:txBody>
                    <a:bodyPr/>
                    <a:lstStyle/>
                    <a:p>
                      <a:pPr>
                        <a:lnSpc>
                          <a:spcPct val="105000"/>
                        </a:lnSpc>
                        <a:spcAft>
                          <a:spcPts val="0"/>
                        </a:spcAft>
                        <a:tabLst>
                          <a:tab pos="2493645" algn="l"/>
                          <a:tab pos="2849880" algn="l"/>
                        </a:tabLst>
                      </a:pPr>
                      <a:r>
                        <a:rPr lang="tr-TR" sz="1400" dirty="0">
                          <a:effectLst/>
                        </a:rPr>
                        <a:t>Müzik - Üflemeli çalgılar</a:t>
                      </a:r>
                      <a:endParaRPr lang="tr-TR" sz="1400" dirty="0">
                        <a:effectLst/>
                        <a:latin typeface="Times New Roman" panose="02020603050405020304" pitchFamily="18" charset="0"/>
                        <a:ea typeface="Times New Roman" panose="02020603050405020304" pitchFamily="18" charset="0"/>
                      </a:endParaRPr>
                    </a:p>
                  </a:txBody>
                  <a:tcPr marL="13516" marR="13516" marT="13516" marB="13516"/>
                </a:tc>
                <a:extLst>
                  <a:ext uri="{0D108BD9-81ED-4DB2-BD59-A6C34878D82A}">
                    <a16:rowId xmlns:a16="http://schemas.microsoft.com/office/drawing/2014/main" xmlns="" val="1348505444"/>
                  </a:ext>
                </a:extLst>
              </a:tr>
            </a:tbl>
          </a:graphicData>
        </a:graphic>
      </p:graphicFrame>
    </p:spTree>
    <p:extLst>
      <p:ext uri="{BB962C8B-B14F-4D97-AF65-F5344CB8AC3E}">
        <p14:creationId xmlns:p14="http://schemas.microsoft.com/office/powerpoint/2010/main" val="4370484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4"/>
            <a:ext cx="10515600" cy="4807239"/>
          </a:xfrm>
        </p:spPr>
        <p:txBody>
          <a:bodyPr>
            <a:normAutofit/>
          </a:bodyPr>
          <a:lstStyle/>
          <a:p>
            <a:pPr algn="ctr"/>
            <a:r>
              <a:rPr lang="tr-TR" sz="5400" dirty="0"/>
              <a:t/>
            </a:r>
            <a:br>
              <a:rPr lang="tr-TR" sz="5400" dirty="0"/>
            </a:br>
            <a:r>
              <a:rPr lang="tr-TR" dirty="0"/>
              <a:t/>
            </a:r>
            <a:br>
              <a:rPr lang="tr-TR" dirty="0"/>
            </a:br>
            <a:r>
              <a:rPr lang="tr-TR" sz="8000" dirty="0">
                <a:latin typeface="Times New Roman" panose="02020603050405020304" pitchFamily="18" charset="0"/>
                <a:ea typeface="Times New Roman" panose="02020603050405020304" pitchFamily="18" charset="0"/>
              </a:rPr>
              <a:t/>
            </a:r>
            <a:br>
              <a:rPr lang="tr-TR" sz="8000" dirty="0">
                <a:latin typeface="Times New Roman" panose="02020603050405020304" pitchFamily="18" charset="0"/>
                <a:ea typeface="Times New Roman" panose="02020603050405020304" pitchFamily="18" charset="0"/>
              </a:rPr>
            </a:br>
            <a:endParaRPr lang="tr-TR" sz="4900" dirty="0"/>
          </a:p>
        </p:txBody>
      </p:sp>
      <p:sp>
        <p:nvSpPr>
          <p:cNvPr id="3" name="Dikdörtgen 2"/>
          <p:cNvSpPr/>
          <p:nvPr/>
        </p:nvSpPr>
        <p:spPr>
          <a:xfrm>
            <a:off x="600364" y="822036"/>
            <a:ext cx="9448800" cy="2354491"/>
          </a:xfrm>
          <a:prstGeom prst="rect">
            <a:avLst/>
          </a:prstGeom>
        </p:spPr>
        <p:txBody>
          <a:bodyPr wrap="square">
            <a:spAutoFit/>
          </a:bodyPr>
          <a:lstStyle/>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p:txBody>
      </p:sp>
      <p:sp>
        <p:nvSpPr>
          <p:cNvPr id="4" name="Dikdörtgen 3"/>
          <p:cNvSpPr/>
          <p:nvPr/>
        </p:nvSpPr>
        <p:spPr>
          <a:xfrm>
            <a:off x="240145" y="138545"/>
            <a:ext cx="8903855" cy="969496"/>
          </a:xfrm>
          <a:prstGeom prst="rect">
            <a:avLst/>
          </a:prstGeom>
        </p:spPr>
        <p:txBody>
          <a:bodyPr wrap="square">
            <a:spAutoFit/>
          </a:bodyPr>
          <a:lstStyle/>
          <a:p>
            <a:pPr algn="ctr">
              <a:lnSpc>
                <a:spcPct val="105000"/>
              </a:lnSpc>
              <a:spcAft>
                <a:spcPts val="0"/>
              </a:spcAft>
              <a:tabLst>
                <a:tab pos="474980" algn="l"/>
              </a:tabLst>
            </a:pPr>
            <a:r>
              <a:rPr lang="tr-TR" sz="2000" b="1" dirty="0">
                <a:latin typeface="Times New Roman" panose="02020603050405020304" pitchFamily="18" charset="0"/>
                <a:ea typeface="Times New Roman" panose="02020603050405020304" pitchFamily="18" charset="0"/>
              </a:rPr>
              <a:t>790 DİNLENCE, EĞLENCE ve GÖSTERİ SANATLARI</a:t>
            </a:r>
            <a:endParaRPr lang="tr-TR" sz="3200" dirty="0">
              <a:latin typeface="Times New Roman" panose="02020603050405020304" pitchFamily="18" charset="0"/>
              <a:ea typeface="Times New Roman" panose="02020603050405020304" pitchFamily="18" charset="0"/>
            </a:endParaRPr>
          </a:p>
          <a:p>
            <a:pPr>
              <a:spcAft>
                <a:spcPts val="0"/>
              </a:spcAft>
            </a:pPr>
            <a:r>
              <a:rPr lang="tr-TR" i="1" dirty="0">
                <a:solidFill>
                  <a:srgbClr val="7F7F7F"/>
                </a:solidFill>
                <a:latin typeface="Times New Roman" panose="02020603050405020304" pitchFamily="18" charset="0"/>
                <a:ea typeface="Times New Roman" panose="02020603050405020304" pitchFamily="18" charset="0"/>
              </a:rPr>
              <a:t>Dinlence, eğlence ile ilgili </a:t>
            </a:r>
            <a:r>
              <a:rPr lang="tr-TR" i="1" dirty="0" err="1">
                <a:solidFill>
                  <a:srgbClr val="7F7F7F"/>
                </a:solidFill>
                <a:latin typeface="Times New Roman" panose="02020603050405020304" pitchFamily="18" charset="0"/>
                <a:ea typeface="Times New Roman" panose="02020603050405020304" pitchFamily="18" charset="0"/>
              </a:rPr>
              <a:t>disiplinlerarası</a:t>
            </a:r>
            <a:r>
              <a:rPr lang="tr-TR" i="1" dirty="0">
                <a:solidFill>
                  <a:srgbClr val="7F7F7F"/>
                </a:solidFill>
                <a:latin typeface="Times New Roman" panose="02020603050405020304" pitchFamily="18" charset="0"/>
                <a:ea typeface="Times New Roman" panose="02020603050405020304" pitchFamily="18" charset="0"/>
              </a:rPr>
              <a:t> eserleri burada sınıflayın Dinlence, eğlence sosyolojisini 306'da sınıflayın </a:t>
            </a:r>
            <a:endParaRPr lang="tr-TR" sz="3200" dirty="0">
              <a:effectLst/>
              <a:latin typeface="Times New Roman" panose="02020603050405020304" pitchFamily="18" charset="0"/>
              <a:ea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802122282"/>
              </p:ext>
            </p:extLst>
          </p:nvPr>
        </p:nvGraphicFramePr>
        <p:xfrm>
          <a:off x="420127" y="1186250"/>
          <a:ext cx="8938056" cy="5153669"/>
        </p:xfrm>
        <a:graphic>
          <a:graphicData uri="http://schemas.openxmlformats.org/drawingml/2006/table">
            <a:tbl>
              <a:tblPr firstRow="1" firstCol="1" bandRow="1">
                <a:tableStyleId>{5C22544A-7EE6-4342-B048-85BDC9FD1C3A}</a:tableStyleId>
              </a:tblPr>
              <a:tblGrid>
                <a:gridCol w="900089">
                  <a:extLst>
                    <a:ext uri="{9D8B030D-6E8A-4147-A177-3AD203B41FA5}">
                      <a16:colId xmlns:a16="http://schemas.microsoft.com/office/drawing/2014/main" xmlns="" val="1265263855"/>
                    </a:ext>
                  </a:extLst>
                </a:gridCol>
                <a:gridCol w="4459530">
                  <a:extLst>
                    <a:ext uri="{9D8B030D-6E8A-4147-A177-3AD203B41FA5}">
                      <a16:colId xmlns:a16="http://schemas.microsoft.com/office/drawing/2014/main" xmlns="" val="3163692227"/>
                    </a:ext>
                  </a:extLst>
                </a:gridCol>
                <a:gridCol w="3578437">
                  <a:extLst>
                    <a:ext uri="{9D8B030D-6E8A-4147-A177-3AD203B41FA5}">
                      <a16:colId xmlns:a16="http://schemas.microsoft.com/office/drawing/2014/main" xmlns="" val="3170356903"/>
                    </a:ext>
                  </a:extLst>
                </a:gridCol>
              </a:tblGrid>
              <a:tr h="587048">
                <a:tc>
                  <a:txBody>
                    <a:bodyPr/>
                    <a:lstStyle/>
                    <a:p>
                      <a:pPr>
                        <a:lnSpc>
                          <a:spcPct val="105000"/>
                        </a:lnSpc>
                        <a:spcAft>
                          <a:spcPts val="0"/>
                        </a:spcAft>
                        <a:tabLst>
                          <a:tab pos="2493645" algn="l"/>
                          <a:tab pos="2849880" algn="l"/>
                        </a:tabLst>
                      </a:pPr>
                      <a:r>
                        <a:rPr lang="tr-TR" sz="1400" dirty="0">
                          <a:effectLst/>
                        </a:rPr>
                        <a:t>791</a:t>
                      </a:r>
                      <a:endParaRPr lang="tr-TR" sz="1400" dirty="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400">
                          <a:effectLst/>
                        </a:rPr>
                        <a:t>Topluluk önündeki gösteriler</a:t>
                      </a:r>
                    </a:p>
                    <a:p>
                      <a:pPr>
                        <a:spcAft>
                          <a:spcPts val="0"/>
                        </a:spcAft>
                      </a:pPr>
                      <a:r>
                        <a:rPr lang="tr-TR" sz="1400">
                          <a:effectLst/>
                        </a:rPr>
                        <a:t>Müzik, spor, oyun gösterileri dışında Fuarlardaki gösterileri burada sınıflayın</a:t>
                      </a:r>
                      <a:endParaRPr lang="tr-TR" sz="14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400">
                          <a:effectLst/>
                        </a:rPr>
                        <a:t>Gösteriler - Topluluk önünde</a:t>
                      </a:r>
                      <a:endParaRPr lang="tr-TR" sz="14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1974772589"/>
                  </a:ext>
                </a:extLst>
              </a:tr>
              <a:tr h="587048">
                <a:tc>
                  <a:txBody>
                    <a:bodyPr/>
                    <a:lstStyle/>
                    <a:p>
                      <a:pPr>
                        <a:lnSpc>
                          <a:spcPct val="105000"/>
                        </a:lnSpc>
                        <a:spcAft>
                          <a:spcPts val="0"/>
                        </a:spcAft>
                        <a:tabLst>
                          <a:tab pos="2493645" algn="l"/>
                          <a:tab pos="2849880" algn="l"/>
                        </a:tabLst>
                      </a:pPr>
                      <a:r>
                        <a:rPr lang="tr-TR" sz="1400">
                          <a:effectLst/>
                        </a:rPr>
                        <a:t>792</a:t>
                      </a:r>
                      <a:endParaRPr lang="tr-TR" sz="14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400">
                          <a:effectLst/>
                        </a:rPr>
                        <a:t>Sahne gösterileri</a:t>
                      </a:r>
                    </a:p>
                    <a:p>
                      <a:pPr>
                        <a:spcAft>
                          <a:spcPts val="0"/>
                        </a:spcAft>
                      </a:pPr>
                      <a:r>
                        <a:rPr lang="tr-TR" sz="1400">
                          <a:effectLst/>
                        </a:rPr>
                        <a:t>Tiyatroyu, dramatik gösterileri burada sınıflayın</a:t>
                      </a:r>
                      <a:endParaRPr lang="tr-TR" sz="14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400">
                          <a:effectLst/>
                        </a:rPr>
                        <a:t>Gösteriler - Sahnede; Sahne gösterileri</a:t>
                      </a:r>
                      <a:endParaRPr lang="tr-TR" sz="14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1202765890"/>
                  </a:ext>
                </a:extLst>
              </a:tr>
              <a:tr h="604183">
                <a:tc>
                  <a:txBody>
                    <a:bodyPr/>
                    <a:lstStyle/>
                    <a:p>
                      <a:pPr>
                        <a:lnSpc>
                          <a:spcPct val="105000"/>
                        </a:lnSpc>
                        <a:spcAft>
                          <a:spcPts val="0"/>
                        </a:spcAft>
                        <a:tabLst>
                          <a:tab pos="2493645" algn="l"/>
                          <a:tab pos="2849880" algn="l"/>
                        </a:tabLst>
                      </a:pPr>
                      <a:r>
                        <a:rPr lang="tr-TR" sz="1400">
                          <a:effectLst/>
                        </a:rPr>
                        <a:t>793 </a:t>
                      </a:r>
                      <a:endParaRPr lang="tr-TR" sz="14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400">
                          <a:effectLst/>
                        </a:rPr>
                        <a:t>Salon oyunları ve eğlenceleri</a:t>
                      </a:r>
                    </a:p>
                    <a:p>
                      <a:pPr>
                        <a:lnSpc>
                          <a:spcPct val="105000"/>
                        </a:lnSpc>
                        <a:spcAft>
                          <a:spcPts val="0"/>
                        </a:spcAft>
                        <a:tabLst>
                          <a:tab pos="2493645" algn="l"/>
                          <a:tab pos="2849880" algn="l"/>
                        </a:tabLst>
                      </a:pPr>
                      <a:r>
                        <a:rPr lang="tr-TR" sz="1400">
                          <a:effectLst/>
                        </a:rPr>
                        <a:t>Salon beceri oyunları için 794'e, şans oyunları için 795'e bkz.</a:t>
                      </a:r>
                      <a:endParaRPr lang="tr-TR" sz="14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400">
                          <a:effectLst/>
                        </a:rPr>
                        <a:t>Salon oyunları; Salon eğlenceleri</a:t>
                      </a:r>
                      <a:endParaRPr lang="tr-TR" sz="14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1530975231"/>
                  </a:ext>
                </a:extLst>
              </a:tr>
              <a:tr h="244339">
                <a:tc>
                  <a:txBody>
                    <a:bodyPr/>
                    <a:lstStyle/>
                    <a:p>
                      <a:pPr>
                        <a:lnSpc>
                          <a:spcPct val="105000"/>
                        </a:lnSpc>
                        <a:spcAft>
                          <a:spcPts val="0"/>
                        </a:spcAft>
                        <a:tabLst>
                          <a:tab pos="2493645" algn="l"/>
                          <a:tab pos="2849880" algn="l"/>
                        </a:tabLst>
                      </a:pPr>
                      <a:r>
                        <a:rPr lang="tr-TR" sz="1400">
                          <a:effectLst/>
                        </a:rPr>
                        <a:t>794</a:t>
                      </a:r>
                      <a:endParaRPr lang="tr-TR" sz="14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400">
                          <a:effectLst/>
                        </a:rPr>
                        <a:t>Salon beceri oyunları</a:t>
                      </a:r>
                      <a:endParaRPr lang="tr-TR" sz="14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400">
                          <a:effectLst/>
                        </a:rPr>
                        <a:t>Beceri oyunları - Salonda</a:t>
                      </a:r>
                      <a:endParaRPr lang="tr-TR" sz="14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1654696255"/>
                  </a:ext>
                </a:extLst>
              </a:tr>
              <a:tr h="415693">
                <a:tc>
                  <a:txBody>
                    <a:bodyPr/>
                    <a:lstStyle/>
                    <a:p>
                      <a:pPr>
                        <a:lnSpc>
                          <a:spcPct val="105000"/>
                        </a:lnSpc>
                        <a:spcAft>
                          <a:spcPts val="0"/>
                        </a:spcAft>
                        <a:tabLst>
                          <a:tab pos="2493645" algn="l"/>
                          <a:tab pos="2849880" algn="l"/>
                        </a:tabLst>
                      </a:pPr>
                      <a:r>
                        <a:rPr lang="tr-TR" sz="1400">
                          <a:effectLst/>
                        </a:rPr>
                        <a:t>795</a:t>
                      </a:r>
                      <a:endParaRPr lang="tr-TR" sz="14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400">
                          <a:effectLst/>
                        </a:rPr>
                        <a:t>Şans oyunları</a:t>
                      </a:r>
                    </a:p>
                    <a:p>
                      <a:pPr>
                        <a:spcAft>
                          <a:spcPts val="0"/>
                        </a:spcAft>
                      </a:pPr>
                      <a:r>
                        <a:rPr lang="tr-TR" sz="1400">
                          <a:effectLst/>
                        </a:rPr>
                        <a:t>Kumarı burada sınıflayın</a:t>
                      </a:r>
                      <a:endParaRPr lang="tr-TR" sz="14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400">
                          <a:effectLst/>
                        </a:rPr>
                        <a:t>Şans oyunları</a:t>
                      </a:r>
                      <a:endParaRPr lang="tr-TR" sz="14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2856880363"/>
                  </a:ext>
                </a:extLst>
              </a:tr>
              <a:tr h="758403">
                <a:tc>
                  <a:txBody>
                    <a:bodyPr/>
                    <a:lstStyle/>
                    <a:p>
                      <a:pPr>
                        <a:lnSpc>
                          <a:spcPct val="105000"/>
                        </a:lnSpc>
                        <a:spcAft>
                          <a:spcPts val="0"/>
                        </a:spcAft>
                        <a:tabLst>
                          <a:tab pos="2493645" algn="l"/>
                          <a:tab pos="2849880" algn="l"/>
                        </a:tabLst>
                      </a:pPr>
                      <a:r>
                        <a:rPr lang="tr-TR" sz="1400">
                          <a:effectLst/>
                        </a:rPr>
                        <a:t>796</a:t>
                      </a:r>
                      <a:endParaRPr lang="tr-TR" sz="14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400">
                          <a:effectLst/>
                        </a:rPr>
                        <a:t>Atletik ve açık hava spor ve oyunları</a:t>
                      </a:r>
                    </a:p>
                    <a:p>
                      <a:pPr>
                        <a:spcAft>
                          <a:spcPts val="0"/>
                        </a:spcAft>
                      </a:pPr>
                      <a:r>
                        <a:rPr lang="tr-TR" sz="1400">
                          <a:effectLst/>
                        </a:rPr>
                        <a:t>Bilgisayara uyarlanmış atletik ve açık hava sporlarını ve oyunlarını 794'de sınıflayın</a:t>
                      </a:r>
                      <a:endParaRPr lang="tr-TR" sz="14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400">
                          <a:effectLst/>
                        </a:rPr>
                        <a:t>Atletik spor; atletik oyunlar;</a:t>
                      </a:r>
                    </a:p>
                    <a:p>
                      <a:pPr>
                        <a:lnSpc>
                          <a:spcPct val="105000"/>
                        </a:lnSpc>
                        <a:spcAft>
                          <a:spcPts val="0"/>
                        </a:spcAft>
                        <a:tabLst>
                          <a:tab pos="2493645" algn="l"/>
                          <a:tab pos="2849880" algn="l"/>
                        </a:tabLst>
                      </a:pPr>
                      <a:r>
                        <a:rPr lang="tr-TR" sz="1400">
                          <a:effectLst/>
                        </a:rPr>
                        <a:t>Açıkhava sporu; Açıkhava Oyunları</a:t>
                      </a:r>
                      <a:endParaRPr lang="tr-TR" sz="14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3142787496"/>
                  </a:ext>
                </a:extLst>
              </a:tr>
              <a:tr h="587048">
                <a:tc>
                  <a:txBody>
                    <a:bodyPr/>
                    <a:lstStyle/>
                    <a:p>
                      <a:pPr>
                        <a:lnSpc>
                          <a:spcPct val="105000"/>
                        </a:lnSpc>
                        <a:spcAft>
                          <a:spcPts val="0"/>
                        </a:spcAft>
                        <a:tabLst>
                          <a:tab pos="2493645" algn="l"/>
                          <a:tab pos="2849880" algn="l"/>
                        </a:tabLst>
                      </a:pPr>
                      <a:r>
                        <a:rPr lang="tr-TR" sz="1400">
                          <a:effectLst/>
                        </a:rPr>
                        <a:t>797</a:t>
                      </a:r>
                      <a:endParaRPr lang="tr-TR" sz="14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400" dirty="0">
                          <a:effectLst/>
                        </a:rPr>
                        <a:t>Su ve hava sporları</a:t>
                      </a:r>
                    </a:p>
                    <a:p>
                      <a:pPr>
                        <a:spcAft>
                          <a:spcPts val="0"/>
                        </a:spcAft>
                      </a:pPr>
                      <a:r>
                        <a:rPr lang="tr-TR" sz="1400" dirty="0">
                          <a:effectLst/>
                        </a:rPr>
                        <a:t>Bilgisayara dayalı su ve hava sporlarını 794'de sınıflayın</a:t>
                      </a:r>
                      <a:endParaRPr lang="tr-TR" sz="1400" dirty="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400">
                          <a:effectLst/>
                        </a:rPr>
                        <a:t>Su sporları; Hava sporları</a:t>
                      </a:r>
                      <a:endParaRPr lang="tr-TR" sz="14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2148075763"/>
                  </a:ext>
                </a:extLst>
              </a:tr>
              <a:tr h="604183">
                <a:tc>
                  <a:txBody>
                    <a:bodyPr/>
                    <a:lstStyle/>
                    <a:p>
                      <a:pPr>
                        <a:lnSpc>
                          <a:spcPct val="105000"/>
                        </a:lnSpc>
                        <a:spcAft>
                          <a:spcPts val="0"/>
                        </a:spcAft>
                        <a:tabLst>
                          <a:tab pos="2493645" algn="l"/>
                          <a:tab pos="2849880" algn="l"/>
                        </a:tabLst>
                      </a:pPr>
                      <a:r>
                        <a:rPr lang="tr-TR" sz="1400">
                          <a:effectLst/>
                        </a:rPr>
                        <a:t>798</a:t>
                      </a:r>
                      <a:endParaRPr lang="tr-TR" sz="14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400">
                          <a:effectLst/>
                        </a:rPr>
                        <a:t>Atlı sporlar ve hayvan yarışları</a:t>
                      </a:r>
                    </a:p>
                    <a:p>
                      <a:pPr>
                        <a:lnSpc>
                          <a:spcPct val="105000"/>
                        </a:lnSpc>
                        <a:spcAft>
                          <a:spcPts val="0"/>
                        </a:spcAft>
                        <a:tabLst>
                          <a:tab pos="2493645" algn="l"/>
                          <a:tab pos="2849880" algn="l"/>
                        </a:tabLst>
                      </a:pPr>
                      <a:r>
                        <a:rPr lang="tr-TR" sz="1400">
                          <a:effectLst/>
                        </a:rPr>
                        <a:t>Bilgisayara dayalı su ve hava sporlarını 794'de sınıflayın</a:t>
                      </a:r>
                      <a:endParaRPr lang="tr-TR" sz="14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400">
                          <a:effectLst/>
                        </a:rPr>
                        <a:t>Atlı sporlar; Hayvan yarışları</a:t>
                      </a:r>
                      <a:endParaRPr lang="tr-TR" sz="14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3725155698"/>
                  </a:ext>
                </a:extLst>
              </a:tr>
              <a:tr h="604183">
                <a:tc>
                  <a:txBody>
                    <a:bodyPr/>
                    <a:lstStyle/>
                    <a:p>
                      <a:pPr>
                        <a:lnSpc>
                          <a:spcPct val="105000"/>
                        </a:lnSpc>
                        <a:spcAft>
                          <a:spcPts val="0"/>
                        </a:spcAft>
                        <a:tabLst>
                          <a:tab pos="2493645" algn="l"/>
                          <a:tab pos="2849880" algn="l"/>
                        </a:tabLst>
                      </a:pPr>
                      <a:r>
                        <a:rPr lang="tr-TR" sz="1400">
                          <a:effectLst/>
                        </a:rPr>
                        <a:t>799</a:t>
                      </a:r>
                      <a:endParaRPr lang="tr-TR" sz="14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400">
                          <a:effectLst/>
                        </a:rPr>
                        <a:t>Balıkçılık, avcılık, atıcılık</a:t>
                      </a:r>
                    </a:p>
                    <a:p>
                      <a:pPr>
                        <a:lnSpc>
                          <a:spcPct val="105000"/>
                        </a:lnSpc>
                        <a:spcAft>
                          <a:spcPts val="0"/>
                        </a:spcAft>
                        <a:tabLst>
                          <a:tab pos="2493645" algn="l"/>
                          <a:tab pos="2849880" algn="l"/>
                        </a:tabLst>
                      </a:pPr>
                      <a:r>
                        <a:rPr lang="tr-TR" sz="1400">
                          <a:effectLst/>
                        </a:rPr>
                        <a:t>Bilgisayara dayalı su ve hava sporlarını 794'de sınıflayın</a:t>
                      </a:r>
                      <a:endParaRPr lang="tr-TR" sz="14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400" dirty="0">
                          <a:effectLst/>
                        </a:rPr>
                        <a:t>Balıkçılık; Avcılık; Atıcılık</a:t>
                      </a:r>
                      <a:endParaRPr lang="tr-TR" sz="1400" dirty="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2864307377"/>
                  </a:ext>
                </a:extLst>
              </a:tr>
            </a:tbl>
          </a:graphicData>
        </a:graphic>
      </p:graphicFrame>
    </p:spTree>
    <p:extLst>
      <p:ext uri="{BB962C8B-B14F-4D97-AF65-F5344CB8AC3E}">
        <p14:creationId xmlns:p14="http://schemas.microsoft.com/office/powerpoint/2010/main" val="28995499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4"/>
            <a:ext cx="10515600" cy="4807239"/>
          </a:xfrm>
        </p:spPr>
        <p:txBody>
          <a:bodyPr>
            <a:normAutofit/>
          </a:bodyPr>
          <a:lstStyle/>
          <a:p>
            <a:pPr algn="ctr"/>
            <a:r>
              <a:rPr lang="tr-TR" sz="5400" dirty="0"/>
              <a:t/>
            </a:r>
            <a:br>
              <a:rPr lang="tr-TR" sz="5400" dirty="0"/>
            </a:br>
            <a:r>
              <a:rPr lang="tr-TR" dirty="0"/>
              <a:t/>
            </a:r>
            <a:br>
              <a:rPr lang="tr-TR" dirty="0"/>
            </a:br>
            <a:r>
              <a:rPr lang="tr-TR" sz="8000" dirty="0">
                <a:latin typeface="Times New Roman" panose="02020603050405020304" pitchFamily="18" charset="0"/>
                <a:ea typeface="Times New Roman" panose="02020603050405020304" pitchFamily="18" charset="0"/>
              </a:rPr>
              <a:t/>
            </a:r>
            <a:br>
              <a:rPr lang="tr-TR" sz="8000" dirty="0">
                <a:latin typeface="Times New Roman" panose="02020603050405020304" pitchFamily="18" charset="0"/>
                <a:ea typeface="Times New Roman" panose="02020603050405020304" pitchFamily="18" charset="0"/>
              </a:rPr>
            </a:br>
            <a:endParaRPr lang="tr-TR" sz="4900" dirty="0"/>
          </a:p>
        </p:txBody>
      </p:sp>
      <p:sp>
        <p:nvSpPr>
          <p:cNvPr id="3" name="Dikdörtgen 2"/>
          <p:cNvSpPr/>
          <p:nvPr/>
        </p:nvSpPr>
        <p:spPr>
          <a:xfrm>
            <a:off x="600364" y="822036"/>
            <a:ext cx="9448800" cy="2354491"/>
          </a:xfrm>
          <a:prstGeom prst="rect">
            <a:avLst/>
          </a:prstGeom>
        </p:spPr>
        <p:txBody>
          <a:bodyPr wrap="square">
            <a:spAutoFit/>
          </a:bodyPr>
          <a:lstStyle/>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p:txBody>
      </p:sp>
      <p:sp>
        <p:nvSpPr>
          <p:cNvPr id="4" name="Dikdörtgen 3"/>
          <p:cNvSpPr/>
          <p:nvPr/>
        </p:nvSpPr>
        <p:spPr>
          <a:xfrm>
            <a:off x="3048000" y="2805753"/>
            <a:ext cx="6096000" cy="1246495"/>
          </a:xfrm>
          <a:prstGeom prst="rect">
            <a:avLst/>
          </a:prstGeom>
        </p:spPr>
        <p:txBody>
          <a:bodyPr>
            <a:spAutoFit/>
          </a:bodyPr>
          <a:lstStyle/>
          <a:p>
            <a:pPr algn="ctr">
              <a:lnSpc>
                <a:spcPct val="105000"/>
              </a:lnSpc>
              <a:spcAft>
                <a:spcPts val="0"/>
              </a:spcAft>
              <a:tabLst>
                <a:tab pos="474980" algn="l"/>
                <a:tab pos="2493645" algn="l"/>
              </a:tabLst>
            </a:pPr>
            <a:r>
              <a:rPr lang="tr-TR" sz="2000" b="1" dirty="0">
                <a:latin typeface="Times New Roman" panose="02020603050405020304" pitchFamily="18" charset="0"/>
                <a:ea typeface="Times New Roman" panose="02020603050405020304" pitchFamily="18" charset="0"/>
              </a:rPr>
              <a:t>700 SANATLAR. GÜZEL SANATLAR</a:t>
            </a:r>
            <a:endParaRPr lang="tr-TR" sz="3200" dirty="0">
              <a:latin typeface="Times New Roman" panose="02020603050405020304" pitchFamily="18" charset="0"/>
              <a:ea typeface="Times New Roman" panose="02020603050405020304" pitchFamily="18" charset="0"/>
            </a:endParaRPr>
          </a:p>
          <a:p>
            <a:pPr algn="just">
              <a:spcAft>
                <a:spcPts val="0"/>
              </a:spcAft>
            </a:pPr>
            <a:r>
              <a:rPr lang="tr-TR" i="1" dirty="0">
                <a:solidFill>
                  <a:srgbClr val="7F7F7F"/>
                </a:solidFill>
                <a:latin typeface="Times New Roman" panose="02020603050405020304" pitchFamily="18" charset="0"/>
                <a:ea typeface="Times New Roman" panose="02020603050405020304" pitchFamily="18" charset="0"/>
              </a:rPr>
              <a:t>Güzel, dekoratif, edebi, sahne, eğlence sanatlarında betimleme, eleştirel değerlendirme, teknikler, işlemler, araçlar, gereçler, malzemeler</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91390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4"/>
            <a:ext cx="10515600" cy="4807239"/>
          </a:xfrm>
        </p:spPr>
        <p:txBody>
          <a:bodyPr>
            <a:normAutofit/>
          </a:bodyPr>
          <a:lstStyle/>
          <a:p>
            <a:pPr algn="ctr"/>
            <a:r>
              <a:rPr lang="tr-TR" sz="5400" dirty="0"/>
              <a:t/>
            </a:r>
            <a:br>
              <a:rPr lang="tr-TR" sz="5400" dirty="0"/>
            </a:br>
            <a:r>
              <a:rPr lang="tr-TR" dirty="0"/>
              <a:t/>
            </a:r>
            <a:br>
              <a:rPr lang="tr-TR" dirty="0"/>
            </a:br>
            <a:r>
              <a:rPr lang="tr-TR" sz="8000" dirty="0">
                <a:latin typeface="Times New Roman" panose="02020603050405020304" pitchFamily="18" charset="0"/>
                <a:ea typeface="Times New Roman" panose="02020603050405020304" pitchFamily="18" charset="0"/>
              </a:rPr>
              <a:t/>
            </a:r>
            <a:br>
              <a:rPr lang="tr-TR" sz="8000" dirty="0">
                <a:latin typeface="Times New Roman" panose="02020603050405020304" pitchFamily="18" charset="0"/>
                <a:ea typeface="Times New Roman" panose="02020603050405020304" pitchFamily="18" charset="0"/>
              </a:rPr>
            </a:br>
            <a:endParaRPr lang="tr-TR" sz="4900" dirty="0"/>
          </a:p>
        </p:txBody>
      </p:sp>
      <p:sp>
        <p:nvSpPr>
          <p:cNvPr id="3" name="Dikdörtgen 2"/>
          <p:cNvSpPr/>
          <p:nvPr/>
        </p:nvSpPr>
        <p:spPr>
          <a:xfrm>
            <a:off x="600364" y="822036"/>
            <a:ext cx="9448800" cy="2354491"/>
          </a:xfrm>
          <a:prstGeom prst="rect">
            <a:avLst/>
          </a:prstGeom>
        </p:spPr>
        <p:txBody>
          <a:bodyPr wrap="square">
            <a:spAutoFit/>
          </a:bodyPr>
          <a:lstStyle/>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p:txBody>
      </p:sp>
      <p:graphicFrame>
        <p:nvGraphicFramePr>
          <p:cNvPr id="4" name="Tablo 3"/>
          <p:cNvGraphicFramePr>
            <a:graphicFrameLocks noGrp="1"/>
          </p:cNvGraphicFramePr>
          <p:nvPr>
            <p:extLst>
              <p:ext uri="{D42A27DB-BD31-4B8C-83A1-F6EECF244321}">
                <p14:modId xmlns:p14="http://schemas.microsoft.com/office/powerpoint/2010/main" val="1753635601"/>
              </p:ext>
            </p:extLst>
          </p:nvPr>
        </p:nvGraphicFramePr>
        <p:xfrm>
          <a:off x="691978" y="1145059"/>
          <a:ext cx="7346169" cy="4796032"/>
        </p:xfrm>
        <a:graphic>
          <a:graphicData uri="http://schemas.openxmlformats.org/drawingml/2006/table">
            <a:tbl>
              <a:tblPr firstRow="1" firstCol="1" bandRow="1">
                <a:tableStyleId>{5C22544A-7EE6-4342-B048-85BDC9FD1C3A}</a:tableStyleId>
              </a:tblPr>
              <a:tblGrid>
                <a:gridCol w="739781">
                  <a:extLst>
                    <a:ext uri="{9D8B030D-6E8A-4147-A177-3AD203B41FA5}">
                      <a16:colId xmlns:a16="http://schemas.microsoft.com/office/drawing/2014/main" xmlns="" val="833238312"/>
                    </a:ext>
                  </a:extLst>
                </a:gridCol>
                <a:gridCol w="3665278">
                  <a:extLst>
                    <a:ext uri="{9D8B030D-6E8A-4147-A177-3AD203B41FA5}">
                      <a16:colId xmlns:a16="http://schemas.microsoft.com/office/drawing/2014/main" xmlns="" val="2408240549"/>
                    </a:ext>
                  </a:extLst>
                </a:gridCol>
                <a:gridCol w="2941110">
                  <a:extLst>
                    <a:ext uri="{9D8B030D-6E8A-4147-A177-3AD203B41FA5}">
                      <a16:colId xmlns:a16="http://schemas.microsoft.com/office/drawing/2014/main" xmlns="" val="4172943874"/>
                    </a:ext>
                  </a:extLst>
                </a:gridCol>
              </a:tblGrid>
              <a:tr h="294860">
                <a:tc>
                  <a:txBody>
                    <a:bodyPr/>
                    <a:lstStyle/>
                    <a:p>
                      <a:pPr>
                        <a:lnSpc>
                          <a:spcPct val="105000"/>
                        </a:lnSpc>
                        <a:spcAft>
                          <a:spcPts val="0"/>
                        </a:spcAft>
                        <a:tabLst>
                          <a:tab pos="2493645" algn="l"/>
                          <a:tab pos="2849880" algn="l"/>
                        </a:tabLst>
                      </a:pPr>
                      <a:r>
                        <a:rPr lang="tr-TR" sz="1800" dirty="0">
                          <a:effectLst/>
                        </a:rPr>
                        <a:t>701</a:t>
                      </a:r>
                      <a:endParaRPr lang="tr-TR" sz="1800" dirty="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800">
                          <a:effectLst/>
                        </a:rPr>
                        <a:t>Felsefe ve kuram</a:t>
                      </a:r>
                      <a:endParaRPr lang="tr-TR" sz="18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800">
                          <a:effectLst/>
                        </a:rPr>
                        <a:t>Sanatlar - Felsefe ve kuram</a:t>
                      </a:r>
                      <a:endParaRPr lang="tr-TR" sz="18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1696897014"/>
                  </a:ext>
                </a:extLst>
              </a:tr>
              <a:tr h="294860">
                <a:tc>
                  <a:txBody>
                    <a:bodyPr/>
                    <a:lstStyle/>
                    <a:p>
                      <a:pPr>
                        <a:lnSpc>
                          <a:spcPct val="105000"/>
                        </a:lnSpc>
                        <a:spcAft>
                          <a:spcPts val="0"/>
                        </a:spcAft>
                        <a:tabLst>
                          <a:tab pos="2493645" algn="l"/>
                          <a:tab pos="2849880" algn="l"/>
                        </a:tabLst>
                      </a:pPr>
                      <a:r>
                        <a:rPr lang="tr-TR" sz="1800">
                          <a:effectLst/>
                        </a:rPr>
                        <a:t>702</a:t>
                      </a:r>
                      <a:endParaRPr lang="tr-TR" sz="18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800" dirty="0">
                          <a:effectLst/>
                        </a:rPr>
                        <a:t>Çeşitli konular</a:t>
                      </a:r>
                      <a:endParaRPr lang="tr-TR" sz="1800" dirty="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800">
                          <a:effectLst/>
                        </a:rPr>
                        <a:t>Sanatlar - Çeşitli konular</a:t>
                      </a:r>
                      <a:endParaRPr lang="tr-TR" sz="18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1576386581"/>
                  </a:ext>
                </a:extLst>
              </a:tr>
              <a:tr h="536109">
                <a:tc>
                  <a:txBody>
                    <a:bodyPr/>
                    <a:lstStyle/>
                    <a:p>
                      <a:pPr>
                        <a:lnSpc>
                          <a:spcPct val="105000"/>
                        </a:lnSpc>
                        <a:spcAft>
                          <a:spcPts val="0"/>
                        </a:spcAft>
                        <a:tabLst>
                          <a:tab pos="2493645" algn="l"/>
                          <a:tab pos="2849880" algn="l"/>
                        </a:tabLst>
                      </a:pPr>
                      <a:r>
                        <a:rPr lang="tr-TR" sz="1800">
                          <a:effectLst/>
                        </a:rPr>
                        <a:t>703</a:t>
                      </a:r>
                      <a:endParaRPr lang="tr-TR" sz="18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800">
                          <a:effectLst/>
                        </a:rPr>
                        <a:t>Sözlükler, ansiklopediler</a:t>
                      </a:r>
                      <a:endParaRPr lang="tr-TR" sz="18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800">
                          <a:effectLst/>
                        </a:rPr>
                        <a:t>Sanatlar - Ansiklopediler;</a:t>
                      </a:r>
                    </a:p>
                    <a:p>
                      <a:pPr>
                        <a:lnSpc>
                          <a:spcPct val="105000"/>
                        </a:lnSpc>
                        <a:spcAft>
                          <a:spcPts val="0"/>
                        </a:spcAft>
                        <a:tabLst>
                          <a:tab pos="2493645" algn="l"/>
                          <a:tab pos="2849880" algn="l"/>
                        </a:tabLst>
                      </a:pPr>
                      <a:r>
                        <a:rPr lang="tr-TR" sz="1800">
                          <a:effectLst/>
                        </a:rPr>
                        <a:t>Sanatlar - Sözlükler</a:t>
                      </a:r>
                      <a:endParaRPr lang="tr-TR" sz="18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2441579413"/>
                  </a:ext>
                </a:extLst>
              </a:tr>
              <a:tr h="294860">
                <a:tc>
                  <a:txBody>
                    <a:bodyPr/>
                    <a:lstStyle/>
                    <a:p>
                      <a:pPr>
                        <a:lnSpc>
                          <a:spcPct val="105000"/>
                        </a:lnSpc>
                        <a:spcAft>
                          <a:spcPts val="0"/>
                        </a:spcAft>
                        <a:tabLst>
                          <a:tab pos="2493645" algn="l"/>
                          <a:tab pos="2849880" algn="l"/>
                        </a:tabLst>
                      </a:pPr>
                      <a:r>
                        <a:rPr lang="tr-TR" sz="1800">
                          <a:effectLst/>
                        </a:rPr>
                        <a:t>704</a:t>
                      </a:r>
                      <a:endParaRPr lang="tr-TR" sz="18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800">
                          <a:effectLst/>
                        </a:rPr>
                        <a:t>Özel konular</a:t>
                      </a:r>
                      <a:endParaRPr lang="tr-TR" sz="18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800">
                          <a:effectLst/>
                        </a:rPr>
                        <a:t>Sanatlar - Özel konular</a:t>
                      </a:r>
                      <a:endParaRPr lang="tr-TR" sz="18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1712066704"/>
                  </a:ext>
                </a:extLst>
              </a:tr>
              <a:tr h="294860">
                <a:tc>
                  <a:txBody>
                    <a:bodyPr/>
                    <a:lstStyle/>
                    <a:p>
                      <a:pPr>
                        <a:lnSpc>
                          <a:spcPct val="105000"/>
                        </a:lnSpc>
                        <a:spcAft>
                          <a:spcPts val="0"/>
                        </a:spcAft>
                        <a:tabLst>
                          <a:tab pos="2493645" algn="l"/>
                          <a:tab pos="2849880" algn="l"/>
                        </a:tabLst>
                      </a:pPr>
                      <a:r>
                        <a:rPr lang="tr-TR" sz="1800">
                          <a:effectLst/>
                        </a:rPr>
                        <a:t>705</a:t>
                      </a:r>
                      <a:endParaRPr lang="tr-TR" sz="18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800">
                          <a:effectLst/>
                        </a:rPr>
                        <a:t>Süreli yayınlar</a:t>
                      </a:r>
                      <a:endParaRPr lang="tr-TR" sz="18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800">
                          <a:effectLst/>
                        </a:rPr>
                        <a:t>Sanatlar - Süreli yayınlar</a:t>
                      </a:r>
                      <a:endParaRPr lang="tr-TR" sz="18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1829724344"/>
                  </a:ext>
                </a:extLst>
              </a:tr>
              <a:tr h="536109">
                <a:tc>
                  <a:txBody>
                    <a:bodyPr/>
                    <a:lstStyle/>
                    <a:p>
                      <a:pPr>
                        <a:lnSpc>
                          <a:spcPct val="105000"/>
                        </a:lnSpc>
                        <a:spcAft>
                          <a:spcPts val="0"/>
                        </a:spcAft>
                        <a:tabLst>
                          <a:tab pos="2493645" algn="l"/>
                          <a:tab pos="2849880" algn="l"/>
                        </a:tabLst>
                      </a:pPr>
                      <a:r>
                        <a:rPr lang="tr-TR" sz="1800">
                          <a:effectLst/>
                        </a:rPr>
                        <a:t>706</a:t>
                      </a:r>
                      <a:endParaRPr lang="tr-TR" sz="18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800">
                          <a:effectLst/>
                        </a:rPr>
                        <a:t>Örgütler ve yönetim</a:t>
                      </a:r>
                      <a:endParaRPr lang="tr-TR" sz="18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800">
                          <a:effectLst/>
                        </a:rPr>
                        <a:t>Sanatlar - Örgütler;</a:t>
                      </a:r>
                    </a:p>
                    <a:p>
                      <a:pPr>
                        <a:lnSpc>
                          <a:spcPct val="105000"/>
                        </a:lnSpc>
                        <a:spcAft>
                          <a:spcPts val="0"/>
                        </a:spcAft>
                        <a:tabLst>
                          <a:tab pos="2493645" algn="l"/>
                          <a:tab pos="2849880" algn="l"/>
                        </a:tabLst>
                      </a:pPr>
                      <a:r>
                        <a:rPr lang="tr-TR" sz="1800">
                          <a:effectLst/>
                        </a:rPr>
                        <a:t>Sanatlar - Yönetim</a:t>
                      </a:r>
                      <a:endParaRPr lang="tr-TR" sz="18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839634579"/>
                  </a:ext>
                </a:extLst>
              </a:tr>
              <a:tr h="536109">
                <a:tc>
                  <a:txBody>
                    <a:bodyPr/>
                    <a:lstStyle/>
                    <a:p>
                      <a:pPr>
                        <a:lnSpc>
                          <a:spcPct val="105000"/>
                        </a:lnSpc>
                        <a:spcAft>
                          <a:spcPts val="0"/>
                        </a:spcAft>
                        <a:tabLst>
                          <a:tab pos="2493645" algn="l"/>
                          <a:tab pos="2849880" algn="l"/>
                        </a:tabLst>
                      </a:pPr>
                      <a:r>
                        <a:rPr lang="tr-TR" sz="1800">
                          <a:effectLst/>
                        </a:rPr>
                        <a:t>707</a:t>
                      </a:r>
                      <a:endParaRPr lang="tr-TR" sz="18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800">
                          <a:effectLst/>
                        </a:rPr>
                        <a:t>Eğitim, araştırma, ilgili konular</a:t>
                      </a:r>
                      <a:endParaRPr lang="tr-TR" sz="18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800">
                          <a:effectLst/>
                        </a:rPr>
                        <a:t>Sanatlar - Eğitim; Sanatlar - Araştırma</a:t>
                      </a:r>
                      <a:endParaRPr lang="tr-TR" sz="18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2906131389"/>
                  </a:ext>
                </a:extLst>
              </a:tr>
              <a:tr h="777358">
                <a:tc>
                  <a:txBody>
                    <a:bodyPr/>
                    <a:lstStyle/>
                    <a:p>
                      <a:pPr>
                        <a:lnSpc>
                          <a:spcPct val="105000"/>
                        </a:lnSpc>
                        <a:spcAft>
                          <a:spcPts val="0"/>
                        </a:spcAft>
                        <a:tabLst>
                          <a:tab pos="2493645" algn="l"/>
                          <a:tab pos="2849880" algn="l"/>
                        </a:tabLst>
                      </a:pPr>
                      <a:r>
                        <a:rPr lang="tr-TR" sz="1800">
                          <a:effectLst/>
                        </a:rPr>
                        <a:t>708</a:t>
                      </a:r>
                      <a:endParaRPr lang="tr-TR" sz="18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800">
                          <a:effectLst/>
                        </a:rPr>
                        <a:t>Galeriler, müzeler, özel dermeler</a:t>
                      </a:r>
                    </a:p>
                    <a:p>
                      <a:pPr algn="just">
                        <a:spcAft>
                          <a:spcPts val="0"/>
                        </a:spcAft>
                      </a:pPr>
                      <a:r>
                        <a:rPr lang="tr-TR" sz="1800">
                          <a:effectLst/>
                        </a:rPr>
                        <a:t>Genel sanat koleksiyonları</a:t>
                      </a:r>
                      <a:endParaRPr lang="tr-TR" sz="18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800">
                          <a:effectLst/>
                        </a:rPr>
                        <a:t>Sanatlar - Galeriler;</a:t>
                      </a:r>
                    </a:p>
                    <a:p>
                      <a:pPr>
                        <a:lnSpc>
                          <a:spcPct val="105000"/>
                        </a:lnSpc>
                        <a:spcAft>
                          <a:spcPts val="0"/>
                        </a:spcAft>
                        <a:tabLst>
                          <a:tab pos="2493645" algn="l"/>
                          <a:tab pos="2849880" algn="l"/>
                        </a:tabLst>
                      </a:pPr>
                      <a:r>
                        <a:rPr lang="tr-TR" sz="1800">
                          <a:effectLst/>
                        </a:rPr>
                        <a:t>Sanatlar - Müzeler;</a:t>
                      </a:r>
                    </a:p>
                    <a:p>
                      <a:pPr>
                        <a:lnSpc>
                          <a:spcPct val="105000"/>
                        </a:lnSpc>
                        <a:spcAft>
                          <a:spcPts val="0"/>
                        </a:spcAft>
                        <a:tabLst>
                          <a:tab pos="2493645" algn="l"/>
                          <a:tab pos="2849880" algn="l"/>
                        </a:tabLst>
                      </a:pPr>
                      <a:r>
                        <a:rPr lang="tr-TR" sz="1800">
                          <a:effectLst/>
                        </a:rPr>
                        <a:t>Sanatlar - Özel dermeler</a:t>
                      </a:r>
                      <a:endParaRPr lang="tr-TR" sz="18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2932757779"/>
                  </a:ext>
                </a:extLst>
              </a:tr>
              <a:tr h="708430">
                <a:tc>
                  <a:txBody>
                    <a:bodyPr/>
                    <a:lstStyle/>
                    <a:p>
                      <a:pPr>
                        <a:lnSpc>
                          <a:spcPct val="105000"/>
                        </a:lnSpc>
                        <a:spcAft>
                          <a:spcPts val="0"/>
                        </a:spcAft>
                        <a:tabLst>
                          <a:tab pos="2493645" algn="l"/>
                          <a:tab pos="2849880" algn="l"/>
                        </a:tabLst>
                      </a:pPr>
                      <a:r>
                        <a:rPr lang="tr-TR" sz="1800">
                          <a:effectLst/>
                        </a:rPr>
                        <a:t>709</a:t>
                      </a:r>
                      <a:endParaRPr lang="tr-TR" sz="18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800" dirty="0">
                          <a:effectLst/>
                        </a:rPr>
                        <a:t>Tarihi, coğrafi ele alış</a:t>
                      </a:r>
                    </a:p>
                    <a:p>
                      <a:pPr algn="just">
                        <a:spcAft>
                          <a:spcPts val="0"/>
                        </a:spcAft>
                      </a:pPr>
                      <a:r>
                        <a:rPr lang="tr-TR" sz="1800" dirty="0">
                          <a:effectLst/>
                        </a:rPr>
                        <a:t>Gelişme, tanımlama, eleştirel değerlendirme, eserler</a:t>
                      </a:r>
                      <a:endParaRPr lang="tr-TR" sz="1800" dirty="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800" dirty="0">
                          <a:effectLst/>
                        </a:rPr>
                        <a:t>---</a:t>
                      </a:r>
                      <a:endParaRPr lang="tr-TR" sz="1800" dirty="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4127596056"/>
                  </a:ext>
                </a:extLst>
              </a:tr>
            </a:tbl>
          </a:graphicData>
        </a:graphic>
      </p:graphicFrame>
    </p:spTree>
    <p:extLst>
      <p:ext uri="{BB962C8B-B14F-4D97-AF65-F5344CB8AC3E}">
        <p14:creationId xmlns:p14="http://schemas.microsoft.com/office/powerpoint/2010/main" val="18134458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4"/>
            <a:ext cx="10515600" cy="4807239"/>
          </a:xfrm>
        </p:spPr>
        <p:txBody>
          <a:bodyPr>
            <a:normAutofit/>
          </a:bodyPr>
          <a:lstStyle/>
          <a:p>
            <a:pPr algn="ctr"/>
            <a:r>
              <a:rPr lang="tr-TR" sz="5400" dirty="0"/>
              <a:t/>
            </a:r>
            <a:br>
              <a:rPr lang="tr-TR" sz="5400" dirty="0"/>
            </a:br>
            <a:r>
              <a:rPr lang="tr-TR" dirty="0"/>
              <a:t/>
            </a:r>
            <a:br>
              <a:rPr lang="tr-TR" dirty="0"/>
            </a:br>
            <a:r>
              <a:rPr lang="tr-TR" sz="8000" dirty="0">
                <a:latin typeface="Times New Roman" panose="02020603050405020304" pitchFamily="18" charset="0"/>
                <a:ea typeface="Times New Roman" panose="02020603050405020304" pitchFamily="18" charset="0"/>
              </a:rPr>
              <a:t/>
            </a:r>
            <a:br>
              <a:rPr lang="tr-TR" sz="8000" dirty="0">
                <a:latin typeface="Times New Roman" panose="02020603050405020304" pitchFamily="18" charset="0"/>
                <a:ea typeface="Times New Roman" panose="02020603050405020304" pitchFamily="18" charset="0"/>
              </a:rPr>
            </a:br>
            <a:endParaRPr lang="tr-TR" sz="4900" dirty="0"/>
          </a:p>
        </p:txBody>
      </p:sp>
      <p:sp>
        <p:nvSpPr>
          <p:cNvPr id="3" name="Dikdörtgen 2"/>
          <p:cNvSpPr/>
          <p:nvPr/>
        </p:nvSpPr>
        <p:spPr>
          <a:xfrm>
            <a:off x="600364" y="822036"/>
            <a:ext cx="9448800" cy="2354491"/>
          </a:xfrm>
          <a:prstGeom prst="rect">
            <a:avLst/>
          </a:prstGeom>
        </p:spPr>
        <p:txBody>
          <a:bodyPr wrap="square">
            <a:spAutoFit/>
          </a:bodyPr>
          <a:lstStyle/>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p:txBody>
      </p:sp>
      <p:sp>
        <p:nvSpPr>
          <p:cNvPr id="4" name="Dikdörtgen 3"/>
          <p:cNvSpPr/>
          <p:nvPr/>
        </p:nvSpPr>
        <p:spPr>
          <a:xfrm>
            <a:off x="2863273" y="286327"/>
            <a:ext cx="5167487" cy="383182"/>
          </a:xfrm>
          <a:prstGeom prst="rect">
            <a:avLst/>
          </a:prstGeom>
        </p:spPr>
        <p:txBody>
          <a:bodyPr wrap="square">
            <a:spAutoFit/>
          </a:bodyPr>
          <a:lstStyle/>
          <a:p>
            <a:pPr algn="ctr">
              <a:lnSpc>
                <a:spcPct val="105000"/>
              </a:lnSpc>
              <a:spcAft>
                <a:spcPts val="0"/>
              </a:spcAft>
              <a:tabLst>
                <a:tab pos="474980" algn="l"/>
                <a:tab pos="2493645" algn="l"/>
              </a:tabLst>
            </a:pPr>
            <a:r>
              <a:rPr lang="tr-TR" b="1" dirty="0">
                <a:latin typeface="Times New Roman" panose="02020603050405020304" pitchFamily="18" charset="0"/>
                <a:ea typeface="Times New Roman" panose="02020603050405020304" pitchFamily="18" charset="0"/>
              </a:rPr>
              <a:t>710 KENT ve PEYZAJ SANATLARI</a:t>
            </a:r>
            <a:endParaRPr lang="tr-TR" sz="2800" dirty="0">
              <a:effectLst/>
              <a:latin typeface="Times New Roman" panose="02020603050405020304" pitchFamily="18" charset="0"/>
              <a:ea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4095608483"/>
              </p:ext>
            </p:extLst>
          </p:nvPr>
        </p:nvGraphicFramePr>
        <p:xfrm>
          <a:off x="1062682" y="822036"/>
          <a:ext cx="8986482" cy="5750773"/>
        </p:xfrm>
        <a:graphic>
          <a:graphicData uri="http://schemas.openxmlformats.org/drawingml/2006/table">
            <a:tbl>
              <a:tblPr firstRow="1" firstCol="1" bandRow="1">
                <a:tableStyleId>{5C22544A-7EE6-4342-B048-85BDC9FD1C3A}</a:tableStyleId>
              </a:tblPr>
              <a:tblGrid>
                <a:gridCol w="904965">
                  <a:extLst>
                    <a:ext uri="{9D8B030D-6E8A-4147-A177-3AD203B41FA5}">
                      <a16:colId xmlns:a16="http://schemas.microsoft.com/office/drawing/2014/main" xmlns="" val="2603177205"/>
                    </a:ext>
                  </a:extLst>
                </a:gridCol>
                <a:gridCol w="4483692">
                  <a:extLst>
                    <a:ext uri="{9D8B030D-6E8A-4147-A177-3AD203B41FA5}">
                      <a16:colId xmlns:a16="http://schemas.microsoft.com/office/drawing/2014/main" xmlns="" val="2517884808"/>
                    </a:ext>
                  </a:extLst>
                </a:gridCol>
                <a:gridCol w="3597825">
                  <a:extLst>
                    <a:ext uri="{9D8B030D-6E8A-4147-A177-3AD203B41FA5}">
                      <a16:colId xmlns:a16="http://schemas.microsoft.com/office/drawing/2014/main" xmlns="" val="2838873286"/>
                    </a:ext>
                  </a:extLst>
                </a:gridCol>
              </a:tblGrid>
              <a:tr h="602001">
                <a:tc>
                  <a:txBody>
                    <a:bodyPr/>
                    <a:lstStyle/>
                    <a:p>
                      <a:pPr>
                        <a:lnSpc>
                          <a:spcPct val="105000"/>
                        </a:lnSpc>
                        <a:spcAft>
                          <a:spcPts val="0"/>
                        </a:spcAft>
                        <a:tabLst>
                          <a:tab pos="2493645" algn="l"/>
                          <a:tab pos="2849880" algn="l"/>
                        </a:tabLst>
                      </a:pPr>
                      <a:r>
                        <a:rPr lang="tr-TR" sz="1600" dirty="0">
                          <a:effectLst/>
                        </a:rPr>
                        <a:t>711</a:t>
                      </a:r>
                      <a:endParaRPr lang="tr-TR" sz="1600" dirty="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Fiziksel Planlama (Kent sanatı)</a:t>
                      </a:r>
                    </a:p>
                    <a:p>
                      <a:pPr algn="just">
                        <a:spcAft>
                          <a:spcPts val="0"/>
                        </a:spcAft>
                      </a:pPr>
                      <a:r>
                        <a:rPr lang="tr-TR" sz="1600">
                          <a:effectLst/>
                        </a:rPr>
                        <a:t>Fiziksel çevrenin kamu refahı, rahatlığı ve keyfi gözetilerek tasarlanması</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Kent sanatı; Kent planlaması - Fiziksel</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2886682764"/>
                  </a:ext>
                </a:extLst>
              </a:tr>
              <a:tr h="953440">
                <a:tc>
                  <a:txBody>
                    <a:bodyPr/>
                    <a:lstStyle/>
                    <a:p>
                      <a:pPr>
                        <a:lnSpc>
                          <a:spcPct val="105000"/>
                        </a:lnSpc>
                        <a:spcAft>
                          <a:spcPts val="0"/>
                        </a:spcAft>
                        <a:tabLst>
                          <a:tab pos="2493645" algn="l"/>
                          <a:tab pos="2849880" algn="l"/>
                        </a:tabLst>
                      </a:pPr>
                      <a:r>
                        <a:rPr lang="tr-TR" sz="1600">
                          <a:effectLst/>
                        </a:rPr>
                        <a:t>712</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Peyzaj mimarlığı (Peyzaj tasarımı)</a:t>
                      </a:r>
                    </a:p>
                    <a:p>
                      <a:pPr algn="just">
                        <a:spcAft>
                          <a:spcPts val="0"/>
                        </a:spcAft>
                      </a:pPr>
                      <a:r>
                        <a:rPr lang="tr-TR" sz="1600">
                          <a:effectLst/>
                        </a:rPr>
                        <a:t>Peyzaj mimarlığında bitkilerle ilgili kapsamlı eserler 715'de, Peyzaj mimarlığının mühendislik yönlerini 624'de sınıflayın</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Peyzaj mimarlığı; Peyzaj - tasarımı </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1492251576"/>
                  </a:ext>
                </a:extLst>
              </a:tr>
              <a:tr h="777720">
                <a:tc>
                  <a:txBody>
                    <a:bodyPr/>
                    <a:lstStyle/>
                    <a:p>
                      <a:pPr>
                        <a:lnSpc>
                          <a:spcPct val="105000"/>
                        </a:lnSpc>
                        <a:spcAft>
                          <a:spcPts val="0"/>
                        </a:spcAft>
                        <a:tabLst>
                          <a:tab pos="2493645" algn="l"/>
                          <a:tab pos="2849880" algn="l"/>
                        </a:tabLst>
                      </a:pPr>
                      <a:r>
                        <a:rPr lang="tr-TR" sz="1600">
                          <a:effectLst/>
                        </a:rPr>
                        <a:t>714</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Peyzaj mimarlığında su öğesi</a:t>
                      </a:r>
                    </a:p>
                    <a:p>
                      <a:pPr algn="just">
                        <a:spcAft>
                          <a:spcPts val="0"/>
                        </a:spcAft>
                      </a:pPr>
                      <a:r>
                        <a:rPr lang="tr-TR" sz="1600">
                          <a:effectLst/>
                        </a:rPr>
                        <a:t>Örnek: Çağlayanlar, çeşmeler, doğal ve yapay havuzlar Çeşmeler ile ilgili kapsamlı eserleri 731'de sınıflayın</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Peyzaj mimarlığı - Su öğesi</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1778640043"/>
                  </a:ext>
                </a:extLst>
              </a:tr>
              <a:tr h="455568">
                <a:tc>
                  <a:txBody>
                    <a:bodyPr/>
                    <a:lstStyle/>
                    <a:p>
                      <a:pPr>
                        <a:lnSpc>
                          <a:spcPct val="105000"/>
                        </a:lnSpc>
                        <a:spcAft>
                          <a:spcPts val="0"/>
                        </a:spcAft>
                        <a:tabLst>
                          <a:tab pos="2493645" algn="l"/>
                          <a:tab pos="2849880" algn="l"/>
                        </a:tabLst>
                      </a:pPr>
                      <a:r>
                        <a:rPr lang="tr-TR" sz="1600">
                          <a:effectLst/>
                        </a:rPr>
                        <a:t>715</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Peyzaj mimarlığında ağaçsı bitkiler</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Peyzaj mimarlığı - Ağaçsı bitkiler</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985990031"/>
                  </a:ext>
                </a:extLst>
              </a:tr>
              <a:tr h="619573">
                <a:tc>
                  <a:txBody>
                    <a:bodyPr/>
                    <a:lstStyle/>
                    <a:p>
                      <a:pPr>
                        <a:lnSpc>
                          <a:spcPct val="105000"/>
                        </a:lnSpc>
                        <a:spcAft>
                          <a:spcPts val="0"/>
                        </a:spcAft>
                        <a:tabLst>
                          <a:tab pos="2493645" algn="l"/>
                          <a:tab pos="2849880" algn="l"/>
                        </a:tabLst>
                      </a:pPr>
                      <a:r>
                        <a:rPr lang="tr-TR" sz="1600">
                          <a:effectLst/>
                        </a:rPr>
                        <a:t>716</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dirty="0">
                          <a:effectLst/>
                        </a:rPr>
                        <a:t>Peyzaj mimarlığında otsu bitkiler</a:t>
                      </a:r>
                    </a:p>
                    <a:p>
                      <a:pPr>
                        <a:lnSpc>
                          <a:spcPct val="105000"/>
                        </a:lnSpc>
                        <a:spcAft>
                          <a:spcPts val="0"/>
                        </a:spcAft>
                        <a:tabLst>
                          <a:tab pos="2493645" algn="l"/>
                          <a:tab pos="2849880" algn="l"/>
                        </a:tabLst>
                      </a:pPr>
                      <a:r>
                        <a:rPr lang="tr-TR" sz="1600" dirty="0">
                          <a:effectLst/>
                        </a:rPr>
                        <a:t>Çiçekleri için ve diğer özellikleri için yetiştirilen</a:t>
                      </a:r>
                      <a:endParaRPr lang="tr-TR" sz="1600" dirty="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Peyzaj mimarlığı - Otsur bitkiler</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2425898898"/>
                  </a:ext>
                </a:extLst>
              </a:tr>
              <a:tr h="953440">
                <a:tc>
                  <a:txBody>
                    <a:bodyPr/>
                    <a:lstStyle/>
                    <a:p>
                      <a:pPr>
                        <a:lnSpc>
                          <a:spcPct val="105000"/>
                        </a:lnSpc>
                        <a:spcAft>
                          <a:spcPts val="0"/>
                        </a:spcAft>
                        <a:tabLst>
                          <a:tab pos="2493645" algn="l"/>
                          <a:tab pos="2849880" algn="l"/>
                        </a:tabLst>
                      </a:pPr>
                      <a:r>
                        <a:rPr lang="tr-TR" sz="1600">
                          <a:effectLst/>
                        </a:rPr>
                        <a:t>717</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Peyzaj mimarlığında yapılar</a:t>
                      </a:r>
                    </a:p>
                    <a:p>
                      <a:pPr algn="just">
                        <a:spcAft>
                          <a:spcPts val="0"/>
                        </a:spcAft>
                      </a:pPr>
                      <a:r>
                        <a:rPr lang="tr-TR" sz="1600">
                          <a:effectLst/>
                        </a:rPr>
                        <a:t>Binaların, terasların, çitlerin, kapıların, merdivenlerin, bezemede kullanılan aksesuarların peyzaj mimarlığının diğer ögeleriyle ilişkileri</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Peyzaj mimarlığı - yapılar</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1121398718"/>
                  </a:ext>
                </a:extLst>
              </a:tr>
              <a:tr h="250563">
                <a:tc>
                  <a:txBody>
                    <a:bodyPr/>
                    <a:lstStyle/>
                    <a:p>
                      <a:pPr>
                        <a:lnSpc>
                          <a:spcPct val="105000"/>
                        </a:lnSpc>
                        <a:spcAft>
                          <a:spcPts val="0"/>
                        </a:spcAft>
                        <a:tabLst>
                          <a:tab pos="2493645" algn="l"/>
                          <a:tab pos="2849880" algn="l"/>
                        </a:tabLst>
                      </a:pPr>
                      <a:r>
                        <a:rPr lang="tr-TR" sz="1600">
                          <a:effectLst/>
                        </a:rPr>
                        <a:t>718</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Mezarlıklarda peyzaj tasarımı</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Mezarlıklar - Peyzaj tasarımı</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2850408594"/>
                  </a:ext>
                </a:extLst>
              </a:tr>
              <a:tr h="602001">
                <a:tc>
                  <a:txBody>
                    <a:bodyPr/>
                    <a:lstStyle/>
                    <a:p>
                      <a:pPr>
                        <a:lnSpc>
                          <a:spcPct val="105000"/>
                        </a:lnSpc>
                        <a:spcAft>
                          <a:spcPts val="0"/>
                        </a:spcAft>
                        <a:tabLst>
                          <a:tab pos="2493645" algn="l"/>
                          <a:tab pos="2849880" algn="l"/>
                        </a:tabLst>
                      </a:pPr>
                      <a:r>
                        <a:rPr lang="tr-TR" sz="1600">
                          <a:effectLst/>
                        </a:rPr>
                        <a:t>719</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Doğal peyzaj</a:t>
                      </a:r>
                    </a:p>
                    <a:p>
                      <a:pPr algn="just">
                        <a:spcAft>
                          <a:spcPts val="0"/>
                        </a:spcAft>
                      </a:pPr>
                      <a:r>
                        <a:rPr lang="tr-TR" sz="1600">
                          <a:effectLst/>
                        </a:rPr>
                        <a:t>Doğal su öğelerini 714'de sınıflayın</a:t>
                      </a:r>
                    </a:p>
                    <a:p>
                      <a:pPr algn="just">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dirty="0">
                          <a:effectLst/>
                        </a:rPr>
                        <a:t>Doğal peyzaj</a:t>
                      </a:r>
                      <a:endParaRPr lang="tr-TR" sz="1600" dirty="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2412539700"/>
                  </a:ext>
                </a:extLst>
              </a:tr>
            </a:tbl>
          </a:graphicData>
        </a:graphic>
      </p:graphicFrame>
    </p:spTree>
    <p:extLst>
      <p:ext uri="{BB962C8B-B14F-4D97-AF65-F5344CB8AC3E}">
        <p14:creationId xmlns:p14="http://schemas.microsoft.com/office/powerpoint/2010/main" val="17070047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4"/>
            <a:ext cx="10515600" cy="4807239"/>
          </a:xfrm>
        </p:spPr>
        <p:txBody>
          <a:bodyPr>
            <a:normAutofit/>
          </a:bodyPr>
          <a:lstStyle/>
          <a:p>
            <a:pPr algn="ctr"/>
            <a:r>
              <a:rPr lang="tr-TR" sz="5400" dirty="0"/>
              <a:t/>
            </a:r>
            <a:br>
              <a:rPr lang="tr-TR" sz="5400" dirty="0"/>
            </a:br>
            <a:r>
              <a:rPr lang="tr-TR" dirty="0"/>
              <a:t/>
            </a:r>
            <a:br>
              <a:rPr lang="tr-TR" dirty="0"/>
            </a:br>
            <a:r>
              <a:rPr lang="tr-TR" sz="8000" dirty="0">
                <a:latin typeface="Times New Roman" panose="02020603050405020304" pitchFamily="18" charset="0"/>
                <a:ea typeface="Times New Roman" panose="02020603050405020304" pitchFamily="18" charset="0"/>
              </a:rPr>
              <a:t/>
            </a:r>
            <a:br>
              <a:rPr lang="tr-TR" sz="8000" dirty="0">
                <a:latin typeface="Times New Roman" panose="02020603050405020304" pitchFamily="18" charset="0"/>
                <a:ea typeface="Times New Roman" panose="02020603050405020304" pitchFamily="18" charset="0"/>
              </a:rPr>
            </a:br>
            <a:endParaRPr lang="tr-TR" sz="4900" dirty="0"/>
          </a:p>
        </p:txBody>
      </p:sp>
      <p:sp>
        <p:nvSpPr>
          <p:cNvPr id="3" name="Dikdörtgen 2"/>
          <p:cNvSpPr/>
          <p:nvPr/>
        </p:nvSpPr>
        <p:spPr>
          <a:xfrm>
            <a:off x="600364" y="822036"/>
            <a:ext cx="9448800" cy="2354491"/>
          </a:xfrm>
          <a:prstGeom prst="rect">
            <a:avLst/>
          </a:prstGeom>
        </p:spPr>
        <p:txBody>
          <a:bodyPr wrap="square">
            <a:spAutoFit/>
          </a:bodyPr>
          <a:lstStyle/>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p:txBody>
      </p:sp>
      <p:sp>
        <p:nvSpPr>
          <p:cNvPr id="4" name="Dikdörtgen 3"/>
          <p:cNvSpPr/>
          <p:nvPr/>
        </p:nvSpPr>
        <p:spPr>
          <a:xfrm>
            <a:off x="2503055" y="240145"/>
            <a:ext cx="7684653" cy="692497"/>
          </a:xfrm>
          <a:prstGeom prst="rect">
            <a:avLst/>
          </a:prstGeom>
        </p:spPr>
        <p:txBody>
          <a:bodyPr wrap="square">
            <a:spAutoFit/>
          </a:bodyPr>
          <a:lstStyle/>
          <a:p>
            <a:pPr algn="ctr">
              <a:lnSpc>
                <a:spcPct val="105000"/>
              </a:lnSpc>
              <a:spcAft>
                <a:spcPts val="0"/>
              </a:spcAft>
              <a:tabLst>
                <a:tab pos="474980" algn="l"/>
                <a:tab pos="2493645" algn="l"/>
              </a:tabLst>
            </a:pPr>
            <a:r>
              <a:rPr lang="tr-TR" sz="2000" b="1" dirty="0">
                <a:latin typeface="Times New Roman" panose="02020603050405020304" pitchFamily="18" charset="0"/>
                <a:ea typeface="Times New Roman" panose="02020603050405020304" pitchFamily="18" charset="0"/>
              </a:rPr>
              <a:t>720 MİMARLIK</a:t>
            </a:r>
            <a:endParaRPr lang="tr-TR" sz="3200" dirty="0">
              <a:latin typeface="Times New Roman" panose="02020603050405020304" pitchFamily="18" charset="0"/>
              <a:ea typeface="Times New Roman" panose="02020603050405020304" pitchFamily="18" charset="0"/>
            </a:endParaRPr>
          </a:p>
          <a:p>
            <a:r>
              <a:rPr lang="tr-TR" i="1" dirty="0">
                <a:solidFill>
                  <a:srgbClr val="7F7F7F"/>
                </a:solidFill>
                <a:latin typeface="Times New Roman" panose="02020603050405020304" pitchFamily="18" charset="0"/>
                <a:ea typeface="Times New Roman" panose="02020603050405020304" pitchFamily="18" charset="0"/>
              </a:rPr>
              <a:t>Mimarlık ile kent ve peyzaj sanatlarıyla ilgili kapsamlı eserleri burada sınıflayın</a:t>
            </a:r>
            <a:endParaRPr lang="tr-TR" dirty="0"/>
          </a:p>
        </p:txBody>
      </p:sp>
      <p:graphicFrame>
        <p:nvGraphicFramePr>
          <p:cNvPr id="5" name="Tablo 4"/>
          <p:cNvGraphicFramePr>
            <a:graphicFrameLocks noGrp="1"/>
          </p:cNvGraphicFramePr>
          <p:nvPr>
            <p:extLst>
              <p:ext uri="{D42A27DB-BD31-4B8C-83A1-F6EECF244321}">
                <p14:modId xmlns:p14="http://schemas.microsoft.com/office/powerpoint/2010/main" val="2449671825"/>
              </p:ext>
            </p:extLst>
          </p:nvPr>
        </p:nvGraphicFramePr>
        <p:xfrm>
          <a:off x="749644" y="1136824"/>
          <a:ext cx="10247871" cy="5732229"/>
        </p:xfrm>
        <a:graphic>
          <a:graphicData uri="http://schemas.openxmlformats.org/drawingml/2006/table">
            <a:tbl>
              <a:tblPr firstRow="1" firstCol="1" bandRow="1">
                <a:tableStyleId>{5C22544A-7EE6-4342-B048-85BDC9FD1C3A}</a:tableStyleId>
              </a:tblPr>
              <a:tblGrid>
                <a:gridCol w="1043719">
                  <a:extLst>
                    <a:ext uri="{9D8B030D-6E8A-4147-A177-3AD203B41FA5}">
                      <a16:colId xmlns:a16="http://schemas.microsoft.com/office/drawing/2014/main" xmlns="" val="2471265312"/>
                    </a:ext>
                  </a:extLst>
                </a:gridCol>
                <a:gridCol w="5106344">
                  <a:extLst>
                    <a:ext uri="{9D8B030D-6E8A-4147-A177-3AD203B41FA5}">
                      <a16:colId xmlns:a16="http://schemas.microsoft.com/office/drawing/2014/main" xmlns="" val="1800218527"/>
                    </a:ext>
                  </a:extLst>
                </a:gridCol>
                <a:gridCol w="4097808">
                  <a:extLst>
                    <a:ext uri="{9D8B030D-6E8A-4147-A177-3AD203B41FA5}">
                      <a16:colId xmlns:a16="http://schemas.microsoft.com/office/drawing/2014/main" xmlns="" val="1182361557"/>
                    </a:ext>
                  </a:extLst>
                </a:gridCol>
              </a:tblGrid>
              <a:tr h="256351">
                <a:tc>
                  <a:txBody>
                    <a:bodyPr/>
                    <a:lstStyle/>
                    <a:p>
                      <a:pPr>
                        <a:lnSpc>
                          <a:spcPct val="105000"/>
                        </a:lnSpc>
                        <a:spcAft>
                          <a:spcPts val="0"/>
                        </a:spcAft>
                        <a:tabLst>
                          <a:tab pos="2493645" algn="l"/>
                          <a:tab pos="2849880" algn="l"/>
                        </a:tabLst>
                      </a:pPr>
                      <a:r>
                        <a:rPr lang="tr-TR" sz="1400" dirty="0">
                          <a:effectLst/>
                        </a:rPr>
                        <a:t>721</a:t>
                      </a:r>
                      <a:endParaRPr lang="tr-TR" sz="1400" dirty="0">
                        <a:effectLst/>
                        <a:latin typeface="Times New Roman" panose="02020603050405020304" pitchFamily="18" charset="0"/>
                        <a:ea typeface="Times New Roman" panose="02020603050405020304" pitchFamily="18" charset="0"/>
                      </a:endParaRPr>
                    </a:p>
                  </a:txBody>
                  <a:tcPr marL="15622" marR="15622" marT="15622" marB="15622"/>
                </a:tc>
                <a:tc>
                  <a:txBody>
                    <a:bodyPr/>
                    <a:lstStyle/>
                    <a:p>
                      <a:pPr>
                        <a:lnSpc>
                          <a:spcPct val="105000"/>
                        </a:lnSpc>
                        <a:spcAft>
                          <a:spcPts val="0"/>
                        </a:spcAft>
                        <a:tabLst>
                          <a:tab pos="2493645" algn="l"/>
                          <a:tab pos="2849880" algn="l"/>
                        </a:tabLst>
                      </a:pPr>
                      <a:r>
                        <a:rPr lang="tr-TR" sz="1400" dirty="0">
                          <a:effectLst/>
                        </a:rPr>
                        <a:t>Mimari yapı</a:t>
                      </a:r>
                      <a:endParaRPr lang="tr-TR" sz="1400" dirty="0">
                        <a:effectLst/>
                        <a:latin typeface="Times New Roman" panose="02020603050405020304" pitchFamily="18" charset="0"/>
                        <a:ea typeface="Times New Roman" panose="02020603050405020304" pitchFamily="18" charset="0"/>
                      </a:endParaRPr>
                    </a:p>
                  </a:txBody>
                  <a:tcPr marL="15622" marR="15622" marT="15622" marB="15622"/>
                </a:tc>
                <a:tc>
                  <a:txBody>
                    <a:bodyPr/>
                    <a:lstStyle/>
                    <a:p>
                      <a:pPr>
                        <a:lnSpc>
                          <a:spcPct val="105000"/>
                        </a:lnSpc>
                        <a:spcAft>
                          <a:spcPts val="0"/>
                        </a:spcAft>
                        <a:tabLst>
                          <a:tab pos="2493645" algn="l"/>
                          <a:tab pos="2849880" algn="l"/>
                        </a:tabLst>
                      </a:pPr>
                      <a:r>
                        <a:rPr lang="tr-TR" sz="1400">
                          <a:effectLst/>
                        </a:rPr>
                        <a:t>Mimari yapı</a:t>
                      </a:r>
                      <a:endParaRPr lang="tr-TR" sz="1400">
                        <a:effectLst/>
                        <a:latin typeface="Times New Roman" panose="02020603050405020304" pitchFamily="18" charset="0"/>
                        <a:ea typeface="Times New Roman" panose="02020603050405020304" pitchFamily="18" charset="0"/>
                      </a:endParaRPr>
                    </a:p>
                  </a:txBody>
                  <a:tcPr marL="15622" marR="15622" marT="15622" marB="15622"/>
                </a:tc>
                <a:extLst>
                  <a:ext uri="{0D108BD9-81ED-4DB2-BD59-A6C34878D82A}">
                    <a16:rowId xmlns:a16="http://schemas.microsoft.com/office/drawing/2014/main" xmlns="" val="126056172"/>
                  </a:ext>
                </a:extLst>
              </a:tr>
              <a:tr h="1159850">
                <a:tc>
                  <a:txBody>
                    <a:bodyPr/>
                    <a:lstStyle/>
                    <a:p>
                      <a:pPr>
                        <a:lnSpc>
                          <a:spcPct val="105000"/>
                        </a:lnSpc>
                        <a:spcAft>
                          <a:spcPts val="0"/>
                        </a:spcAft>
                        <a:tabLst>
                          <a:tab pos="2493645" algn="l"/>
                          <a:tab pos="2849880" algn="l"/>
                        </a:tabLst>
                      </a:pPr>
                      <a:r>
                        <a:rPr lang="tr-TR" sz="1400">
                          <a:effectLst/>
                        </a:rPr>
                        <a:t>722</a:t>
                      </a:r>
                      <a:endParaRPr lang="tr-TR" sz="1400">
                        <a:effectLst/>
                        <a:latin typeface="Times New Roman" panose="02020603050405020304" pitchFamily="18" charset="0"/>
                        <a:ea typeface="Times New Roman" panose="02020603050405020304" pitchFamily="18" charset="0"/>
                      </a:endParaRPr>
                    </a:p>
                  </a:txBody>
                  <a:tcPr marL="15622" marR="15622" marT="15622" marB="15622"/>
                </a:tc>
                <a:tc>
                  <a:txBody>
                    <a:bodyPr/>
                    <a:lstStyle/>
                    <a:p>
                      <a:pPr>
                        <a:lnSpc>
                          <a:spcPct val="105000"/>
                        </a:lnSpc>
                        <a:spcAft>
                          <a:spcPts val="0"/>
                        </a:spcAft>
                        <a:tabLst>
                          <a:tab pos="2493645" algn="l"/>
                          <a:tab pos="2849880" algn="l"/>
                        </a:tabLst>
                      </a:pPr>
                      <a:r>
                        <a:rPr lang="tr-TR" sz="1400" dirty="0">
                          <a:effectLst/>
                        </a:rPr>
                        <a:t>Yaklaşık 300’e kadar mimarlık</a:t>
                      </a:r>
                    </a:p>
                    <a:p>
                      <a:pPr algn="just">
                        <a:spcAft>
                          <a:spcPts val="0"/>
                        </a:spcAft>
                      </a:pPr>
                      <a:r>
                        <a:rPr lang="tr-TR" sz="1400" dirty="0">
                          <a:effectLst/>
                        </a:rPr>
                        <a:t>Doğu mimarisi ile ilgili kapsamlı eserleri ve 300'den sonraki belirli bir ülke ya da yere ait Doğu mimarisi 720'de, 300'den 1399'a kadarki Doğu mimarisi ile ilgili kapsamlı eserler 723'de, 1400'den sonraki Doğu mimarisi ile ilgili kapsamlı eserler 724'de sınıflayın</a:t>
                      </a:r>
                      <a:endParaRPr lang="tr-TR" sz="1400" dirty="0">
                        <a:effectLst/>
                        <a:latin typeface="Times New Roman" panose="02020603050405020304" pitchFamily="18" charset="0"/>
                        <a:ea typeface="Times New Roman" panose="02020603050405020304" pitchFamily="18" charset="0"/>
                      </a:endParaRPr>
                    </a:p>
                  </a:txBody>
                  <a:tcPr marL="15622" marR="15622" marT="15622" marB="15622"/>
                </a:tc>
                <a:tc>
                  <a:txBody>
                    <a:bodyPr/>
                    <a:lstStyle/>
                    <a:p>
                      <a:pPr>
                        <a:lnSpc>
                          <a:spcPct val="105000"/>
                        </a:lnSpc>
                        <a:spcAft>
                          <a:spcPts val="0"/>
                        </a:spcAft>
                        <a:tabLst>
                          <a:tab pos="2493645" algn="l"/>
                          <a:tab pos="2849880" algn="l"/>
                        </a:tabLst>
                      </a:pPr>
                      <a:r>
                        <a:rPr lang="tr-TR" sz="1400" dirty="0">
                          <a:effectLst/>
                        </a:rPr>
                        <a:t>Mimarlık - 300’e kadar</a:t>
                      </a:r>
                      <a:endParaRPr lang="tr-TR" sz="1400" dirty="0">
                        <a:effectLst/>
                        <a:latin typeface="Times New Roman" panose="02020603050405020304" pitchFamily="18" charset="0"/>
                        <a:ea typeface="Times New Roman" panose="02020603050405020304" pitchFamily="18" charset="0"/>
                      </a:endParaRPr>
                    </a:p>
                  </a:txBody>
                  <a:tcPr marL="15622" marR="15622" marT="15622" marB="15622"/>
                </a:tc>
                <a:extLst>
                  <a:ext uri="{0D108BD9-81ED-4DB2-BD59-A6C34878D82A}">
                    <a16:rowId xmlns:a16="http://schemas.microsoft.com/office/drawing/2014/main" xmlns="" val="1237595069"/>
                  </a:ext>
                </a:extLst>
              </a:tr>
              <a:tr h="1193795">
                <a:tc>
                  <a:txBody>
                    <a:bodyPr/>
                    <a:lstStyle/>
                    <a:p>
                      <a:pPr>
                        <a:lnSpc>
                          <a:spcPct val="105000"/>
                        </a:lnSpc>
                        <a:spcAft>
                          <a:spcPts val="0"/>
                        </a:spcAft>
                        <a:tabLst>
                          <a:tab pos="2493645" algn="l"/>
                          <a:tab pos="2849880" algn="l"/>
                        </a:tabLst>
                      </a:pPr>
                      <a:r>
                        <a:rPr lang="tr-TR" sz="1400">
                          <a:effectLst/>
                        </a:rPr>
                        <a:t>723</a:t>
                      </a:r>
                      <a:endParaRPr lang="tr-TR" sz="1400">
                        <a:effectLst/>
                        <a:latin typeface="Times New Roman" panose="02020603050405020304" pitchFamily="18" charset="0"/>
                        <a:ea typeface="Times New Roman" panose="02020603050405020304" pitchFamily="18" charset="0"/>
                      </a:endParaRPr>
                    </a:p>
                  </a:txBody>
                  <a:tcPr marL="15622" marR="15622" marT="15622" marB="15622"/>
                </a:tc>
                <a:tc>
                  <a:txBody>
                    <a:bodyPr/>
                    <a:lstStyle/>
                    <a:p>
                      <a:pPr>
                        <a:lnSpc>
                          <a:spcPct val="105000"/>
                        </a:lnSpc>
                        <a:spcAft>
                          <a:spcPts val="0"/>
                        </a:spcAft>
                        <a:tabLst>
                          <a:tab pos="2493645" algn="l"/>
                          <a:tab pos="2849880" algn="l"/>
                        </a:tabLst>
                      </a:pPr>
                      <a:r>
                        <a:rPr lang="tr-TR" sz="1400" dirty="0">
                          <a:effectLst/>
                        </a:rPr>
                        <a:t>300’den 1399’a kadar mimarlık</a:t>
                      </a:r>
                    </a:p>
                    <a:p>
                      <a:pPr>
                        <a:lnSpc>
                          <a:spcPct val="105000"/>
                        </a:lnSpc>
                        <a:spcAft>
                          <a:spcPts val="0"/>
                        </a:spcAft>
                        <a:tabLst>
                          <a:tab pos="2493645" algn="l"/>
                          <a:tab pos="2849880" algn="l"/>
                        </a:tabLst>
                      </a:pPr>
                      <a:r>
                        <a:rPr lang="tr-TR" sz="1400" dirty="0">
                          <a:effectLst/>
                        </a:rPr>
                        <a:t>Yaklaşık 300'den 1399'a kadar olan Doğu mimarisi ile ilgili kapsamlı eserleri ile ortaçağ mimarisini burada sınıflayın</a:t>
                      </a:r>
                    </a:p>
                    <a:p>
                      <a:pPr>
                        <a:lnSpc>
                          <a:spcPct val="105000"/>
                        </a:lnSpc>
                        <a:spcAft>
                          <a:spcPts val="0"/>
                        </a:spcAft>
                        <a:tabLst>
                          <a:tab pos="2493645" algn="l"/>
                          <a:tab pos="2849880" algn="l"/>
                        </a:tabLst>
                      </a:pPr>
                      <a:r>
                        <a:rPr lang="tr-TR" sz="1400" dirty="0">
                          <a:effectLst/>
                        </a:rPr>
                        <a:t> </a:t>
                      </a:r>
                    </a:p>
                    <a:p>
                      <a:pPr>
                        <a:lnSpc>
                          <a:spcPct val="105000"/>
                        </a:lnSpc>
                        <a:spcAft>
                          <a:spcPts val="0"/>
                        </a:spcAft>
                        <a:tabLst>
                          <a:tab pos="2493645" algn="l"/>
                          <a:tab pos="2849880" algn="l"/>
                        </a:tabLst>
                      </a:pPr>
                      <a:r>
                        <a:rPr lang="tr-TR" sz="1400" dirty="0">
                          <a:effectLst/>
                        </a:rPr>
                        <a:t> </a:t>
                      </a:r>
                      <a:endParaRPr lang="tr-TR" sz="1400" dirty="0">
                        <a:effectLst/>
                        <a:latin typeface="Times New Roman" panose="02020603050405020304" pitchFamily="18" charset="0"/>
                        <a:ea typeface="Times New Roman" panose="02020603050405020304" pitchFamily="18" charset="0"/>
                      </a:endParaRPr>
                    </a:p>
                  </a:txBody>
                  <a:tcPr marL="15622" marR="15622" marT="15622" marB="15622"/>
                </a:tc>
                <a:tc>
                  <a:txBody>
                    <a:bodyPr/>
                    <a:lstStyle/>
                    <a:p>
                      <a:pPr>
                        <a:lnSpc>
                          <a:spcPct val="105000"/>
                        </a:lnSpc>
                        <a:spcAft>
                          <a:spcPts val="0"/>
                        </a:spcAft>
                        <a:tabLst>
                          <a:tab pos="2493645" algn="l"/>
                          <a:tab pos="2849880" algn="l"/>
                        </a:tabLst>
                      </a:pPr>
                      <a:r>
                        <a:rPr lang="tr-TR" sz="1400" dirty="0">
                          <a:effectLst/>
                        </a:rPr>
                        <a:t>Mimarlık - 300-1399</a:t>
                      </a:r>
                      <a:endParaRPr lang="tr-TR" sz="1400" dirty="0">
                        <a:effectLst/>
                        <a:latin typeface="Times New Roman" panose="02020603050405020304" pitchFamily="18" charset="0"/>
                        <a:ea typeface="Times New Roman" panose="02020603050405020304" pitchFamily="18" charset="0"/>
                      </a:endParaRPr>
                    </a:p>
                  </a:txBody>
                  <a:tcPr marL="15622" marR="15622" marT="15622" marB="15622"/>
                </a:tc>
                <a:extLst>
                  <a:ext uri="{0D108BD9-81ED-4DB2-BD59-A6C34878D82A}">
                    <a16:rowId xmlns:a16="http://schemas.microsoft.com/office/drawing/2014/main" xmlns="" val="3352807779"/>
                  </a:ext>
                </a:extLst>
              </a:tr>
              <a:tr h="713448">
                <a:tc>
                  <a:txBody>
                    <a:bodyPr/>
                    <a:lstStyle/>
                    <a:p>
                      <a:pPr>
                        <a:lnSpc>
                          <a:spcPct val="105000"/>
                        </a:lnSpc>
                        <a:spcAft>
                          <a:spcPts val="0"/>
                        </a:spcAft>
                        <a:tabLst>
                          <a:tab pos="2493645" algn="l"/>
                          <a:tab pos="2849880" algn="l"/>
                        </a:tabLst>
                      </a:pPr>
                      <a:r>
                        <a:rPr lang="tr-TR" sz="1400">
                          <a:effectLst/>
                        </a:rPr>
                        <a:t>725</a:t>
                      </a:r>
                      <a:endParaRPr lang="tr-TR" sz="1400">
                        <a:effectLst/>
                        <a:latin typeface="Times New Roman" panose="02020603050405020304" pitchFamily="18" charset="0"/>
                        <a:ea typeface="Times New Roman" panose="02020603050405020304" pitchFamily="18" charset="0"/>
                      </a:endParaRPr>
                    </a:p>
                  </a:txBody>
                  <a:tcPr marL="15622" marR="15622" marT="15622" marB="15622"/>
                </a:tc>
                <a:tc>
                  <a:txBody>
                    <a:bodyPr/>
                    <a:lstStyle/>
                    <a:p>
                      <a:pPr>
                        <a:lnSpc>
                          <a:spcPct val="105000"/>
                        </a:lnSpc>
                        <a:spcAft>
                          <a:spcPts val="0"/>
                        </a:spcAft>
                        <a:tabLst>
                          <a:tab pos="2493645" algn="l"/>
                          <a:tab pos="2849880" algn="l"/>
                        </a:tabLst>
                      </a:pPr>
                      <a:r>
                        <a:rPr lang="tr-TR" sz="1400">
                          <a:effectLst/>
                        </a:rPr>
                        <a:t>Kamu yapıları</a:t>
                      </a:r>
                    </a:p>
                    <a:p>
                      <a:pPr algn="just">
                        <a:spcAft>
                          <a:spcPts val="0"/>
                        </a:spcAft>
                      </a:pPr>
                      <a:r>
                        <a:rPr lang="tr-TR" sz="1400">
                          <a:effectLst/>
                        </a:rPr>
                        <a:t>Esas olarak dinsel, eğitsel, araştırma, konut amaçlı olmayanlar için kullanılmıyor</a:t>
                      </a:r>
                      <a:endParaRPr lang="tr-TR" sz="1400">
                        <a:effectLst/>
                        <a:latin typeface="Times New Roman" panose="02020603050405020304" pitchFamily="18" charset="0"/>
                        <a:ea typeface="Times New Roman" panose="02020603050405020304" pitchFamily="18" charset="0"/>
                      </a:endParaRPr>
                    </a:p>
                  </a:txBody>
                  <a:tcPr marL="15622" marR="15622" marT="15622" marB="15622"/>
                </a:tc>
                <a:tc>
                  <a:txBody>
                    <a:bodyPr/>
                    <a:lstStyle/>
                    <a:p>
                      <a:pPr>
                        <a:lnSpc>
                          <a:spcPct val="105000"/>
                        </a:lnSpc>
                        <a:spcAft>
                          <a:spcPts val="0"/>
                        </a:spcAft>
                        <a:tabLst>
                          <a:tab pos="2493645" algn="l"/>
                          <a:tab pos="2849880" algn="l"/>
                        </a:tabLst>
                      </a:pPr>
                      <a:r>
                        <a:rPr lang="tr-TR" sz="1400" dirty="0">
                          <a:effectLst/>
                        </a:rPr>
                        <a:t>Kamu yapıları - Mimarlık</a:t>
                      </a:r>
                    </a:p>
                    <a:p>
                      <a:pPr>
                        <a:lnSpc>
                          <a:spcPct val="105000"/>
                        </a:lnSpc>
                        <a:spcAft>
                          <a:spcPts val="0"/>
                        </a:spcAft>
                        <a:tabLst>
                          <a:tab pos="2493645" algn="l"/>
                          <a:tab pos="2849880" algn="l"/>
                        </a:tabLst>
                      </a:pPr>
                      <a:r>
                        <a:rPr lang="tr-TR" sz="1400" dirty="0">
                          <a:effectLst/>
                        </a:rPr>
                        <a:t>Mimarlık - Kamu yapıları</a:t>
                      </a:r>
                      <a:endParaRPr lang="tr-TR" sz="1400" dirty="0">
                        <a:effectLst/>
                        <a:latin typeface="Times New Roman" panose="02020603050405020304" pitchFamily="18" charset="0"/>
                        <a:ea typeface="Times New Roman" panose="02020603050405020304" pitchFamily="18" charset="0"/>
                      </a:endParaRPr>
                    </a:p>
                  </a:txBody>
                  <a:tcPr marL="15622" marR="15622" marT="15622" marB="15622"/>
                </a:tc>
                <a:extLst>
                  <a:ext uri="{0D108BD9-81ED-4DB2-BD59-A6C34878D82A}">
                    <a16:rowId xmlns:a16="http://schemas.microsoft.com/office/drawing/2014/main" xmlns="" val="1968422436"/>
                  </a:ext>
                </a:extLst>
              </a:tr>
              <a:tr h="490712">
                <a:tc>
                  <a:txBody>
                    <a:bodyPr/>
                    <a:lstStyle/>
                    <a:p>
                      <a:pPr>
                        <a:lnSpc>
                          <a:spcPct val="105000"/>
                        </a:lnSpc>
                        <a:spcAft>
                          <a:spcPts val="0"/>
                        </a:spcAft>
                        <a:tabLst>
                          <a:tab pos="2493645" algn="l"/>
                          <a:tab pos="2849880" algn="l"/>
                        </a:tabLst>
                      </a:pPr>
                      <a:r>
                        <a:rPr lang="tr-TR" sz="1400">
                          <a:effectLst/>
                        </a:rPr>
                        <a:t>726</a:t>
                      </a:r>
                      <a:endParaRPr lang="tr-TR" sz="1400">
                        <a:effectLst/>
                        <a:latin typeface="Times New Roman" panose="02020603050405020304" pitchFamily="18" charset="0"/>
                        <a:ea typeface="Times New Roman" panose="02020603050405020304" pitchFamily="18" charset="0"/>
                      </a:endParaRPr>
                    </a:p>
                  </a:txBody>
                  <a:tcPr marL="15622" marR="15622" marT="15622" marB="15622"/>
                </a:tc>
                <a:tc>
                  <a:txBody>
                    <a:bodyPr/>
                    <a:lstStyle/>
                    <a:p>
                      <a:pPr>
                        <a:lnSpc>
                          <a:spcPct val="105000"/>
                        </a:lnSpc>
                        <a:spcAft>
                          <a:spcPts val="0"/>
                        </a:spcAft>
                        <a:tabLst>
                          <a:tab pos="2493645" algn="l"/>
                          <a:tab pos="2849880" algn="l"/>
                        </a:tabLst>
                      </a:pPr>
                      <a:r>
                        <a:rPr lang="tr-TR" sz="1400">
                          <a:effectLst/>
                        </a:rPr>
                        <a:t>Dinî ve benzeri amaçla yapılar</a:t>
                      </a:r>
                      <a:endParaRPr lang="tr-TR" sz="1400">
                        <a:effectLst/>
                        <a:latin typeface="Times New Roman" panose="02020603050405020304" pitchFamily="18" charset="0"/>
                        <a:ea typeface="Times New Roman" panose="02020603050405020304" pitchFamily="18" charset="0"/>
                      </a:endParaRPr>
                    </a:p>
                  </a:txBody>
                  <a:tcPr marL="15622" marR="15622" marT="15622" marB="15622"/>
                </a:tc>
                <a:tc>
                  <a:txBody>
                    <a:bodyPr/>
                    <a:lstStyle/>
                    <a:p>
                      <a:pPr>
                        <a:lnSpc>
                          <a:spcPct val="105000"/>
                        </a:lnSpc>
                        <a:spcAft>
                          <a:spcPts val="0"/>
                        </a:spcAft>
                        <a:tabLst>
                          <a:tab pos="2493645" algn="l"/>
                          <a:tab pos="2849880" algn="l"/>
                        </a:tabLst>
                      </a:pPr>
                      <a:r>
                        <a:rPr lang="tr-TR" sz="1400" dirty="0">
                          <a:effectLst/>
                        </a:rPr>
                        <a:t>Dinî yapılar Mimarlık</a:t>
                      </a:r>
                    </a:p>
                    <a:p>
                      <a:pPr>
                        <a:lnSpc>
                          <a:spcPct val="105000"/>
                        </a:lnSpc>
                        <a:spcAft>
                          <a:spcPts val="0"/>
                        </a:spcAft>
                        <a:tabLst>
                          <a:tab pos="2493645" algn="l"/>
                          <a:tab pos="2849880" algn="l"/>
                        </a:tabLst>
                      </a:pPr>
                      <a:r>
                        <a:rPr lang="tr-TR" sz="1400" dirty="0">
                          <a:effectLst/>
                        </a:rPr>
                        <a:t>Mimarlık - Dinî yapılar</a:t>
                      </a:r>
                      <a:endParaRPr lang="tr-TR" sz="1400" dirty="0">
                        <a:effectLst/>
                        <a:latin typeface="Times New Roman" panose="02020603050405020304" pitchFamily="18" charset="0"/>
                        <a:ea typeface="Times New Roman" panose="02020603050405020304" pitchFamily="18" charset="0"/>
                      </a:endParaRPr>
                    </a:p>
                  </a:txBody>
                  <a:tcPr marL="15622" marR="15622" marT="15622" marB="15622"/>
                </a:tc>
                <a:extLst>
                  <a:ext uri="{0D108BD9-81ED-4DB2-BD59-A6C34878D82A}">
                    <a16:rowId xmlns:a16="http://schemas.microsoft.com/office/drawing/2014/main" xmlns="" val="2011142555"/>
                  </a:ext>
                </a:extLst>
              </a:tr>
              <a:tr h="490712">
                <a:tc>
                  <a:txBody>
                    <a:bodyPr/>
                    <a:lstStyle/>
                    <a:p>
                      <a:pPr>
                        <a:lnSpc>
                          <a:spcPct val="105000"/>
                        </a:lnSpc>
                        <a:spcAft>
                          <a:spcPts val="0"/>
                        </a:spcAft>
                        <a:tabLst>
                          <a:tab pos="2493645" algn="l"/>
                          <a:tab pos="2849880" algn="l"/>
                        </a:tabLst>
                      </a:pPr>
                      <a:r>
                        <a:rPr lang="tr-TR" sz="1400">
                          <a:effectLst/>
                        </a:rPr>
                        <a:t>727</a:t>
                      </a:r>
                      <a:endParaRPr lang="tr-TR" sz="1400">
                        <a:effectLst/>
                        <a:latin typeface="Times New Roman" panose="02020603050405020304" pitchFamily="18" charset="0"/>
                        <a:ea typeface="Times New Roman" panose="02020603050405020304" pitchFamily="18" charset="0"/>
                      </a:endParaRPr>
                    </a:p>
                  </a:txBody>
                  <a:tcPr marL="15622" marR="15622" marT="15622" marB="15622"/>
                </a:tc>
                <a:tc>
                  <a:txBody>
                    <a:bodyPr/>
                    <a:lstStyle/>
                    <a:p>
                      <a:pPr>
                        <a:lnSpc>
                          <a:spcPct val="105000"/>
                        </a:lnSpc>
                        <a:spcAft>
                          <a:spcPts val="0"/>
                        </a:spcAft>
                        <a:tabLst>
                          <a:tab pos="2493645" algn="l"/>
                          <a:tab pos="2849880" algn="l"/>
                        </a:tabLst>
                      </a:pPr>
                      <a:r>
                        <a:rPr lang="tr-TR" sz="1400">
                          <a:effectLst/>
                        </a:rPr>
                        <a:t>Eğitim ve benzeri amaçlı yapılar</a:t>
                      </a:r>
                    </a:p>
                    <a:p>
                      <a:pPr algn="just">
                        <a:spcAft>
                          <a:spcPts val="0"/>
                        </a:spcAft>
                      </a:pPr>
                      <a:r>
                        <a:rPr lang="tr-TR" sz="1400">
                          <a:effectLst/>
                        </a:rPr>
                        <a:t>Okul binalarını burada sınıflayın</a:t>
                      </a:r>
                      <a:endParaRPr lang="tr-TR" sz="1400">
                        <a:effectLst/>
                        <a:latin typeface="Times New Roman" panose="02020603050405020304" pitchFamily="18" charset="0"/>
                        <a:ea typeface="Times New Roman" panose="02020603050405020304" pitchFamily="18" charset="0"/>
                      </a:endParaRPr>
                    </a:p>
                  </a:txBody>
                  <a:tcPr marL="15622" marR="15622" marT="15622" marB="15622"/>
                </a:tc>
                <a:tc>
                  <a:txBody>
                    <a:bodyPr/>
                    <a:lstStyle/>
                    <a:p>
                      <a:pPr>
                        <a:lnSpc>
                          <a:spcPct val="105000"/>
                        </a:lnSpc>
                        <a:spcAft>
                          <a:spcPts val="0"/>
                        </a:spcAft>
                        <a:tabLst>
                          <a:tab pos="2493645" algn="l"/>
                          <a:tab pos="2849880" algn="l"/>
                        </a:tabLst>
                      </a:pPr>
                      <a:r>
                        <a:rPr lang="tr-TR" sz="1400" dirty="0">
                          <a:effectLst/>
                        </a:rPr>
                        <a:t>Eğitim yapıları - Mimarlık</a:t>
                      </a:r>
                    </a:p>
                    <a:p>
                      <a:pPr>
                        <a:lnSpc>
                          <a:spcPct val="105000"/>
                        </a:lnSpc>
                        <a:spcAft>
                          <a:spcPts val="0"/>
                        </a:spcAft>
                        <a:tabLst>
                          <a:tab pos="2493645" algn="l"/>
                          <a:tab pos="2849880" algn="l"/>
                        </a:tabLst>
                      </a:pPr>
                      <a:r>
                        <a:rPr lang="tr-TR" sz="1400" dirty="0">
                          <a:effectLst/>
                        </a:rPr>
                        <a:t>Mimarlık - Eğitim yapıları</a:t>
                      </a:r>
                      <a:endParaRPr lang="tr-TR" sz="1400" dirty="0">
                        <a:effectLst/>
                        <a:latin typeface="Times New Roman" panose="02020603050405020304" pitchFamily="18" charset="0"/>
                        <a:ea typeface="Times New Roman" panose="02020603050405020304" pitchFamily="18" charset="0"/>
                      </a:endParaRPr>
                    </a:p>
                  </a:txBody>
                  <a:tcPr marL="15622" marR="15622" marT="15622" marB="15622"/>
                </a:tc>
                <a:extLst>
                  <a:ext uri="{0D108BD9-81ED-4DB2-BD59-A6C34878D82A}">
                    <a16:rowId xmlns:a16="http://schemas.microsoft.com/office/drawing/2014/main" xmlns="" val="3050871096"/>
                  </a:ext>
                </a:extLst>
              </a:tr>
              <a:tr h="490712">
                <a:tc>
                  <a:txBody>
                    <a:bodyPr/>
                    <a:lstStyle/>
                    <a:p>
                      <a:pPr>
                        <a:lnSpc>
                          <a:spcPct val="105000"/>
                        </a:lnSpc>
                        <a:spcAft>
                          <a:spcPts val="0"/>
                        </a:spcAft>
                        <a:tabLst>
                          <a:tab pos="2493645" algn="l"/>
                          <a:tab pos="2849880" algn="l"/>
                        </a:tabLst>
                      </a:pPr>
                      <a:r>
                        <a:rPr lang="tr-TR" sz="1400">
                          <a:effectLst/>
                        </a:rPr>
                        <a:t>728</a:t>
                      </a:r>
                      <a:endParaRPr lang="tr-TR" sz="1400">
                        <a:effectLst/>
                        <a:latin typeface="Times New Roman" panose="02020603050405020304" pitchFamily="18" charset="0"/>
                        <a:ea typeface="Times New Roman" panose="02020603050405020304" pitchFamily="18" charset="0"/>
                      </a:endParaRPr>
                    </a:p>
                  </a:txBody>
                  <a:tcPr marL="15622" marR="15622" marT="15622" marB="15622"/>
                </a:tc>
                <a:tc>
                  <a:txBody>
                    <a:bodyPr/>
                    <a:lstStyle/>
                    <a:p>
                      <a:pPr>
                        <a:lnSpc>
                          <a:spcPct val="105000"/>
                        </a:lnSpc>
                        <a:spcAft>
                          <a:spcPts val="0"/>
                        </a:spcAft>
                        <a:tabLst>
                          <a:tab pos="2493645" algn="l"/>
                          <a:tab pos="2849880" algn="l"/>
                        </a:tabLst>
                      </a:pPr>
                      <a:r>
                        <a:rPr lang="tr-TR" sz="1400">
                          <a:effectLst/>
                        </a:rPr>
                        <a:t>Konutlar ve ilgili yapılar</a:t>
                      </a:r>
                    </a:p>
                    <a:p>
                      <a:pPr algn="just">
                        <a:spcAft>
                          <a:spcPts val="0"/>
                        </a:spcAft>
                      </a:pPr>
                      <a:r>
                        <a:rPr lang="tr-TR" sz="1400">
                          <a:effectLst/>
                        </a:rPr>
                        <a:t>Ev mimarisini, geleneksel konutları burada sınıflayın</a:t>
                      </a:r>
                      <a:endParaRPr lang="tr-TR" sz="1400">
                        <a:effectLst/>
                        <a:latin typeface="Times New Roman" panose="02020603050405020304" pitchFamily="18" charset="0"/>
                        <a:ea typeface="Times New Roman" panose="02020603050405020304" pitchFamily="18" charset="0"/>
                      </a:endParaRPr>
                    </a:p>
                  </a:txBody>
                  <a:tcPr marL="15622" marR="15622" marT="15622" marB="15622"/>
                </a:tc>
                <a:tc>
                  <a:txBody>
                    <a:bodyPr/>
                    <a:lstStyle/>
                    <a:p>
                      <a:pPr>
                        <a:lnSpc>
                          <a:spcPct val="105000"/>
                        </a:lnSpc>
                        <a:spcAft>
                          <a:spcPts val="0"/>
                        </a:spcAft>
                        <a:tabLst>
                          <a:tab pos="2493645" algn="l"/>
                          <a:tab pos="2849880" algn="l"/>
                        </a:tabLst>
                      </a:pPr>
                      <a:r>
                        <a:rPr lang="tr-TR" sz="1400" dirty="0">
                          <a:effectLst/>
                        </a:rPr>
                        <a:t>Konutlar - Mimarlık;</a:t>
                      </a:r>
                    </a:p>
                    <a:p>
                      <a:pPr>
                        <a:lnSpc>
                          <a:spcPct val="105000"/>
                        </a:lnSpc>
                        <a:spcAft>
                          <a:spcPts val="0"/>
                        </a:spcAft>
                        <a:tabLst>
                          <a:tab pos="2493645" algn="l"/>
                          <a:tab pos="2849880" algn="l"/>
                        </a:tabLst>
                      </a:pPr>
                      <a:r>
                        <a:rPr lang="tr-TR" sz="1400" dirty="0">
                          <a:effectLst/>
                        </a:rPr>
                        <a:t>Mimarlık - Konutlar</a:t>
                      </a:r>
                      <a:endParaRPr lang="tr-TR" sz="1400" dirty="0">
                        <a:effectLst/>
                        <a:latin typeface="Times New Roman" panose="02020603050405020304" pitchFamily="18" charset="0"/>
                        <a:ea typeface="Times New Roman" panose="02020603050405020304" pitchFamily="18" charset="0"/>
                      </a:endParaRPr>
                    </a:p>
                  </a:txBody>
                  <a:tcPr marL="15622" marR="15622" marT="15622" marB="15622"/>
                </a:tc>
                <a:extLst>
                  <a:ext uri="{0D108BD9-81ED-4DB2-BD59-A6C34878D82A}">
                    <a16:rowId xmlns:a16="http://schemas.microsoft.com/office/drawing/2014/main" xmlns="" val="2724125607"/>
                  </a:ext>
                </a:extLst>
              </a:tr>
              <a:tr h="936649">
                <a:tc>
                  <a:txBody>
                    <a:bodyPr/>
                    <a:lstStyle/>
                    <a:p>
                      <a:pPr>
                        <a:lnSpc>
                          <a:spcPct val="105000"/>
                        </a:lnSpc>
                        <a:spcAft>
                          <a:spcPts val="0"/>
                        </a:spcAft>
                        <a:tabLst>
                          <a:tab pos="2493645" algn="l"/>
                          <a:tab pos="2849880" algn="l"/>
                        </a:tabLst>
                      </a:pPr>
                      <a:r>
                        <a:rPr lang="tr-TR" sz="1400">
                          <a:effectLst/>
                        </a:rPr>
                        <a:t>729</a:t>
                      </a:r>
                      <a:endParaRPr lang="tr-TR" sz="1400">
                        <a:effectLst/>
                        <a:latin typeface="Times New Roman" panose="02020603050405020304" pitchFamily="18" charset="0"/>
                        <a:ea typeface="Times New Roman" panose="02020603050405020304" pitchFamily="18" charset="0"/>
                      </a:endParaRPr>
                    </a:p>
                  </a:txBody>
                  <a:tcPr marL="15622" marR="15622" marT="15622" marB="15622"/>
                </a:tc>
                <a:tc>
                  <a:txBody>
                    <a:bodyPr/>
                    <a:lstStyle/>
                    <a:p>
                      <a:pPr>
                        <a:lnSpc>
                          <a:spcPct val="105000"/>
                        </a:lnSpc>
                        <a:spcAft>
                          <a:spcPts val="0"/>
                        </a:spcAft>
                        <a:tabLst>
                          <a:tab pos="2493645" algn="l"/>
                          <a:tab pos="2849880" algn="l"/>
                        </a:tabLst>
                      </a:pPr>
                      <a:r>
                        <a:rPr lang="tr-TR" sz="1400">
                          <a:effectLst/>
                        </a:rPr>
                        <a:t>Tasarım ve bezeme</a:t>
                      </a:r>
                    </a:p>
                    <a:p>
                      <a:pPr algn="just">
                        <a:spcAft>
                          <a:spcPts val="0"/>
                        </a:spcAft>
                      </a:pPr>
                      <a:r>
                        <a:rPr lang="tr-TR" sz="1400">
                          <a:effectLst/>
                        </a:rPr>
                        <a:t>İç tasarımı (mimari iç mekânların ve bunların tefrişinin tasarımı ve uygulanmasının planlanma ve gözetimini kapsayan sanat ve uygulama) burada sınıflayın</a:t>
                      </a:r>
                      <a:endParaRPr lang="tr-TR" sz="1400">
                        <a:effectLst/>
                        <a:latin typeface="Times New Roman" panose="02020603050405020304" pitchFamily="18" charset="0"/>
                        <a:ea typeface="Times New Roman" panose="02020603050405020304" pitchFamily="18" charset="0"/>
                      </a:endParaRPr>
                    </a:p>
                  </a:txBody>
                  <a:tcPr marL="15622" marR="15622" marT="15622" marB="15622"/>
                </a:tc>
                <a:tc>
                  <a:txBody>
                    <a:bodyPr/>
                    <a:lstStyle/>
                    <a:p>
                      <a:pPr>
                        <a:lnSpc>
                          <a:spcPct val="105000"/>
                        </a:lnSpc>
                        <a:spcAft>
                          <a:spcPts val="0"/>
                        </a:spcAft>
                        <a:tabLst>
                          <a:tab pos="2493645" algn="l"/>
                          <a:tab pos="2849880" algn="l"/>
                        </a:tabLst>
                      </a:pPr>
                      <a:r>
                        <a:rPr lang="tr-TR" sz="1400" dirty="0">
                          <a:effectLst/>
                        </a:rPr>
                        <a:t>Tasarım; Bezeme</a:t>
                      </a:r>
                      <a:endParaRPr lang="tr-TR" sz="1400" dirty="0">
                        <a:effectLst/>
                        <a:latin typeface="Times New Roman" panose="02020603050405020304" pitchFamily="18" charset="0"/>
                        <a:ea typeface="Times New Roman" panose="02020603050405020304" pitchFamily="18" charset="0"/>
                      </a:endParaRPr>
                    </a:p>
                  </a:txBody>
                  <a:tcPr marL="15622" marR="15622" marT="15622" marB="15622"/>
                </a:tc>
                <a:extLst>
                  <a:ext uri="{0D108BD9-81ED-4DB2-BD59-A6C34878D82A}">
                    <a16:rowId xmlns:a16="http://schemas.microsoft.com/office/drawing/2014/main" xmlns="" val="1538364581"/>
                  </a:ext>
                </a:extLst>
              </a:tr>
            </a:tbl>
          </a:graphicData>
        </a:graphic>
      </p:graphicFrame>
    </p:spTree>
    <p:extLst>
      <p:ext uri="{BB962C8B-B14F-4D97-AF65-F5344CB8AC3E}">
        <p14:creationId xmlns:p14="http://schemas.microsoft.com/office/powerpoint/2010/main" val="9292352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4"/>
            <a:ext cx="10515600" cy="4807239"/>
          </a:xfrm>
        </p:spPr>
        <p:txBody>
          <a:bodyPr>
            <a:normAutofit/>
          </a:bodyPr>
          <a:lstStyle/>
          <a:p>
            <a:pPr algn="ctr"/>
            <a:r>
              <a:rPr lang="tr-TR" sz="5400" dirty="0"/>
              <a:t/>
            </a:r>
            <a:br>
              <a:rPr lang="tr-TR" sz="5400" dirty="0"/>
            </a:br>
            <a:r>
              <a:rPr lang="tr-TR" dirty="0"/>
              <a:t/>
            </a:r>
            <a:br>
              <a:rPr lang="tr-TR" dirty="0"/>
            </a:br>
            <a:r>
              <a:rPr lang="tr-TR" sz="8000" dirty="0">
                <a:latin typeface="Times New Roman" panose="02020603050405020304" pitchFamily="18" charset="0"/>
                <a:ea typeface="Times New Roman" panose="02020603050405020304" pitchFamily="18" charset="0"/>
              </a:rPr>
              <a:t/>
            </a:r>
            <a:br>
              <a:rPr lang="tr-TR" sz="8000" dirty="0">
                <a:latin typeface="Times New Roman" panose="02020603050405020304" pitchFamily="18" charset="0"/>
                <a:ea typeface="Times New Roman" panose="02020603050405020304" pitchFamily="18" charset="0"/>
              </a:rPr>
            </a:br>
            <a:endParaRPr lang="tr-TR" sz="4900" dirty="0"/>
          </a:p>
        </p:txBody>
      </p:sp>
      <p:sp>
        <p:nvSpPr>
          <p:cNvPr id="3" name="Dikdörtgen 2"/>
          <p:cNvSpPr/>
          <p:nvPr/>
        </p:nvSpPr>
        <p:spPr>
          <a:xfrm>
            <a:off x="600364" y="822036"/>
            <a:ext cx="9448800" cy="2354491"/>
          </a:xfrm>
          <a:prstGeom prst="rect">
            <a:avLst/>
          </a:prstGeom>
        </p:spPr>
        <p:txBody>
          <a:bodyPr wrap="square">
            <a:spAutoFit/>
          </a:bodyPr>
          <a:lstStyle/>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p:txBody>
      </p:sp>
      <p:sp>
        <p:nvSpPr>
          <p:cNvPr id="4" name="Dikdörtgen 3"/>
          <p:cNvSpPr/>
          <p:nvPr/>
        </p:nvSpPr>
        <p:spPr>
          <a:xfrm>
            <a:off x="286327" y="147783"/>
            <a:ext cx="11508509" cy="969496"/>
          </a:xfrm>
          <a:prstGeom prst="rect">
            <a:avLst/>
          </a:prstGeom>
        </p:spPr>
        <p:txBody>
          <a:bodyPr wrap="square">
            <a:spAutoFit/>
          </a:bodyPr>
          <a:lstStyle/>
          <a:p>
            <a:pPr algn="ctr">
              <a:lnSpc>
                <a:spcPct val="105000"/>
              </a:lnSpc>
              <a:spcAft>
                <a:spcPts val="0"/>
              </a:spcAft>
              <a:tabLst>
                <a:tab pos="474980" algn="l"/>
                <a:tab pos="2493645" algn="l"/>
              </a:tabLst>
            </a:pPr>
            <a:r>
              <a:rPr lang="tr-TR" sz="2000" b="1" dirty="0">
                <a:latin typeface="Times New Roman" panose="02020603050405020304" pitchFamily="18" charset="0"/>
                <a:ea typeface="Times New Roman" panose="02020603050405020304" pitchFamily="18" charset="0"/>
              </a:rPr>
              <a:t>730 PLASTİK SANATLAR. HEYKELTRAŞLIK</a:t>
            </a:r>
            <a:endParaRPr lang="tr-TR" sz="3200" dirty="0">
              <a:latin typeface="Times New Roman" panose="02020603050405020304" pitchFamily="18" charset="0"/>
              <a:ea typeface="Times New Roman" panose="02020603050405020304" pitchFamily="18" charset="0"/>
            </a:endParaRPr>
          </a:p>
          <a:p>
            <a:pPr algn="just">
              <a:spcAft>
                <a:spcPts val="0"/>
              </a:spcAft>
            </a:pPr>
            <a:r>
              <a:rPr lang="tr-TR" i="1" dirty="0">
                <a:solidFill>
                  <a:srgbClr val="7F7F7F"/>
                </a:solidFill>
                <a:latin typeface="Times New Roman" panose="02020603050405020304" pitchFamily="18" charset="0"/>
                <a:ea typeface="Times New Roman" panose="02020603050405020304" pitchFamily="18" charset="0"/>
              </a:rPr>
              <a:t>Kinetik ve ses heykeltıraşlığını; karma ve bileşik malzemeler ile heykeltıraşlığı; birleştirmeleri, yapıları (konstrüksiyon); toprak sanatlarını 709'da sınıflayın</a:t>
            </a:r>
            <a:endParaRPr lang="tr-TR" sz="3200" dirty="0">
              <a:effectLst/>
              <a:latin typeface="Times New Roman" panose="02020603050405020304" pitchFamily="18" charset="0"/>
              <a:ea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2082433967"/>
              </p:ext>
            </p:extLst>
          </p:nvPr>
        </p:nvGraphicFramePr>
        <p:xfrm>
          <a:off x="838200" y="1334618"/>
          <a:ext cx="10447638" cy="5123994"/>
        </p:xfrm>
        <a:graphic>
          <a:graphicData uri="http://schemas.openxmlformats.org/drawingml/2006/table">
            <a:tbl>
              <a:tblPr firstRow="1" firstCol="1" bandRow="1">
                <a:tableStyleId>{5C22544A-7EE6-4342-B048-85BDC9FD1C3A}</a:tableStyleId>
              </a:tblPr>
              <a:tblGrid>
                <a:gridCol w="1052108">
                  <a:extLst>
                    <a:ext uri="{9D8B030D-6E8A-4147-A177-3AD203B41FA5}">
                      <a16:colId xmlns:a16="http://schemas.microsoft.com/office/drawing/2014/main" xmlns="" val="3446004308"/>
                    </a:ext>
                  </a:extLst>
                </a:gridCol>
                <a:gridCol w="5212718">
                  <a:extLst>
                    <a:ext uri="{9D8B030D-6E8A-4147-A177-3AD203B41FA5}">
                      <a16:colId xmlns:a16="http://schemas.microsoft.com/office/drawing/2014/main" xmlns="" val="2649414432"/>
                    </a:ext>
                  </a:extLst>
                </a:gridCol>
                <a:gridCol w="4182812">
                  <a:extLst>
                    <a:ext uri="{9D8B030D-6E8A-4147-A177-3AD203B41FA5}">
                      <a16:colId xmlns:a16="http://schemas.microsoft.com/office/drawing/2014/main" xmlns="" val="1007569017"/>
                    </a:ext>
                  </a:extLst>
                </a:gridCol>
              </a:tblGrid>
              <a:tr h="1481776">
                <a:tc>
                  <a:txBody>
                    <a:bodyPr/>
                    <a:lstStyle/>
                    <a:p>
                      <a:pPr>
                        <a:lnSpc>
                          <a:spcPct val="105000"/>
                        </a:lnSpc>
                        <a:spcAft>
                          <a:spcPts val="0"/>
                        </a:spcAft>
                        <a:tabLst>
                          <a:tab pos="2493645" algn="l"/>
                          <a:tab pos="2849880" algn="l"/>
                        </a:tabLst>
                      </a:pPr>
                      <a:r>
                        <a:rPr lang="tr-TR" sz="1600">
                          <a:effectLst/>
                        </a:rPr>
                        <a:t>731</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Heykeltıraşlıkta işlemler, konular</a:t>
                      </a:r>
                    </a:p>
                    <a:p>
                      <a:pPr algn="just">
                        <a:spcAft>
                          <a:spcPts val="0"/>
                        </a:spcAft>
                      </a:pPr>
                      <a:r>
                        <a:rPr lang="tr-TR" sz="1600">
                          <a:effectLst/>
                        </a:rPr>
                        <a:t>Tek tek heykeltıraşların işlemlerini, biçimlerini, konularını 730'da; belirli dönemlere ait ve belirli okulların kullandığı işlemleri, biçimleri, konuları 732-735'de; belirli bir ülke ya da yerle sınırlı belirli ortaçağ ya da modem okulları 730'da sınıflayın</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Heykeltıraşlık - İşlemler</a:t>
                      </a:r>
                    </a:p>
                    <a:p>
                      <a:pPr>
                        <a:lnSpc>
                          <a:spcPct val="105000"/>
                        </a:lnSpc>
                        <a:spcAft>
                          <a:spcPts val="0"/>
                        </a:spcAft>
                        <a:tabLst>
                          <a:tab pos="2493645" algn="l"/>
                          <a:tab pos="2849880" algn="l"/>
                        </a:tabLst>
                      </a:pPr>
                      <a:r>
                        <a:rPr lang="tr-TR" sz="1600">
                          <a:effectLst/>
                        </a:rPr>
                        <a:t>Heykeltıraşlık - Konular </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3782865149"/>
                  </a:ext>
                </a:extLst>
              </a:tr>
              <a:tr h="250763">
                <a:tc>
                  <a:txBody>
                    <a:bodyPr/>
                    <a:lstStyle/>
                    <a:p>
                      <a:pPr>
                        <a:lnSpc>
                          <a:spcPct val="105000"/>
                        </a:lnSpc>
                        <a:spcAft>
                          <a:spcPts val="0"/>
                        </a:spcAft>
                        <a:tabLst>
                          <a:tab pos="2493645" algn="l"/>
                          <a:tab pos="2849880" algn="l"/>
                        </a:tabLst>
                      </a:pPr>
                      <a:r>
                        <a:rPr lang="tr-TR" sz="1600">
                          <a:effectLst/>
                        </a:rPr>
                        <a:t>732</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Yaklaşık 500’e kadarki heykeltıraşlık</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Heykeltıraşlık - 500’e kadar</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3367014681"/>
                  </a:ext>
                </a:extLst>
              </a:tr>
              <a:tr h="661100">
                <a:tc>
                  <a:txBody>
                    <a:bodyPr/>
                    <a:lstStyle/>
                    <a:p>
                      <a:pPr>
                        <a:lnSpc>
                          <a:spcPct val="105000"/>
                        </a:lnSpc>
                        <a:spcAft>
                          <a:spcPts val="0"/>
                        </a:spcAft>
                        <a:tabLst>
                          <a:tab pos="2493645" algn="l"/>
                          <a:tab pos="2849880" algn="l"/>
                        </a:tabLst>
                      </a:pPr>
                      <a:r>
                        <a:rPr lang="tr-TR" sz="1600">
                          <a:effectLst/>
                        </a:rPr>
                        <a:t>733</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Grek, Etrüsk, Rum heykeltıraşlığı</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Grek heykeltıraşlığı; </a:t>
                      </a:r>
                    </a:p>
                    <a:p>
                      <a:pPr>
                        <a:lnSpc>
                          <a:spcPct val="105000"/>
                        </a:lnSpc>
                        <a:spcAft>
                          <a:spcPts val="0"/>
                        </a:spcAft>
                        <a:tabLst>
                          <a:tab pos="2493645" algn="l"/>
                          <a:tab pos="2849880" algn="l"/>
                        </a:tabLst>
                      </a:pPr>
                      <a:r>
                        <a:rPr lang="tr-TR" sz="1600">
                          <a:effectLst/>
                        </a:rPr>
                        <a:t>Etrüsk heykeltıraşlığı; </a:t>
                      </a:r>
                    </a:p>
                    <a:p>
                      <a:pPr>
                        <a:lnSpc>
                          <a:spcPct val="105000"/>
                        </a:lnSpc>
                        <a:spcAft>
                          <a:spcPts val="0"/>
                        </a:spcAft>
                        <a:tabLst>
                          <a:tab pos="2493645" algn="l"/>
                          <a:tab pos="2849880" algn="l"/>
                        </a:tabLst>
                      </a:pPr>
                      <a:r>
                        <a:rPr lang="tr-TR" sz="1600">
                          <a:effectLst/>
                        </a:rPr>
                        <a:t>Rum Heykeltıraşlığı</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1980646495"/>
                  </a:ext>
                </a:extLst>
              </a:tr>
              <a:tr h="778340">
                <a:tc>
                  <a:txBody>
                    <a:bodyPr/>
                    <a:lstStyle/>
                    <a:p>
                      <a:pPr>
                        <a:lnSpc>
                          <a:spcPct val="105000"/>
                        </a:lnSpc>
                        <a:spcAft>
                          <a:spcPts val="0"/>
                        </a:spcAft>
                        <a:tabLst>
                          <a:tab pos="2493645" algn="l"/>
                          <a:tab pos="2849880" algn="l"/>
                        </a:tabLst>
                      </a:pPr>
                      <a:r>
                        <a:rPr lang="tr-TR" sz="1600">
                          <a:effectLst/>
                        </a:rPr>
                        <a:t>735</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1400’den sonraki heykeltıraşlık</a:t>
                      </a:r>
                    </a:p>
                    <a:p>
                      <a:pPr>
                        <a:spcAft>
                          <a:spcPts val="0"/>
                        </a:spcAft>
                      </a:pPr>
                      <a:r>
                        <a:rPr lang="tr-TR" sz="1600">
                          <a:effectLst/>
                        </a:rPr>
                        <a:t>1400'den itibaren Doğu heykeltıraşlığı ile ilgili kapsamlı eserleri; modem heykeltıraşlığı burada sınıflayın</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Heykeltıraşlık - 1400 sonrası</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1896036977"/>
                  </a:ext>
                </a:extLst>
              </a:tr>
              <a:tr h="250763">
                <a:tc>
                  <a:txBody>
                    <a:bodyPr/>
                    <a:lstStyle/>
                    <a:p>
                      <a:pPr>
                        <a:lnSpc>
                          <a:spcPct val="105000"/>
                        </a:lnSpc>
                        <a:spcAft>
                          <a:spcPts val="0"/>
                        </a:spcAft>
                        <a:tabLst>
                          <a:tab pos="2493645" algn="l"/>
                          <a:tab pos="2849880" algn="l"/>
                        </a:tabLst>
                      </a:pPr>
                      <a:r>
                        <a:rPr lang="tr-TR" sz="1600">
                          <a:effectLst/>
                        </a:rPr>
                        <a:t>736</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Oyma ve oymacılık</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Oyma; Oymacılık</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3475148668"/>
                  </a:ext>
                </a:extLst>
              </a:tr>
              <a:tr h="250763">
                <a:tc>
                  <a:txBody>
                    <a:bodyPr/>
                    <a:lstStyle/>
                    <a:p>
                      <a:pPr>
                        <a:lnSpc>
                          <a:spcPct val="105000"/>
                        </a:lnSpc>
                        <a:spcAft>
                          <a:spcPts val="0"/>
                        </a:spcAft>
                        <a:tabLst>
                          <a:tab pos="2493645" algn="l"/>
                          <a:tab pos="2849880" algn="l"/>
                        </a:tabLst>
                      </a:pPr>
                      <a:r>
                        <a:rPr lang="tr-TR" sz="1600">
                          <a:effectLst/>
                        </a:rPr>
                        <a:t>737</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Nümismatik ve mühürcülük</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Nümismatik; Mühürcülük</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4155071144"/>
                  </a:ext>
                </a:extLst>
              </a:tr>
              <a:tr h="426621">
                <a:tc>
                  <a:txBody>
                    <a:bodyPr/>
                    <a:lstStyle/>
                    <a:p>
                      <a:pPr>
                        <a:lnSpc>
                          <a:spcPct val="105000"/>
                        </a:lnSpc>
                        <a:spcAft>
                          <a:spcPts val="0"/>
                        </a:spcAft>
                        <a:tabLst>
                          <a:tab pos="2493645" algn="l"/>
                          <a:tab pos="2849880" algn="l"/>
                        </a:tabLst>
                      </a:pPr>
                      <a:r>
                        <a:rPr lang="tr-TR" sz="1600">
                          <a:effectLst/>
                        </a:rPr>
                        <a:t>738</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Seramik sanatları</a:t>
                      </a:r>
                    </a:p>
                    <a:p>
                      <a:pPr algn="just">
                        <a:spcAft>
                          <a:spcPts val="0"/>
                        </a:spcAft>
                      </a:pPr>
                      <a:r>
                        <a:rPr lang="tr-TR" sz="1600">
                          <a:effectLst/>
                        </a:rPr>
                        <a:t>Çömlekçiliği burada sınıflayın</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Seramik sanatları</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2127611498"/>
                  </a:ext>
                </a:extLst>
              </a:tr>
              <a:tr h="620066">
                <a:tc>
                  <a:txBody>
                    <a:bodyPr/>
                    <a:lstStyle/>
                    <a:p>
                      <a:pPr>
                        <a:lnSpc>
                          <a:spcPct val="105000"/>
                        </a:lnSpc>
                        <a:spcAft>
                          <a:spcPts val="0"/>
                        </a:spcAft>
                        <a:tabLst>
                          <a:tab pos="2493645" algn="l"/>
                          <a:tab pos="2849880" algn="l"/>
                        </a:tabLst>
                      </a:pPr>
                      <a:r>
                        <a:rPr lang="tr-TR" sz="1600">
                          <a:effectLst/>
                        </a:rPr>
                        <a:t>739</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Madenden yapılan sanat ürünleri</a:t>
                      </a:r>
                    </a:p>
                    <a:p>
                      <a:pPr>
                        <a:lnSpc>
                          <a:spcPct val="105000"/>
                        </a:lnSpc>
                        <a:spcAft>
                          <a:spcPts val="0"/>
                        </a:spcAft>
                        <a:tabLst>
                          <a:tab pos="2493645" algn="l"/>
                          <a:tab pos="2849880" algn="l"/>
                        </a:tabLst>
                      </a:pPr>
                      <a:r>
                        <a:rPr lang="tr-TR" sz="1600">
                          <a:effectLst/>
                        </a:rPr>
                        <a:t>Nümismatik (madeni para bilimi) için 737'de sınıflayın</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dirty="0">
                          <a:effectLst/>
                        </a:rPr>
                        <a:t>Sanat ürünleri - Madensel</a:t>
                      </a:r>
                      <a:endParaRPr lang="tr-TR" sz="1600" dirty="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3164240248"/>
                  </a:ext>
                </a:extLst>
              </a:tr>
            </a:tbl>
          </a:graphicData>
        </a:graphic>
      </p:graphicFrame>
    </p:spTree>
    <p:extLst>
      <p:ext uri="{BB962C8B-B14F-4D97-AF65-F5344CB8AC3E}">
        <p14:creationId xmlns:p14="http://schemas.microsoft.com/office/powerpoint/2010/main" val="38999003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4"/>
            <a:ext cx="10515600" cy="4807239"/>
          </a:xfrm>
        </p:spPr>
        <p:txBody>
          <a:bodyPr>
            <a:normAutofit/>
          </a:bodyPr>
          <a:lstStyle/>
          <a:p>
            <a:pPr algn="ctr"/>
            <a:r>
              <a:rPr lang="tr-TR" sz="5400" dirty="0"/>
              <a:t/>
            </a:r>
            <a:br>
              <a:rPr lang="tr-TR" sz="5400" dirty="0"/>
            </a:br>
            <a:r>
              <a:rPr lang="tr-TR" dirty="0"/>
              <a:t/>
            </a:r>
            <a:br>
              <a:rPr lang="tr-TR" dirty="0"/>
            </a:br>
            <a:r>
              <a:rPr lang="tr-TR" sz="8000" dirty="0">
                <a:latin typeface="Times New Roman" panose="02020603050405020304" pitchFamily="18" charset="0"/>
                <a:ea typeface="Times New Roman" panose="02020603050405020304" pitchFamily="18" charset="0"/>
              </a:rPr>
              <a:t/>
            </a:r>
            <a:br>
              <a:rPr lang="tr-TR" sz="8000" dirty="0">
                <a:latin typeface="Times New Roman" panose="02020603050405020304" pitchFamily="18" charset="0"/>
                <a:ea typeface="Times New Roman" panose="02020603050405020304" pitchFamily="18" charset="0"/>
              </a:rPr>
            </a:br>
            <a:endParaRPr lang="tr-TR" sz="4900" dirty="0"/>
          </a:p>
        </p:txBody>
      </p:sp>
      <p:sp>
        <p:nvSpPr>
          <p:cNvPr id="3" name="Dikdörtgen 2"/>
          <p:cNvSpPr/>
          <p:nvPr/>
        </p:nvSpPr>
        <p:spPr>
          <a:xfrm>
            <a:off x="600364" y="822036"/>
            <a:ext cx="9448800" cy="2354491"/>
          </a:xfrm>
          <a:prstGeom prst="rect">
            <a:avLst/>
          </a:prstGeom>
        </p:spPr>
        <p:txBody>
          <a:bodyPr wrap="square">
            <a:spAutoFit/>
          </a:bodyPr>
          <a:lstStyle/>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p:txBody>
      </p:sp>
      <p:sp>
        <p:nvSpPr>
          <p:cNvPr id="4" name="Dikdörtgen 3"/>
          <p:cNvSpPr/>
          <p:nvPr/>
        </p:nvSpPr>
        <p:spPr>
          <a:xfrm>
            <a:off x="2410692" y="157018"/>
            <a:ext cx="6655544" cy="383182"/>
          </a:xfrm>
          <a:prstGeom prst="rect">
            <a:avLst/>
          </a:prstGeom>
        </p:spPr>
        <p:txBody>
          <a:bodyPr wrap="square">
            <a:spAutoFit/>
          </a:bodyPr>
          <a:lstStyle/>
          <a:p>
            <a:pPr algn="ctr">
              <a:lnSpc>
                <a:spcPct val="105000"/>
              </a:lnSpc>
              <a:spcAft>
                <a:spcPts val="0"/>
              </a:spcAft>
              <a:tabLst>
                <a:tab pos="474980" algn="l"/>
                <a:tab pos="2493645" algn="l"/>
              </a:tabLst>
            </a:pPr>
            <a:r>
              <a:rPr lang="tr-TR" b="1" dirty="0">
                <a:latin typeface="Times New Roman" panose="02020603050405020304" pitchFamily="18" charset="0"/>
                <a:ea typeface="Times New Roman" panose="02020603050405020304" pitchFamily="18" charset="0"/>
              </a:rPr>
              <a:t>740 ÇİZGİ ve GÖRÜNGELİ (DEKORATİF) SANATLAR</a:t>
            </a:r>
            <a:endParaRPr lang="tr-TR" sz="2800" dirty="0">
              <a:effectLst/>
              <a:latin typeface="Times New Roman" panose="02020603050405020304" pitchFamily="18" charset="0"/>
              <a:ea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1265749443"/>
              </p:ext>
            </p:extLst>
          </p:nvPr>
        </p:nvGraphicFramePr>
        <p:xfrm>
          <a:off x="838200" y="822036"/>
          <a:ext cx="8124568" cy="5277850"/>
        </p:xfrm>
        <a:graphic>
          <a:graphicData uri="http://schemas.openxmlformats.org/drawingml/2006/table">
            <a:tbl>
              <a:tblPr firstRow="1" firstCol="1" bandRow="1">
                <a:tableStyleId>{5C22544A-7EE6-4342-B048-85BDC9FD1C3A}</a:tableStyleId>
              </a:tblPr>
              <a:tblGrid>
                <a:gridCol w="818168">
                  <a:extLst>
                    <a:ext uri="{9D8B030D-6E8A-4147-A177-3AD203B41FA5}">
                      <a16:colId xmlns:a16="http://schemas.microsoft.com/office/drawing/2014/main" xmlns="" val="283532411"/>
                    </a:ext>
                  </a:extLst>
                </a:gridCol>
                <a:gridCol w="4053651">
                  <a:extLst>
                    <a:ext uri="{9D8B030D-6E8A-4147-A177-3AD203B41FA5}">
                      <a16:colId xmlns:a16="http://schemas.microsoft.com/office/drawing/2014/main" xmlns="" val="31253829"/>
                    </a:ext>
                  </a:extLst>
                </a:gridCol>
                <a:gridCol w="3252749">
                  <a:extLst>
                    <a:ext uri="{9D8B030D-6E8A-4147-A177-3AD203B41FA5}">
                      <a16:colId xmlns:a16="http://schemas.microsoft.com/office/drawing/2014/main" xmlns="" val="3257867487"/>
                    </a:ext>
                  </a:extLst>
                </a:gridCol>
              </a:tblGrid>
              <a:tr h="941874">
                <a:tc>
                  <a:txBody>
                    <a:bodyPr/>
                    <a:lstStyle/>
                    <a:p>
                      <a:pPr>
                        <a:lnSpc>
                          <a:spcPct val="105000"/>
                        </a:lnSpc>
                        <a:spcAft>
                          <a:spcPts val="0"/>
                        </a:spcAft>
                        <a:tabLst>
                          <a:tab pos="2493645" algn="l"/>
                          <a:tab pos="2849880" algn="l"/>
                        </a:tabLst>
                      </a:pPr>
                      <a:r>
                        <a:rPr lang="tr-TR" sz="1600" dirty="0">
                          <a:effectLst/>
                        </a:rPr>
                        <a:t>741</a:t>
                      </a:r>
                      <a:endParaRPr lang="tr-TR" sz="1600" dirty="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Çizim ve çizimler</a:t>
                      </a:r>
                    </a:p>
                    <a:p>
                      <a:pPr>
                        <a:spcAft>
                          <a:spcPts val="0"/>
                        </a:spcAft>
                      </a:pPr>
                      <a:r>
                        <a:rPr lang="tr-TR" sz="1600">
                          <a:effectLst/>
                        </a:rPr>
                        <a:t>Çizim ve resim ile ilgili kapsamlı eserleri 750'de, iki boyutlu sanatla ilgili kapsamlı eserleri 760'da sınıflayın</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Çizim; Çizimler</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1163202756"/>
                  </a:ext>
                </a:extLst>
              </a:tr>
              <a:tr h="717243">
                <a:tc>
                  <a:txBody>
                    <a:bodyPr/>
                    <a:lstStyle/>
                    <a:p>
                      <a:pPr>
                        <a:lnSpc>
                          <a:spcPct val="105000"/>
                        </a:lnSpc>
                        <a:spcAft>
                          <a:spcPts val="0"/>
                        </a:spcAft>
                        <a:tabLst>
                          <a:tab pos="2493645" algn="l"/>
                          <a:tab pos="2849880" algn="l"/>
                        </a:tabLst>
                      </a:pPr>
                      <a:r>
                        <a:rPr lang="tr-TR" sz="1600">
                          <a:effectLst/>
                        </a:rPr>
                        <a:t>742</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spcAft>
                          <a:spcPts val="0"/>
                        </a:spcAft>
                      </a:pPr>
                      <a:r>
                        <a:rPr lang="tr-TR" sz="1600" dirty="0" smtClean="0">
                          <a:effectLst/>
                        </a:rPr>
                        <a:t>Perspektif</a:t>
                      </a:r>
                      <a:endParaRPr lang="tr-TR" sz="1600" dirty="0">
                        <a:effectLst/>
                      </a:endParaRPr>
                    </a:p>
                    <a:p>
                      <a:pPr>
                        <a:spcAft>
                          <a:spcPts val="0"/>
                        </a:spcAft>
                      </a:pPr>
                      <a:r>
                        <a:rPr lang="tr-TR" sz="1600" dirty="0">
                          <a:effectLst/>
                        </a:rPr>
                        <a:t>Genel yaklaşım: Kuram, ilkeler, yöntemler</a:t>
                      </a:r>
                      <a:endParaRPr lang="tr-TR" sz="1600" dirty="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dirty="0" smtClean="0">
                          <a:effectLst/>
                        </a:rPr>
                        <a:t> </a:t>
                      </a:r>
                      <a:r>
                        <a:rPr lang="tr-TR" sz="1600" dirty="0">
                          <a:effectLst/>
                        </a:rPr>
                        <a:t>Perspektif</a:t>
                      </a:r>
                      <a:endParaRPr lang="tr-TR" sz="1600" dirty="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2517617149"/>
                  </a:ext>
                </a:extLst>
              </a:tr>
              <a:tr h="303449">
                <a:tc>
                  <a:txBody>
                    <a:bodyPr/>
                    <a:lstStyle/>
                    <a:p>
                      <a:pPr>
                        <a:lnSpc>
                          <a:spcPct val="105000"/>
                        </a:lnSpc>
                        <a:spcAft>
                          <a:spcPts val="0"/>
                        </a:spcAft>
                        <a:tabLst>
                          <a:tab pos="2493645" algn="l"/>
                          <a:tab pos="2849880" algn="l"/>
                        </a:tabLst>
                      </a:pPr>
                      <a:r>
                        <a:rPr lang="tr-TR" sz="1600">
                          <a:effectLst/>
                        </a:rPr>
                        <a:t>743</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Çizim ve konusuna göre çizim</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Çizim - Konulu</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955332112"/>
                  </a:ext>
                </a:extLst>
              </a:tr>
              <a:tr h="504435">
                <a:tc>
                  <a:txBody>
                    <a:bodyPr/>
                    <a:lstStyle/>
                    <a:p>
                      <a:pPr>
                        <a:lnSpc>
                          <a:spcPct val="105000"/>
                        </a:lnSpc>
                        <a:spcAft>
                          <a:spcPts val="0"/>
                        </a:spcAft>
                        <a:tabLst>
                          <a:tab pos="2493645" algn="l"/>
                          <a:tab pos="2849880" algn="l"/>
                        </a:tabLst>
                      </a:pPr>
                      <a:r>
                        <a:rPr lang="tr-TR" sz="1600">
                          <a:effectLst/>
                        </a:rPr>
                        <a:t>745</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spcAft>
                          <a:spcPts val="0"/>
                        </a:spcAft>
                      </a:pPr>
                      <a:r>
                        <a:rPr lang="tr-TR" sz="1600" dirty="0" smtClean="0">
                          <a:effectLst/>
                        </a:rPr>
                        <a:t>Dekoratif</a:t>
                      </a:r>
                      <a:r>
                        <a:rPr lang="tr-TR" sz="1600" baseline="0" dirty="0" smtClean="0">
                          <a:effectLst/>
                        </a:rPr>
                        <a:t> </a:t>
                      </a:r>
                      <a:r>
                        <a:rPr lang="tr-TR" sz="1600" dirty="0" smtClean="0">
                          <a:effectLst/>
                        </a:rPr>
                        <a:t>sanatlar </a:t>
                      </a:r>
                      <a:endParaRPr lang="tr-TR" sz="1600" dirty="0">
                        <a:effectLst/>
                      </a:endParaRPr>
                    </a:p>
                    <a:p>
                      <a:pPr>
                        <a:spcAft>
                          <a:spcPts val="0"/>
                        </a:spcAft>
                      </a:pPr>
                      <a:r>
                        <a:rPr lang="tr-TR" sz="1600" dirty="0">
                          <a:effectLst/>
                        </a:rPr>
                        <a:t>Halk sanatını burada sınıflayın</a:t>
                      </a:r>
                      <a:endParaRPr lang="tr-TR" sz="1600" dirty="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dirty="0">
                          <a:effectLst/>
                        </a:rPr>
                        <a:t>Dekoratif </a:t>
                      </a:r>
                      <a:r>
                        <a:rPr lang="tr-TR" sz="1600" dirty="0" smtClean="0">
                          <a:effectLst/>
                        </a:rPr>
                        <a:t>sanatlar</a:t>
                      </a:r>
                      <a:endParaRPr lang="tr-TR" sz="1600" dirty="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1731401628"/>
                  </a:ext>
                </a:extLst>
              </a:tr>
              <a:tr h="516258">
                <a:tc>
                  <a:txBody>
                    <a:bodyPr/>
                    <a:lstStyle/>
                    <a:p>
                      <a:pPr>
                        <a:lnSpc>
                          <a:spcPct val="105000"/>
                        </a:lnSpc>
                        <a:spcAft>
                          <a:spcPts val="0"/>
                        </a:spcAft>
                        <a:tabLst>
                          <a:tab pos="2493645" algn="l"/>
                          <a:tab pos="2849880" algn="l"/>
                        </a:tabLst>
                      </a:pPr>
                      <a:r>
                        <a:rPr lang="tr-TR" sz="1600">
                          <a:effectLst/>
                        </a:rPr>
                        <a:t>746</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Dokuma sanatları</a:t>
                      </a:r>
                    </a:p>
                    <a:p>
                      <a:pPr>
                        <a:spcAft>
                          <a:spcPts val="0"/>
                        </a:spcAft>
                      </a:pPr>
                      <a:r>
                        <a:rPr lang="tr-TR" sz="1600">
                          <a:effectLst/>
                        </a:rPr>
                        <a:t>Dokuma el sanatlarını burada sınıflayın</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Dokuma sanatları</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228801871"/>
                  </a:ext>
                </a:extLst>
              </a:tr>
              <a:tr h="1355668">
                <a:tc>
                  <a:txBody>
                    <a:bodyPr/>
                    <a:lstStyle/>
                    <a:p>
                      <a:pPr>
                        <a:spcAft>
                          <a:spcPts val="0"/>
                        </a:spcAft>
                        <a:tabLst>
                          <a:tab pos="2493645" algn="l"/>
                          <a:tab pos="2849880" algn="l"/>
                        </a:tabLst>
                      </a:pPr>
                      <a:r>
                        <a:rPr lang="tr-TR" sz="1600">
                          <a:effectLst/>
                        </a:rPr>
                        <a:t>747</a:t>
                      </a:r>
                    </a:p>
                    <a:p>
                      <a:pPr>
                        <a:spcAft>
                          <a:spcPts val="0"/>
                        </a:spcAft>
                        <a:tabLst>
                          <a:tab pos="2493645" algn="l"/>
                          <a:tab pos="2849880" algn="l"/>
                        </a:tabLst>
                      </a:pPr>
                      <a:r>
                        <a:rPr lang="tr-TR" sz="1600">
                          <a:effectLst/>
                        </a:rPr>
                        <a:t> </a:t>
                      </a:r>
                    </a:p>
                    <a:p>
                      <a:pPr>
                        <a:spcAft>
                          <a:spcPts val="0"/>
                        </a:spcAft>
                        <a:tabLst>
                          <a:tab pos="2493645" algn="l"/>
                          <a:tab pos="2849880" algn="l"/>
                        </a:tabLst>
                      </a:pPr>
                      <a:r>
                        <a:rPr lang="tr-TR" sz="1600">
                          <a:effectLst/>
                        </a:rPr>
                        <a:t> </a:t>
                      </a:r>
                    </a:p>
                    <a:p>
                      <a:pPr>
                        <a:spcAft>
                          <a:spcPts val="0"/>
                        </a:spcAft>
                        <a:tabLst>
                          <a:tab pos="2493645" algn="l"/>
                          <a:tab pos="2849880" algn="l"/>
                        </a:tabLst>
                      </a:pPr>
                      <a:r>
                        <a:rPr lang="tr-TR" sz="1600">
                          <a:effectLst/>
                        </a:rPr>
                        <a:t> </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spcAft>
                          <a:spcPts val="0"/>
                        </a:spcAft>
                        <a:tabLst>
                          <a:tab pos="2493645" algn="l"/>
                          <a:tab pos="2849880" algn="l"/>
                        </a:tabLst>
                      </a:pPr>
                      <a:r>
                        <a:rPr lang="tr-TR" sz="1600">
                          <a:effectLst/>
                        </a:rPr>
                        <a:t>İç Dekorasyon</a:t>
                      </a:r>
                    </a:p>
                    <a:p>
                      <a:pPr>
                        <a:spcAft>
                          <a:spcPts val="0"/>
                        </a:spcAft>
                      </a:pPr>
                      <a:r>
                        <a:rPr lang="tr-TR" sz="1600">
                          <a:effectLst/>
                        </a:rPr>
                        <a:t>İç mefruşatın tasarımı ve dekoratif olarak ele alınışı Konut yapılarının iç dekorasyonunu burada sınıflayın Dokuma sanatlarını ve el sanatlarını 746'da, iç tasarımı 729'da sınıflayın</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spcAft>
                          <a:spcPts val="0"/>
                        </a:spcAft>
                        <a:tabLst>
                          <a:tab pos="2493645" algn="l"/>
                          <a:tab pos="2849880" algn="l"/>
                        </a:tabLst>
                      </a:pPr>
                      <a:r>
                        <a:rPr lang="tr-TR" sz="1600">
                          <a:effectLst/>
                        </a:rPr>
                        <a:t>İç Dekorasyon- Mimarlık</a:t>
                      </a:r>
                    </a:p>
                    <a:p>
                      <a:pPr>
                        <a:spcAft>
                          <a:spcPts val="0"/>
                        </a:spcAft>
                        <a:tabLst>
                          <a:tab pos="2493645" algn="l"/>
                          <a:tab pos="2849880" algn="l"/>
                        </a:tabLst>
                      </a:pPr>
                      <a:r>
                        <a:rPr lang="tr-TR" sz="1600">
                          <a:effectLst/>
                        </a:rPr>
                        <a:t> </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1018579146"/>
                  </a:ext>
                </a:extLst>
              </a:tr>
              <a:tr h="291626">
                <a:tc>
                  <a:txBody>
                    <a:bodyPr/>
                    <a:lstStyle/>
                    <a:p>
                      <a:pPr>
                        <a:spcAft>
                          <a:spcPts val="0"/>
                        </a:spcAft>
                        <a:tabLst>
                          <a:tab pos="2493645" algn="l"/>
                          <a:tab pos="2849880" algn="l"/>
                        </a:tabLst>
                      </a:pPr>
                      <a:r>
                        <a:rPr lang="tr-TR" sz="1600">
                          <a:effectLst/>
                        </a:rPr>
                        <a:t>748</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spcAft>
                          <a:spcPts val="0"/>
                        </a:spcAft>
                        <a:tabLst>
                          <a:tab pos="2493645" algn="l"/>
                          <a:tab pos="2849880" algn="l"/>
                        </a:tabLst>
                      </a:pPr>
                      <a:r>
                        <a:rPr lang="tr-TR" sz="1600">
                          <a:effectLst/>
                        </a:rPr>
                        <a:t>Cam</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spcAft>
                          <a:spcPts val="0"/>
                        </a:spcAft>
                        <a:tabLst>
                          <a:tab pos="2493645" algn="l"/>
                          <a:tab pos="2849880" algn="l"/>
                        </a:tabLst>
                      </a:pPr>
                      <a:r>
                        <a:rPr lang="tr-TR" sz="1600">
                          <a:effectLst/>
                        </a:rPr>
                        <a:t>Cam</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3691503688"/>
                  </a:ext>
                </a:extLst>
              </a:tr>
              <a:tr h="528080">
                <a:tc>
                  <a:txBody>
                    <a:bodyPr/>
                    <a:lstStyle/>
                    <a:p>
                      <a:pPr>
                        <a:spcAft>
                          <a:spcPts val="0"/>
                        </a:spcAft>
                        <a:tabLst>
                          <a:tab pos="2493645" algn="l"/>
                          <a:tab pos="2849880" algn="l"/>
                        </a:tabLst>
                      </a:pPr>
                      <a:r>
                        <a:rPr lang="tr-TR" sz="1600">
                          <a:effectLst/>
                        </a:rPr>
                        <a:t>749</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spcAft>
                          <a:spcPts val="0"/>
                        </a:spcAft>
                        <a:tabLst>
                          <a:tab pos="2493645" algn="l"/>
                          <a:tab pos="2849880" algn="l"/>
                        </a:tabLst>
                      </a:pPr>
                      <a:r>
                        <a:rPr lang="tr-TR" sz="1600">
                          <a:effectLst/>
                        </a:rPr>
                        <a:t>Mobilya ve aksesuarlar</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spcAft>
                          <a:spcPts val="0"/>
                        </a:spcAft>
                        <a:tabLst>
                          <a:tab pos="2493645" algn="l"/>
                          <a:tab pos="2849880" algn="l"/>
                        </a:tabLst>
                      </a:pPr>
                      <a:r>
                        <a:rPr lang="tr-TR" sz="1600" dirty="0">
                          <a:effectLst/>
                        </a:rPr>
                        <a:t>Mobilya; Mobilya-Aksesuarlar </a:t>
                      </a:r>
                      <a:endParaRPr lang="tr-TR" sz="1600" dirty="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3325222419"/>
                  </a:ext>
                </a:extLst>
              </a:tr>
            </a:tbl>
          </a:graphicData>
        </a:graphic>
      </p:graphicFrame>
    </p:spTree>
    <p:extLst>
      <p:ext uri="{BB962C8B-B14F-4D97-AF65-F5344CB8AC3E}">
        <p14:creationId xmlns:p14="http://schemas.microsoft.com/office/powerpoint/2010/main" val="11027706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4"/>
            <a:ext cx="10515600" cy="4807239"/>
          </a:xfrm>
        </p:spPr>
        <p:txBody>
          <a:bodyPr>
            <a:normAutofit/>
          </a:bodyPr>
          <a:lstStyle/>
          <a:p>
            <a:pPr algn="ctr"/>
            <a:r>
              <a:rPr lang="tr-TR" sz="5400" dirty="0"/>
              <a:t/>
            </a:r>
            <a:br>
              <a:rPr lang="tr-TR" sz="5400" dirty="0"/>
            </a:br>
            <a:r>
              <a:rPr lang="tr-TR" dirty="0"/>
              <a:t/>
            </a:r>
            <a:br>
              <a:rPr lang="tr-TR" dirty="0"/>
            </a:br>
            <a:r>
              <a:rPr lang="tr-TR" sz="8000" dirty="0">
                <a:latin typeface="Times New Roman" panose="02020603050405020304" pitchFamily="18" charset="0"/>
                <a:ea typeface="Times New Roman" panose="02020603050405020304" pitchFamily="18" charset="0"/>
              </a:rPr>
              <a:t/>
            </a:r>
            <a:br>
              <a:rPr lang="tr-TR" sz="8000" dirty="0">
                <a:latin typeface="Times New Roman" panose="02020603050405020304" pitchFamily="18" charset="0"/>
                <a:ea typeface="Times New Roman" panose="02020603050405020304" pitchFamily="18" charset="0"/>
              </a:rPr>
            </a:br>
            <a:endParaRPr lang="tr-TR" sz="4900" dirty="0"/>
          </a:p>
        </p:txBody>
      </p:sp>
      <p:sp>
        <p:nvSpPr>
          <p:cNvPr id="3" name="Dikdörtgen 2"/>
          <p:cNvSpPr/>
          <p:nvPr/>
        </p:nvSpPr>
        <p:spPr>
          <a:xfrm>
            <a:off x="600364" y="822036"/>
            <a:ext cx="9448800" cy="2354491"/>
          </a:xfrm>
          <a:prstGeom prst="rect">
            <a:avLst/>
          </a:prstGeom>
        </p:spPr>
        <p:txBody>
          <a:bodyPr wrap="square">
            <a:spAutoFit/>
          </a:bodyPr>
          <a:lstStyle/>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p:txBody>
      </p:sp>
      <p:sp>
        <p:nvSpPr>
          <p:cNvPr id="4" name="Dikdörtgen 3"/>
          <p:cNvSpPr/>
          <p:nvPr/>
        </p:nvSpPr>
        <p:spPr>
          <a:xfrm>
            <a:off x="304800" y="249382"/>
            <a:ext cx="8839200" cy="692497"/>
          </a:xfrm>
          <a:prstGeom prst="rect">
            <a:avLst/>
          </a:prstGeom>
        </p:spPr>
        <p:txBody>
          <a:bodyPr wrap="square">
            <a:spAutoFit/>
          </a:bodyPr>
          <a:lstStyle/>
          <a:p>
            <a:pPr algn="ctr">
              <a:lnSpc>
                <a:spcPct val="105000"/>
              </a:lnSpc>
              <a:spcAft>
                <a:spcPts val="0"/>
              </a:spcAft>
              <a:tabLst>
                <a:tab pos="474980" algn="l"/>
                <a:tab pos="2493645" algn="l"/>
              </a:tabLst>
            </a:pPr>
            <a:r>
              <a:rPr lang="tr-TR" sz="2000" b="1" dirty="0">
                <a:latin typeface="Times New Roman" panose="02020603050405020304" pitchFamily="18" charset="0"/>
                <a:ea typeface="Times New Roman" panose="02020603050405020304" pitchFamily="18" charset="0"/>
              </a:rPr>
              <a:t>750 RESİM SANATI ve RESİMLER</a:t>
            </a:r>
            <a:endParaRPr lang="tr-TR" sz="3200" dirty="0">
              <a:latin typeface="Times New Roman" panose="02020603050405020304" pitchFamily="18" charset="0"/>
              <a:ea typeface="Times New Roman" panose="02020603050405020304" pitchFamily="18" charset="0"/>
            </a:endParaRPr>
          </a:p>
          <a:p>
            <a:pPr algn="ctr">
              <a:spcAft>
                <a:spcPts val="0"/>
              </a:spcAft>
            </a:pPr>
            <a:r>
              <a:rPr lang="tr-TR" i="1" dirty="0">
                <a:solidFill>
                  <a:srgbClr val="7F7F7F"/>
                </a:solidFill>
                <a:latin typeface="Times New Roman" panose="02020603050405020304" pitchFamily="18" charset="0"/>
                <a:ea typeface="Times New Roman" panose="02020603050405020304" pitchFamily="18" charset="0"/>
              </a:rPr>
              <a:t>Resim ve kara kalem ile ilgili kapsamlı eserleri burada sınıflayın</a:t>
            </a:r>
            <a:endParaRPr lang="tr-TR" sz="3200" dirty="0">
              <a:effectLst/>
              <a:latin typeface="Times New Roman" panose="02020603050405020304" pitchFamily="18" charset="0"/>
              <a:ea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2269407532"/>
              </p:ext>
            </p:extLst>
          </p:nvPr>
        </p:nvGraphicFramePr>
        <p:xfrm>
          <a:off x="838200" y="1145056"/>
          <a:ext cx="8577649" cy="4962814"/>
        </p:xfrm>
        <a:graphic>
          <a:graphicData uri="http://schemas.openxmlformats.org/drawingml/2006/table">
            <a:tbl>
              <a:tblPr firstRow="1" firstCol="1" bandRow="1">
                <a:tableStyleId>{5C22544A-7EE6-4342-B048-85BDC9FD1C3A}</a:tableStyleId>
              </a:tblPr>
              <a:tblGrid>
                <a:gridCol w="863795">
                  <a:extLst>
                    <a:ext uri="{9D8B030D-6E8A-4147-A177-3AD203B41FA5}">
                      <a16:colId xmlns:a16="http://schemas.microsoft.com/office/drawing/2014/main" xmlns="" val="95343684"/>
                    </a:ext>
                  </a:extLst>
                </a:gridCol>
                <a:gridCol w="4279710">
                  <a:extLst>
                    <a:ext uri="{9D8B030D-6E8A-4147-A177-3AD203B41FA5}">
                      <a16:colId xmlns:a16="http://schemas.microsoft.com/office/drawing/2014/main" xmlns="" val="2532333422"/>
                    </a:ext>
                  </a:extLst>
                </a:gridCol>
                <a:gridCol w="3434144">
                  <a:extLst>
                    <a:ext uri="{9D8B030D-6E8A-4147-A177-3AD203B41FA5}">
                      <a16:colId xmlns:a16="http://schemas.microsoft.com/office/drawing/2014/main" xmlns="" val="190038765"/>
                    </a:ext>
                  </a:extLst>
                </a:gridCol>
              </a:tblGrid>
              <a:tr h="825698">
                <a:tc>
                  <a:txBody>
                    <a:bodyPr/>
                    <a:lstStyle/>
                    <a:p>
                      <a:pPr>
                        <a:lnSpc>
                          <a:spcPct val="105000"/>
                        </a:lnSpc>
                        <a:spcAft>
                          <a:spcPts val="0"/>
                        </a:spcAft>
                        <a:tabLst>
                          <a:tab pos="2493645" algn="l"/>
                          <a:tab pos="2849880" algn="l"/>
                        </a:tabLst>
                      </a:pPr>
                      <a:r>
                        <a:rPr lang="tr-TR" sz="1600" dirty="0">
                          <a:effectLst/>
                        </a:rPr>
                        <a:t>751</a:t>
                      </a:r>
                      <a:endParaRPr lang="tr-TR" sz="1600" dirty="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Teknikler, gereçler, biçimler</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Resim - Teknikler; </a:t>
                      </a:r>
                    </a:p>
                    <a:p>
                      <a:pPr>
                        <a:lnSpc>
                          <a:spcPct val="105000"/>
                        </a:lnSpc>
                        <a:spcAft>
                          <a:spcPts val="0"/>
                        </a:spcAft>
                        <a:tabLst>
                          <a:tab pos="2493645" algn="l"/>
                          <a:tab pos="2849880" algn="l"/>
                        </a:tabLst>
                      </a:pPr>
                      <a:r>
                        <a:rPr lang="tr-TR" sz="1600">
                          <a:effectLst/>
                        </a:rPr>
                        <a:t>Resim Gereçler; </a:t>
                      </a:r>
                    </a:p>
                    <a:p>
                      <a:pPr>
                        <a:lnSpc>
                          <a:spcPct val="105000"/>
                        </a:lnSpc>
                        <a:spcAft>
                          <a:spcPts val="0"/>
                        </a:spcAft>
                        <a:tabLst>
                          <a:tab pos="2493645" algn="l"/>
                          <a:tab pos="2849880" algn="l"/>
                        </a:tabLst>
                      </a:pPr>
                      <a:r>
                        <a:rPr lang="tr-TR" sz="1600">
                          <a:effectLst/>
                        </a:rPr>
                        <a:t>Resim - Biçimler</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1239218334"/>
                  </a:ext>
                </a:extLst>
              </a:tr>
              <a:tr h="972127">
                <a:tc>
                  <a:txBody>
                    <a:bodyPr/>
                    <a:lstStyle/>
                    <a:p>
                      <a:pPr>
                        <a:lnSpc>
                          <a:spcPct val="105000"/>
                        </a:lnSpc>
                        <a:spcAft>
                          <a:spcPts val="0"/>
                        </a:spcAft>
                        <a:tabLst>
                          <a:tab pos="2493645" algn="l"/>
                          <a:tab pos="2849880" algn="l"/>
                        </a:tabLst>
                      </a:pPr>
                      <a:r>
                        <a:rPr lang="tr-TR" sz="1600">
                          <a:effectLst/>
                        </a:rPr>
                        <a:t>752</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Renk</a:t>
                      </a:r>
                    </a:p>
                    <a:p>
                      <a:pPr>
                        <a:spcAft>
                          <a:spcPts val="0"/>
                        </a:spcAft>
                      </a:pPr>
                      <a:r>
                        <a:rPr lang="tr-TR" sz="1600">
                          <a:effectLst/>
                        </a:rPr>
                        <a:t>Renk teknolojisini 667'de, güzel sanatlar ve dekoratif sanatlarda renk ile ilgili kapsamlı eserleri 701'de sınıflayın</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Resim - Renk</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83037963"/>
                  </a:ext>
                </a:extLst>
              </a:tr>
              <a:tr h="825698">
                <a:tc>
                  <a:txBody>
                    <a:bodyPr/>
                    <a:lstStyle/>
                    <a:p>
                      <a:pPr>
                        <a:lnSpc>
                          <a:spcPct val="105000"/>
                        </a:lnSpc>
                        <a:spcAft>
                          <a:spcPts val="0"/>
                        </a:spcAft>
                        <a:tabLst>
                          <a:tab pos="2493645" algn="l"/>
                          <a:tab pos="2849880" algn="l"/>
                        </a:tabLst>
                      </a:pPr>
                      <a:r>
                        <a:rPr lang="tr-TR" sz="1600">
                          <a:effectLst/>
                        </a:rPr>
                        <a:t>753</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Sembolizm, allegoeri, mitoloji, efsaneler</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dirty="0">
                          <a:effectLst/>
                        </a:rPr>
                        <a:t>Resim - Sembolizm, Resim Temsilî; Resim - Mitoloji; </a:t>
                      </a:r>
                    </a:p>
                    <a:p>
                      <a:pPr>
                        <a:lnSpc>
                          <a:spcPct val="105000"/>
                        </a:lnSpc>
                        <a:spcAft>
                          <a:spcPts val="0"/>
                        </a:spcAft>
                        <a:tabLst>
                          <a:tab pos="2493645" algn="l"/>
                          <a:tab pos="2849880" algn="l"/>
                        </a:tabLst>
                      </a:pPr>
                      <a:r>
                        <a:rPr lang="tr-TR" sz="1600" dirty="0">
                          <a:effectLst/>
                        </a:rPr>
                        <a:t>Resim - Efsaneler</a:t>
                      </a:r>
                      <a:endParaRPr lang="tr-TR" sz="1600" dirty="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3111443889"/>
                  </a:ext>
                </a:extLst>
              </a:tr>
              <a:tr h="313196">
                <a:tc>
                  <a:txBody>
                    <a:bodyPr/>
                    <a:lstStyle/>
                    <a:p>
                      <a:pPr>
                        <a:lnSpc>
                          <a:spcPct val="105000"/>
                        </a:lnSpc>
                        <a:spcAft>
                          <a:spcPts val="0"/>
                        </a:spcAft>
                        <a:tabLst>
                          <a:tab pos="2493645" algn="l"/>
                          <a:tab pos="2849880" algn="l"/>
                        </a:tabLst>
                      </a:pPr>
                      <a:r>
                        <a:rPr lang="tr-TR" sz="1600">
                          <a:effectLst/>
                        </a:rPr>
                        <a:t>754</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Konusu günlük yaşayış olan resimler</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Resim - Günlük yaşayış</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2871171856"/>
                  </a:ext>
                </a:extLst>
              </a:tr>
              <a:tr h="313196">
                <a:tc>
                  <a:txBody>
                    <a:bodyPr/>
                    <a:lstStyle/>
                    <a:p>
                      <a:pPr>
                        <a:lnSpc>
                          <a:spcPct val="105000"/>
                        </a:lnSpc>
                        <a:spcAft>
                          <a:spcPts val="0"/>
                        </a:spcAft>
                        <a:tabLst>
                          <a:tab pos="2493645" algn="l"/>
                          <a:tab pos="2849880" algn="l"/>
                        </a:tabLst>
                      </a:pPr>
                      <a:r>
                        <a:rPr lang="tr-TR" sz="1600">
                          <a:effectLst/>
                        </a:rPr>
                        <a:t>755</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Din ve dini sembolizm</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Resim - Dinî;</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1848186298"/>
                  </a:ext>
                </a:extLst>
              </a:tr>
              <a:tr h="752483">
                <a:tc>
                  <a:txBody>
                    <a:bodyPr/>
                    <a:lstStyle/>
                    <a:p>
                      <a:pPr>
                        <a:lnSpc>
                          <a:spcPct val="105000"/>
                        </a:lnSpc>
                        <a:spcAft>
                          <a:spcPts val="0"/>
                        </a:spcAft>
                        <a:tabLst>
                          <a:tab pos="2493645" algn="l"/>
                          <a:tab pos="2849880" algn="l"/>
                        </a:tabLst>
                      </a:pPr>
                      <a:r>
                        <a:rPr lang="tr-TR" sz="1600">
                          <a:effectLst/>
                        </a:rPr>
                        <a:t>757 </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İnsan resimleri ve insan parçaları</a:t>
                      </a:r>
                    </a:p>
                    <a:p>
                      <a:pPr>
                        <a:spcAft>
                          <a:spcPts val="0"/>
                        </a:spcAft>
                      </a:pPr>
                      <a:r>
                        <a:rPr lang="tr-TR" sz="1600">
                          <a:effectLst/>
                        </a:rPr>
                        <a:t>753-755, 758'de belirtilmeyenler Portreleri burada sınıflayın</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Resim - İnsana ilişkin</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1550107327"/>
                  </a:ext>
                </a:extLst>
              </a:tr>
              <a:tr h="313196">
                <a:tc>
                  <a:txBody>
                    <a:bodyPr/>
                    <a:lstStyle/>
                    <a:p>
                      <a:pPr>
                        <a:lnSpc>
                          <a:spcPct val="105000"/>
                        </a:lnSpc>
                        <a:spcAft>
                          <a:spcPts val="0"/>
                        </a:spcAft>
                        <a:tabLst>
                          <a:tab pos="2493645" algn="l"/>
                          <a:tab pos="2849880" algn="l"/>
                        </a:tabLst>
                      </a:pPr>
                      <a:r>
                        <a:rPr lang="tr-TR" sz="1600">
                          <a:effectLst/>
                        </a:rPr>
                        <a:t>758</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Başka konular</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Resim - Türlü konularda</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977939540"/>
                  </a:ext>
                </a:extLst>
              </a:tr>
              <a:tr h="569446">
                <a:tc>
                  <a:txBody>
                    <a:bodyPr/>
                    <a:lstStyle/>
                    <a:p>
                      <a:pPr>
                        <a:lnSpc>
                          <a:spcPct val="105000"/>
                        </a:lnSpc>
                        <a:spcAft>
                          <a:spcPts val="0"/>
                        </a:spcAft>
                        <a:tabLst>
                          <a:tab pos="2493645" algn="l"/>
                          <a:tab pos="2849880" algn="l"/>
                        </a:tabLst>
                      </a:pPr>
                      <a:r>
                        <a:rPr lang="tr-TR" sz="1600">
                          <a:effectLst/>
                        </a:rPr>
                        <a:t>759</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Tarihî, coğrafî, kişilere göre</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dirty="0">
                          <a:effectLst/>
                        </a:rPr>
                        <a:t>Resim - Tarihî; Resim - Coğrafî, Resim - Kişilere göre</a:t>
                      </a:r>
                      <a:endParaRPr lang="tr-TR" sz="1600" dirty="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17284028"/>
                  </a:ext>
                </a:extLst>
              </a:tr>
            </a:tbl>
          </a:graphicData>
        </a:graphic>
      </p:graphicFrame>
    </p:spTree>
    <p:extLst>
      <p:ext uri="{BB962C8B-B14F-4D97-AF65-F5344CB8AC3E}">
        <p14:creationId xmlns:p14="http://schemas.microsoft.com/office/powerpoint/2010/main" val="26105952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4"/>
            <a:ext cx="10515600" cy="4807239"/>
          </a:xfrm>
        </p:spPr>
        <p:txBody>
          <a:bodyPr>
            <a:normAutofit/>
          </a:bodyPr>
          <a:lstStyle/>
          <a:p>
            <a:pPr algn="ctr"/>
            <a:r>
              <a:rPr lang="tr-TR" sz="5400" dirty="0"/>
              <a:t/>
            </a:r>
            <a:br>
              <a:rPr lang="tr-TR" sz="5400" dirty="0"/>
            </a:br>
            <a:r>
              <a:rPr lang="tr-TR" dirty="0"/>
              <a:t/>
            </a:r>
            <a:br>
              <a:rPr lang="tr-TR" dirty="0"/>
            </a:br>
            <a:r>
              <a:rPr lang="tr-TR" sz="8000" dirty="0">
                <a:latin typeface="Times New Roman" panose="02020603050405020304" pitchFamily="18" charset="0"/>
                <a:ea typeface="Times New Roman" panose="02020603050405020304" pitchFamily="18" charset="0"/>
              </a:rPr>
              <a:t/>
            </a:r>
            <a:br>
              <a:rPr lang="tr-TR" sz="8000" dirty="0">
                <a:latin typeface="Times New Roman" panose="02020603050405020304" pitchFamily="18" charset="0"/>
                <a:ea typeface="Times New Roman" panose="02020603050405020304" pitchFamily="18" charset="0"/>
              </a:rPr>
            </a:br>
            <a:endParaRPr lang="tr-TR" sz="4900" dirty="0"/>
          </a:p>
        </p:txBody>
      </p:sp>
      <p:sp>
        <p:nvSpPr>
          <p:cNvPr id="3" name="Dikdörtgen 2"/>
          <p:cNvSpPr/>
          <p:nvPr/>
        </p:nvSpPr>
        <p:spPr>
          <a:xfrm>
            <a:off x="600364" y="822036"/>
            <a:ext cx="9448800" cy="2354491"/>
          </a:xfrm>
          <a:prstGeom prst="rect">
            <a:avLst/>
          </a:prstGeom>
        </p:spPr>
        <p:txBody>
          <a:bodyPr wrap="square">
            <a:spAutoFit/>
          </a:bodyPr>
          <a:lstStyle/>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a:latin typeface="Times New Roman" panose="02020603050405020304" pitchFamily="18" charset="0"/>
              <a:ea typeface="Times New Roman" panose="02020603050405020304" pitchFamily="18" charset="0"/>
            </a:endParaRPr>
          </a:p>
          <a:p>
            <a:pPr algn="ctr">
              <a:lnSpc>
                <a:spcPct val="105000"/>
              </a:lnSpc>
              <a:spcAft>
                <a:spcPts val="0"/>
              </a:spcAft>
              <a:tabLst>
                <a:tab pos="290830" algn="l"/>
              </a:tabLst>
            </a:pPr>
            <a:endParaRPr lang="tr-TR" sz="2000" b="1" dirty="0" smtClean="0">
              <a:latin typeface="Times New Roman" panose="02020603050405020304" pitchFamily="18" charset="0"/>
              <a:ea typeface="Times New Roman" panose="02020603050405020304" pitchFamily="18" charset="0"/>
            </a:endParaRPr>
          </a:p>
        </p:txBody>
      </p:sp>
      <p:sp>
        <p:nvSpPr>
          <p:cNvPr id="4" name="Dikdörtgen 3"/>
          <p:cNvSpPr/>
          <p:nvPr/>
        </p:nvSpPr>
        <p:spPr>
          <a:xfrm>
            <a:off x="1293091" y="147783"/>
            <a:ext cx="10224654" cy="969496"/>
          </a:xfrm>
          <a:prstGeom prst="rect">
            <a:avLst/>
          </a:prstGeom>
        </p:spPr>
        <p:txBody>
          <a:bodyPr wrap="square">
            <a:spAutoFit/>
          </a:bodyPr>
          <a:lstStyle/>
          <a:p>
            <a:pPr algn="ctr">
              <a:lnSpc>
                <a:spcPct val="105000"/>
              </a:lnSpc>
              <a:spcAft>
                <a:spcPts val="0"/>
              </a:spcAft>
              <a:tabLst>
                <a:tab pos="474980" algn="l"/>
                <a:tab pos="2493645" algn="l"/>
              </a:tabLst>
            </a:pPr>
            <a:r>
              <a:rPr lang="tr-TR" sz="2000" b="1" dirty="0">
                <a:latin typeface="Times New Roman" panose="02020603050405020304" pitchFamily="18" charset="0"/>
                <a:ea typeface="Times New Roman" panose="02020603050405020304" pitchFamily="18" charset="0"/>
              </a:rPr>
              <a:t>760 GRAFİK SANATLAR. BASKI İŞLERİ</a:t>
            </a:r>
            <a:endParaRPr lang="tr-TR" sz="3200" dirty="0">
              <a:latin typeface="Times New Roman" panose="02020603050405020304" pitchFamily="18" charset="0"/>
              <a:ea typeface="Times New Roman" panose="02020603050405020304" pitchFamily="18" charset="0"/>
            </a:endParaRPr>
          </a:p>
          <a:p>
            <a:pPr>
              <a:spcAft>
                <a:spcPts val="0"/>
              </a:spcAft>
            </a:pPr>
            <a:r>
              <a:rPr lang="tr-TR" i="1" dirty="0">
                <a:solidFill>
                  <a:srgbClr val="7F7F7F"/>
                </a:solidFill>
                <a:latin typeface="Times New Roman" panose="02020603050405020304" pitchFamily="18" charset="0"/>
                <a:ea typeface="Times New Roman" panose="02020603050405020304" pitchFamily="18" charset="0"/>
              </a:rPr>
              <a:t>Grafik sanatlar: Resim, karakalem, baskı ve fotoğraf dahil, düz yüzeylerdeki her türlü sunumlar ve plastik olmayan bütün sunumlar</a:t>
            </a:r>
            <a:endParaRPr lang="tr-TR" sz="3200" dirty="0">
              <a:effectLst/>
              <a:latin typeface="Times New Roman" panose="02020603050405020304" pitchFamily="18" charset="0"/>
              <a:ea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3928702533"/>
              </p:ext>
            </p:extLst>
          </p:nvPr>
        </p:nvGraphicFramePr>
        <p:xfrm>
          <a:off x="1166070" y="1258349"/>
          <a:ext cx="8229600" cy="4773334"/>
        </p:xfrm>
        <a:graphic>
          <a:graphicData uri="http://schemas.openxmlformats.org/drawingml/2006/table">
            <a:tbl>
              <a:tblPr firstRow="1" firstCol="1" bandRow="1">
                <a:tableStyleId>{5C22544A-7EE6-4342-B048-85BDC9FD1C3A}</a:tableStyleId>
              </a:tblPr>
              <a:tblGrid>
                <a:gridCol w="838163">
                  <a:extLst>
                    <a:ext uri="{9D8B030D-6E8A-4147-A177-3AD203B41FA5}">
                      <a16:colId xmlns:a16="http://schemas.microsoft.com/office/drawing/2014/main" xmlns="" val="2376816269"/>
                    </a:ext>
                  </a:extLst>
                </a:gridCol>
                <a:gridCol w="4100673">
                  <a:extLst>
                    <a:ext uri="{9D8B030D-6E8A-4147-A177-3AD203B41FA5}">
                      <a16:colId xmlns:a16="http://schemas.microsoft.com/office/drawing/2014/main" xmlns="" val="2567365033"/>
                    </a:ext>
                  </a:extLst>
                </a:gridCol>
                <a:gridCol w="3290764">
                  <a:extLst>
                    <a:ext uri="{9D8B030D-6E8A-4147-A177-3AD203B41FA5}">
                      <a16:colId xmlns:a16="http://schemas.microsoft.com/office/drawing/2014/main" xmlns="" val="2816787430"/>
                    </a:ext>
                  </a:extLst>
                </a:gridCol>
              </a:tblGrid>
              <a:tr h="868818">
                <a:tc>
                  <a:txBody>
                    <a:bodyPr/>
                    <a:lstStyle/>
                    <a:p>
                      <a:pPr>
                        <a:lnSpc>
                          <a:spcPct val="105000"/>
                        </a:lnSpc>
                        <a:spcAft>
                          <a:spcPts val="0"/>
                        </a:spcAft>
                        <a:tabLst>
                          <a:tab pos="2493645" algn="l"/>
                          <a:tab pos="2849880" algn="l"/>
                        </a:tabLst>
                      </a:pPr>
                      <a:r>
                        <a:rPr lang="tr-TR" sz="1600" dirty="0">
                          <a:effectLst/>
                        </a:rPr>
                        <a:t>761</a:t>
                      </a:r>
                      <a:endParaRPr lang="tr-TR" sz="1600" dirty="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Kabartmalı baskılar (Kalıp baskıları)</a:t>
                      </a:r>
                    </a:p>
                    <a:p>
                      <a:pPr>
                        <a:spcAft>
                          <a:spcPts val="0"/>
                        </a:spcAft>
                      </a:pPr>
                      <a:r>
                        <a:rPr lang="tr-TR" sz="1600">
                          <a:effectLst/>
                        </a:rPr>
                        <a:t>Örnek: Çiğ patates baskısı, lastik damga baskısı</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Baskılar - Kabartmalı;</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1797482974"/>
                  </a:ext>
                </a:extLst>
              </a:tr>
              <a:tr h="894179">
                <a:tc>
                  <a:txBody>
                    <a:bodyPr/>
                    <a:lstStyle/>
                    <a:p>
                      <a:pPr>
                        <a:lnSpc>
                          <a:spcPct val="105000"/>
                        </a:lnSpc>
                        <a:spcAft>
                          <a:spcPts val="0"/>
                        </a:spcAft>
                        <a:tabLst>
                          <a:tab pos="2493645" algn="l"/>
                          <a:tab pos="2849880" algn="l"/>
                        </a:tabLst>
                      </a:pPr>
                      <a:r>
                        <a:rPr lang="tr-TR" sz="1600">
                          <a:effectLst/>
                        </a:rPr>
                        <a:t>763</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Taş baskı (Litografi, planografi)</a:t>
                      </a:r>
                    </a:p>
                    <a:p>
                      <a:pPr>
                        <a:lnSpc>
                          <a:spcPct val="105000"/>
                        </a:lnSpc>
                        <a:spcAft>
                          <a:spcPts val="0"/>
                        </a:spcAft>
                        <a:tabLst>
                          <a:tab pos="2493645" algn="l"/>
                          <a:tab pos="2849880" algn="l"/>
                        </a:tabLst>
                      </a:pPr>
                      <a:r>
                        <a:rPr lang="tr-TR" sz="1600">
                          <a:effectLst/>
                        </a:rPr>
                        <a:t>Düz yüzeylerle renkli baskı için 764’ü kullanın</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Taş baskı; Litografi</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2088311775"/>
                  </a:ext>
                </a:extLst>
              </a:tr>
              <a:tr h="1122419">
                <a:tc>
                  <a:txBody>
                    <a:bodyPr/>
                    <a:lstStyle/>
                    <a:p>
                      <a:pPr>
                        <a:lnSpc>
                          <a:spcPct val="105000"/>
                        </a:lnSpc>
                        <a:spcAft>
                          <a:spcPts val="0"/>
                        </a:spcAft>
                        <a:tabLst>
                          <a:tab pos="2493645" algn="l"/>
                          <a:tab pos="2849880" algn="l"/>
                        </a:tabLst>
                      </a:pPr>
                      <a:r>
                        <a:rPr lang="tr-TR" sz="1600">
                          <a:effectLst/>
                        </a:rPr>
                        <a:t>765</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dirty="0">
                          <a:effectLst/>
                        </a:rPr>
                        <a:t>Metal oyma baskı</a:t>
                      </a:r>
                    </a:p>
                    <a:p>
                      <a:pPr>
                        <a:spcAft>
                          <a:spcPts val="0"/>
                        </a:spcAft>
                      </a:pPr>
                      <a:r>
                        <a:rPr lang="tr-TR" sz="1600" dirty="0">
                          <a:effectLst/>
                        </a:rPr>
                        <a:t>Metal kabartma ve metal oyma süreçleri, oyma (hâk etme) işlemleri ile ilgili kapsamlı eserleri burada sınıflayın</a:t>
                      </a:r>
                      <a:endParaRPr lang="tr-TR" sz="1600" dirty="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Taş baskı - Metal oyma</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2034573786"/>
                  </a:ext>
                </a:extLst>
              </a:tr>
              <a:tr h="361616">
                <a:tc>
                  <a:txBody>
                    <a:bodyPr/>
                    <a:lstStyle/>
                    <a:p>
                      <a:pPr>
                        <a:lnSpc>
                          <a:spcPct val="105000"/>
                        </a:lnSpc>
                        <a:spcAft>
                          <a:spcPts val="0"/>
                        </a:spcAft>
                        <a:tabLst>
                          <a:tab pos="2493645" algn="l"/>
                          <a:tab pos="2849880" algn="l"/>
                        </a:tabLst>
                      </a:pPr>
                      <a:r>
                        <a:rPr lang="tr-TR" sz="1600">
                          <a:effectLst/>
                        </a:rPr>
                        <a:t>766</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Mezzotint, Aquantit, ilgili işlemler</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Mezzotint, Aquantit</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733744766"/>
                  </a:ext>
                </a:extLst>
              </a:tr>
              <a:tr h="657484">
                <a:tc>
                  <a:txBody>
                    <a:bodyPr/>
                    <a:lstStyle/>
                    <a:p>
                      <a:pPr>
                        <a:lnSpc>
                          <a:spcPct val="105000"/>
                        </a:lnSpc>
                        <a:spcAft>
                          <a:spcPts val="0"/>
                        </a:spcAft>
                        <a:tabLst>
                          <a:tab pos="2493645" algn="l"/>
                          <a:tab pos="2849880" algn="l"/>
                        </a:tabLst>
                      </a:pPr>
                      <a:r>
                        <a:rPr lang="tr-TR" sz="1600">
                          <a:effectLst/>
                        </a:rPr>
                        <a:t>767</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Asistle kalıp çıkarma ve iğneyle kazıma</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Kalıp çıkarma - Asitle</a:t>
                      </a:r>
                      <a:endParaRPr lang="tr-TR" sz="160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1873487517"/>
                  </a:ext>
                </a:extLst>
              </a:tr>
              <a:tr h="868818">
                <a:tc>
                  <a:txBody>
                    <a:bodyPr/>
                    <a:lstStyle/>
                    <a:p>
                      <a:pPr>
                        <a:lnSpc>
                          <a:spcPct val="105000"/>
                        </a:lnSpc>
                        <a:spcAft>
                          <a:spcPts val="0"/>
                        </a:spcAft>
                        <a:tabLst>
                          <a:tab pos="2493645" algn="l"/>
                          <a:tab pos="2849880" algn="l"/>
                        </a:tabLst>
                      </a:pPr>
                      <a:r>
                        <a:rPr lang="tr-TR" sz="1600">
                          <a:effectLst/>
                        </a:rPr>
                        <a:t>769</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a:effectLst/>
                        </a:rPr>
                        <a:t>Baskılar</a:t>
                      </a:r>
                    </a:p>
                    <a:p>
                      <a:pPr>
                        <a:spcAft>
                          <a:spcPts val="0"/>
                        </a:spcAft>
                      </a:pPr>
                      <a:r>
                        <a:rPr lang="tr-TR" sz="1600">
                          <a:effectLst/>
                        </a:rPr>
                        <a:t>Bir baskı kalıbı, kasnak ya da levha kullanılarak üretilen eserler</a:t>
                      </a:r>
                      <a:endParaRPr lang="tr-TR" sz="1600">
                        <a:effectLst/>
                        <a:latin typeface="Times New Roman" panose="02020603050405020304" pitchFamily="18" charset="0"/>
                        <a:ea typeface="Times New Roman" panose="02020603050405020304" pitchFamily="18" charset="0"/>
                      </a:endParaRPr>
                    </a:p>
                  </a:txBody>
                  <a:tcPr marL="17780" marR="17780" marT="17780" marB="17780"/>
                </a:tc>
                <a:tc>
                  <a:txBody>
                    <a:bodyPr/>
                    <a:lstStyle/>
                    <a:p>
                      <a:pPr>
                        <a:lnSpc>
                          <a:spcPct val="105000"/>
                        </a:lnSpc>
                        <a:spcAft>
                          <a:spcPts val="0"/>
                        </a:spcAft>
                        <a:tabLst>
                          <a:tab pos="2493645" algn="l"/>
                          <a:tab pos="2849880" algn="l"/>
                        </a:tabLst>
                      </a:pPr>
                      <a:r>
                        <a:rPr lang="tr-TR" sz="1600" dirty="0">
                          <a:effectLst/>
                        </a:rPr>
                        <a:t>Baskılar</a:t>
                      </a:r>
                      <a:endParaRPr lang="tr-TR" sz="1600" dirty="0">
                        <a:effectLst/>
                        <a:latin typeface="Times New Roman" panose="02020603050405020304" pitchFamily="18" charset="0"/>
                        <a:ea typeface="Times New Roman" panose="02020603050405020304" pitchFamily="18" charset="0"/>
                      </a:endParaRPr>
                    </a:p>
                  </a:txBody>
                  <a:tcPr marL="17780" marR="17780" marT="17780" marB="17780"/>
                </a:tc>
                <a:extLst>
                  <a:ext uri="{0D108BD9-81ED-4DB2-BD59-A6C34878D82A}">
                    <a16:rowId xmlns:a16="http://schemas.microsoft.com/office/drawing/2014/main" xmlns="" val="4248925476"/>
                  </a:ext>
                </a:extLst>
              </a:tr>
            </a:tbl>
          </a:graphicData>
        </a:graphic>
      </p:graphicFrame>
      <p:sp>
        <p:nvSpPr>
          <p:cNvPr id="6" name="Rectangle 1"/>
          <p:cNvSpPr>
            <a:spLocks noChangeArrowheads="1"/>
          </p:cNvSpPr>
          <p:nvPr/>
        </p:nvSpPr>
        <p:spPr bwMode="auto">
          <a:xfrm>
            <a:off x="4154488" y="270986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74663" algn="l"/>
                <a:tab pos="2493963" algn="l"/>
              </a:tabLst>
              <a:defRPr>
                <a:solidFill>
                  <a:schemeClr val="tx1"/>
                </a:solidFill>
                <a:latin typeface="Arial" panose="020B0604020202020204" pitchFamily="34" charset="0"/>
              </a:defRPr>
            </a:lvl1pPr>
            <a:lvl2pPr eaLnBrk="0" fontAlgn="base" hangingPunct="0">
              <a:spcBef>
                <a:spcPct val="0"/>
              </a:spcBef>
              <a:spcAft>
                <a:spcPct val="0"/>
              </a:spcAft>
              <a:tabLst>
                <a:tab pos="474663" algn="l"/>
                <a:tab pos="2493963" algn="l"/>
              </a:tabLst>
              <a:defRPr>
                <a:solidFill>
                  <a:schemeClr val="tx1"/>
                </a:solidFill>
                <a:latin typeface="Arial" panose="020B0604020202020204" pitchFamily="34" charset="0"/>
              </a:defRPr>
            </a:lvl2pPr>
            <a:lvl3pPr eaLnBrk="0" fontAlgn="base" hangingPunct="0">
              <a:spcBef>
                <a:spcPct val="0"/>
              </a:spcBef>
              <a:spcAft>
                <a:spcPct val="0"/>
              </a:spcAft>
              <a:tabLst>
                <a:tab pos="474663" algn="l"/>
                <a:tab pos="2493963" algn="l"/>
              </a:tabLst>
              <a:defRPr>
                <a:solidFill>
                  <a:schemeClr val="tx1"/>
                </a:solidFill>
                <a:latin typeface="Arial" panose="020B0604020202020204" pitchFamily="34" charset="0"/>
              </a:defRPr>
            </a:lvl3pPr>
            <a:lvl4pPr eaLnBrk="0" fontAlgn="base" hangingPunct="0">
              <a:spcBef>
                <a:spcPct val="0"/>
              </a:spcBef>
              <a:spcAft>
                <a:spcPct val="0"/>
              </a:spcAft>
              <a:tabLst>
                <a:tab pos="474663" algn="l"/>
                <a:tab pos="2493963" algn="l"/>
              </a:tabLst>
              <a:defRPr>
                <a:solidFill>
                  <a:schemeClr val="tx1"/>
                </a:solidFill>
                <a:latin typeface="Arial" panose="020B0604020202020204" pitchFamily="34" charset="0"/>
              </a:defRPr>
            </a:lvl4pPr>
            <a:lvl5pPr eaLnBrk="0" fontAlgn="base" hangingPunct="0">
              <a:spcBef>
                <a:spcPct val="0"/>
              </a:spcBef>
              <a:spcAft>
                <a:spcPct val="0"/>
              </a:spcAft>
              <a:tabLst>
                <a:tab pos="474663" algn="l"/>
                <a:tab pos="2493963" algn="l"/>
              </a:tabLst>
              <a:defRPr>
                <a:solidFill>
                  <a:schemeClr val="tx1"/>
                </a:solidFill>
                <a:latin typeface="Arial" panose="020B0604020202020204" pitchFamily="34" charset="0"/>
              </a:defRPr>
            </a:lvl5pPr>
            <a:lvl6pPr eaLnBrk="0" fontAlgn="base" hangingPunct="0">
              <a:spcBef>
                <a:spcPct val="0"/>
              </a:spcBef>
              <a:spcAft>
                <a:spcPct val="0"/>
              </a:spcAft>
              <a:tabLst>
                <a:tab pos="474663" algn="l"/>
                <a:tab pos="2493963" algn="l"/>
              </a:tabLst>
              <a:defRPr>
                <a:solidFill>
                  <a:schemeClr val="tx1"/>
                </a:solidFill>
                <a:latin typeface="Arial" panose="020B0604020202020204" pitchFamily="34" charset="0"/>
              </a:defRPr>
            </a:lvl6pPr>
            <a:lvl7pPr eaLnBrk="0" fontAlgn="base" hangingPunct="0">
              <a:spcBef>
                <a:spcPct val="0"/>
              </a:spcBef>
              <a:spcAft>
                <a:spcPct val="0"/>
              </a:spcAft>
              <a:tabLst>
                <a:tab pos="474663" algn="l"/>
                <a:tab pos="2493963" algn="l"/>
              </a:tabLst>
              <a:defRPr>
                <a:solidFill>
                  <a:schemeClr val="tx1"/>
                </a:solidFill>
                <a:latin typeface="Arial" panose="020B0604020202020204" pitchFamily="34" charset="0"/>
              </a:defRPr>
            </a:lvl7pPr>
            <a:lvl8pPr eaLnBrk="0" fontAlgn="base" hangingPunct="0">
              <a:spcBef>
                <a:spcPct val="0"/>
              </a:spcBef>
              <a:spcAft>
                <a:spcPct val="0"/>
              </a:spcAft>
              <a:tabLst>
                <a:tab pos="474663" algn="l"/>
                <a:tab pos="2493963" algn="l"/>
              </a:tabLst>
              <a:defRPr>
                <a:solidFill>
                  <a:schemeClr val="tx1"/>
                </a:solidFill>
                <a:latin typeface="Arial" panose="020B0604020202020204" pitchFamily="34" charset="0"/>
              </a:defRPr>
            </a:lvl8pPr>
            <a:lvl9pPr eaLnBrk="0" fontAlgn="base" hangingPunct="0">
              <a:spcBef>
                <a:spcPct val="0"/>
              </a:spcBef>
              <a:spcAft>
                <a:spcPct val="0"/>
              </a:spcAft>
              <a:tabLst>
                <a:tab pos="474663" algn="l"/>
                <a:tab pos="2493963" algn="l"/>
              </a:tabLs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tab pos="474663" algn="l"/>
                <a:tab pos="2493963" algn="l"/>
              </a:tabLst>
            </a:pPr>
            <a:r>
              <a:rPr kumimoji="0" lang="tr-TR" altLang="tr-TR" sz="10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 </a:t>
            </a:r>
            <a:endParaRPr kumimoji="0" lang="tr-TR" altLang="tr-TR"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665098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1536</Words>
  <Application>Microsoft Office PowerPoint</Application>
  <PresentationFormat>Geniş ekran</PresentationFormat>
  <Paragraphs>407</Paragraphs>
  <Slides>12</Slides>
  <Notes>12</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Calibri</vt:lpstr>
      <vt:lpstr>Calibri Light</vt:lpstr>
      <vt:lpstr>Times New Roman</vt:lpstr>
      <vt:lpstr>Office Teması</vt:lpstr>
      <vt:lpstr>   </vt:lpstr>
      <vt:lpstr>   </vt:lpstr>
      <vt:lpstr>   </vt:lpstr>
      <vt:lpstr>   </vt:lpstr>
      <vt:lpstr>   </vt:lpstr>
      <vt:lpstr>   </vt:lpstr>
      <vt:lpstr>   </vt:lpstr>
      <vt:lpstr>   </vt:lpstr>
      <vt:lpstr>   </vt:lpstr>
      <vt:lpstr>   </vt:lpstr>
      <vt:lpstr>   </vt:lpstr>
      <vt:lpst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Sınıflama: giriş</dc:title>
  <dc:creator>Dogan Atılgan</dc:creator>
  <cp:lastModifiedBy>dogan.atilgan</cp:lastModifiedBy>
  <cp:revision>7</cp:revision>
  <dcterms:created xsi:type="dcterms:W3CDTF">2020-02-17T07:52:53Z</dcterms:created>
  <dcterms:modified xsi:type="dcterms:W3CDTF">2020-06-05T06:24:23Z</dcterms:modified>
</cp:coreProperties>
</file>