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5" r:id="rId3"/>
    <p:sldId id="306" r:id="rId4"/>
    <p:sldId id="307" r:id="rId5"/>
    <p:sldId id="308" r:id="rId6"/>
    <p:sldId id="309" r:id="rId7"/>
    <p:sldId id="310" r:id="rId8"/>
    <p:sldId id="311" r:id="rId9"/>
    <p:sldId id="312" r:id="rId10"/>
  </p:sldIdLst>
  <p:sldSz cx="12192000" cy="6858000"/>
  <p:notesSz cx="6858000" cy="9144000"/>
  <p:custShowLst>
    <p:custShow name="Özel Gösteri 1" id="0">
      <p:sldLst>
        <p:sld r:id="rId2"/>
      </p:sldLst>
    </p:custShow>
  </p:custShow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6460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390429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0032324"/>
      </p:ext>
    </p:extLst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813312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8761468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785321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621743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5775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612752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962364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922613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692506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718843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7345616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226164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722515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899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pull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1167063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/>
              <a:t>ÇOCUKLUK DÖNEMİNDE RUH SAĞLIĞI SORUNLARI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tr-TR" sz="2400" dirty="0"/>
              <a:t>Arş. Gör. Dr. Münevver ERYALÇIN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1225869"/>
      </p:ext>
    </p:extLst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tr-TR" sz="2400" dirty="0">
                <a:solidFill>
                  <a:srgbClr val="202124"/>
                </a:solidFill>
                <a:latin typeface="Calibri" pitchFamily="34" charset="0"/>
              </a:rPr>
              <a:t>Dikkat eksikliği, </a:t>
            </a:r>
            <a:r>
              <a:rPr lang="tr-TR" sz="2400" dirty="0" err="1">
                <a:solidFill>
                  <a:srgbClr val="202124"/>
                </a:solidFill>
                <a:latin typeface="Calibri" pitchFamily="34" charset="0"/>
              </a:rPr>
              <a:t>hiperaktivite</a:t>
            </a:r>
            <a:r>
              <a:rPr lang="tr-TR" sz="2400" dirty="0">
                <a:solidFill>
                  <a:srgbClr val="202124"/>
                </a:solidFill>
                <a:latin typeface="Calibri" pitchFamily="34" charset="0"/>
              </a:rPr>
              <a:t> bozukluğu</a:t>
            </a:r>
          </a:p>
          <a:p>
            <a:pPr>
              <a:buFont typeface="Arial"/>
              <a:buChar char="•"/>
            </a:pPr>
            <a:r>
              <a:rPr lang="tr-TR" sz="2400" dirty="0">
                <a:solidFill>
                  <a:srgbClr val="202124"/>
                </a:solidFill>
                <a:latin typeface="Calibri" pitchFamily="34" charset="0"/>
              </a:rPr>
              <a:t>Kaygı bozuklukları (sınav kaygısı, okul fobisi, takıntılı bozukluklar, korkular vb…)</a:t>
            </a:r>
          </a:p>
          <a:p>
            <a:pPr>
              <a:buFont typeface="Arial"/>
              <a:buChar char="•"/>
            </a:pPr>
            <a:r>
              <a:rPr lang="tr-TR" sz="2400" dirty="0">
                <a:solidFill>
                  <a:srgbClr val="202124"/>
                </a:solidFill>
                <a:latin typeface="Calibri" pitchFamily="34" charset="0"/>
              </a:rPr>
              <a:t>Tik bozuklukları</a:t>
            </a:r>
          </a:p>
          <a:p>
            <a:pPr>
              <a:buFont typeface="Arial"/>
              <a:buChar char="•"/>
            </a:pPr>
            <a:r>
              <a:rPr lang="tr-TR" sz="2400" dirty="0">
                <a:solidFill>
                  <a:srgbClr val="202124"/>
                </a:solidFill>
                <a:latin typeface="Calibri" pitchFamily="34" charset="0"/>
              </a:rPr>
              <a:t>Depresyon.</a:t>
            </a:r>
          </a:p>
          <a:p>
            <a:pPr>
              <a:buFont typeface="Arial"/>
              <a:buChar char="•"/>
            </a:pPr>
            <a:r>
              <a:rPr lang="tr-TR" sz="2400" dirty="0">
                <a:solidFill>
                  <a:srgbClr val="202124"/>
                </a:solidFill>
                <a:latin typeface="Calibri" pitchFamily="34" charset="0"/>
              </a:rPr>
              <a:t>Davranım bozuklukları</a:t>
            </a:r>
          </a:p>
          <a:p>
            <a:pPr>
              <a:buFont typeface="Arial"/>
              <a:buChar char="•"/>
            </a:pPr>
            <a:r>
              <a:rPr lang="tr-TR" sz="2400" dirty="0">
                <a:solidFill>
                  <a:srgbClr val="202124"/>
                </a:solidFill>
                <a:latin typeface="Calibri" pitchFamily="34" charset="0"/>
              </a:rPr>
              <a:t>Otizm</a:t>
            </a:r>
          </a:p>
          <a:p>
            <a:pPr>
              <a:lnSpc>
                <a:spcPct val="150000"/>
              </a:lnSpc>
            </a:pPr>
            <a:endParaRPr lang="tr-TR" sz="2400" dirty="0"/>
          </a:p>
        </p:txBody>
      </p:sp>
    </p:spTree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sz="2400" dirty="0"/>
              <a:t>Uyku bozuklukları</a:t>
            </a:r>
          </a:p>
          <a:p>
            <a:pPr>
              <a:lnSpc>
                <a:spcPct val="200000"/>
              </a:lnSpc>
            </a:pPr>
            <a:r>
              <a:rPr lang="tr-TR" sz="2400" dirty="0"/>
              <a:t>Yeme bozuklukları</a:t>
            </a:r>
          </a:p>
          <a:p>
            <a:pPr>
              <a:lnSpc>
                <a:spcPct val="200000"/>
              </a:lnSpc>
            </a:pPr>
            <a:r>
              <a:rPr lang="tr-TR" sz="2400" dirty="0" err="1"/>
              <a:t>Psikotik</a:t>
            </a:r>
            <a:r>
              <a:rPr lang="tr-TR" sz="2400" dirty="0"/>
              <a:t> bozukluklar</a:t>
            </a:r>
          </a:p>
        </p:txBody>
      </p:sp>
    </p:spTree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b="1" dirty="0"/>
              <a:t>Otizm</a:t>
            </a:r>
            <a:r>
              <a:rPr lang="tr-TR" sz="2400" dirty="0"/>
              <a:t>;  yaygın gelişimsel </a:t>
            </a:r>
            <a:r>
              <a:rPr lang="tr-TR" sz="2400" dirty="0" err="1"/>
              <a:t>bozuklukluklardan</a:t>
            </a:r>
            <a:r>
              <a:rPr lang="tr-TR" sz="2400" dirty="0"/>
              <a:t> biridir. </a:t>
            </a:r>
          </a:p>
          <a:p>
            <a:pPr algn="just">
              <a:lnSpc>
                <a:spcPct val="150000"/>
              </a:lnSpc>
            </a:pPr>
            <a:r>
              <a:rPr lang="tr-TR" sz="2400" dirty="0"/>
              <a:t>Kişinin dil gelişimini, iletişimini ve kendisi dışındaki dış dünyayı algılamasını etkileyen </a:t>
            </a:r>
            <a:r>
              <a:rPr lang="tr-TR" sz="2400" dirty="0" err="1"/>
              <a:t>nöro</a:t>
            </a:r>
            <a:r>
              <a:rPr lang="tr-TR" sz="2400" dirty="0"/>
              <a:t>-gelişimsel bir farklılıktır.</a:t>
            </a:r>
          </a:p>
          <a:p>
            <a:pPr algn="just">
              <a:lnSpc>
                <a:spcPct val="150000"/>
              </a:lnSpc>
            </a:pPr>
            <a:endParaRPr lang="tr-TR" sz="2400" dirty="0"/>
          </a:p>
        </p:txBody>
      </p:sp>
    </p:spTree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Toplumsal iletişim ve toplumsal etkileşimde </a:t>
            </a:r>
            <a:r>
              <a:rPr lang="tr-TR" dirty="0" err="1"/>
              <a:t>süregiden</a:t>
            </a:r>
            <a:r>
              <a:rPr lang="tr-TR" dirty="0"/>
              <a:t> eksiklikler şeklinde kendini göstermektedir.</a:t>
            </a:r>
          </a:p>
          <a:p>
            <a:r>
              <a:rPr lang="tr-TR" dirty="0"/>
              <a:t>Örneğin;</a:t>
            </a:r>
          </a:p>
          <a:p>
            <a:r>
              <a:rPr lang="tr-TR" dirty="0"/>
              <a:t>Karşılıklı konuşamamadan, ilgilerini, duygularını veya duygulanımlarını paylaşamamaya , toplumsal etkileşimi başlatamamaya dek değişen aralıkta toplumsal-duygusal </a:t>
            </a:r>
            <a:r>
              <a:rPr lang="tr-TR" dirty="0" err="1"/>
              <a:t>karşılıklık</a:t>
            </a:r>
            <a:r>
              <a:rPr lang="tr-TR" dirty="0"/>
              <a:t> eksikliği.</a:t>
            </a:r>
          </a:p>
          <a:p>
            <a:r>
              <a:rPr lang="tr-TR" dirty="0"/>
              <a:t>Otizm davranışsal alanlarda, iletişimde ve sosyal etkileşimde sınırlılıklardır.</a:t>
            </a:r>
          </a:p>
        </p:txBody>
      </p:sp>
    </p:spTree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DİKKAT EKSİKLİĞİ/AŞIRI HAREKETLİLİK BOZUKLUĞU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İşlevselliği ya da gelişimi bozan, </a:t>
            </a:r>
            <a:r>
              <a:rPr lang="tr-TR" dirty="0" err="1"/>
              <a:t>süregiden</a:t>
            </a:r>
            <a:r>
              <a:rPr lang="tr-TR" dirty="0"/>
              <a:t> bir dikkatsizlik veya aşırı hareketlilik-dürtüsellik örüntüsü. </a:t>
            </a:r>
          </a:p>
          <a:p>
            <a:r>
              <a:rPr lang="tr-TR" dirty="0"/>
              <a:t>Dikkatsizlik: gelişimsel düzeye göre uygun olmayan ve toplumsal  etkinlikleri olumsuz etkileyen  bir biçimde gözlemlenen sorunlar.</a:t>
            </a:r>
          </a:p>
          <a:p>
            <a:r>
              <a:rPr lang="tr-TR" dirty="0"/>
              <a:t>Şu şekilde kendini gösterebilir:</a:t>
            </a:r>
          </a:p>
          <a:p>
            <a:r>
              <a:rPr lang="tr-TR" dirty="0"/>
              <a:t>Ayrıntılara özen göstermeme, okulda,işte ya da etkinlikler sırasında dikkatsizce yanışlıklar yapma</a:t>
            </a:r>
          </a:p>
          <a:p>
            <a:r>
              <a:rPr lang="tr-TR" dirty="0"/>
              <a:t>Oyun oynarken veya iş yaparken dikkati sürdürmekte güçlük çekme</a:t>
            </a:r>
          </a:p>
        </p:txBody>
      </p:sp>
    </p:spTree>
  </p:cSld>
  <p:clrMapOvr>
    <a:masterClrMapping/>
  </p:clrMapOvr>
  <p:transition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Aşırı Hareketlilik-Dürtüsellik:</a:t>
            </a:r>
          </a:p>
          <a:p>
            <a:r>
              <a:rPr lang="tr-TR" dirty="0"/>
              <a:t>Bireyin çoğu kez oturmasının beklendiği durumlarda oturduğu yerden kalkma</a:t>
            </a:r>
          </a:p>
          <a:p>
            <a:r>
              <a:rPr lang="tr-TR" dirty="0"/>
              <a:t>Çoğu kez bireyin uygunsuz ortamlarda koşturması ya da bir yerlere tırmanması</a:t>
            </a:r>
          </a:p>
          <a:p>
            <a:r>
              <a:rPr lang="tr-TR" dirty="0"/>
              <a:t>Boş zaman etkinliklerine sessiz bir biçimde katılamama</a:t>
            </a:r>
          </a:p>
          <a:p>
            <a:r>
              <a:rPr lang="tr-TR" dirty="0"/>
              <a:t>Her an hareket halinde olma</a:t>
            </a:r>
          </a:p>
        </p:txBody>
      </p:sp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Aşırı konuşma</a:t>
            </a:r>
          </a:p>
          <a:p>
            <a:r>
              <a:rPr lang="tr-TR" dirty="0"/>
              <a:t>Sırasını beklememe</a:t>
            </a:r>
          </a:p>
          <a:p>
            <a:r>
              <a:rPr lang="tr-TR" dirty="0"/>
              <a:t>Çoğu kez başkalarının sözünü kesme ya da araya girme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  <a:p>
            <a:r>
              <a:rPr lang="tr-TR" dirty="0"/>
              <a:t>DSM-5 TANI ÖLÇÜTLERİ BAŞVURU EL KİTABI. Amerikan Psikiyatri Birliği. </a:t>
            </a:r>
            <a:r>
              <a:rPr lang="tr-TR" dirty="0" err="1"/>
              <a:t>Çev</a:t>
            </a:r>
            <a:r>
              <a:rPr lang="tr-TR" dirty="0"/>
              <a:t>. Ertuğrul Köroğlu</a:t>
            </a:r>
          </a:p>
        </p:txBody>
      </p:sp>
    </p:spTree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610</TotalTime>
  <Words>241</Words>
  <Application>Microsoft Office PowerPoint</Application>
  <PresentationFormat>Geniş ekran</PresentationFormat>
  <Paragraphs>33</Paragraphs>
  <Slides>9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  <vt:variant>
        <vt:lpstr>Özel Gösteriler</vt:lpstr>
      </vt:variant>
      <vt:variant>
        <vt:i4>1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Duman</vt:lpstr>
      <vt:lpstr>ÇOCUKLUK DÖNEMİNDE RUH SAĞLIĞI SORUNLARI</vt:lpstr>
      <vt:lpstr>PowerPoint Sunusu</vt:lpstr>
      <vt:lpstr>PowerPoint Sunusu</vt:lpstr>
      <vt:lpstr>PowerPoint Sunusu</vt:lpstr>
      <vt:lpstr>PowerPoint Sunusu</vt:lpstr>
      <vt:lpstr>DİKKAT EKSİKLİĞİ/AŞIRI HAREKETLİLİK BOZUKLUĞU</vt:lpstr>
      <vt:lpstr>PowerPoint Sunusu</vt:lpstr>
      <vt:lpstr>PowerPoint Sunusu</vt:lpstr>
      <vt:lpstr>PowerPoint Sunusu</vt:lpstr>
      <vt:lpstr>Özel Gösteri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ABD Sağlık Hizmetleri Reformu</dc:title>
  <dc:creator>toshiba pc</dc:creator>
  <cp:lastModifiedBy>Munevver.Goker</cp:lastModifiedBy>
  <cp:revision>105</cp:revision>
  <dcterms:created xsi:type="dcterms:W3CDTF">2014-05-19T11:47:06Z</dcterms:created>
  <dcterms:modified xsi:type="dcterms:W3CDTF">2021-11-16T14:21:45Z</dcterms:modified>
</cp:coreProperties>
</file>