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6" r:id="rId2"/>
    <p:sldId id="281" r:id="rId3"/>
    <p:sldId id="282" r:id="rId4"/>
    <p:sldId id="284" r:id="rId5"/>
    <p:sldId id="285" r:id="rId6"/>
    <p:sldId id="286" r:id="rId7"/>
    <p:sldId id="289" r:id="rId8"/>
    <p:sldId id="291" r:id="rId9"/>
    <p:sldId id="292" r:id="rId10"/>
    <p:sldId id="293" r:id="rId11"/>
    <p:sldId id="377" r:id="rId12"/>
    <p:sldId id="294" r:id="rId13"/>
    <p:sldId id="295" r:id="rId14"/>
    <p:sldId id="296" r:id="rId15"/>
    <p:sldId id="297" r:id="rId16"/>
    <p:sldId id="299" r:id="rId17"/>
    <p:sldId id="301" r:id="rId18"/>
    <p:sldId id="302" r:id="rId19"/>
    <p:sldId id="303" r:id="rId20"/>
    <p:sldId id="305" r:id="rId21"/>
    <p:sldId id="306" r:id="rId22"/>
    <p:sldId id="308" r:id="rId23"/>
    <p:sldId id="309" r:id="rId24"/>
    <p:sldId id="310" r:id="rId25"/>
    <p:sldId id="312" r:id="rId26"/>
    <p:sldId id="313" r:id="rId27"/>
    <p:sldId id="315" r:id="rId28"/>
    <p:sldId id="317" r:id="rId29"/>
    <p:sldId id="318" r:id="rId30"/>
    <p:sldId id="319" r:id="rId31"/>
    <p:sldId id="320" r:id="rId32"/>
    <p:sldId id="321" r:id="rId33"/>
    <p:sldId id="322" r:id="rId34"/>
    <p:sldId id="326" r:id="rId35"/>
    <p:sldId id="328" r:id="rId36"/>
    <p:sldId id="329" r:id="rId37"/>
    <p:sldId id="330" r:id="rId38"/>
    <p:sldId id="331" r:id="rId39"/>
    <p:sldId id="333" r:id="rId40"/>
    <p:sldId id="336" r:id="rId41"/>
    <p:sldId id="339" r:id="rId42"/>
    <p:sldId id="342" r:id="rId43"/>
    <p:sldId id="349" r:id="rId44"/>
    <p:sldId id="350" r:id="rId45"/>
    <p:sldId id="351" r:id="rId46"/>
    <p:sldId id="352" r:id="rId47"/>
    <p:sldId id="357" r:id="rId48"/>
    <p:sldId id="360" r:id="rId49"/>
    <p:sldId id="361" r:id="rId50"/>
    <p:sldId id="362" r:id="rId51"/>
    <p:sldId id="365" r:id="rId52"/>
    <p:sldId id="366" r:id="rId53"/>
    <p:sldId id="367" r:id="rId54"/>
    <p:sldId id="370" r:id="rId55"/>
    <p:sldId id="371" r:id="rId56"/>
    <p:sldId id="372" r:id="rId57"/>
    <p:sldId id="373" r:id="rId58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2" autoAdjust="0"/>
    <p:restoredTop sz="87228" autoAdjust="0"/>
  </p:normalViewPr>
  <p:slideViewPr>
    <p:cSldViewPr>
      <p:cViewPr varScale="1">
        <p:scale>
          <a:sx n="60" d="100"/>
          <a:sy n="60" d="100"/>
        </p:scale>
        <p:origin x="126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 h 154"/>
                  <a:gd name="T2" fmla="*/ 0 w 144"/>
                  <a:gd name="T3" fmla="*/ 1 h 154"/>
                  <a:gd name="T4" fmla="*/ 1 w 144"/>
                  <a:gd name="T5" fmla="*/ 1 h 154"/>
                  <a:gd name="T6" fmla="*/ 0 w 144"/>
                  <a:gd name="T7" fmla="*/ 0 h 154"/>
                  <a:gd name="T8" fmla="*/ 1 w 144"/>
                  <a:gd name="T9" fmla="*/ 0 h 154"/>
                  <a:gd name="T10" fmla="*/ 1 w 144"/>
                  <a:gd name="T11" fmla="*/ 0 h 154"/>
                  <a:gd name="T12" fmla="*/ 1 w 144"/>
                  <a:gd name="T13" fmla="*/ 0 h 154"/>
                  <a:gd name="T14" fmla="*/ 1 w 144"/>
                  <a:gd name="T15" fmla="*/ 0 h 154"/>
                  <a:gd name="T16" fmla="*/ 0 w 144"/>
                  <a:gd name="T17" fmla="*/ 0 h 154"/>
                  <a:gd name="T18" fmla="*/ 1 w 144"/>
                  <a:gd name="T19" fmla="*/ 1 h 154"/>
                  <a:gd name="T20" fmla="*/ 0 w 144"/>
                  <a:gd name="T21" fmla="*/ 1 h 154"/>
                  <a:gd name="T22" fmla="*/ 0 w 144"/>
                  <a:gd name="T23" fmla="*/ 1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tr-TR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tr-TR"/>
              </a:p>
            </p:txBody>
          </p:sp>
        </p:grpSp>
      </p:grpSp>
      <p:sp>
        <p:nvSpPr>
          <p:cNvPr id="35993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tr-TR" altLang="tr-TR" noProof="0" smtClean="0"/>
              <a:t>Asıl başlık stili için tıklatın</a:t>
            </a:r>
          </a:p>
        </p:txBody>
      </p:sp>
      <p:sp>
        <p:nvSpPr>
          <p:cNvPr id="35994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tr-TR" altLang="tr-TR" noProof="0" smtClean="0"/>
              <a:t>Asıl alt başlık stilini düzenlemek için tıklatın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0162420B-FB06-4AE4-8E9B-B666CC74A53C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19644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75539-8090-40D3-AFC0-AE894EFF6F8E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0267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32C97-2828-495B-9A4C-8CE2D9BD6ADC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284629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F7A79-C638-4E07-92C4-68CDDF06897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206925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2A9E7-30BE-4991-955D-BA6414D4494C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0046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D8D50-2B9C-483F-B1DE-77A1BDEC71B9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64833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32C24-86A3-4473-B2F1-368B12053288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23579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CF911-5817-4715-82DF-215F03CD0EB3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220835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74709-9E98-4715-BD1E-6CA9EA7E0FC6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000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105A1-A708-4DB0-BD4C-03433E5730F0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34912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E940B-E4C8-48F8-9FB3-9D2ACA70C23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453106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648BC-CEB8-4C95-8A86-5515E30781E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970095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4A41B-1391-4473-981E-104B15318A1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08710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2546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9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70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71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72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73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74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75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76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77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78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79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80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81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3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3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3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3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3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4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4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4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4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4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4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4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4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4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4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5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5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5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5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5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5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5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5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5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5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6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6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6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6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6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6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6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6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6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6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7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7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7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7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7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7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7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7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7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7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8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8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8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8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8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8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8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8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8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8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9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9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9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9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9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9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9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9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9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09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0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0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0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0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0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0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0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0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0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0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1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1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1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1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1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1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1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1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1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1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2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2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2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2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2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2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2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2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2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2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3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3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3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3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3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3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3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3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3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3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4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4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4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4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4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4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4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4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4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4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5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5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5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5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5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5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5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5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5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5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6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6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6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6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6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tr-TR" altLang="tr-TR" smtClean="0"/>
              </a:p>
            </p:txBody>
          </p:sp>
          <p:sp>
            <p:nvSpPr>
              <p:cNvPr id="116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6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 h 154"/>
                  <a:gd name="T2" fmla="*/ 0 w 144"/>
                  <a:gd name="T3" fmla="*/ 1 h 154"/>
                  <a:gd name="T4" fmla="*/ 1 w 144"/>
                  <a:gd name="T5" fmla="*/ 1 h 154"/>
                  <a:gd name="T6" fmla="*/ 0 w 144"/>
                  <a:gd name="T7" fmla="*/ 0 h 154"/>
                  <a:gd name="T8" fmla="*/ 1 w 144"/>
                  <a:gd name="T9" fmla="*/ 0 h 154"/>
                  <a:gd name="T10" fmla="*/ 1 w 144"/>
                  <a:gd name="T11" fmla="*/ 0 h 154"/>
                  <a:gd name="T12" fmla="*/ 1 w 144"/>
                  <a:gd name="T13" fmla="*/ 0 h 154"/>
                  <a:gd name="T14" fmla="*/ 1 w 144"/>
                  <a:gd name="T15" fmla="*/ 0 h 154"/>
                  <a:gd name="T16" fmla="*/ 0 w 144"/>
                  <a:gd name="T17" fmla="*/ 0 h 154"/>
                  <a:gd name="T18" fmla="*/ 1 w 144"/>
                  <a:gd name="T19" fmla="*/ 1 h 154"/>
                  <a:gd name="T20" fmla="*/ 0 w 144"/>
                  <a:gd name="T21" fmla="*/ 1 h 154"/>
                  <a:gd name="T22" fmla="*/ 0 w 144"/>
                  <a:gd name="T23" fmla="*/ 1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4967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tr-TR"/>
              </a:p>
            </p:txBody>
          </p:sp>
          <p:sp>
            <p:nvSpPr>
              <p:cNvPr id="34968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tr-TR"/>
              </a:p>
            </p:txBody>
          </p:sp>
        </p:grpSp>
      </p:grpSp>
      <p:sp>
        <p:nvSpPr>
          <p:cNvPr id="34969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34970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34971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34972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FED3FB-FE63-466C-B619-F1F132CABD3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  <p:sp>
        <p:nvSpPr>
          <p:cNvPr id="34973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4076700"/>
            <a:ext cx="8540750" cy="2232025"/>
          </a:xfrm>
        </p:spPr>
        <p:txBody>
          <a:bodyPr/>
          <a:lstStyle/>
          <a:p>
            <a:pPr eaLnBrk="1" hangingPunct="1">
              <a:defRPr/>
            </a:pPr>
            <a:r>
              <a:rPr lang="tr-TR" altLang="tr-TR" dirty="0" smtClean="0"/>
              <a:t>ŞAPKALI MANTAR ZEHİRLERİ</a:t>
            </a:r>
            <a:br>
              <a:rPr lang="tr-TR" altLang="tr-TR" dirty="0" smtClean="0"/>
            </a:br>
            <a:r>
              <a:rPr lang="tr-TR" altLang="tr-TR" sz="3200" dirty="0" smtClean="0">
                <a:solidFill>
                  <a:srgbClr val="00B050"/>
                </a:solidFill>
              </a:rPr>
              <a:t>Prof. Dr. Ayhan FİLAZİ</a:t>
            </a:r>
          </a:p>
        </p:txBody>
      </p:sp>
      <p:pic>
        <p:nvPicPr>
          <p:cNvPr id="3075" name="Picture 4" descr="fung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549275"/>
            <a:ext cx="3825875" cy="3382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3363" y="228600"/>
            <a:ext cx="8609012" cy="608013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Yenildikten sonra </a:t>
            </a:r>
            <a:r>
              <a:rPr lang="tr-TR" sz="2400" dirty="0" err="1" smtClean="0"/>
              <a:t>latent</a:t>
            </a:r>
            <a:r>
              <a:rPr lang="tr-TR" sz="2400" dirty="0" smtClean="0"/>
              <a:t> süreleri  ≤3 olan mantarlar</a:t>
            </a:r>
            <a:br>
              <a:rPr lang="tr-TR" sz="2400" dirty="0" smtClean="0"/>
            </a:br>
            <a:r>
              <a:rPr lang="tr-TR" sz="2400" dirty="0" smtClean="0"/>
              <a:t>(Ölümcül değildir)</a:t>
            </a: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</p:nvPr>
        </p:nvGraphicFramePr>
        <p:xfrm>
          <a:off x="233363" y="890588"/>
          <a:ext cx="8609012" cy="564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2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01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Mantarlar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Toksin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Ortaya çıkış zamanı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Hedef organ/sistem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4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Amanita </a:t>
                      </a: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muscaria</a:t>
                      </a: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endParaRPr lang="tr-TR" sz="1800" i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pantherina</a:t>
                      </a:r>
                      <a:endParaRPr lang="tr-TR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Izoksazoller</a:t>
                      </a: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tr-TR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ibotenik</a:t>
                      </a: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asit, </a:t>
                      </a:r>
                      <a:r>
                        <a:rPr lang="tr-TR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muskimol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dk-2 saat; </a:t>
                      </a:r>
                      <a:endParaRPr lang="tr-TR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iyileşme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4-24 saat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Merkezi Sinir Sistemi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4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Chlorophyllum</a:t>
                      </a: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molybdites</a:t>
                      </a:r>
                      <a:endParaRPr lang="tr-TR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Bilinmiyor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dk-3 saat; </a:t>
                      </a:r>
                      <a:endParaRPr lang="tr-TR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iyileşme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 gün 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Sindirim sistemi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04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Clitocybe</a:t>
                      </a: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dealbata</a:t>
                      </a: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Clitocybe</a:t>
                      </a: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endParaRPr lang="tr-TR" sz="1800" i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Inocybe</a:t>
                      </a:r>
                      <a:r>
                        <a:rPr lang="tr-TR" sz="18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spp</a:t>
                      </a:r>
                      <a:endParaRPr lang="tr-TR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Muskarin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dk-2 saat</a:t>
                      </a: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iyileşme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6-24 saat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Otonom Sinir Sistemi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9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Paxillus </a:t>
                      </a: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involutus</a:t>
                      </a:r>
                      <a:endParaRPr lang="tr-TR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Bilinmiyor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1–3 saat; </a:t>
                      </a:r>
                      <a:endParaRPr lang="tr-TR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iyileşme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2-4 gün 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İmmun sistem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797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Psilocybe </a:t>
                      </a: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spp</a:t>
                      </a: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Conocybe </a:t>
                      </a: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smithii</a:t>
                      </a: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Gymnopilus </a:t>
                      </a: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spectabilis</a:t>
                      </a: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Panaeolus </a:t>
                      </a: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subbalteatus</a:t>
                      </a:r>
                      <a:endParaRPr lang="tr-TR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Psilosibin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ve </a:t>
                      </a:r>
                      <a:r>
                        <a:rPr lang="tr-TR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psilosin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30–60 </a:t>
                      </a:r>
                      <a:r>
                        <a:rPr lang="tr-TR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dk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endParaRPr lang="tr-TR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nadiren </a:t>
                      </a: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saat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Merkezi Sinir Sistemi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69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Russula</a:t>
                      </a:r>
                      <a:r>
                        <a:rPr lang="tr-TR" sz="1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emetica</a:t>
                      </a:r>
                      <a:endParaRPr lang="tr-TR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Bilinmiyor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dk-3 saat; iyileşme 1-2 gün 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Sindirim sistemi </a:t>
                      </a:r>
                      <a:endParaRPr lang="tr-T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620713"/>
            <a:ext cx="8540750" cy="5478462"/>
          </a:xfrm>
        </p:spPr>
        <p:txBody>
          <a:bodyPr/>
          <a:lstStyle/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endParaRPr lang="tr-TR" dirty="0"/>
          </a:p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r>
              <a:rPr lang="tr-TR" sz="4400" dirty="0" err="1" smtClean="0"/>
              <a:t>Latent</a:t>
            </a:r>
            <a:r>
              <a:rPr lang="tr-TR" sz="4400" dirty="0" smtClean="0"/>
              <a:t> Süresi 3 Saat veya Daha Az Olan Mantarlar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657225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dirty="0" smtClean="0"/>
              <a:t>Clitocybe dealbata, C. dilatata ve Inocybe spp</a:t>
            </a:r>
            <a:endParaRPr lang="tr-TR" sz="24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388" y="1125538"/>
            <a:ext cx="8662987" cy="5416550"/>
          </a:xfrm>
        </p:spPr>
        <p:txBody>
          <a:bodyPr/>
          <a:lstStyle/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r>
              <a:rPr lang="it-IT" sz="2400" dirty="0">
                <a:solidFill>
                  <a:srgbClr val="FFFFCC"/>
                </a:solidFill>
                <a:ea typeface="+mj-ea"/>
                <a:cs typeface="+mj-cs"/>
              </a:rPr>
              <a:t>Inocybe spp</a:t>
            </a:r>
            <a:endParaRPr lang="tr-TR" dirty="0" smtClean="0"/>
          </a:p>
        </p:txBody>
      </p:sp>
      <p:pic>
        <p:nvPicPr>
          <p:cNvPr id="14340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4421188"/>
            <a:ext cx="31908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1349375"/>
            <a:ext cx="4217987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122363"/>
            <a:ext cx="3211512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481013" y="4035425"/>
            <a:ext cx="33274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Clitocybe </a:t>
            </a:r>
            <a:r>
              <a:rPr lang="tr-TR" sz="20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türleri (Yatık kafa)</a:t>
            </a:r>
            <a:endParaRPr lang="tr-TR" sz="2000" dirty="0"/>
          </a:p>
        </p:txBody>
      </p:sp>
      <p:sp>
        <p:nvSpPr>
          <p:cNvPr id="14344" name="Dikdörtgen 5"/>
          <p:cNvSpPr>
            <a:spLocks noChangeArrowheads="1"/>
          </p:cNvSpPr>
          <p:nvPr/>
        </p:nvSpPr>
        <p:spPr bwMode="auto">
          <a:xfrm>
            <a:off x="4576763" y="3956050"/>
            <a:ext cx="2255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400">
                <a:solidFill>
                  <a:srgbClr val="FFFF00"/>
                </a:solidFill>
              </a:rPr>
              <a:t>Inocybe türleri </a:t>
            </a:r>
          </a:p>
        </p:txBody>
      </p:sp>
      <p:pic>
        <p:nvPicPr>
          <p:cNvPr id="14345" name="Picture 8" descr="http://www.discoverlife.org/IM/I_MWS/0034/320/Inocybe_griseolilacina,I_MWS34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421188"/>
            <a:ext cx="4089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2800" dirty="0" smtClean="0"/>
              <a:t>Clitocybe dealbata, C. dilatata ve Inocybe spp</a:t>
            </a:r>
            <a:endParaRPr lang="tr-TR" sz="28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dirty="0" smtClean="0"/>
              <a:t>Sorumlu toksin: </a:t>
            </a:r>
            <a:r>
              <a:rPr lang="tr-TR" dirty="0" err="1" smtClean="0"/>
              <a:t>muskarin</a:t>
            </a:r>
            <a:r>
              <a:rPr lang="tr-TR" dirty="0" smtClean="0"/>
              <a:t> </a:t>
            </a:r>
          </a:p>
          <a:p>
            <a:pPr eaLnBrk="1" hangingPunct="1">
              <a:defRPr/>
            </a:pPr>
            <a:r>
              <a:rPr lang="tr-TR" dirty="0" smtClean="0"/>
              <a:t>Mantardaki konsantrasyonu: %0.1-0.33 </a:t>
            </a:r>
          </a:p>
          <a:p>
            <a:pPr eaLnBrk="1" hangingPunct="1">
              <a:defRPr/>
            </a:pPr>
            <a:r>
              <a:rPr lang="tr-TR" dirty="0" err="1" smtClean="0"/>
              <a:t>Muskarin</a:t>
            </a:r>
            <a:r>
              <a:rPr lang="tr-TR" dirty="0" smtClean="0"/>
              <a:t> ısıya dayanıklıdır. Mantarın pişirilmesiyle zehirlilik azalmaz.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23913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/>
              <a:t>Clitocybe dealbata, C. dilatata ve Inocybe spp</a:t>
            </a:r>
            <a:endParaRPr lang="tr-TR" sz="28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388" y="1052513"/>
            <a:ext cx="8662987" cy="5046662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err="1" smtClean="0"/>
              <a:t>Muskarin</a:t>
            </a:r>
            <a:r>
              <a:rPr lang="tr-TR" sz="2800" dirty="0" smtClean="0"/>
              <a:t>, sindirim kanalından zayıf emilir, ama kan-beyin bariyerini geçemez. </a:t>
            </a:r>
          </a:p>
          <a:p>
            <a:pPr eaLnBrk="1" hangingPunct="1">
              <a:defRPr/>
            </a:pPr>
            <a:r>
              <a:rPr lang="tr-TR" sz="2800" dirty="0" err="1" smtClean="0"/>
              <a:t>Kolinerjik</a:t>
            </a:r>
            <a:r>
              <a:rPr lang="tr-TR" sz="2800" dirty="0" smtClean="0"/>
              <a:t> reseptörlerin bağlanma bölgelerinde </a:t>
            </a:r>
            <a:r>
              <a:rPr lang="tr-TR" sz="2800" dirty="0" err="1" smtClean="0"/>
              <a:t>asetilkolinle</a:t>
            </a:r>
            <a:r>
              <a:rPr lang="tr-TR" sz="2800" dirty="0" smtClean="0"/>
              <a:t> yarışır; </a:t>
            </a:r>
            <a:r>
              <a:rPr lang="tr-TR" sz="2800" dirty="0" err="1" smtClean="0"/>
              <a:t>postgangliyonik</a:t>
            </a:r>
            <a:r>
              <a:rPr lang="tr-TR" sz="2800" dirty="0" smtClean="0"/>
              <a:t> liflerin aşırı uyarılması sonucunda klinik belirtiler görülür (</a:t>
            </a:r>
            <a:r>
              <a:rPr lang="tr-TR" sz="2800" dirty="0" err="1" smtClean="0"/>
              <a:t>kolinerjik</a:t>
            </a:r>
            <a:r>
              <a:rPr lang="tr-TR" sz="2800" dirty="0" smtClean="0"/>
              <a:t> etkiler).</a:t>
            </a:r>
          </a:p>
          <a:p>
            <a:pPr eaLnBrk="1" hangingPunct="1">
              <a:defRPr/>
            </a:pPr>
            <a:r>
              <a:rPr lang="tr-TR" sz="2800" dirty="0" err="1" smtClean="0"/>
              <a:t>Muskarinik</a:t>
            </a:r>
            <a:r>
              <a:rPr lang="tr-TR" sz="2800" dirty="0" smtClean="0"/>
              <a:t> reseptörler kalp kası, düz kaslar ve salgıbezlerinde bulunur. İskelet kaslarında ise bulunmazlar.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23913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dirty="0" smtClean="0"/>
              <a:t>Clitocybe dealbata, C. dilatata ve Inocybe spp</a:t>
            </a:r>
            <a:endParaRPr lang="tr-TR" sz="32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052513"/>
            <a:ext cx="8842375" cy="5400675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Kuru ağırlığının %0.33’ü oranında </a:t>
            </a:r>
            <a:r>
              <a:rPr lang="tr-TR" dirty="0" err="1" smtClean="0"/>
              <a:t>muskarin</a:t>
            </a:r>
            <a:r>
              <a:rPr lang="tr-TR" dirty="0" smtClean="0"/>
              <a:t> içeren tek bir mantarın yenilmesi bile bazen öldürücü olabilir. </a:t>
            </a:r>
          </a:p>
          <a:p>
            <a:pPr eaLnBrk="1" hangingPunct="1">
              <a:defRPr/>
            </a:pPr>
            <a:r>
              <a:rPr lang="tr-TR" dirty="0" smtClean="0"/>
              <a:t>Mantar yenildikten sonra </a:t>
            </a:r>
            <a:r>
              <a:rPr lang="tr-TR" dirty="0"/>
              <a:t>30-120 </a:t>
            </a:r>
            <a:r>
              <a:rPr lang="tr-TR" dirty="0" err="1"/>
              <a:t>dk</a:t>
            </a:r>
            <a:r>
              <a:rPr lang="tr-TR" dirty="0"/>
              <a:t> içinde hafif veya aşırı </a:t>
            </a:r>
            <a:r>
              <a:rPr lang="tr-TR" dirty="0" err="1"/>
              <a:t>kolinerjik</a:t>
            </a:r>
            <a:r>
              <a:rPr lang="tr-TR" dirty="0"/>
              <a:t> uyarılar başlar. </a:t>
            </a:r>
            <a:endParaRPr lang="tr-TR" dirty="0" smtClean="0"/>
          </a:p>
          <a:p>
            <a:pPr eaLnBrk="1" hangingPunct="1">
              <a:defRPr/>
            </a:pPr>
            <a:r>
              <a:rPr lang="tr-TR" dirty="0" err="1" smtClean="0"/>
              <a:t>Ataksi</a:t>
            </a:r>
            <a:r>
              <a:rPr lang="tr-TR" dirty="0"/>
              <a:t>, kusma, karın ağrısı, </a:t>
            </a:r>
            <a:r>
              <a:rPr lang="tr-TR" dirty="0" err="1"/>
              <a:t>salivasyon</a:t>
            </a:r>
            <a:r>
              <a:rPr lang="tr-TR" dirty="0"/>
              <a:t>, </a:t>
            </a:r>
            <a:r>
              <a:rPr lang="tr-TR" dirty="0" err="1"/>
              <a:t>lakrimasyon</a:t>
            </a:r>
            <a:r>
              <a:rPr lang="tr-TR" dirty="0"/>
              <a:t>, sulu ishal, </a:t>
            </a:r>
            <a:r>
              <a:rPr lang="tr-TR" dirty="0" err="1"/>
              <a:t>miyozis</a:t>
            </a:r>
            <a:r>
              <a:rPr lang="tr-TR" dirty="0"/>
              <a:t>, </a:t>
            </a:r>
            <a:r>
              <a:rPr lang="tr-TR" dirty="0" err="1"/>
              <a:t>bronkokonstriksiyon</a:t>
            </a:r>
            <a:r>
              <a:rPr lang="tr-TR" dirty="0"/>
              <a:t>, </a:t>
            </a:r>
            <a:r>
              <a:rPr lang="tr-TR" dirty="0" err="1"/>
              <a:t>bradikardi</a:t>
            </a:r>
            <a:r>
              <a:rPr lang="tr-TR" dirty="0"/>
              <a:t>, aritmi, hipotansiyon/hipertansiyon ve </a:t>
            </a:r>
            <a:r>
              <a:rPr lang="tr-TR" dirty="0" smtClean="0"/>
              <a:t>şok.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200" dirty="0" smtClean="0"/>
              <a:t>Clitocybe dealbata, C. dilatata ve Inocybe spp</a:t>
            </a:r>
            <a:endParaRPr lang="tr-TR" sz="32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dirty="0" smtClean="0"/>
              <a:t>Tanı, mantarın yenildiğine ilişkin </a:t>
            </a:r>
            <a:r>
              <a:rPr lang="tr-TR" dirty="0" err="1" smtClean="0"/>
              <a:t>anamnezin</a:t>
            </a:r>
            <a:r>
              <a:rPr lang="tr-TR" dirty="0" smtClean="0"/>
              <a:t> alınması, şüpheli mantarın tanınması ve klinik belirtilere bakılarak yapılabilir. </a:t>
            </a:r>
          </a:p>
          <a:p>
            <a:pPr eaLnBrk="1" hangingPunct="1">
              <a:defRPr/>
            </a:pPr>
            <a:r>
              <a:rPr lang="tr-TR" dirty="0" smtClean="0"/>
              <a:t>Destek tedavisi ve atropine yanıt verir.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752475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Amanita </a:t>
            </a:r>
            <a:r>
              <a:rPr lang="tr-TR" sz="2400" dirty="0" err="1" smtClean="0"/>
              <a:t>muscaria</a:t>
            </a:r>
            <a:r>
              <a:rPr lang="tr-TR" sz="2400" dirty="0" smtClean="0"/>
              <a:t> (Sinek veya gelin mantarı)</a:t>
            </a:r>
            <a:br>
              <a:rPr lang="tr-TR" sz="2400" dirty="0" smtClean="0"/>
            </a:br>
            <a:r>
              <a:rPr lang="tr-TR" sz="2400" dirty="0" smtClean="0"/>
              <a:t>A. </a:t>
            </a:r>
            <a:r>
              <a:rPr lang="tr-TR" sz="2400" dirty="0" err="1" smtClean="0"/>
              <a:t>pantherina</a:t>
            </a:r>
            <a:r>
              <a:rPr lang="tr-TR" sz="2400" dirty="0" smtClean="0"/>
              <a:t> ve </a:t>
            </a:r>
            <a:r>
              <a:rPr lang="tr-TR" sz="2400" dirty="0" err="1" smtClean="0"/>
              <a:t>A.gemmata</a:t>
            </a:r>
            <a:r>
              <a:rPr lang="tr-TR" sz="2400" dirty="0" smtClean="0"/>
              <a:t> (Çocuk kitaplarındaki mantarlar)</a:t>
            </a:r>
          </a:p>
        </p:txBody>
      </p:sp>
      <p:pic>
        <p:nvPicPr>
          <p:cNvPr id="19459" name="Picture 5" descr="http://www.herbmuseum.ca/files/images/Amanita%20muscaria%20r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225" y="1125538"/>
            <a:ext cx="3646488" cy="2735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143000"/>
            <a:ext cx="3624262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539750" y="3867150"/>
            <a:ext cx="27035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Amanita </a:t>
            </a:r>
            <a:r>
              <a:rPr lang="tr-TR" sz="2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muscaria</a:t>
            </a: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 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4221163" y="3860800"/>
            <a:ext cx="29432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Amanita </a:t>
            </a:r>
            <a:r>
              <a:rPr lang="tr-TR" sz="2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pantherina</a:t>
            </a: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 </a:t>
            </a:r>
            <a:endParaRPr lang="tr-TR" dirty="0"/>
          </a:p>
        </p:txBody>
      </p:sp>
      <p:pic>
        <p:nvPicPr>
          <p:cNvPr id="19463" name="Picture 9" descr="http://upload.wikimedia.org/wikipedia/commons/d/d2/2009-07-21_Amanita_gemma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494213"/>
            <a:ext cx="2871788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4859338" y="5105400"/>
            <a:ext cx="2763837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Amanita </a:t>
            </a:r>
            <a:r>
              <a:rPr lang="tr-TR" sz="2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</a:rPr>
              <a:t>gemmata</a:t>
            </a:r>
            <a:endParaRPr lang="tr-TR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9088" y="260350"/>
            <a:ext cx="8540750" cy="792163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/>
              <a:t>Amanita </a:t>
            </a:r>
            <a:r>
              <a:rPr lang="tr-TR" sz="2800" dirty="0" err="1" smtClean="0"/>
              <a:t>muscaria</a:t>
            </a:r>
            <a:r>
              <a:rPr lang="tr-TR" sz="2800" dirty="0" smtClean="0"/>
              <a:t>, A</a:t>
            </a:r>
            <a:r>
              <a:rPr lang="tr-TR" sz="2800" dirty="0"/>
              <a:t>. </a:t>
            </a:r>
            <a:r>
              <a:rPr lang="tr-TR" sz="2800" dirty="0" err="1"/>
              <a:t>pantherina</a:t>
            </a:r>
            <a:r>
              <a:rPr lang="tr-TR" sz="2800" dirty="0"/>
              <a:t> ve </a:t>
            </a:r>
            <a:r>
              <a:rPr lang="tr-TR" sz="2800" dirty="0" err="1"/>
              <a:t>A.gemmata</a:t>
            </a:r>
            <a:endParaRPr lang="tr-TR" sz="28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950" y="1052513"/>
            <a:ext cx="8734425" cy="5046662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Toksinler-Isıya dirençli </a:t>
            </a:r>
            <a:r>
              <a:rPr lang="tr-TR" dirty="0" err="1" smtClean="0"/>
              <a:t>izoksazol</a:t>
            </a:r>
            <a:r>
              <a:rPr lang="tr-TR" dirty="0" smtClean="0"/>
              <a:t> türevleri; </a:t>
            </a:r>
            <a:r>
              <a:rPr lang="tr-TR" dirty="0" err="1" smtClean="0">
                <a:solidFill>
                  <a:srgbClr val="FFFF00"/>
                </a:solidFill>
              </a:rPr>
              <a:t>ibotenik</a:t>
            </a:r>
            <a:r>
              <a:rPr lang="tr-TR" dirty="0" smtClean="0">
                <a:solidFill>
                  <a:srgbClr val="FFFF00"/>
                </a:solidFill>
              </a:rPr>
              <a:t> asit, </a:t>
            </a:r>
            <a:r>
              <a:rPr lang="tr-TR" dirty="0" err="1" smtClean="0">
                <a:solidFill>
                  <a:srgbClr val="FFFF00"/>
                </a:solidFill>
              </a:rPr>
              <a:t>muskimol</a:t>
            </a:r>
            <a:r>
              <a:rPr lang="tr-TR" dirty="0" smtClean="0">
                <a:solidFill>
                  <a:srgbClr val="FFFF00"/>
                </a:solidFill>
              </a:rPr>
              <a:t> </a:t>
            </a:r>
            <a:r>
              <a:rPr lang="tr-TR" dirty="0" smtClean="0"/>
              <a:t>ve </a:t>
            </a:r>
            <a:r>
              <a:rPr lang="tr-TR" dirty="0" err="1" smtClean="0"/>
              <a:t>muskazon</a:t>
            </a:r>
            <a:r>
              <a:rPr lang="tr-TR" dirty="0" smtClean="0"/>
              <a:t> </a:t>
            </a:r>
          </a:p>
          <a:p>
            <a:pPr eaLnBrk="1" hangingPunct="1">
              <a:defRPr/>
            </a:pPr>
            <a:r>
              <a:rPr lang="tr-TR" dirty="0" err="1" smtClean="0"/>
              <a:t>A.muscaria’da</a:t>
            </a:r>
            <a:r>
              <a:rPr lang="tr-TR" dirty="0" smtClean="0"/>
              <a:t> ayrıca </a:t>
            </a:r>
            <a:r>
              <a:rPr lang="tr-TR" dirty="0" err="1" smtClean="0"/>
              <a:t>muskarin</a:t>
            </a:r>
            <a:r>
              <a:rPr lang="tr-TR" dirty="0" smtClean="0"/>
              <a:t> bulunur (kuru ağırlığının %0.002’sinden daha az). Zehirlenmeden sorumlu değildir.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752475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>
                <a:solidFill>
                  <a:srgbClr val="FFFFCC"/>
                </a:solidFill>
              </a:rPr>
              <a:t>Amanita </a:t>
            </a:r>
            <a:r>
              <a:rPr lang="tr-TR" sz="2800" dirty="0" err="1">
                <a:solidFill>
                  <a:srgbClr val="FFFFCC"/>
                </a:solidFill>
              </a:rPr>
              <a:t>muscaria</a:t>
            </a:r>
            <a:r>
              <a:rPr lang="tr-TR" sz="2800" dirty="0">
                <a:solidFill>
                  <a:srgbClr val="FFFFCC"/>
                </a:solidFill>
              </a:rPr>
              <a:t>, A. </a:t>
            </a:r>
            <a:r>
              <a:rPr lang="tr-TR" sz="2800" dirty="0" err="1">
                <a:solidFill>
                  <a:srgbClr val="FFFFCC"/>
                </a:solidFill>
              </a:rPr>
              <a:t>pantherina</a:t>
            </a:r>
            <a:r>
              <a:rPr lang="tr-TR" sz="2800" dirty="0">
                <a:solidFill>
                  <a:srgbClr val="FFFFCC"/>
                </a:solidFill>
              </a:rPr>
              <a:t> ve </a:t>
            </a:r>
            <a:r>
              <a:rPr lang="tr-TR" sz="2800" dirty="0" err="1">
                <a:solidFill>
                  <a:srgbClr val="FFFFCC"/>
                </a:solidFill>
              </a:rPr>
              <a:t>A.gemmata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981075"/>
            <a:ext cx="8964613" cy="5688013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Orta boy taze bir </a:t>
            </a:r>
            <a:r>
              <a:rPr lang="tr-TR" dirty="0" err="1" smtClean="0"/>
              <a:t>A.muscaria</a:t>
            </a:r>
            <a:r>
              <a:rPr lang="tr-TR" dirty="0" smtClean="0"/>
              <a:t> mantarı yenilirse zehirlenme yapabilir. </a:t>
            </a:r>
          </a:p>
          <a:p>
            <a:pPr eaLnBrk="1" hangingPunct="1">
              <a:defRPr/>
            </a:pPr>
            <a:r>
              <a:rPr lang="tr-TR" dirty="0"/>
              <a:t>İbotenik asit yapısal olarak uyarıcı </a:t>
            </a:r>
            <a:r>
              <a:rPr lang="tr-TR" dirty="0" err="1" smtClean="0"/>
              <a:t>nörotransmitter</a:t>
            </a:r>
            <a:r>
              <a:rPr lang="tr-TR" dirty="0" smtClean="0"/>
              <a:t> </a:t>
            </a:r>
            <a:r>
              <a:rPr lang="tr-TR" dirty="0"/>
              <a:t>olan </a:t>
            </a:r>
            <a:r>
              <a:rPr lang="tr-TR" dirty="0" err="1"/>
              <a:t>glutamik</a:t>
            </a:r>
            <a:r>
              <a:rPr lang="tr-TR" dirty="0"/>
              <a:t> </a:t>
            </a:r>
            <a:r>
              <a:rPr lang="tr-TR" dirty="0" err="1"/>
              <a:t>asite</a:t>
            </a:r>
            <a:r>
              <a:rPr lang="tr-TR" dirty="0"/>
              <a:t>, </a:t>
            </a:r>
            <a:r>
              <a:rPr lang="tr-TR" dirty="0" err="1"/>
              <a:t>muskimol</a:t>
            </a:r>
            <a:r>
              <a:rPr lang="tr-TR" dirty="0"/>
              <a:t> ise </a:t>
            </a:r>
            <a:r>
              <a:rPr lang="el-GR" dirty="0"/>
              <a:t>γ-</a:t>
            </a:r>
            <a:r>
              <a:rPr lang="tr-TR" dirty="0" err="1"/>
              <a:t>aminobutirik</a:t>
            </a:r>
            <a:r>
              <a:rPr lang="tr-TR" dirty="0"/>
              <a:t> </a:t>
            </a:r>
            <a:r>
              <a:rPr lang="tr-TR" dirty="0" err="1"/>
              <a:t>asite</a:t>
            </a:r>
            <a:r>
              <a:rPr lang="tr-TR" dirty="0"/>
              <a:t> (GABA) benzer ve GABA gibi etki eder. </a:t>
            </a:r>
            <a:endParaRPr lang="tr-TR" dirty="0" smtClean="0"/>
          </a:p>
          <a:p>
            <a:pPr eaLnBrk="1" hangingPunct="1">
              <a:defRPr/>
            </a:pPr>
            <a:r>
              <a:rPr lang="tr-TR" dirty="0" smtClean="0"/>
              <a:t>İnsanlarda halüsinasyon yapar. </a:t>
            </a:r>
          </a:p>
          <a:p>
            <a:pPr eaLnBrk="1" hangingPunct="1">
              <a:defRPr/>
            </a:pPr>
            <a:r>
              <a:rPr lang="tr-TR" dirty="0" smtClean="0"/>
              <a:t>Zehirlerin </a:t>
            </a:r>
            <a:r>
              <a:rPr lang="tr-TR" dirty="0"/>
              <a:t>başlıca hedefi </a:t>
            </a:r>
            <a:r>
              <a:rPr lang="tr-TR" dirty="0" err="1"/>
              <a:t>MSS’dir</a:t>
            </a:r>
            <a:r>
              <a:rPr lang="tr-TR" dirty="0"/>
              <a:t>. </a:t>
            </a:r>
          </a:p>
          <a:p>
            <a:pPr eaLnBrk="1" hangingPunct="1">
              <a:defRPr/>
            </a:pPr>
            <a:endParaRPr lang="tr-T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039813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dirty="0" smtClean="0"/>
              <a:t>Genel Bilgiler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1268413"/>
            <a:ext cx="8540750" cy="4830762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/>
              <a:t>Çok hücreli ve tek hücreli olabilen </a:t>
            </a:r>
            <a:r>
              <a:rPr lang="tr-TR" dirty="0" err="1"/>
              <a:t>ökaryotik</a:t>
            </a:r>
            <a:r>
              <a:rPr lang="tr-TR" dirty="0"/>
              <a:t> canlıları kapsayan bir canlılar </a:t>
            </a:r>
            <a:r>
              <a:rPr lang="tr-TR" dirty="0" smtClean="0"/>
              <a:t>alemidir</a:t>
            </a:r>
            <a:r>
              <a:rPr lang="tr-TR" dirty="0"/>
              <a:t>. </a:t>
            </a:r>
            <a:endParaRPr lang="tr-TR" i="1" dirty="0"/>
          </a:p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r>
              <a:rPr lang="tr-TR" i="1" dirty="0" err="1" smtClean="0"/>
              <a:t>Fungus</a:t>
            </a:r>
            <a:r>
              <a:rPr lang="tr-TR" i="1" dirty="0" smtClean="0"/>
              <a:t>: mantar</a:t>
            </a:r>
          </a:p>
          <a:p>
            <a:pPr eaLnBrk="1" hangingPunct="1">
              <a:defRPr/>
            </a:pPr>
            <a:r>
              <a:rPr lang="tr-TR" i="1" dirty="0" err="1" smtClean="0"/>
              <a:t>Fungi</a:t>
            </a:r>
            <a:r>
              <a:rPr lang="tr-TR" i="1" dirty="0" smtClean="0"/>
              <a:t>-mantarlar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23913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>
                <a:solidFill>
                  <a:srgbClr val="FFFFCC"/>
                </a:solidFill>
              </a:rPr>
              <a:t>Amanita </a:t>
            </a:r>
            <a:r>
              <a:rPr lang="tr-TR" sz="2800" dirty="0" err="1">
                <a:solidFill>
                  <a:srgbClr val="FFFFCC"/>
                </a:solidFill>
              </a:rPr>
              <a:t>muscaria</a:t>
            </a:r>
            <a:r>
              <a:rPr lang="tr-TR" sz="2800" dirty="0">
                <a:solidFill>
                  <a:srgbClr val="FFFFCC"/>
                </a:solidFill>
              </a:rPr>
              <a:t>, A. </a:t>
            </a:r>
            <a:r>
              <a:rPr lang="tr-TR" sz="2800" dirty="0" err="1">
                <a:solidFill>
                  <a:srgbClr val="FFFFCC"/>
                </a:solidFill>
              </a:rPr>
              <a:t>pantherina</a:t>
            </a:r>
            <a:r>
              <a:rPr lang="tr-TR" sz="2800" dirty="0">
                <a:solidFill>
                  <a:srgbClr val="FFFFCC"/>
                </a:solidFill>
              </a:rPr>
              <a:t> ve </a:t>
            </a:r>
            <a:r>
              <a:rPr lang="tr-TR" sz="2800" dirty="0" err="1">
                <a:solidFill>
                  <a:srgbClr val="FFFFCC"/>
                </a:solidFill>
              </a:rPr>
              <a:t>A.gemmata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052513"/>
            <a:ext cx="8842375" cy="5545137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smtClean="0"/>
              <a:t>İbotenik asit, mide, karaciğer ve beyinde kendiliğinden </a:t>
            </a:r>
            <a:r>
              <a:rPr lang="tr-TR" sz="2800" dirty="0" err="1" smtClean="0"/>
              <a:t>dekorboksilasyona</a:t>
            </a:r>
            <a:r>
              <a:rPr lang="tr-TR" sz="2800" dirty="0" smtClean="0"/>
              <a:t> uğrayarak GABA-reseptör </a:t>
            </a:r>
            <a:r>
              <a:rPr lang="tr-TR" sz="2800" dirty="0" err="1" smtClean="0"/>
              <a:t>agonisti</a:t>
            </a:r>
            <a:r>
              <a:rPr lang="tr-TR" sz="2800" dirty="0" smtClean="0"/>
              <a:t> </a:t>
            </a:r>
            <a:r>
              <a:rPr lang="tr-TR" sz="2800" dirty="0" err="1" smtClean="0"/>
              <a:t>muskimole</a:t>
            </a:r>
            <a:r>
              <a:rPr lang="tr-TR" sz="2800" dirty="0" smtClean="0"/>
              <a:t> dönüşür. Böylece </a:t>
            </a:r>
            <a:r>
              <a:rPr lang="tr-TR" sz="2800" dirty="0" err="1" smtClean="0"/>
              <a:t>muskimol</a:t>
            </a:r>
            <a:r>
              <a:rPr lang="tr-TR" sz="2800" dirty="0" smtClean="0"/>
              <a:t> hem mantarda bulunması, hem de </a:t>
            </a:r>
            <a:r>
              <a:rPr lang="tr-TR" sz="2800" dirty="0" err="1" smtClean="0"/>
              <a:t>ibotenik</a:t>
            </a:r>
            <a:r>
              <a:rPr lang="tr-TR" sz="2800" dirty="0" smtClean="0"/>
              <a:t> asitten oluşması nedeniyle zehirlenmede baskın </a:t>
            </a:r>
            <a:r>
              <a:rPr lang="tr-TR" sz="2800" dirty="0" err="1" smtClean="0"/>
              <a:t>metabolittir</a:t>
            </a:r>
            <a:r>
              <a:rPr lang="tr-TR" sz="2800" dirty="0" smtClean="0"/>
              <a:t>. </a:t>
            </a:r>
          </a:p>
          <a:p>
            <a:pPr eaLnBrk="1" hangingPunct="1">
              <a:defRPr/>
            </a:pPr>
            <a:r>
              <a:rPr lang="tr-TR" sz="2800" dirty="0" smtClean="0"/>
              <a:t>Beyincikteki </a:t>
            </a:r>
            <a:r>
              <a:rPr lang="tr-TR" sz="2800" dirty="0" err="1" smtClean="0"/>
              <a:t>Pürkinje</a:t>
            </a:r>
            <a:r>
              <a:rPr lang="tr-TR" sz="2800" dirty="0" smtClean="0"/>
              <a:t> hücrelerinin inhibitör etkilerini azaltarak beyin </a:t>
            </a:r>
            <a:r>
              <a:rPr lang="tr-TR" sz="2800" dirty="0" err="1" smtClean="0"/>
              <a:t>serotonin</a:t>
            </a:r>
            <a:r>
              <a:rPr lang="tr-TR" sz="2800" dirty="0" smtClean="0"/>
              <a:t> düzeyini artırırlar ve </a:t>
            </a:r>
            <a:r>
              <a:rPr lang="tr-TR" sz="2800" dirty="0" err="1" smtClean="0"/>
              <a:t>katekolamin</a:t>
            </a:r>
            <a:r>
              <a:rPr lang="tr-TR" sz="2800" dirty="0" smtClean="0"/>
              <a:t> düzeylerini azaltırlar.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23913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>
                <a:solidFill>
                  <a:srgbClr val="FFFFCC"/>
                </a:solidFill>
              </a:rPr>
              <a:t>Amanita </a:t>
            </a:r>
            <a:r>
              <a:rPr lang="tr-TR" sz="2800" dirty="0" err="1">
                <a:solidFill>
                  <a:srgbClr val="FFFFCC"/>
                </a:solidFill>
              </a:rPr>
              <a:t>muscaria</a:t>
            </a:r>
            <a:r>
              <a:rPr lang="tr-TR" sz="2800" dirty="0">
                <a:solidFill>
                  <a:srgbClr val="FFFFCC"/>
                </a:solidFill>
              </a:rPr>
              <a:t>, A. </a:t>
            </a:r>
            <a:r>
              <a:rPr lang="tr-TR" sz="2800" dirty="0" err="1">
                <a:solidFill>
                  <a:srgbClr val="FFFFCC"/>
                </a:solidFill>
              </a:rPr>
              <a:t>pantherina</a:t>
            </a:r>
            <a:r>
              <a:rPr lang="tr-TR" sz="2800" dirty="0">
                <a:solidFill>
                  <a:srgbClr val="FFFFCC"/>
                </a:solidFill>
              </a:rPr>
              <a:t> ve </a:t>
            </a:r>
            <a:r>
              <a:rPr lang="tr-TR" sz="2800" dirty="0" err="1">
                <a:solidFill>
                  <a:srgbClr val="FFFFCC"/>
                </a:solidFill>
              </a:rPr>
              <a:t>A.gemmata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950" y="1052513"/>
            <a:ext cx="8734425" cy="5046662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Yeter miktarda mantarın tüketilmesi halinde 30-120 </a:t>
            </a:r>
            <a:r>
              <a:rPr lang="tr-TR" dirty="0" err="1" smtClean="0"/>
              <a:t>dk</a:t>
            </a:r>
            <a:r>
              <a:rPr lang="tr-TR" dirty="0" smtClean="0"/>
              <a:t> içinde </a:t>
            </a:r>
            <a:r>
              <a:rPr lang="tr-TR" dirty="0" err="1" smtClean="0"/>
              <a:t>GABA’erjik</a:t>
            </a:r>
            <a:r>
              <a:rPr lang="tr-TR" dirty="0" smtClean="0"/>
              <a:t> etkilere bağlı olarak </a:t>
            </a:r>
          </a:p>
          <a:p>
            <a:pPr eaLnBrk="1" hangingPunct="1">
              <a:defRPr/>
            </a:pPr>
            <a:r>
              <a:rPr lang="tr-TR" dirty="0" smtClean="0"/>
              <a:t>- Uykuya eğilim (</a:t>
            </a:r>
            <a:r>
              <a:rPr lang="tr-TR" dirty="0" err="1" smtClean="0"/>
              <a:t>somnolans</a:t>
            </a:r>
            <a:r>
              <a:rPr lang="tr-TR" dirty="0" smtClean="0"/>
              <a:t>),</a:t>
            </a:r>
          </a:p>
          <a:p>
            <a:pPr eaLnBrk="1" hangingPunct="1">
              <a:defRPr/>
            </a:pPr>
            <a:r>
              <a:rPr lang="tr-TR" dirty="0" smtClean="0"/>
              <a:t>- Baş dönmesi, </a:t>
            </a:r>
          </a:p>
          <a:p>
            <a:pPr eaLnBrk="1" hangingPunct="1">
              <a:defRPr/>
            </a:pPr>
            <a:r>
              <a:rPr lang="tr-TR" dirty="0" smtClean="0"/>
              <a:t>- Halüsinasyon ve </a:t>
            </a:r>
            <a:r>
              <a:rPr lang="tr-TR" dirty="0" err="1" smtClean="0"/>
              <a:t>deliriyum</a:t>
            </a:r>
            <a:r>
              <a:rPr lang="tr-TR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23913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>
                <a:solidFill>
                  <a:srgbClr val="FFFFCC"/>
                </a:solidFill>
              </a:rPr>
              <a:t>Amanita </a:t>
            </a:r>
            <a:r>
              <a:rPr lang="tr-TR" sz="2800" dirty="0" err="1">
                <a:solidFill>
                  <a:srgbClr val="FFFFCC"/>
                </a:solidFill>
              </a:rPr>
              <a:t>muscaria</a:t>
            </a:r>
            <a:r>
              <a:rPr lang="tr-TR" sz="2800" dirty="0">
                <a:solidFill>
                  <a:srgbClr val="FFFFCC"/>
                </a:solidFill>
              </a:rPr>
              <a:t>, A. </a:t>
            </a:r>
            <a:r>
              <a:rPr lang="tr-TR" sz="2800" dirty="0" err="1">
                <a:solidFill>
                  <a:srgbClr val="FFFFCC"/>
                </a:solidFill>
              </a:rPr>
              <a:t>pantherina</a:t>
            </a:r>
            <a:r>
              <a:rPr lang="tr-TR" sz="2800" dirty="0">
                <a:solidFill>
                  <a:srgbClr val="FFFFCC"/>
                </a:solidFill>
              </a:rPr>
              <a:t> ve </a:t>
            </a:r>
            <a:r>
              <a:rPr lang="tr-TR" sz="2800" dirty="0" err="1">
                <a:solidFill>
                  <a:srgbClr val="FFFFCC"/>
                </a:solidFill>
              </a:rPr>
              <a:t>A.gemmata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950" y="981075"/>
            <a:ext cx="8734425" cy="5118100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smtClean="0"/>
              <a:t>Tedavi </a:t>
            </a:r>
            <a:r>
              <a:rPr lang="tr-TR" sz="2800" dirty="0" err="1" smtClean="0"/>
              <a:t>semptomatiktir</a:t>
            </a:r>
            <a:r>
              <a:rPr lang="tr-TR" sz="2800" dirty="0" smtClean="0"/>
              <a:t>. </a:t>
            </a:r>
          </a:p>
          <a:p>
            <a:pPr eaLnBrk="1" hangingPunct="1">
              <a:defRPr/>
            </a:pPr>
            <a:r>
              <a:rPr lang="tr-TR" sz="2800" dirty="0" smtClean="0"/>
              <a:t>Aşırı duyarlılık </a:t>
            </a:r>
            <a:r>
              <a:rPr lang="tr-TR" sz="2800" i="1" dirty="0" err="1" smtClean="0"/>
              <a:t>dizepam</a:t>
            </a:r>
            <a:r>
              <a:rPr lang="tr-TR" sz="2800" dirty="0" smtClean="0"/>
              <a:t> (0.5 mg/kg, damar içi, gerekirse tekrarlanır), </a:t>
            </a:r>
            <a:r>
              <a:rPr lang="tr-TR" sz="2800" i="1" dirty="0" err="1" smtClean="0"/>
              <a:t>fenobarbital</a:t>
            </a:r>
            <a:r>
              <a:rPr lang="tr-TR" sz="2800" dirty="0" smtClean="0"/>
              <a:t> (6 mg/kg damar içi) veya </a:t>
            </a:r>
            <a:r>
              <a:rPr lang="tr-TR" sz="2800" i="1" dirty="0" err="1" smtClean="0"/>
              <a:t>pentobarbital</a:t>
            </a:r>
            <a:r>
              <a:rPr lang="tr-TR" sz="2800" dirty="0" smtClean="0"/>
              <a:t> (5-15 mg/kg, damar içi) ile kontrol altına alınabilir.</a:t>
            </a:r>
          </a:p>
          <a:p>
            <a:pPr eaLnBrk="1" hangingPunct="1">
              <a:defRPr/>
            </a:pPr>
            <a:r>
              <a:rPr lang="tr-TR" sz="2800" dirty="0" err="1" smtClean="0">
                <a:solidFill>
                  <a:srgbClr val="FFC000"/>
                </a:solidFill>
              </a:rPr>
              <a:t>Benzodiazepinler</a:t>
            </a:r>
            <a:r>
              <a:rPr lang="tr-TR" sz="2800" dirty="0" smtClean="0">
                <a:solidFill>
                  <a:srgbClr val="FFC000"/>
                </a:solidFill>
              </a:rPr>
              <a:t> ve </a:t>
            </a:r>
            <a:r>
              <a:rPr lang="tr-TR" sz="2800" dirty="0" err="1" smtClean="0">
                <a:solidFill>
                  <a:srgbClr val="FFC000"/>
                </a:solidFill>
              </a:rPr>
              <a:t>barbitüratlar</a:t>
            </a:r>
            <a:r>
              <a:rPr lang="tr-TR" sz="2800" dirty="0" smtClean="0">
                <a:solidFill>
                  <a:srgbClr val="FFC000"/>
                </a:solidFill>
              </a:rPr>
              <a:t> </a:t>
            </a:r>
            <a:r>
              <a:rPr lang="tr-TR" sz="2800" dirty="0" smtClean="0"/>
              <a:t>GABA-reseptör </a:t>
            </a:r>
            <a:r>
              <a:rPr lang="tr-TR" sz="2800" dirty="0" err="1" smtClean="0"/>
              <a:t>agonisti</a:t>
            </a:r>
            <a:r>
              <a:rPr lang="tr-TR" sz="2800" dirty="0" smtClean="0"/>
              <a:t> gibi etkilerini gösterdiklerinden MSS ile solunum depresyonunu artırabilirler. </a:t>
            </a:r>
            <a:r>
              <a:rPr lang="tr-TR" sz="2800" dirty="0" smtClean="0">
                <a:solidFill>
                  <a:srgbClr val="FFC000"/>
                </a:solidFill>
              </a:rPr>
              <a:t>Atropin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smtClean="0"/>
              <a:t>verilmez.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679450"/>
          </a:xfrm>
        </p:spPr>
        <p:txBody>
          <a:bodyPr/>
          <a:lstStyle/>
          <a:p>
            <a:pPr algn="just" eaLnBrk="1" hangingPunct="1">
              <a:defRPr/>
            </a:pPr>
            <a:r>
              <a:rPr lang="tr-TR" sz="2800" dirty="0" smtClean="0"/>
              <a:t>  </a:t>
            </a:r>
            <a:r>
              <a:rPr lang="pt-BR" sz="2800" dirty="0" smtClean="0"/>
              <a:t>Chlorophyllum molybdites</a:t>
            </a:r>
            <a:r>
              <a:rPr lang="tr-TR" sz="2800" dirty="0" smtClean="0"/>
              <a:t>  </a:t>
            </a:r>
            <a:r>
              <a:rPr lang="pt-BR" sz="2800" dirty="0" smtClean="0"/>
              <a:t>Russula emetica</a:t>
            </a:r>
            <a:endParaRPr lang="tr-TR" sz="28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981075"/>
            <a:ext cx="8540750" cy="5876925"/>
          </a:xfrm>
        </p:spPr>
        <p:txBody>
          <a:bodyPr/>
          <a:lstStyle/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endParaRPr lang="tr-TR" dirty="0"/>
          </a:p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endParaRPr lang="tr-TR" dirty="0"/>
          </a:p>
        </p:txBody>
      </p:sp>
      <p:pic>
        <p:nvPicPr>
          <p:cNvPr id="25604" name="Picture 9" descr="http://www.mushroomexpert.com/images/kuo3/chlorophyllum_molybdites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33825"/>
            <a:ext cx="3665537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7" descr="https://upload.wikimedia.org/wikipedia/commons/f/f1/Russula_emetica_The_sicke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1255713"/>
            <a:ext cx="3230563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9" descr="http://www.pharmanatur.com/Mycologie/Russula%20emetica%2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4008438"/>
            <a:ext cx="3548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085850"/>
            <a:ext cx="378142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96938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dirty="0"/>
              <a:t>Chlorophyllum molybdites ve Russula emetica</a:t>
            </a:r>
            <a:endParaRPr lang="tr-TR" sz="32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950" y="1125538"/>
            <a:ext cx="8734425" cy="5732462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/>
              <a:t>Sorumlu </a:t>
            </a:r>
            <a:r>
              <a:rPr lang="tr-TR" sz="2400" dirty="0" smtClean="0"/>
              <a:t>toksinler: </a:t>
            </a:r>
          </a:p>
          <a:p>
            <a:pPr eaLnBrk="1" hangingPunct="1">
              <a:buFontTx/>
              <a:buChar char="-"/>
              <a:defRPr/>
            </a:pPr>
            <a:r>
              <a:rPr lang="tr-TR" sz="2400" dirty="0" smtClean="0"/>
              <a:t>C. </a:t>
            </a:r>
            <a:r>
              <a:rPr lang="tr-TR" sz="2400" dirty="0" err="1"/>
              <a:t>m</a:t>
            </a:r>
            <a:r>
              <a:rPr lang="tr-TR" sz="2400" dirty="0" err="1" smtClean="0"/>
              <a:t>olybdites’te</a:t>
            </a:r>
            <a:r>
              <a:rPr lang="tr-TR" sz="2400" dirty="0" smtClean="0"/>
              <a:t>- </a:t>
            </a:r>
            <a:r>
              <a:rPr lang="tr-TR" sz="2400" dirty="0" err="1" smtClean="0"/>
              <a:t>molibdofilizin</a:t>
            </a:r>
            <a:r>
              <a:rPr lang="tr-TR" sz="2400" dirty="0" smtClean="0"/>
              <a:t> (Protein yapılı)</a:t>
            </a:r>
          </a:p>
          <a:p>
            <a:pPr eaLnBrk="1" hangingPunct="1">
              <a:buFontTx/>
              <a:buChar char="-"/>
              <a:defRPr/>
            </a:pPr>
            <a:r>
              <a:rPr lang="tr-TR" sz="2400" dirty="0" err="1" smtClean="0"/>
              <a:t>R.emetica’da</a:t>
            </a:r>
            <a:r>
              <a:rPr lang="tr-TR" sz="2400" dirty="0" smtClean="0"/>
              <a:t> – </a:t>
            </a:r>
            <a:r>
              <a:rPr lang="tr-TR" sz="2400" dirty="0" err="1" smtClean="0"/>
              <a:t>seskiterpenler</a:t>
            </a:r>
            <a:r>
              <a:rPr lang="tr-TR" sz="2400" dirty="0" smtClean="0"/>
              <a:t>?</a:t>
            </a:r>
            <a:endParaRPr lang="tr-TR" sz="2400" dirty="0"/>
          </a:p>
          <a:p>
            <a:pPr eaLnBrk="1" hangingPunct="1">
              <a:defRPr/>
            </a:pPr>
            <a:r>
              <a:rPr lang="tr-TR" sz="2400" dirty="0" smtClean="0"/>
              <a:t>Zehirlenme belirtileri; Kusma, kanlı ishal, karın ağrısı, kas krampları, karaciğer hasarı ve kendi kendini sınırlayan dolaşım bozuklukları görülür.</a:t>
            </a:r>
          </a:p>
          <a:p>
            <a:pPr eaLnBrk="1" hangingPunct="1">
              <a:defRPr/>
            </a:pPr>
            <a:r>
              <a:rPr lang="tr-TR" sz="2400" dirty="0" smtClean="0"/>
              <a:t>Özel antidotu yok.</a:t>
            </a:r>
          </a:p>
          <a:p>
            <a:pPr eaLnBrk="1" hangingPunct="1">
              <a:defRPr/>
            </a:pPr>
            <a:r>
              <a:rPr lang="tr-TR" sz="2400" dirty="0" err="1" smtClean="0"/>
              <a:t>Dehidrasyon</a:t>
            </a:r>
            <a:r>
              <a:rPr lang="tr-TR" sz="2400" dirty="0" smtClean="0"/>
              <a:t> </a:t>
            </a:r>
            <a:r>
              <a:rPr lang="tr-TR" sz="2400" dirty="0"/>
              <a:t>ve elektrolit dengesizlikleri düzeltilmelidir. </a:t>
            </a:r>
            <a:endParaRPr lang="tr-TR" sz="2400" dirty="0" smtClean="0"/>
          </a:p>
          <a:p>
            <a:pPr eaLnBrk="1" hangingPunct="1">
              <a:defRPr/>
            </a:pPr>
            <a:r>
              <a:rPr lang="tr-TR" sz="2400" dirty="0" smtClean="0"/>
              <a:t>Analjezikler yararlıdır</a:t>
            </a:r>
            <a:r>
              <a:rPr lang="tr-TR" sz="2400" dirty="0"/>
              <a:t>. </a:t>
            </a:r>
            <a:r>
              <a:rPr lang="tr-TR" sz="2400" dirty="0" smtClean="0"/>
              <a:t>(Ama </a:t>
            </a:r>
            <a:r>
              <a:rPr lang="tr-TR" sz="2400" dirty="0" err="1" smtClean="0">
                <a:solidFill>
                  <a:srgbClr val="FFC000"/>
                </a:solidFill>
              </a:rPr>
              <a:t>asetaminofen</a:t>
            </a:r>
            <a:r>
              <a:rPr lang="tr-TR" sz="2400" dirty="0" smtClean="0">
                <a:solidFill>
                  <a:srgbClr val="FFC000"/>
                </a:solidFill>
              </a:rPr>
              <a:t> </a:t>
            </a:r>
            <a:r>
              <a:rPr lang="tr-TR" sz="2400" dirty="0" smtClean="0"/>
              <a:t> vermeyin). </a:t>
            </a:r>
          </a:p>
          <a:p>
            <a:pPr eaLnBrk="1" hangingPunct="1">
              <a:defRPr/>
            </a:pPr>
            <a:r>
              <a:rPr lang="tr-TR" sz="2400" dirty="0" err="1" smtClean="0"/>
              <a:t>Fenotiyazinler</a:t>
            </a:r>
            <a:r>
              <a:rPr lang="tr-TR" sz="2400" dirty="0"/>
              <a:t>, toksinlerle olumsuz </a:t>
            </a:r>
            <a:r>
              <a:rPr lang="tr-TR" sz="2400" dirty="0" smtClean="0"/>
              <a:t>yönde </a:t>
            </a:r>
            <a:r>
              <a:rPr lang="tr-TR" sz="2400" dirty="0"/>
              <a:t>etkileşmek suretiyle MSS ve/veya mide-bağırsak rahatsızlıklarını artırabilirler.  </a:t>
            </a:r>
            <a:endParaRPr lang="tr-T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96938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Psilocybe </a:t>
            </a:r>
            <a:r>
              <a:rPr lang="tr-TR" sz="2400" dirty="0" err="1" smtClean="0"/>
              <a:t>cubensis</a:t>
            </a:r>
            <a:r>
              <a:rPr lang="tr-TR" sz="2400" dirty="0" smtClean="0"/>
              <a:t>, Conocybe </a:t>
            </a:r>
            <a:r>
              <a:rPr lang="tr-TR" sz="2400" dirty="0" err="1" smtClean="0"/>
              <a:t>cyanopus</a:t>
            </a:r>
            <a:r>
              <a:rPr lang="tr-TR" sz="2400" dirty="0" smtClean="0"/>
              <a:t>, Gymnopilus </a:t>
            </a:r>
            <a:r>
              <a:rPr lang="tr-TR" sz="2400" dirty="0" err="1" smtClean="0"/>
              <a:t>spectabilis</a:t>
            </a:r>
            <a:r>
              <a:rPr lang="tr-TR" sz="2400" dirty="0" smtClean="0"/>
              <a:t>, Panaeolus </a:t>
            </a:r>
            <a:r>
              <a:rPr lang="tr-TR" sz="2400" dirty="0" err="1" smtClean="0"/>
              <a:t>subbalteatus</a:t>
            </a:r>
            <a:r>
              <a:rPr lang="tr-TR" sz="2400" dirty="0" smtClean="0"/>
              <a:t> (Sihirli mantarlar)</a:t>
            </a:r>
          </a:p>
        </p:txBody>
      </p:sp>
      <p:pic>
        <p:nvPicPr>
          <p:cNvPr id="27651" name="Picture 7" descr="http://bioweb.uwlax.edu/bio203/2011/bielmeie_luke/Psilocybe%20cubensis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" y="1125538"/>
            <a:ext cx="3235325" cy="2519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68300" y="3644900"/>
            <a:ext cx="2687638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Psilocybe </a:t>
            </a:r>
            <a:r>
              <a:rPr lang="tr-TR" sz="2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cubensis</a:t>
            </a:r>
            <a:endParaRPr lang="tr-TR" dirty="0"/>
          </a:p>
        </p:txBody>
      </p:sp>
      <p:pic>
        <p:nvPicPr>
          <p:cNvPr id="27653" name="Picture 9" descr="http://static.panoramio.com/photos/large/815943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30325"/>
            <a:ext cx="29527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4427538" y="3683000"/>
            <a:ext cx="2868612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Conocybe </a:t>
            </a:r>
            <a:r>
              <a:rPr lang="tr-TR" sz="2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cyanopus</a:t>
            </a:r>
            <a:endParaRPr lang="tr-TR" dirty="0"/>
          </a:p>
        </p:txBody>
      </p:sp>
      <p:pic>
        <p:nvPicPr>
          <p:cNvPr id="27655" name="Picture 11" descr="http://www.mushroomexpert.com/images/zurowski/zurowski_gymnopilus_spectabilis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124325"/>
            <a:ext cx="32353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368300" y="6297613"/>
            <a:ext cx="3252788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Gymnopilus </a:t>
            </a:r>
            <a:r>
              <a:rPr lang="tr-TR" sz="2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spectabilis</a:t>
            </a:r>
            <a:endParaRPr lang="tr-TR" dirty="0"/>
          </a:p>
        </p:txBody>
      </p:sp>
      <p:pic>
        <p:nvPicPr>
          <p:cNvPr id="27657" name="Picture 15" descr="http://www.cyber-shrooms.com/wp-content/uploads/2013/10/02.-Panaeolus-subbalteat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4143375"/>
            <a:ext cx="3048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4364038" y="6273800"/>
            <a:ext cx="33686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Panaeolus </a:t>
            </a:r>
            <a:r>
              <a:rPr lang="tr-TR" sz="2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subbalteatus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968375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>
                <a:solidFill>
                  <a:srgbClr val="FFFFCC"/>
                </a:solidFill>
              </a:rPr>
              <a:t>Psilocybe </a:t>
            </a:r>
            <a:r>
              <a:rPr lang="tr-TR" sz="2400" dirty="0" err="1">
                <a:solidFill>
                  <a:srgbClr val="FFFFCC"/>
                </a:solidFill>
              </a:rPr>
              <a:t>cubensis</a:t>
            </a:r>
            <a:r>
              <a:rPr lang="tr-TR" sz="2400" dirty="0">
                <a:solidFill>
                  <a:srgbClr val="FFFFCC"/>
                </a:solidFill>
              </a:rPr>
              <a:t>, Conocybe </a:t>
            </a:r>
            <a:r>
              <a:rPr lang="tr-TR" sz="2400" dirty="0" err="1">
                <a:solidFill>
                  <a:srgbClr val="FFFFCC"/>
                </a:solidFill>
              </a:rPr>
              <a:t>cyanopus</a:t>
            </a:r>
            <a:r>
              <a:rPr lang="tr-TR" sz="2400" dirty="0">
                <a:solidFill>
                  <a:srgbClr val="FFFFCC"/>
                </a:solidFill>
              </a:rPr>
              <a:t>, Gymnopilus </a:t>
            </a:r>
            <a:r>
              <a:rPr lang="tr-TR" sz="2400" dirty="0" err="1">
                <a:solidFill>
                  <a:srgbClr val="FFFFCC"/>
                </a:solidFill>
              </a:rPr>
              <a:t>spectabilis</a:t>
            </a:r>
            <a:r>
              <a:rPr lang="tr-TR" sz="2400" dirty="0">
                <a:solidFill>
                  <a:srgbClr val="FFFFCC"/>
                </a:solidFill>
              </a:rPr>
              <a:t>, Panaeolus </a:t>
            </a:r>
            <a:r>
              <a:rPr lang="tr-TR" sz="2400" dirty="0" err="1">
                <a:solidFill>
                  <a:srgbClr val="FFFFCC"/>
                </a:solidFill>
              </a:rPr>
              <a:t>subbalteatus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950" y="1412875"/>
            <a:ext cx="8734425" cy="4686300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err="1" smtClean="0"/>
              <a:t>Halusinojenik</a:t>
            </a:r>
            <a:r>
              <a:rPr lang="tr-TR" sz="2800" dirty="0" smtClean="0"/>
              <a:t> etkileri nedeniyle insanlar arasında popüler olup, zehirliliklerine sıkça rastlanır. </a:t>
            </a:r>
          </a:p>
          <a:p>
            <a:pPr eaLnBrk="1" hangingPunct="1">
              <a:defRPr/>
            </a:pPr>
            <a:r>
              <a:rPr lang="tr-TR" sz="2800" dirty="0" smtClean="0"/>
              <a:t>İçerdikleri toksinler </a:t>
            </a:r>
            <a:r>
              <a:rPr lang="tr-TR" sz="2800" dirty="0" err="1" smtClean="0"/>
              <a:t>liserjik</a:t>
            </a:r>
            <a:r>
              <a:rPr lang="tr-TR" sz="2800" dirty="0" smtClean="0"/>
              <a:t> asit </a:t>
            </a:r>
            <a:r>
              <a:rPr lang="tr-TR" sz="2800" dirty="0" err="1" smtClean="0"/>
              <a:t>dietilamide</a:t>
            </a:r>
            <a:r>
              <a:rPr lang="tr-TR" sz="2800" dirty="0" smtClean="0"/>
              <a:t> (LSD) benzeyen </a:t>
            </a:r>
            <a:r>
              <a:rPr lang="tr-TR" sz="2800" dirty="0" err="1" smtClean="0"/>
              <a:t>indol</a:t>
            </a:r>
            <a:r>
              <a:rPr lang="tr-TR" sz="2800" dirty="0" smtClean="0"/>
              <a:t> alkaloitler olan </a:t>
            </a:r>
            <a:r>
              <a:rPr lang="tr-TR" sz="2800" dirty="0" err="1" smtClean="0">
                <a:solidFill>
                  <a:srgbClr val="FFC000"/>
                </a:solidFill>
              </a:rPr>
              <a:t>psilosibin</a:t>
            </a:r>
            <a:r>
              <a:rPr lang="tr-TR" sz="2800" dirty="0" smtClean="0">
                <a:solidFill>
                  <a:srgbClr val="FFC000"/>
                </a:solidFill>
              </a:rPr>
              <a:t> ve </a:t>
            </a:r>
            <a:r>
              <a:rPr lang="tr-TR" sz="2800" dirty="0" err="1" smtClean="0">
                <a:solidFill>
                  <a:srgbClr val="FFC000"/>
                </a:solidFill>
              </a:rPr>
              <a:t>psilosin</a:t>
            </a:r>
            <a:r>
              <a:rPr lang="tr-TR" sz="2800" dirty="0" err="1" smtClean="0"/>
              <a:t>’dir</a:t>
            </a:r>
            <a:r>
              <a:rPr lang="tr-TR" sz="2800" dirty="0" smtClean="0"/>
              <a:t>. </a:t>
            </a:r>
          </a:p>
          <a:p>
            <a:pPr eaLnBrk="1" hangingPunct="1">
              <a:defRPr/>
            </a:pPr>
            <a:r>
              <a:rPr lang="tr-TR" sz="2800" dirty="0" smtClean="0"/>
              <a:t>5 veya 6 kuru mantarın yenilmesiyle zehirlenme oluşabilir.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12838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>
                <a:solidFill>
                  <a:srgbClr val="FFFFCC"/>
                </a:solidFill>
              </a:rPr>
              <a:t>Psilocybe </a:t>
            </a:r>
            <a:r>
              <a:rPr lang="tr-TR" sz="2800" dirty="0" err="1">
                <a:solidFill>
                  <a:srgbClr val="FFFFCC"/>
                </a:solidFill>
              </a:rPr>
              <a:t>cubensis</a:t>
            </a:r>
            <a:r>
              <a:rPr lang="tr-TR" sz="2800" dirty="0">
                <a:solidFill>
                  <a:srgbClr val="FFFFCC"/>
                </a:solidFill>
              </a:rPr>
              <a:t>, Conocybe </a:t>
            </a:r>
            <a:r>
              <a:rPr lang="tr-TR" sz="2800" dirty="0" err="1">
                <a:solidFill>
                  <a:srgbClr val="FFFFCC"/>
                </a:solidFill>
              </a:rPr>
              <a:t>cyanopus</a:t>
            </a:r>
            <a:r>
              <a:rPr lang="tr-TR" sz="2800" dirty="0">
                <a:solidFill>
                  <a:srgbClr val="FFFFCC"/>
                </a:solidFill>
              </a:rPr>
              <a:t>, Gymnopilus </a:t>
            </a:r>
            <a:r>
              <a:rPr lang="tr-TR" sz="2800" dirty="0" err="1">
                <a:solidFill>
                  <a:srgbClr val="FFFFCC"/>
                </a:solidFill>
              </a:rPr>
              <a:t>spectabilis</a:t>
            </a:r>
            <a:r>
              <a:rPr lang="tr-TR" sz="2800" dirty="0">
                <a:solidFill>
                  <a:srgbClr val="FFFFCC"/>
                </a:solidFill>
              </a:rPr>
              <a:t>, Panaeolus </a:t>
            </a:r>
            <a:r>
              <a:rPr lang="tr-TR" sz="2800" dirty="0" err="1">
                <a:solidFill>
                  <a:srgbClr val="FFFFCC"/>
                </a:solidFill>
              </a:rPr>
              <a:t>subbalteatus</a:t>
            </a:r>
            <a:endParaRPr lang="tr-TR" sz="28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341438"/>
            <a:ext cx="8842375" cy="5256212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Toksinler ısıya duyarlıdır. Pişirme onları parçalar.</a:t>
            </a:r>
          </a:p>
          <a:p>
            <a:pPr eaLnBrk="1" hangingPunct="1">
              <a:defRPr/>
            </a:pPr>
            <a:r>
              <a:rPr lang="tr-TR" dirty="0"/>
              <a:t>Psilosin emildikten sonra plazmada 4-hidroksitriptofol </a:t>
            </a:r>
            <a:r>
              <a:rPr lang="tr-TR" dirty="0" smtClean="0"/>
              <a:t>ve </a:t>
            </a:r>
            <a:r>
              <a:rPr lang="tr-TR" dirty="0"/>
              <a:t>4-hidroksiindol-3-asetik </a:t>
            </a:r>
            <a:r>
              <a:rPr lang="tr-TR" dirty="0" err="1"/>
              <a:t>asit’e</a:t>
            </a:r>
            <a:r>
              <a:rPr lang="tr-TR" dirty="0"/>
              <a:t> </a:t>
            </a:r>
            <a:r>
              <a:rPr lang="tr-TR" dirty="0" err="1" smtClean="0"/>
              <a:t>metabolize</a:t>
            </a:r>
            <a:r>
              <a:rPr lang="tr-TR" dirty="0" smtClean="0"/>
              <a:t> </a:t>
            </a:r>
            <a:r>
              <a:rPr lang="tr-TR" dirty="0"/>
              <a:t>olarak kan-beyin engelini geçer, beyin dokusunda konsantre </a:t>
            </a:r>
            <a:r>
              <a:rPr lang="tr-TR" dirty="0" smtClean="0"/>
              <a:t>olur.</a:t>
            </a:r>
            <a:endParaRPr lang="tr-TR" dirty="0"/>
          </a:p>
          <a:p>
            <a:pPr eaLnBrk="1" hangingPunct="1">
              <a:defRPr/>
            </a:pPr>
            <a:endParaRPr lang="tr-T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968375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>
                <a:solidFill>
                  <a:srgbClr val="FFFFCC"/>
                </a:solidFill>
              </a:rPr>
              <a:t>Psilocybe </a:t>
            </a:r>
            <a:r>
              <a:rPr lang="tr-TR" sz="2800" dirty="0" err="1">
                <a:solidFill>
                  <a:srgbClr val="FFFFCC"/>
                </a:solidFill>
              </a:rPr>
              <a:t>cubensis</a:t>
            </a:r>
            <a:r>
              <a:rPr lang="tr-TR" sz="2800" dirty="0">
                <a:solidFill>
                  <a:srgbClr val="FFFFCC"/>
                </a:solidFill>
              </a:rPr>
              <a:t>, Conocybe </a:t>
            </a:r>
            <a:r>
              <a:rPr lang="tr-TR" sz="2800" dirty="0" err="1">
                <a:solidFill>
                  <a:srgbClr val="FFFFCC"/>
                </a:solidFill>
              </a:rPr>
              <a:t>cyanopus</a:t>
            </a:r>
            <a:r>
              <a:rPr lang="tr-TR" sz="2800" dirty="0">
                <a:solidFill>
                  <a:srgbClr val="FFFFCC"/>
                </a:solidFill>
              </a:rPr>
              <a:t>, Gymnopilus </a:t>
            </a:r>
            <a:r>
              <a:rPr lang="tr-TR" sz="2800" dirty="0" err="1">
                <a:solidFill>
                  <a:srgbClr val="FFFFCC"/>
                </a:solidFill>
              </a:rPr>
              <a:t>spectabilis</a:t>
            </a:r>
            <a:r>
              <a:rPr lang="tr-TR" sz="2800" dirty="0">
                <a:solidFill>
                  <a:srgbClr val="FFFFCC"/>
                </a:solidFill>
              </a:rPr>
              <a:t>, Panaeolus </a:t>
            </a:r>
            <a:r>
              <a:rPr lang="tr-TR" sz="2800" dirty="0" err="1">
                <a:solidFill>
                  <a:srgbClr val="FFFFCC"/>
                </a:solidFill>
              </a:rPr>
              <a:t>subbalteatus</a:t>
            </a:r>
            <a:endParaRPr lang="tr-TR" sz="28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388" y="1196975"/>
            <a:ext cx="8662987" cy="49022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Psilosin, </a:t>
            </a:r>
            <a:r>
              <a:rPr lang="tr-TR" dirty="0" err="1" smtClean="0"/>
              <a:t>MSS’de</a:t>
            </a:r>
            <a:r>
              <a:rPr lang="tr-TR" dirty="0" smtClean="0"/>
              <a:t> </a:t>
            </a:r>
            <a:r>
              <a:rPr lang="tr-TR" dirty="0" err="1" smtClean="0"/>
              <a:t>serotonin</a:t>
            </a:r>
            <a:r>
              <a:rPr lang="tr-TR" dirty="0" smtClean="0"/>
              <a:t> reseptörlerini uyarır. </a:t>
            </a:r>
          </a:p>
          <a:p>
            <a:pPr eaLnBrk="1" hangingPunct="1">
              <a:defRPr/>
            </a:pPr>
            <a:r>
              <a:rPr lang="tr-TR" dirty="0" smtClean="0"/>
              <a:t>5HT2A reseptörlerinin etkinleşmesi, </a:t>
            </a:r>
            <a:r>
              <a:rPr lang="tr-TR" dirty="0" err="1" smtClean="0"/>
              <a:t>glutamaterjik</a:t>
            </a:r>
            <a:r>
              <a:rPr lang="tr-TR" dirty="0" smtClean="0"/>
              <a:t> </a:t>
            </a:r>
            <a:r>
              <a:rPr lang="tr-TR" dirty="0" err="1" smtClean="0"/>
              <a:t>eksitatör</a:t>
            </a:r>
            <a:r>
              <a:rPr lang="tr-TR" dirty="0" smtClean="0"/>
              <a:t> </a:t>
            </a:r>
            <a:r>
              <a:rPr lang="tr-TR" dirty="0" err="1" smtClean="0"/>
              <a:t>postsinaptik</a:t>
            </a:r>
            <a:r>
              <a:rPr lang="tr-TR" dirty="0" smtClean="0"/>
              <a:t> yolla </a:t>
            </a:r>
            <a:r>
              <a:rPr lang="tr-TR" dirty="0" err="1" smtClean="0"/>
              <a:t>kortikal</a:t>
            </a:r>
            <a:r>
              <a:rPr lang="tr-TR" dirty="0" smtClean="0"/>
              <a:t> etkinliğin artışına; 5HT1A reseptörlerinin etkinleşmesi ise piramidal hücre etkinliğinin engellenmesine yol açar.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96938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>
                <a:solidFill>
                  <a:srgbClr val="FFFFCC"/>
                </a:solidFill>
              </a:rPr>
              <a:t>Psilocybe </a:t>
            </a:r>
            <a:r>
              <a:rPr lang="tr-TR" sz="2400" dirty="0" err="1">
                <a:solidFill>
                  <a:srgbClr val="FFFFCC"/>
                </a:solidFill>
              </a:rPr>
              <a:t>cubensis</a:t>
            </a:r>
            <a:r>
              <a:rPr lang="tr-TR" sz="2400" dirty="0">
                <a:solidFill>
                  <a:srgbClr val="FFFFCC"/>
                </a:solidFill>
              </a:rPr>
              <a:t>, Conocybe </a:t>
            </a:r>
            <a:r>
              <a:rPr lang="tr-TR" sz="2400" dirty="0" err="1">
                <a:solidFill>
                  <a:srgbClr val="FFFFCC"/>
                </a:solidFill>
              </a:rPr>
              <a:t>cyanopus</a:t>
            </a:r>
            <a:r>
              <a:rPr lang="tr-TR" sz="2400" dirty="0">
                <a:solidFill>
                  <a:srgbClr val="FFFFCC"/>
                </a:solidFill>
              </a:rPr>
              <a:t>, Gymnopilus </a:t>
            </a:r>
            <a:r>
              <a:rPr lang="tr-TR" sz="2400" dirty="0" err="1">
                <a:solidFill>
                  <a:srgbClr val="FFFFCC"/>
                </a:solidFill>
              </a:rPr>
              <a:t>spectabilis</a:t>
            </a:r>
            <a:r>
              <a:rPr lang="tr-TR" sz="2400" dirty="0">
                <a:solidFill>
                  <a:srgbClr val="FFFFCC"/>
                </a:solidFill>
              </a:rPr>
              <a:t>, Panaeolus </a:t>
            </a:r>
            <a:r>
              <a:rPr lang="tr-TR" sz="2400" dirty="0" err="1">
                <a:solidFill>
                  <a:srgbClr val="FFFFCC"/>
                </a:solidFill>
              </a:rPr>
              <a:t>subbalteatus</a:t>
            </a:r>
            <a:endParaRPr lang="tr-TR" sz="24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125538"/>
            <a:ext cx="8842375" cy="4973637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Zehirlenme Belirtileri:</a:t>
            </a:r>
          </a:p>
          <a:p>
            <a:pPr eaLnBrk="1" hangingPunct="1">
              <a:defRPr/>
            </a:pPr>
            <a:r>
              <a:rPr lang="tr-TR" dirty="0" smtClean="0"/>
              <a:t>Aşırı ses çıkarma, saldırganlık, </a:t>
            </a:r>
            <a:r>
              <a:rPr lang="tr-TR" dirty="0" err="1" smtClean="0"/>
              <a:t>nistagmus</a:t>
            </a:r>
            <a:r>
              <a:rPr lang="tr-TR" dirty="0" smtClean="0"/>
              <a:t>, </a:t>
            </a:r>
            <a:r>
              <a:rPr lang="tr-TR" dirty="0" err="1" smtClean="0"/>
              <a:t>ataksi</a:t>
            </a:r>
            <a:r>
              <a:rPr lang="tr-TR" dirty="0" smtClean="0"/>
              <a:t>, taşikardi, kusma, idrar tutukluğu, </a:t>
            </a:r>
            <a:r>
              <a:rPr lang="tr-TR" dirty="0" err="1" smtClean="0"/>
              <a:t>dispne</a:t>
            </a:r>
            <a:r>
              <a:rPr lang="tr-TR" dirty="0" smtClean="0"/>
              <a:t>, </a:t>
            </a:r>
            <a:r>
              <a:rPr lang="tr-TR" dirty="0" err="1" smtClean="0"/>
              <a:t>midriyazis</a:t>
            </a:r>
            <a:r>
              <a:rPr lang="tr-TR" dirty="0" smtClean="0"/>
              <a:t>, zayıflık, </a:t>
            </a:r>
            <a:r>
              <a:rPr lang="tr-TR" dirty="0" err="1" smtClean="0"/>
              <a:t>hipertermi</a:t>
            </a:r>
            <a:r>
              <a:rPr lang="tr-TR" dirty="0" smtClean="0"/>
              <a:t>, hafif </a:t>
            </a:r>
            <a:r>
              <a:rPr lang="tr-TR" dirty="0" err="1" smtClean="0"/>
              <a:t>methemoglobinemi</a:t>
            </a:r>
            <a:r>
              <a:rPr lang="tr-TR" dirty="0" smtClean="0"/>
              <a:t> ve halüsinasyondur. </a:t>
            </a:r>
          </a:p>
          <a:p>
            <a:pPr eaLnBrk="1" hangingPunct="1">
              <a:defRPr/>
            </a:pPr>
            <a:r>
              <a:rPr lang="tr-TR" dirty="0" smtClean="0"/>
              <a:t>Böbrek hasarı ve </a:t>
            </a:r>
            <a:r>
              <a:rPr lang="tr-TR" dirty="0" err="1" smtClean="0"/>
              <a:t>kardiyopulmoner</a:t>
            </a:r>
            <a:r>
              <a:rPr lang="tr-TR" dirty="0" smtClean="0"/>
              <a:t> blokaj nadirdir. </a:t>
            </a:r>
          </a:p>
          <a:p>
            <a:pPr eaLnBrk="1" hangingPunct="1">
              <a:defRPr/>
            </a:pPr>
            <a:r>
              <a:rPr lang="tr-TR" dirty="0" smtClean="0"/>
              <a:t>Koma görülmez.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23913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Genel Bilgiler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1052513"/>
            <a:ext cx="8540750" cy="5046662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Nemli bölgelerde yaygındır. </a:t>
            </a:r>
          </a:p>
          <a:p>
            <a:pPr eaLnBrk="1" hangingPunct="1">
              <a:defRPr/>
            </a:pPr>
            <a:r>
              <a:rPr lang="tr-TR" dirty="0" smtClean="0"/>
              <a:t>Yeryüzünde 1,5 milyon tür (Tahmin) </a:t>
            </a:r>
          </a:p>
          <a:p>
            <a:pPr eaLnBrk="1" hangingPunct="1">
              <a:defRPr/>
            </a:pPr>
            <a:r>
              <a:rPr lang="tr-TR" dirty="0" smtClean="0"/>
              <a:t>69.000 tür (Tanımlanan) . </a:t>
            </a:r>
          </a:p>
          <a:p>
            <a:pPr eaLnBrk="1" hangingPunct="1">
              <a:defRPr/>
            </a:pPr>
            <a:r>
              <a:rPr lang="tr-TR" dirty="0" smtClean="0"/>
              <a:t>Bitkiler gibi kendi besinlerini üretemezler. </a:t>
            </a:r>
          </a:p>
          <a:p>
            <a:pPr eaLnBrk="1" hangingPunct="1">
              <a:defRPr/>
            </a:pPr>
            <a:r>
              <a:rPr lang="tr-TR" dirty="0" smtClean="0"/>
              <a:t>Üretici değil, ayrıştırıcıdırlar: Sonuç bitki değillerdir.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968375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>
                <a:solidFill>
                  <a:srgbClr val="FFFFCC"/>
                </a:solidFill>
              </a:rPr>
              <a:t>Psilocybe </a:t>
            </a:r>
            <a:r>
              <a:rPr lang="tr-TR" sz="2400" dirty="0" err="1">
                <a:solidFill>
                  <a:srgbClr val="FFFFCC"/>
                </a:solidFill>
              </a:rPr>
              <a:t>cubensis</a:t>
            </a:r>
            <a:r>
              <a:rPr lang="tr-TR" sz="2400" dirty="0">
                <a:solidFill>
                  <a:srgbClr val="FFFFCC"/>
                </a:solidFill>
              </a:rPr>
              <a:t>, Conocybe </a:t>
            </a:r>
            <a:r>
              <a:rPr lang="tr-TR" sz="2400" dirty="0" err="1">
                <a:solidFill>
                  <a:srgbClr val="FFFFCC"/>
                </a:solidFill>
              </a:rPr>
              <a:t>cyanopus</a:t>
            </a:r>
            <a:r>
              <a:rPr lang="tr-TR" sz="2400" dirty="0">
                <a:solidFill>
                  <a:srgbClr val="FFFFCC"/>
                </a:solidFill>
              </a:rPr>
              <a:t>, Gymnopilus </a:t>
            </a:r>
            <a:r>
              <a:rPr lang="tr-TR" sz="2400" dirty="0" err="1">
                <a:solidFill>
                  <a:srgbClr val="FFFFCC"/>
                </a:solidFill>
              </a:rPr>
              <a:t>spectabilis</a:t>
            </a:r>
            <a:r>
              <a:rPr lang="tr-TR" sz="2400" dirty="0">
                <a:solidFill>
                  <a:srgbClr val="FFFFCC"/>
                </a:solidFill>
              </a:rPr>
              <a:t>, Panaeolus </a:t>
            </a:r>
            <a:r>
              <a:rPr lang="tr-TR" sz="2400" dirty="0" err="1">
                <a:solidFill>
                  <a:srgbClr val="FFFFCC"/>
                </a:solidFill>
              </a:rPr>
              <a:t>subbalteatus</a:t>
            </a:r>
            <a:endParaRPr lang="tr-TR" sz="24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1196975"/>
            <a:ext cx="8540750" cy="5256213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Tedavi </a:t>
            </a:r>
            <a:r>
              <a:rPr lang="tr-TR" dirty="0" err="1" smtClean="0"/>
              <a:t>semptomatiktir</a:t>
            </a:r>
            <a:r>
              <a:rPr lang="tr-TR" dirty="0" smtClean="0"/>
              <a:t>.</a:t>
            </a:r>
          </a:p>
          <a:p>
            <a:pPr eaLnBrk="1" hangingPunct="1">
              <a:defRPr/>
            </a:pPr>
            <a:r>
              <a:rPr lang="tr-TR" dirty="0" err="1" smtClean="0">
                <a:solidFill>
                  <a:srgbClr val="FFC000"/>
                </a:solidFill>
              </a:rPr>
              <a:t>Diazepam</a:t>
            </a:r>
            <a:r>
              <a:rPr lang="tr-TR" dirty="0" smtClean="0">
                <a:solidFill>
                  <a:srgbClr val="FFC000"/>
                </a:solidFill>
              </a:rPr>
              <a:t> </a:t>
            </a:r>
            <a:r>
              <a:rPr lang="tr-TR" dirty="0" smtClean="0"/>
              <a:t>(0.5-1 mg/kg, damar içi, etki için 5-10 mg’a kadar artırılabilir) veya </a:t>
            </a:r>
            <a:r>
              <a:rPr lang="tr-TR" dirty="0" err="1" smtClean="0">
                <a:solidFill>
                  <a:srgbClr val="FFC000"/>
                </a:solidFill>
              </a:rPr>
              <a:t>fenobarbital</a:t>
            </a:r>
            <a:r>
              <a:rPr lang="tr-TR" dirty="0" smtClean="0"/>
              <a:t> (6 mg/kg) verilebilir. </a:t>
            </a:r>
          </a:p>
          <a:p>
            <a:pPr eaLnBrk="1" hangingPunct="1">
              <a:defRPr/>
            </a:pPr>
            <a:r>
              <a:rPr lang="tr-TR" dirty="0" smtClean="0"/>
              <a:t>Bazen sessiz, karanlık bir çevrede hayvanın tedavi edilmeden bırakılması bile iyileşme için yeterli olmaktadır.  </a:t>
            </a:r>
          </a:p>
          <a:p>
            <a:pPr eaLnBrk="1" hangingPunct="1">
              <a:defRPr/>
            </a:pPr>
            <a:r>
              <a:rPr lang="tr-TR" dirty="0" smtClean="0"/>
              <a:t>Gerekirse zehirlenmiş hayvanın davranışları düzelene kadar sedasyon yapılabilir.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 sz="4000" dirty="0" smtClean="0"/>
          </a:p>
          <a:p>
            <a:pPr eaLnBrk="1" hangingPunct="1">
              <a:defRPr/>
            </a:pPr>
            <a:r>
              <a:rPr lang="fi-FI" sz="4000" dirty="0" smtClean="0"/>
              <a:t>Latent Süresi 6 Saatten Fazla Olan Mantarlar</a:t>
            </a:r>
            <a:endParaRPr lang="tr-TR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Amanita </a:t>
            </a:r>
            <a:r>
              <a:rPr lang="tr-TR" sz="2400" dirty="0" err="1" smtClean="0"/>
              <a:t>phalloides</a:t>
            </a:r>
            <a:r>
              <a:rPr lang="tr-TR" sz="2400" dirty="0" smtClean="0"/>
              <a:t> (Köy göçüren, ölüm meleği), A. </a:t>
            </a:r>
            <a:r>
              <a:rPr lang="tr-TR" sz="2400" dirty="0" err="1" smtClean="0"/>
              <a:t>virosa</a:t>
            </a:r>
            <a:r>
              <a:rPr lang="tr-TR" sz="2400" dirty="0" smtClean="0"/>
              <a:t>, Lepiota </a:t>
            </a:r>
            <a:r>
              <a:rPr lang="tr-TR" sz="2400" dirty="0" err="1" smtClean="0"/>
              <a:t>helveola</a:t>
            </a:r>
            <a:r>
              <a:rPr lang="tr-TR" sz="2400" dirty="0" smtClean="0"/>
              <a:t>, Galerina </a:t>
            </a:r>
            <a:r>
              <a:rPr lang="tr-TR" sz="2400" dirty="0" err="1" smtClean="0"/>
              <a:t>autumnalis</a:t>
            </a:r>
            <a:r>
              <a:rPr lang="tr-TR" sz="2400" dirty="0" smtClean="0"/>
              <a:t>, G.venenata ve Conocybe </a:t>
            </a:r>
            <a:r>
              <a:rPr lang="tr-TR" sz="2400" dirty="0" err="1" smtClean="0"/>
              <a:t>filaris</a:t>
            </a:r>
            <a:endParaRPr lang="tr-TR" sz="2400" dirty="0" smtClean="0"/>
          </a:p>
        </p:txBody>
      </p:sp>
      <p:pic>
        <p:nvPicPr>
          <p:cNvPr id="34819" name="Picture 7" descr="http://www.discoverlife.org/IM/I_MWS/0293/320/Amanita_phalloides,I_MWS293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00175"/>
            <a:ext cx="2686050" cy="2316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01625" y="3749675"/>
            <a:ext cx="28400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Amanita </a:t>
            </a:r>
            <a:r>
              <a:rPr lang="tr-TR" sz="2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phalloides</a:t>
            </a: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 </a:t>
            </a:r>
            <a:endParaRPr lang="tr-TR" dirty="0"/>
          </a:p>
        </p:txBody>
      </p:sp>
      <p:pic>
        <p:nvPicPr>
          <p:cNvPr id="34821" name="Picture 9" descr="http://www.asturnatura.com/photo/_files/photogallery/70f1564b69c4ef3054659030911fe4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1416050"/>
            <a:ext cx="2808287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ikdörtgen 9"/>
          <p:cNvSpPr/>
          <p:nvPr/>
        </p:nvSpPr>
        <p:spPr>
          <a:xfrm>
            <a:off x="3635375" y="3778250"/>
            <a:ext cx="13589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A. </a:t>
            </a:r>
            <a:r>
              <a:rPr lang="tr-TR" sz="2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virosa</a:t>
            </a:r>
            <a:endParaRPr lang="tr-TR" dirty="0"/>
          </a:p>
        </p:txBody>
      </p:sp>
      <p:pic>
        <p:nvPicPr>
          <p:cNvPr id="34823" name="Picture 11" descr="http://3.bp.blogspot.com/-RZBLmxI5-9I/UO1lnwjI5sI/AAAAAAAAFjo/zUA8cvKbIZ0/s1600/lepiota+helveola+3+c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385888"/>
            <a:ext cx="2520950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ikdörtgen 10"/>
          <p:cNvSpPr/>
          <p:nvPr/>
        </p:nvSpPr>
        <p:spPr>
          <a:xfrm>
            <a:off x="6216650" y="3786188"/>
            <a:ext cx="2386013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Lepiota </a:t>
            </a:r>
            <a:r>
              <a:rPr lang="tr-TR" sz="2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helveola</a:t>
            </a:r>
            <a:endParaRPr lang="tr-TR" dirty="0"/>
          </a:p>
        </p:txBody>
      </p:sp>
      <p:pic>
        <p:nvPicPr>
          <p:cNvPr id="34825" name="Picture 13" descr="http://www.mykoweb.com/CAF/photos/large/Galerina_marginata(mgw-0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305300"/>
            <a:ext cx="2738437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230188" y="6127750"/>
            <a:ext cx="28733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Galerina </a:t>
            </a:r>
            <a:r>
              <a:rPr lang="tr-TR" sz="2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autumnalis</a:t>
            </a:r>
            <a:endParaRPr lang="tr-TR" dirty="0"/>
          </a:p>
        </p:txBody>
      </p:sp>
      <p:pic>
        <p:nvPicPr>
          <p:cNvPr id="34827" name="Picture 15" descr="http://www.herbmuseum.ca/files/imagecache/main/images/560/Galerina%20venenata%20(Deadly%20Lawn%20Galerina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337050"/>
            <a:ext cx="269716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ikdörtgen 12"/>
          <p:cNvSpPr/>
          <p:nvPr/>
        </p:nvSpPr>
        <p:spPr>
          <a:xfrm>
            <a:off x="3451225" y="6127750"/>
            <a:ext cx="172720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G.venenata</a:t>
            </a:r>
            <a:endParaRPr lang="tr-TR" dirty="0"/>
          </a:p>
        </p:txBody>
      </p:sp>
      <p:pic>
        <p:nvPicPr>
          <p:cNvPr id="34829" name="Picture 17" descr="http://m0.i.pbase.com/v3/84/225684/2/50772350.Conocybefilaris02PK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4337050"/>
            <a:ext cx="25876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ikdörtgen 13"/>
          <p:cNvSpPr/>
          <p:nvPr/>
        </p:nvSpPr>
        <p:spPr>
          <a:xfrm>
            <a:off x="6124575" y="6183313"/>
            <a:ext cx="23177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Conocybe </a:t>
            </a:r>
            <a:r>
              <a:rPr lang="tr-TR" sz="24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j-ea"/>
                <a:cs typeface="+mj-cs"/>
              </a:rPr>
              <a:t>filaris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388" y="228600"/>
            <a:ext cx="8662987" cy="1039813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>
                <a:solidFill>
                  <a:srgbClr val="FFFFCC"/>
                </a:solidFill>
              </a:rPr>
              <a:t>Amanita </a:t>
            </a:r>
            <a:r>
              <a:rPr lang="tr-TR" sz="2400" dirty="0" err="1">
                <a:solidFill>
                  <a:srgbClr val="FFFFCC"/>
                </a:solidFill>
              </a:rPr>
              <a:t>phalloides</a:t>
            </a:r>
            <a:r>
              <a:rPr lang="tr-TR" sz="2400" dirty="0">
                <a:solidFill>
                  <a:srgbClr val="FFFFCC"/>
                </a:solidFill>
              </a:rPr>
              <a:t> (Köy göçüren, ölüm meleği), A. </a:t>
            </a:r>
            <a:r>
              <a:rPr lang="tr-TR" sz="2400" dirty="0" err="1">
                <a:solidFill>
                  <a:srgbClr val="FFFFCC"/>
                </a:solidFill>
              </a:rPr>
              <a:t>virosa</a:t>
            </a:r>
            <a:r>
              <a:rPr lang="tr-TR" sz="2400" dirty="0">
                <a:solidFill>
                  <a:srgbClr val="FFFFCC"/>
                </a:solidFill>
              </a:rPr>
              <a:t>, Lepiota </a:t>
            </a:r>
            <a:r>
              <a:rPr lang="tr-TR" sz="2400" dirty="0" err="1">
                <a:solidFill>
                  <a:srgbClr val="FFFFCC"/>
                </a:solidFill>
              </a:rPr>
              <a:t>helveola</a:t>
            </a:r>
            <a:r>
              <a:rPr lang="tr-TR" sz="2400" dirty="0">
                <a:solidFill>
                  <a:srgbClr val="FFFFCC"/>
                </a:solidFill>
              </a:rPr>
              <a:t>, Galerina </a:t>
            </a:r>
            <a:r>
              <a:rPr lang="tr-TR" sz="2400" dirty="0" err="1">
                <a:solidFill>
                  <a:srgbClr val="FFFFCC"/>
                </a:solidFill>
              </a:rPr>
              <a:t>autumnalis</a:t>
            </a:r>
            <a:r>
              <a:rPr lang="tr-TR" sz="2400" dirty="0">
                <a:solidFill>
                  <a:srgbClr val="FFFFCC"/>
                </a:solidFill>
              </a:rPr>
              <a:t>, G.venenata ve Conocybe </a:t>
            </a:r>
            <a:r>
              <a:rPr lang="tr-TR" sz="2400" dirty="0" err="1">
                <a:solidFill>
                  <a:srgbClr val="FFFFCC"/>
                </a:solidFill>
              </a:rPr>
              <a:t>filaris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388" y="1268413"/>
            <a:ext cx="8662987" cy="4830762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err="1" smtClean="0"/>
              <a:t>Hepatotoksik</a:t>
            </a:r>
            <a:r>
              <a:rPr lang="tr-TR" sz="2800" dirty="0" smtClean="0"/>
              <a:t> etkili </a:t>
            </a:r>
            <a:r>
              <a:rPr lang="tr-TR" sz="2800" dirty="0" err="1" smtClean="0"/>
              <a:t>siklopeptitleri</a:t>
            </a:r>
            <a:r>
              <a:rPr lang="tr-TR" sz="2800" dirty="0" smtClean="0"/>
              <a:t> içerirler. </a:t>
            </a:r>
          </a:p>
          <a:p>
            <a:pPr eaLnBrk="1" hangingPunct="1">
              <a:defRPr/>
            </a:pPr>
            <a:r>
              <a:rPr lang="tr-TR" sz="2800" dirty="0" smtClean="0"/>
              <a:t>A.phalloides Türkiye’deki mantar zehirlenmelerinin %90’ından sorumlu.</a:t>
            </a:r>
          </a:p>
          <a:p>
            <a:pPr eaLnBrk="1" hangingPunct="1">
              <a:defRPr/>
            </a:pPr>
            <a:r>
              <a:rPr lang="tr-TR" sz="2800" dirty="0" err="1" smtClean="0">
                <a:solidFill>
                  <a:srgbClr val="FFFFFF"/>
                </a:solidFill>
              </a:rPr>
              <a:t>Siklopeptitlerin</a:t>
            </a:r>
            <a:r>
              <a:rPr lang="tr-TR" sz="2800" dirty="0" smtClean="0">
                <a:solidFill>
                  <a:srgbClr val="FFFFFF"/>
                </a:solidFill>
              </a:rPr>
              <a:t> en zehirlileri; </a:t>
            </a:r>
            <a:r>
              <a:rPr lang="tr-TR" sz="2800" dirty="0" err="1" smtClean="0">
                <a:solidFill>
                  <a:srgbClr val="FFFFFF"/>
                </a:solidFill>
              </a:rPr>
              <a:t>Amatoksinler</a:t>
            </a:r>
            <a:r>
              <a:rPr lang="tr-TR" sz="2800" dirty="0" smtClean="0">
                <a:solidFill>
                  <a:srgbClr val="FFFFFF"/>
                </a:solidFill>
              </a:rPr>
              <a:t> ve </a:t>
            </a:r>
            <a:r>
              <a:rPr lang="tr-TR" sz="2800" dirty="0" err="1" smtClean="0">
                <a:solidFill>
                  <a:srgbClr val="FFFFFF"/>
                </a:solidFill>
              </a:rPr>
              <a:t>fallotoksinlerdir</a:t>
            </a:r>
            <a:r>
              <a:rPr lang="tr-TR" sz="2800" dirty="0" smtClean="0">
                <a:solidFill>
                  <a:srgbClr val="FFFFFF"/>
                </a:solidFill>
              </a:rPr>
              <a:t>. </a:t>
            </a:r>
            <a:endParaRPr lang="tr-T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400" dirty="0">
                <a:solidFill>
                  <a:srgbClr val="FFFFCC"/>
                </a:solidFill>
              </a:rPr>
              <a:t>Amanita </a:t>
            </a:r>
            <a:r>
              <a:rPr lang="tr-TR" sz="2400" dirty="0" err="1">
                <a:solidFill>
                  <a:srgbClr val="FFFFCC"/>
                </a:solidFill>
              </a:rPr>
              <a:t>phalloides</a:t>
            </a:r>
            <a:r>
              <a:rPr lang="tr-TR" sz="2400" dirty="0">
                <a:solidFill>
                  <a:srgbClr val="FFFFCC"/>
                </a:solidFill>
              </a:rPr>
              <a:t> (Köy göçüren, ölüm meleği), A. </a:t>
            </a:r>
            <a:r>
              <a:rPr lang="tr-TR" sz="2400" dirty="0" err="1">
                <a:solidFill>
                  <a:srgbClr val="FFFFCC"/>
                </a:solidFill>
              </a:rPr>
              <a:t>virosa</a:t>
            </a:r>
            <a:r>
              <a:rPr lang="tr-TR" sz="2400" dirty="0">
                <a:solidFill>
                  <a:srgbClr val="FFFFCC"/>
                </a:solidFill>
              </a:rPr>
              <a:t>, Lepiota </a:t>
            </a:r>
            <a:r>
              <a:rPr lang="tr-TR" sz="2400" dirty="0" err="1">
                <a:solidFill>
                  <a:srgbClr val="FFFFCC"/>
                </a:solidFill>
              </a:rPr>
              <a:t>helveola</a:t>
            </a:r>
            <a:r>
              <a:rPr lang="tr-TR" sz="2400" dirty="0">
                <a:solidFill>
                  <a:srgbClr val="FFFFCC"/>
                </a:solidFill>
              </a:rPr>
              <a:t>, Galerina </a:t>
            </a:r>
            <a:r>
              <a:rPr lang="tr-TR" sz="2400" dirty="0" err="1">
                <a:solidFill>
                  <a:srgbClr val="FFFFCC"/>
                </a:solidFill>
              </a:rPr>
              <a:t>autumnalis</a:t>
            </a:r>
            <a:r>
              <a:rPr lang="tr-TR" sz="2400" dirty="0">
                <a:solidFill>
                  <a:srgbClr val="FFFFCC"/>
                </a:solidFill>
              </a:rPr>
              <a:t>, G.venenata ve Conocybe </a:t>
            </a:r>
            <a:r>
              <a:rPr lang="tr-TR" sz="2400" dirty="0" err="1">
                <a:solidFill>
                  <a:srgbClr val="FFFFCC"/>
                </a:solidFill>
              </a:rPr>
              <a:t>filaris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950" y="1371600"/>
            <a:ext cx="8734425" cy="5297488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err="1" smtClean="0"/>
              <a:t>Fallotoksinler</a:t>
            </a:r>
            <a:r>
              <a:rPr lang="tr-TR" sz="2400" dirty="0" smtClean="0"/>
              <a:t> hızlı etki gösterirler. </a:t>
            </a:r>
            <a:r>
              <a:rPr lang="tr-TR" sz="2400" dirty="0" err="1" smtClean="0"/>
              <a:t>Amatoksinler</a:t>
            </a:r>
            <a:r>
              <a:rPr lang="tr-TR" sz="2400" dirty="0" smtClean="0"/>
              <a:t> daha sonra etkilerini gösterirler</a:t>
            </a:r>
          </a:p>
          <a:p>
            <a:pPr eaLnBrk="1" hangingPunct="1">
              <a:defRPr/>
            </a:pPr>
            <a:r>
              <a:rPr lang="tr-TR" sz="2400" dirty="0" err="1" smtClean="0"/>
              <a:t>Falloidin</a:t>
            </a:r>
            <a:r>
              <a:rPr lang="tr-TR" sz="2400" dirty="0" smtClean="0"/>
              <a:t>, </a:t>
            </a:r>
            <a:r>
              <a:rPr lang="tr-TR" sz="2400" dirty="0" err="1" smtClean="0"/>
              <a:t>fallotoksinin</a:t>
            </a:r>
            <a:r>
              <a:rPr lang="tr-TR" sz="2400" dirty="0" smtClean="0"/>
              <a:t> ilk halidir, </a:t>
            </a:r>
            <a:r>
              <a:rPr lang="tr-TR" sz="2400" dirty="0" err="1" smtClean="0"/>
              <a:t>aktinin</a:t>
            </a:r>
            <a:r>
              <a:rPr lang="tr-TR" sz="2400" dirty="0" smtClean="0"/>
              <a:t> </a:t>
            </a:r>
            <a:r>
              <a:rPr lang="tr-TR" sz="2400" dirty="0" err="1" smtClean="0"/>
              <a:t>polimerizasyonunu</a:t>
            </a:r>
            <a:r>
              <a:rPr lang="tr-TR" sz="2400" dirty="0" smtClean="0"/>
              <a:t> engeller ve hücre zarı fonksiyonunu bozar. Ancak sınırlı miktarda </a:t>
            </a:r>
            <a:r>
              <a:rPr lang="tr-TR" sz="2400" dirty="0" err="1" smtClean="0"/>
              <a:t>absorbe</a:t>
            </a:r>
            <a:r>
              <a:rPr lang="tr-TR" sz="2400" dirty="0" smtClean="0"/>
              <a:t> edildiği için </a:t>
            </a:r>
            <a:r>
              <a:rPr lang="tr-TR" sz="2400" dirty="0" err="1" smtClean="0"/>
              <a:t>toksisitesi</a:t>
            </a:r>
            <a:r>
              <a:rPr lang="tr-TR" sz="2400" dirty="0" smtClean="0"/>
              <a:t> de sınırlı oranda kalır ve sadece sindirim kanalında etkisini gösterir. </a:t>
            </a:r>
          </a:p>
          <a:p>
            <a:pPr eaLnBrk="1" hangingPunct="1">
              <a:defRPr/>
            </a:pPr>
            <a:r>
              <a:rPr lang="tr-TR" sz="2400" dirty="0" err="1" smtClean="0"/>
              <a:t>Amatoksinler</a:t>
            </a:r>
            <a:r>
              <a:rPr lang="tr-TR" sz="2400" dirty="0" smtClean="0"/>
              <a:t> (</a:t>
            </a:r>
            <a:r>
              <a:rPr lang="el-GR" sz="2400" dirty="0" smtClean="0"/>
              <a:t>α, β </a:t>
            </a:r>
            <a:r>
              <a:rPr lang="tr-TR" sz="2400" dirty="0" smtClean="0"/>
              <a:t>ve gama </a:t>
            </a:r>
            <a:r>
              <a:rPr lang="tr-TR" sz="2400" dirty="0" err="1" smtClean="0"/>
              <a:t>amanitin</a:t>
            </a:r>
            <a:r>
              <a:rPr lang="tr-TR" sz="2400" dirty="0" smtClean="0"/>
              <a:t> türevleri) en güçlü olanlarıdır. Ama Amanita </a:t>
            </a:r>
            <a:r>
              <a:rPr lang="tr-TR" sz="2400" dirty="0" err="1" smtClean="0"/>
              <a:t>spp</a:t>
            </a:r>
            <a:r>
              <a:rPr lang="tr-TR" sz="2400" dirty="0" smtClean="0"/>
              <a:t> türlerinin hepsinde bulunmazlar (Asıl sorumlu bileşik </a:t>
            </a:r>
            <a:r>
              <a:rPr lang="el-GR" sz="2400" dirty="0" smtClean="0"/>
              <a:t>α-</a:t>
            </a:r>
            <a:r>
              <a:rPr lang="tr-TR" sz="2400" dirty="0" err="1" smtClean="0"/>
              <a:t>amanitin’dir</a:t>
            </a:r>
            <a:r>
              <a:rPr lang="tr-TR" sz="2400" dirty="0" smtClean="0"/>
              <a:t>). </a:t>
            </a:r>
          </a:p>
          <a:p>
            <a:pPr eaLnBrk="1" hangingPunct="1">
              <a:defRPr/>
            </a:pPr>
            <a:r>
              <a:rPr lang="tr-TR" sz="2400" dirty="0" err="1" smtClean="0"/>
              <a:t>A.phalloides’in</a:t>
            </a:r>
            <a:r>
              <a:rPr lang="tr-TR" sz="2400" dirty="0" smtClean="0"/>
              <a:t> bir şapkasında öldürücü miktarda </a:t>
            </a:r>
            <a:r>
              <a:rPr lang="el-GR" sz="2400" dirty="0" smtClean="0"/>
              <a:t>α-</a:t>
            </a:r>
            <a:r>
              <a:rPr lang="tr-TR" sz="2400" dirty="0" err="1" smtClean="0"/>
              <a:t>amantin</a:t>
            </a:r>
            <a:r>
              <a:rPr lang="tr-TR" sz="2400" dirty="0" smtClean="0"/>
              <a:t> bulunabilir. </a:t>
            </a:r>
          </a:p>
          <a:p>
            <a:pPr eaLnBrk="1" hangingPunct="1">
              <a:defRPr/>
            </a:pPr>
            <a:endParaRPr lang="tr-T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400" dirty="0">
                <a:solidFill>
                  <a:srgbClr val="FFFFCC"/>
                </a:solidFill>
              </a:rPr>
              <a:t>Amanita </a:t>
            </a:r>
            <a:r>
              <a:rPr lang="tr-TR" sz="2400" dirty="0" err="1">
                <a:solidFill>
                  <a:srgbClr val="FFFFCC"/>
                </a:solidFill>
              </a:rPr>
              <a:t>phalloides</a:t>
            </a:r>
            <a:r>
              <a:rPr lang="tr-TR" sz="2400" dirty="0">
                <a:solidFill>
                  <a:srgbClr val="FFFFCC"/>
                </a:solidFill>
              </a:rPr>
              <a:t> (Köy göçüren, ölüm meleği), A. </a:t>
            </a:r>
            <a:r>
              <a:rPr lang="tr-TR" sz="2400" dirty="0" err="1">
                <a:solidFill>
                  <a:srgbClr val="FFFFCC"/>
                </a:solidFill>
              </a:rPr>
              <a:t>virosa</a:t>
            </a:r>
            <a:r>
              <a:rPr lang="tr-TR" sz="2400" dirty="0">
                <a:solidFill>
                  <a:srgbClr val="FFFFCC"/>
                </a:solidFill>
              </a:rPr>
              <a:t>, Lepiota </a:t>
            </a:r>
            <a:r>
              <a:rPr lang="tr-TR" sz="2400" dirty="0" err="1">
                <a:solidFill>
                  <a:srgbClr val="FFFFCC"/>
                </a:solidFill>
              </a:rPr>
              <a:t>helveola</a:t>
            </a:r>
            <a:r>
              <a:rPr lang="tr-TR" sz="2400" dirty="0">
                <a:solidFill>
                  <a:srgbClr val="FFFFCC"/>
                </a:solidFill>
              </a:rPr>
              <a:t>, Galerina </a:t>
            </a:r>
            <a:r>
              <a:rPr lang="tr-TR" sz="2400" dirty="0" err="1">
                <a:solidFill>
                  <a:srgbClr val="FFFFCC"/>
                </a:solidFill>
              </a:rPr>
              <a:t>autumnalis</a:t>
            </a:r>
            <a:r>
              <a:rPr lang="tr-TR" sz="2400" dirty="0">
                <a:solidFill>
                  <a:srgbClr val="FFFFCC"/>
                </a:solidFill>
              </a:rPr>
              <a:t>, G.venenata ve Conocybe </a:t>
            </a:r>
            <a:r>
              <a:rPr lang="tr-TR" sz="2400" dirty="0" err="1">
                <a:solidFill>
                  <a:srgbClr val="FFFFCC"/>
                </a:solidFill>
              </a:rPr>
              <a:t>filaris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950" y="1484313"/>
            <a:ext cx="8734425" cy="4614862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α-</a:t>
            </a:r>
            <a:r>
              <a:rPr lang="tr-TR" dirty="0" err="1" smtClean="0"/>
              <a:t>amanitin</a:t>
            </a:r>
            <a:r>
              <a:rPr lang="tr-TR" dirty="0" smtClean="0"/>
              <a:t>, ilk hasarın oluştuğu sindirim kanalındaki hücreler tarafından alınır ve sistemik dolaşıma geçerek </a:t>
            </a:r>
            <a:r>
              <a:rPr lang="tr-TR" dirty="0" err="1" smtClean="0"/>
              <a:t>polipeptit</a:t>
            </a:r>
            <a:r>
              <a:rPr lang="tr-TR" dirty="0" smtClean="0"/>
              <a:t> yapılı organik anyon taşıt proteini olan OATP1B3 aracılığıyla </a:t>
            </a:r>
            <a:r>
              <a:rPr lang="tr-TR" dirty="0" err="1" smtClean="0"/>
              <a:t>hepatositlere</a:t>
            </a:r>
            <a:r>
              <a:rPr lang="tr-TR" dirty="0" smtClean="0"/>
              <a:t> taşınır.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400" dirty="0">
                <a:solidFill>
                  <a:srgbClr val="FFFFCC"/>
                </a:solidFill>
              </a:rPr>
              <a:t>Amanita </a:t>
            </a:r>
            <a:r>
              <a:rPr lang="tr-TR" sz="2400" dirty="0" err="1">
                <a:solidFill>
                  <a:srgbClr val="FFFFCC"/>
                </a:solidFill>
              </a:rPr>
              <a:t>phalloides</a:t>
            </a:r>
            <a:r>
              <a:rPr lang="tr-TR" sz="2400" dirty="0">
                <a:solidFill>
                  <a:srgbClr val="FFFFCC"/>
                </a:solidFill>
              </a:rPr>
              <a:t> (Köy göçüren, ölüm meleği), A. </a:t>
            </a:r>
            <a:r>
              <a:rPr lang="tr-TR" sz="2400" dirty="0" err="1">
                <a:solidFill>
                  <a:srgbClr val="FFFFCC"/>
                </a:solidFill>
              </a:rPr>
              <a:t>virosa</a:t>
            </a:r>
            <a:r>
              <a:rPr lang="tr-TR" sz="2400" dirty="0">
                <a:solidFill>
                  <a:srgbClr val="FFFFCC"/>
                </a:solidFill>
              </a:rPr>
              <a:t>, Lepiota </a:t>
            </a:r>
            <a:r>
              <a:rPr lang="tr-TR" sz="2400" dirty="0" err="1">
                <a:solidFill>
                  <a:srgbClr val="FFFFCC"/>
                </a:solidFill>
              </a:rPr>
              <a:t>helveola</a:t>
            </a:r>
            <a:r>
              <a:rPr lang="tr-TR" sz="2400" dirty="0">
                <a:solidFill>
                  <a:srgbClr val="FFFFCC"/>
                </a:solidFill>
              </a:rPr>
              <a:t>, Galerina </a:t>
            </a:r>
            <a:r>
              <a:rPr lang="tr-TR" sz="2400" dirty="0" err="1">
                <a:solidFill>
                  <a:srgbClr val="FFFFCC"/>
                </a:solidFill>
              </a:rPr>
              <a:t>autumnalis</a:t>
            </a:r>
            <a:r>
              <a:rPr lang="tr-TR" sz="2400" dirty="0">
                <a:solidFill>
                  <a:srgbClr val="FFFFCC"/>
                </a:solidFill>
              </a:rPr>
              <a:t>, G.venenata ve Conocybe </a:t>
            </a:r>
            <a:r>
              <a:rPr lang="tr-TR" sz="2400" dirty="0" err="1">
                <a:solidFill>
                  <a:srgbClr val="FFFFCC"/>
                </a:solidFill>
              </a:rPr>
              <a:t>filaris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dirty="0" err="1" smtClean="0"/>
              <a:t>Amanitinler</a:t>
            </a:r>
            <a:r>
              <a:rPr lang="tr-TR" dirty="0" smtClean="0"/>
              <a:t>, ısıya dayanıklı olup suda çözünmezler, pişirmeyle parçalanmazlar ve depolanma sonrası uzun süre dayanıklı kalabilirler. </a:t>
            </a:r>
          </a:p>
          <a:p>
            <a:pPr eaLnBrk="1" hangingPunct="1">
              <a:defRPr/>
            </a:pPr>
            <a:r>
              <a:rPr lang="tr-TR" dirty="0" smtClean="0"/>
              <a:t>A. </a:t>
            </a:r>
            <a:r>
              <a:rPr lang="tr-TR" dirty="0" err="1" smtClean="0"/>
              <a:t>phalloides’in</a:t>
            </a:r>
            <a:r>
              <a:rPr lang="tr-TR" dirty="0" smtClean="0"/>
              <a:t> 7–8 ay dondurucuda kaldıktan sonra insanlar tarafından tüketildiğinde ölümün görüldüğü bir olgu bildirilmiştir.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400" dirty="0">
                <a:solidFill>
                  <a:srgbClr val="FFFFCC"/>
                </a:solidFill>
              </a:rPr>
              <a:t>Amanita </a:t>
            </a:r>
            <a:r>
              <a:rPr lang="tr-TR" sz="2400" dirty="0" err="1" smtClean="0">
                <a:solidFill>
                  <a:srgbClr val="FFFFCC"/>
                </a:solidFill>
              </a:rPr>
              <a:t>phalloides</a:t>
            </a:r>
            <a:r>
              <a:rPr lang="tr-TR" sz="2400" dirty="0" smtClean="0">
                <a:solidFill>
                  <a:srgbClr val="FFFFCC"/>
                </a:solidFill>
              </a:rPr>
              <a:t>, A</a:t>
            </a:r>
            <a:r>
              <a:rPr lang="tr-TR" sz="2400" dirty="0">
                <a:solidFill>
                  <a:srgbClr val="FFFFCC"/>
                </a:solidFill>
              </a:rPr>
              <a:t>. </a:t>
            </a:r>
            <a:r>
              <a:rPr lang="tr-TR" sz="2400" dirty="0" err="1">
                <a:solidFill>
                  <a:srgbClr val="FFFFCC"/>
                </a:solidFill>
              </a:rPr>
              <a:t>virosa</a:t>
            </a:r>
            <a:r>
              <a:rPr lang="tr-TR" sz="2400" dirty="0">
                <a:solidFill>
                  <a:srgbClr val="FFFFCC"/>
                </a:solidFill>
              </a:rPr>
              <a:t>, Lepiota </a:t>
            </a:r>
            <a:r>
              <a:rPr lang="tr-TR" sz="2400" dirty="0" err="1">
                <a:solidFill>
                  <a:srgbClr val="FFFFCC"/>
                </a:solidFill>
              </a:rPr>
              <a:t>helveola</a:t>
            </a:r>
            <a:r>
              <a:rPr lang="tr-TR" sz="2400" dirty="0">
                <a:solidFill>
                  <a:srgbClr val="FFFFCC"/>
                </a:solidFill>
              </a:rPr>
              <a:t>, Galerina </a:t>
            </a:r>
            <a:r>
              <a:rPr lang="tr-TR" sz="2400" dirty="0" err="1">
                <a:solidFill>
                  <a:srgbClr val="FFFFCC"/>
                </a:solidFill>
              </a:rPr>
              <a:t>autumnalis</a:t>
            </a:r>
            <a:r>
              <a:rPr lang="tr-TR" sz="2400" dirty="0">
                <a:solidFill>
                  <a:srgbClr val="FFFFCC"/>
                </a:solidFill>
              </a:rPr>
              <a:t>, G.venenata ve Conocybe </a:t>
            </a:r>
            <a:r>
              <a:rPr lang="tr-TR" sz="2400" dirty="0" err="1">
                <a:solidFill>
                  <a:srgbClr val="FFFFCC"/>
                </a:solidFill>
              </a:rPr>
              <a:t>filaris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1371600"/>
            <a:ext cx="8540750" cy="4727575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Bir A.phalloides mantarının bir köpek veya bir atı öldürebileceği tahmin edilmektedir.</a:t>
            </a:r>
          </a:p>
          <a:p>
            <a:pPr eaLnBrk="1" hangingPunct="1">
              <a:defRPr/>
            </a:pPr>
            <a:r>
              <a:rPr lang="tr-TR" dirty="0" smtClean="0"/>
              <a:t>Toksinin hedefi; hücre </a:t>
            </a:r>
            <a:r>
              <a:rPr lang="tr-TR" dirty="0"/>
              <a:t>yenilenmesinin hızlı olduğu sindirim kanalı </a:t>
            </a:r>
            <a:r>
              <a:rPr lang="tr-TR" dirty="0" err="1"/>
              <a:t>epitel</a:t>
            </a:r>
            <a:r>
              <a:rPr lang="tr-TR" dirty="0"/>
              <a:t> hücreleri, </a:t>
            </a:r>
            <a:r>
              <a:rPr lang="tr-TR" dirty="0" err="1"/>
              <a:t>hepatositler</a:t>
            </a:r>
            <a:r>
              <a:rPr lang="tr-TR" dirty="0"/>
              <a:t> ve böbrek </a:t>
            </a:r>
            <a:r>
              <a:rPr lang="tr-TR" dirty="0" err="1"/>
              <a:t>epitel</a:t>
            </a:r>
            <a:r>
              <a:rPr lang="tr-TR" dirty="0"/>
              <a:t> hücreleridir</a:t>
            </a:r>
            <a:r>
              <a:rPr lang="tr-TR" dirty="0" smtClean="0"/>
              <a:t>. </a:t>
            </a:r>
          </a:p>
          <a:p>
            <a:pPr eaLnBrk="1" hangingPunct="1">
              <a:defRPr/>
            </a:pPr>
            <a:r>
              <a:rPr lang="tr-TR" dirty="0" smtClean="0"/>
              <a:t>Sonuç; özellikle </a:t>
            </a:r>
            <a:r>
              <a:rPr lang="tr-TR" dirty="0"/>
              <a:t>karaciğer, böbrekler ve merkezi sinir sisteminde </a:t>
            </a:r>
            <a:r>
              <a:rPr lang="tr-TR" dirty="0" smtClean="0"/>
              <a:t>hasar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400" dirty="0">
                <a:solidFill>
                  <a:srgbClr val="FFFFCC"/>
                </a:solidFill>
              </a:rPr>
              <a:t>Amanita </a:t>
            </a:r>
            <a:r>
              <a:rPr lang="tr-TR" sz="2400" dirty="0" err="1">
                <a:solidFill>
                  <a:srgbClr val="FFFFCC"/>
                </a:solidFill>
              </a:rPr>
              <a:t>phalloides</a:t>
            </a:r>
            <a:r>
              <a:rPr lang="tr-TR" sz="2400" dirty="0">
                <a:solidFill>
                  <a:srgbClr val="FFFFCC"/>
                </a:solidFill>
              </a:rPr>
              <a:t>, A. </a:t>
            </a:r>
            <a:r>
              <a:rPr lang="tr-TR" sz="2400" dirty="0" err="1">
                <a:solidFill>
                  <a:srgbClr val="FFFFCC"/>
                </a:solidFill>
              </a:rPr>
              <a:t>virosa</a:t>
            </a:r>
            <a:r>
              <a:rPr lang="tr-TR" sz="2400" dirty="0">
                <a:solidFill>
                  <a:srgbClr val="FFFFCC"/>
                </a:solidFill>
              </a:rPr>
              <a:t>, Lepiota </a:t>
            </a:r>
            <a:r>
              <a:rPr lang="tr-TR" sz="2400" dirty="0" err="1">
                <a:solidFill>
                  <a:srgbClr val="FFFFCC"/>
                </a:solidFill>
              </a:rPr>
              <a:t>helveola</a:t>
            </a:r>
            <a:r>
              <a:rPr lang="tr-TR" sz="2400" dirty="0">
                <a:solidFill>
                  <a:srgbClr val="FFFFCC"/>
                </a:solidFill>
              </a:rPr>
              <a:t>, Galerina </a:t>
            </a:r>
            <a:r>
              <a:rPr lang="tr-TR" sz="2400" dirty="0" err="1">
                <a:solidFill>
                  <a:srgbClr val="FFFFCC"/>
                </a:solidFill>
              </a:rPr>
              <a:t>autumnalis</a:t>
            </a:r>
            <a:r>
              <a:rPr lang="tr-TR" sz="2400" dirty="0">
                <a:solidFill>
                  <a:srgbClr val="FFFFCC"/>
                </a:solidFill>
              </a:rPr>
              <a:t>, G.venenata ve Conocybe </a:t>
            </a:r>
            <a:r>
              <a:rPr lang="tr-TR" sz="2400" dirty="0" err="1">
                <a:solidFill>
                  <a:srgbClr val="FFFFCC"/>
                </a:solidFill>
              </a:rPr>
              <a:t>filaris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1600200"/>
            <a:ext cx="8540750" cy="5068888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Etkilerini nükleer RNA </a:t>
            </a:r>
            <a:r>
              <a:rPr lang="tr-TR" dirty="0" err="1" smtClean="0"/>
              <a:t>polimeraz</a:t>
            </a:r>
            <a:r>
              <a:rPr lang="tr-TR" dirty="0" smtClean="0"/>
              <a:t> </a:t>
            </a:r>
            <a:r>
              <a:rPr lang="tr-TR" dirty="0" err="1" smtClean="0"/>
              <a:t>II’ye</a:t>
            </a:r>
            <a:r>
              <a:rPr lang="tr-TR" dirty="0" smtClean="0"/>
              <a:t> bağlanarak gösterirler. Böylece </a:t>
            </a:r>
            <a:r>
              <a:rPr lang="tr-TR" dirty="0" err="1" smtClean="0"/>
              <a:t>fosfodiesteraz</a:t>
            </a:r>
            <a:r>
              <a:rPr lang="tr-TR" dirty="0" smtClean="0"/>
              <a:t> bağlarının şekillenmesini ve sonuçta RNA, DNA ve protein sentezini önlerler.</a:t>
            </a:r>
          </a:p>
          <a:p>
            <a:pPr eaLnBrk="1" hangingPunct="1">
              <a:defRPr/>
            </a:pPr>
            <a:r>
              <a:rPr lang="tr-TR" dirty="0" err="1" smtClean="0"/>
              <a:t>mRNA’daki</a:t>
            </a:r>
            <a:r>
              <a:rPr lang="tr-TR" dirty="0" smtClean="0"/>
              <a:t> düşme </a:t>
            </a:r>
            <a:r>
              <a:rPr lang="tr-TR" dirty="0" err="1" smtClean="0"/>
              <a:t>hepatositlerde</a:t>
            </a:r>
            <a:r>
              <a:rPr lang="tr-TR" dirty="0" smtClean="0"/>
              <a:t> nekroza,</a:t>
            </a:r>
          </a:p>
          <a:p>
            <a:pPr eaLnBrk="1" hangingPunct="1">
              <a:defRPr/>
            </a:pPr>
            <a:r>
              <a:rPr lang="tr-TR" dirty="0" smtClean="0"/>
              <a:t>Ayrıca </a:t>
            </a:r>
            <a:r>
              <a:rPr lang="tr-TR" dirty="0" err="1" smtClean="0"/>
              <a:t>apoptozise</a:t>
            </a:r>
            <a:r>
              <a:rPr lang="tr-TR" dirty="0" smtClean="0"/>
              <a:t> neden olurlar.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968375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>
                <a:solidFill>
                  <a:srgbClr val="FFFFCC"/>
                </a:solidFill>
              </a:rPr>
              <a:t>Amanita </a:t>
            </a:r>
            <a:r>
              <a:rPr lang="tr-TR" sz="2400" dirty="0" err="1">
                <a:solidFill>
                  <a:srgbClr val="FFFFCC"/>
                </a:solidFill>
              </a:rPr>
              <a:t>phalloides</a:t>
            </a:r>
            <a:r>
              <a:rPr lang="tr-TR" sz="2400" dirty="0">
                <a:solidFill>
                  <a:srgbClr val="FFFFCC"/>
                </a:solidFill>
              </a:rPr>
              <a:t>, A. </a:t>
            </a:r>
            <a:r>
              <a:rPr lang="tr-TR" sz="2400" dirty="0" err="1">
                <a:solidFill>
                  <a:srgbClr val="FFFFCC"/>
                </a:solidFill>
              </a:rPr>
              <a:t>virosa</a:t>
            </a:r>
            <a:r>
              <a:rPr lang="tr-TR" sz="2400" dirty="0">
                <a:solidFill>
                  <a:srgbClr val="FFFFCC"/>
                </a:solidFill>
              </a:rPr>
              <a:t>, Lepiota </a:t>
            </a:r>
            <a:r>
              <a:rPr lang="tr-TR" sz="2400" dirty="0" err="1">
                <a:solidFill>
                  <a:srgbClr val="FFFFCC"/>
                </a:solidFill>
              </a:rPr>
              <a:t>helveola</a:t>
            </a:r>
            <a:r>
              <a:rPr lang="tr-TR" sz="2400" dirty="0">
                <a:solidFill>
                  <a:srgbClr val="FFFFCC"/>
                </a:solidFill>
              </a:rPr>
              <a:t>, Galerina </a:t>
            </a:r>
            <a:r>
              <a:rPr lang="tr-TR" sz="2400" dirty="0" err="1">
                <a:solidFill>
                  <a:srgbClr val="FFFFCC"/>
                </a:solidFill>
              </a:rPr>
              <a:t>autumnalis</a:t>
            </a:r>
            <a:r>
              <a:rPr lang="tr-TR" sz="2400" dirty="0">
                <a:solidFill>
                  <a:srgbClr val="FFFFCC"/>
                </a:solidFill>
              </a:rPr>
              <a:t>, G.venenata ve Conocybe </a:t>
            </a:r>
            <a:r>
              <a:rPr lang="tr-TR" sz="2400" dirty="0" err="1">
                <a:solidFill>
                  <a:srgbClr val="FFFFCC"/>
                </a:solidFill>
              </a:rPr>
              <a:t>filaris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1196975"/>
            <a:ext cx="8540750" cy="5400675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Klinik belirtiler kendilerini 4 dönemde gösterirler;</a:t>
            </a:r>
          </a:p>
          <a:p>
            <a:pPr eaLnBrk="1" hangingPunct="1">
              <a:defRPr/>
            </a:pPr>
            <a:r>
              <a:rPr lang="tr-TR" sz="2400" dirty="0" smtClean="0"/>
              <a:t>1) Hayvanın klinik belirti göstermediği </a:t>
            </a:r>
            <a:r>
              <a:rPr lang="tr-TR" sz="2400" dirty="0" err="1" smtClean="0"/>
              <a:t>latent</a:t>
            </a:r>
            <a:r>
              <a:rPr lang="tr-TR" sz="2400" dirty="0" smtClean="0"/>
              <a:t> dönem (mantar tüketildikten sonraki 6-12 saat)</a:t>
            </a:r>
          </a:p>
          <a:p>
            <a:pPr eaLnBrk="1" hangingPunct="1">
              <a:defRPr/>
            </a:pPr>
            <a:r>
              <a:rPr lang="tr-TR" sz="2400" dirty="0" smtClean="0"/>
              <a:t>2) Mide-bağırsak belirtilerinin görüldüğü dönem (yenildikten sonraki 12-24 saat)</a:t>
            </a:r>
          </a:p>
          <a:p>
            <a:pPr eaLnBrk="1" hangingPunct="1">
              <a:defRPr/>
            </a:pPr>
            <a:r>
              <a:rPr lang="tr-TR" sz="2400" dirty="0" smtClean="0"/>
              <a:t>3)Hayvanın düzelme gösterdiği hafif dönem (yenildikten sonraki 24-72 saat)</a:t>
            </a:r>
          </a:p>
          <a:p>
            <a:pPr eaLnBrk="1" hangingPunct="1">
              <a:defRPr/>
            </a:pPr>
            <a:r>
              <a:rPr lang="tr-TR" sz="2400" dirty="0" smtClean="0"/>
              <a:t>4) Karaciğer/böbrek fonksiyon bozukluklarının görüldüğü dönem (yenildikten sonraki 3-6 gün) ki bu dönem sonraki 7-14 gün boyunca düzelmeye veya ölüme neden olan belirtilerin görüldüğü dönemdir.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752475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Genel Bilgiler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950" y="981075"/>
            <a:ext cx="8734425" cy="5688013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Ekosistemin devamı için gereklidir: </a:t>
            </a:r>
          </a:p>
          <a:p>
            <a:pPr eaLnBrk="1" hangingPunct="1">
              <a:defRPr/>
            </a:pPr>
            <a:r>
              <a:rPr lang="tr-TR" dirty="0" smtClean="0"/>
              <a:t>Bitki ve hayvanları çürüterek elementlerin serbest bırakılmasını sağlarlar.</a:t>
            </a:r>
          </a:p>
          <a:p>
            <a:pPr eaLnBrk="1" hangingPunct="1">
              <a:defRPr/>
            </a:pPr>
            <a:r>
              <a:rPr lang="tr-TR" dirty="0" smtClean="0"/>
              <a:t>Ormanda karbondioksit salınımına neden olurlar. </a:t>
            </a:r>
          </a:p>
          <a:p>
            <a:pPr eaLnBrk="1" hangingPunct="1">
              <a:defRPr/>
            </a:pPr>
            <a:r>
              <a:rPr lang="tr-TR" dirty="0" smtClean="0"/>
              <a:t>Toprağın yapısını bitki gelişimi için uygun hale getirirler.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96938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>
                <a:solidFill>
                  <a:srgbClr val="FFFFCC"/>
                </a:solidFill>
              </a:rPr>
              <a:t>Amanita </a:t>
            </a:r>
            <a:r>
              <a:rPr lang="tr-TR" sz="2400" dirty="0" err="1">
                <a:solidFill>
                  <a:srgbClr val="FFFFCC"/>
                </a:solidFill>
              </a:rPr>
              <a:t>phalloides</a:t>
            </a:r>
            <a:r>
              <a:rPr lang="tr-TR" sz="2400" dirty="0">
                <a:solidFill>
                  <a:srgbClr val="FFFFCC"/>
                </a:solidFill>
              </a:rPr>
              <a:t>, A. </a:t>
            </a:r>
            <a:r>
              <a:rPr lang="tr-TR" sz="2400" dirty="0" err="1">
                <a:solidFill>
                  <a:srgbClr val="FFFFCC"/>
                </a:solidFill>
              </a:rPr>
              <a:t>virosa</a:t>
            </a:r>
            <a:r>
              <a:rPr lang="tr-TR" sz="2400" dirty="0">
                <a:solidFill>
                  <a:srgbClr val="FFFFCC"/>
                </a:solidFill>
              </a:rPr>
              <a:t>, Lepiota </a:t>
            </a:r>
            <a:r>
              <a:rPr lang="tr-TR" sz="2400" dirty="0" err="1">
                <a:solidFill>
                  <a:srgbClr val="FFFFCC"/>
                </a:solidFill>
              </a:rPr>
              <a:t>helveola</a:t>
            </a:r>
            <a:r>
              <a:rPr lang="tr-TR" sz="2400" dirty="0">
                <a:solidFill>
                  <a:srgbClr val="FFFFCC"/>
                </a:solidFill>
              </a:rPr>
              <a:t>, Galerina </a:t>
            </a:r>
            <a:r>
              <a:rPr lang="tr-TR" sz="2400" dirty="0" err="1">
                <a:solidFill>
                  <a:srgbClr val="FFFFCC"/>
                </a:solidFill>
              </a:rPr>
              <a:t>autumnalis</a:t>
            </a:r>
            <a:r>
              <a:rPr lang="tr-TR" sz="2400" dirty="0">
                <a:solidFill>
                  <a:srgbClr val="FFFFCC"/>
                </a:solidFill>
              </a:rPr>
              <a:t>, G.venenata ve Conocybe </a:t>
            </a:r>
            <a:r>
              <a:rPr lang="tr-TR" sz="2400" dirty="0" err="1">
                <a:solidFill>
                  <a:srgbClr val="FFFFCC"/>
                </a:solidFill>
              </a:rPr>
              <a:t>filaris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125538"/>
            <a:ext cx="8842375" cy="5399087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Mantarın teşhisi; (</a:t>
            </a:r>
            <a:r>
              <a:rPr lang="tr-TR" sz="2400" dirty="0" err="1" smtClean="0"/>
              <a:t>Wieland</a:t>
            </a:r>
            <a:r>
              <a:rPr lang="tr-TR" sz="2400" dirty="0" smtClean="0"/>
              <a:t> testi)</a:t>
            </a:r>
          </a:p>
          <a:p>
            <a:pPr eaLnBrk="1" hangingPunct="1">
              <a:defRPr/>
            </a:pPr>
            <a:r>
              <a:rPr lang="tr-TR" sz="2400" dirty="0" smtClean="0"/>
              <a:t>Küçük bir parça taze mantar (veya kusulan parçalardan da olabilir), bir gazete kâğıdının baskısız yerinde ezilir. </a:t>
            </a:r>
          </a:p>
          <a:p>
            <a:pPr eaLnBrk="1" hangingPunct="1">
              <a:defRPr/>
            </a:pPr>
            <a:r>
              <a:rPr lang="tr-TR" sz="2400" dirty="0" smtClean="0"/>
              <a:t>Leke kurutulur ve üzerine 1-2 damla %25'lik </a:t>
            </a:r>
            <a:r>
              <a:rPr lang="tr-TR" sz="2400" dirty="0" err="1" smtClean="0"/>
              <a:t>HCl</a:t>
            </a:r>
            <a:r>
              <a:rPr lang="tr-TR" sz="2400" dirty="0" smtClean="0"/>
              <a:t> damlatılır.</a:t>
            </a:r>
          </a:p>
          <a:p>
            <a:pPr eaLnBrk="1" hangingPunct="1">
              <a:defRPr/>
            </a:pPr>
            <a:r>
              <a:rPr lang="tr-TR" sz="2400" dirty="0" smtClean="0"/>
              <a:t>Mantar suyunda 0.02 mg/ml'den fazla </a:t>
            </a:r>
            <a:r>
              <a:rPr lang="tr-TR" sz="2400" dirty="0" err="1" smtClean="0"/>
              <a:t>amatoksin</a:t>
            </a:r>
            <a:r>
              <a:rPr lang="tr-TR" sz="2400" dirty="0" smtClean="0"/>
              <a:t> varsa, 5-10 dakika sonra leke yeşil-mavi ve daha sonra mavi renk alır. (Asit, kağıdın lignin içeriğini parçalayarak aldehitlerin açığa çıkmasına ve aldehitlerin de </a:t>
            </a:r>
            <a:r>
              <a:rPr lang="tr-TR" sz="2400" dirty="0" err="1" smtClean="0"/>
              <a:t>amotoksinlerle</a:t>
            </a:r>
            <a:r>
              <a:rPr lang="tr-TR" sz="2400" dirty="0" smtClean="0"/>
              <a:t> reaksiyona girmesi esasına dayanır)</a:t>
            </a:r>
          </a:p>
          <a:p>
            <a:pPr eaLnBrk="1" hangingPunct="1">
              <a:defRPr/>
            </a:pPr>
            <a:r>
              <a:rPr lang="tr-TR" sz="2400" dirty="0" smtClean="0">
                <a:solidFill>
                  <a:srgbClr val="FFC000"/>
                </a:solidFill>
              </a:rPr>
              <a:t>Dikkat: Test olumsuz çıkarsa mantarın zehirsiz olduğunu göstermez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400" dirty="0">
                <a:solidFill>
                  <a:srgbClr val="FFFFCC"/>
                </a:solidFill>
              </a:rPr>
              <a:t>Amanita </a:t>
            </a:r>
            <a:r>
              <a:rPr lang="tr-TR" sz="2400" dirty="0" err="1">
                <a:solidFill>
                  <a:srgbClr val="FFFFCC"/>
                </a:solidFill>
              </a:rPr>
              <a:t>phalloides</a:t>
            </a:r>
            <a:r>
              <a:rPr lang="tr-TR" sz="2400" dirty="0">
                <a:solidFill>
                  <a:srgbClr val="FFFFCC"/>
                </a:solidFill>
              </a:rPr>
              <a:t>, A. </a:t>
            </a:r>
            <a:r>
              <a:rPr lang="tr-TR" sz="2400" dirty="0" err="1">
                <a:solidFill>
                  <a:srgbClr val="FFFFCC"/>
                </a:solidFill>
              </a:rPr>
              <a:t>virosa</a:t>
            </a:r>
            <a:r>
              <a:rPr lang="tr-TR" sz="2400" dirty="0">
                <a:solidFill>
                  <a:srgbClr val="FFFFCC"/>
                </a:solidFill>
              </a:rPr>
              <a:t>, Lepiota </a:t>
            </a:r>
            <a:r>
              <a:rPr lang="tr-TR" sz="2400" dirty="0" err="1">
                <a:solidFill>
                  <a:srgbClr val="FFFFCC"/>
                </a:solidFill>
              </a:rPr>
              <a:t>helveola</a:t>
            </a:r>
            <a:r>
              <a:rPr lang="tr-TR" sz="2400" dirty="0">
                <a:solidFill>
                  <a:srgbClr val="FFFFCC"/>
                </a:solidFill>
              </a:rPr>
              <a:t>, Galerina </a:t>
            </a:r>
            <a:r>
              <a:rPr lang="tr-TR" sz="2400" dirty="0" err="1">
                <a:solidFill>
                  <a:srgbClr val="FFFFCC"/>
                </a:solidFill>
              </a:rPr>
              <a:t>autumnalis</a:t>
            </a:r>
            <a:r>
              <a:rPr lang="tr-TR" sz="2400" dirty="0">
                <a:solidFill>
                  <a:srgbClr val="FFFFCC"/>
                </a:solidFill>
              </a:rPr>
              <a:t>, G.venenata ve Conocybe </a:t>
            </a:r>
            <a:r>
              <a:rPr lang="tr-TR" sz="2400" dirty="0" err="1">
                <a:solidFill>
                  <a:srgbClr val="FFFFCC"/>
                </a:solidFill>
              </a:rPr>
              <a:t>filaris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800" dirty="0" smtClean="0"/>
              <a:t>Tedavide özel antidot yok. </a:t>
            </a:r>
          </a:p>
          <a:p>
            <a:pPr eaLnBrk="1" hangingPunct="1">
              <a:defRPr/>
            </a:pPr>
            <a:r>
              <a:rPr lang="tr-TR" sz="2800" dirty="0" smtClean="0"/>
              <a:t>Penisilin </a:t>
            </a:r>
            <a:r>
              <a:rPr lang="tr-TR" sz="2800" dirty="0"/>
              <a:t>G (yüksek dozlarda-1000 </a:t>
            </a:r>
            <a:r>
              <a:rPr lang="tr-TR" sz="2800" dirty="0" smtClean="0"/>
              <a:t>mg/kg Dİ), </a:t>
            </a:r>
            <a:r>
              <a:rPr lang="tr-TR" sz="2800" dirty="0"/>
              <a:t>kombine </a:t>
            </a:r>
            <a:r>
              <a:rPr lang="tr-TR" sz="2800" dirty="0" err="1"/>
              <a:t>silibinin</a:t>
            </a:r>
            <a:r>
              <a:rPr lang="tr-TR" sz="2800" dirty="0"/>
              <a:t>/penisilin </a:t>
            </a:r>
            <a:r>
              <a:rPr lang="tr-TR" sz="2800" dirty="0" smtClean="0"/>
              <a:t>G (</a:t>
            </a:r>
            <a:r>
              <a:rPr lang="tr-TR" sz="2800" dirty="0" err="1" smtClean="0"/>
              <a:t>amanitinlerin</a:t>
            </a:r>
            <a:r>
              <a:rPr lang="tr-TR" sz="2800" dirty="0" smtClean="0"/>
              <a:t> </a:t>
            </a:r>
            <a:r>
              <a:rPr lang="tr-TR" sz="2800" dirty="0" err="1" smtClean="0"/>
              <a:t>hepatositlere</a:t>
            </a:r>
            <a:r>
              <a:rPr lang="tr-TR" sz="2800" dirty="0" smtClean="0"/>
              <a:t> taşınmasını azaltırlar), </a:t>
            </a:r>
            <a:r>
              <a:rPr lang="tr-TR" sz="2800" dirty="0" err="1"/>
              <a:t>simetidin</a:t>
            </a:r>
            <a:r>
              <a:rPr lang="tr-TR" sz="2800" dirty="0"/>
              <a:t>, N-</a:t>
            </a:r>
            <a:r>
              <a:rPr lang="tr-TR" sz="2800" dirty="0" err="1"/>
              <a:t>asetilsistein</a:t>
            </a:r>
            <a:r>
              <a:rPr lang="tr-TR" sz="2800" dirty="0"/>
              <a:t> veya vitamin C uygulamalarından yararlı sonuçlar </a:t>
            </a:r>
            <a:r>
              <a:rPr lang="tr-TR" sz="2800" dirty="0" smtClean="0"/>
              <a:t>alınabilir.</a:t>
            </a:r>
          </a:p>
          <a:p>
            <a:pPr eaLnBrk="1" hangingPunct="1">
              <a:defRPr/>
            </a:pPr>
            <a:r>
              <a:rPr lang="tr-TR" sz="2800" dirty="0" smtClean="0"/>
              <a:t>Hipoglisemi şekillendiğinde kalıcıdır.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60350"/>
            <a:ext cx="8302625" cy="968375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>
                <a:solidFill>
                  <a:srgbClr val="FFFFCC"/>
                </a:solidFill>
              </a:rPr>
              <a:t>Amanita </a:t>
            </a:r>
            <a:r>
              <a:rPr lang="tr-TR" sz="2400" dirty="0" err="1">
                <a:solidFill>
                  <a:srgbClr val="FFFFCC"/>
                </a:solidFill>
              </a:rPr>
              <a:t>phalloides</a:t>
            </a:r>
            <a:r>
              <a:rPr lang="tr-TR" sz="2400" dirty="0">
                <a:solidFill>
                  <a:srgbClr val="FFFFCC"/>
                </a:solidFill>
              </a:rPr>
              <a:t>, A. </a:t>
            </a:r>
            <a:r>
              <a:rPr lang="tr-TR" sz="2400" dirty="0" err="1">
                <a:solidFill>
                  <a:srgbClr val="FFFFCC"/>
                </a:solidFill>
              </a:rPr>
              <a:t>virosa</a:t>
            </a:r>
            <a:r>
              <a:rPr lang="tr-TR" sz="2400" dirty="0">
                <a:solidFill>
                  <a:srgbClr val="FFFFCC"/>
                </a:solidFill>
              </a:rPr>
              <a:t>, Lepiota </a:t>
            </a:r>
            <a:r>
              <a:rPr lang="tr-TR" sz="2400" dirty="0" err="1">
                <a:solidFill>
                  <a:srgbClr val="FFFFCC"/>
                </a:solidFill>
              </a:rPr>
              <a:t>helveola</a:t>
            </a:r>
            <a:r>
              <a:rPr lang="tr-TR" sz="2400" dirty="0">
                <a:solidFill>
                  <a:srgbClr val="FFFFCC"/>
                </a:solidFill>
              </a:rPr>
              <a:t>, Galerina </a:t>
            </a:r>
            <a:r>
              <a:rPr lang="tr-TR" sz="2400" dirty="0" err="1">
                <a:solidFill>
                  <a:srgbClr val="FFFFCC"/>
                </a:solidFill>
              </a:rPr>
              <a:t>autumnalis</a:t>
            </a:r>
            <a:r>
              <a:rPr lang="tr-TR" sz="2400" dirty="0">
                <a:solidFill>
                  <a:srgbClr val="FFFFCC"/>
                </a:solidFill>
              </a:rPr>
              <a:t>, G.venenata ve Conocybe </a:t>
            </a:r>
            <a:r>
              <a:rPr lang="tr-TR" sz="2400" dirty="0" err="1">
                <a:solidFill>
                  <a:srgbClr val="FFFFCC"/>
                </a:solidFill>
              </a:rPr>
              <a:t>filaris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388" y="1228725"/>
            <a:ext cx="8662987" cy="4870450"/>
          </a:xfrm>
        </p:spPr>
        <p:txBody>
          <a:bodyPr/>
          <a:lstStyle/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endParaRPr lang="tr-TR" dirty="0"/>
          </a:p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endParaRPr lang="tr-TR" dirty="0"/>
          </a:p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r>
              <a:rPr lang="tr-TR" sz="2400" dirty="0" smtClean="0"/>
              <a:t>İnsandaki </a:t>
            </a:r>
            <a:r>
              <a:rPr lang="tr-TR" sz="2400" dirty="0" err="1" smtClean="0"/>
              <a:t>amanitin</a:t>
            </a:r>
            <a:r>
              <a:rPr lang="tr-TR" sz="2400" dirty="0" smtClean="0"/>
              <a:t> zehirlenmesinde görülen akut karaciğer hasarının önlenmesi için (</a:t>
            </a:r>
            <a:r>
              <a:rPr lang="tr-TR" sz="2400" dirty="0" err="1" smtClean="0"/>
              <a:t>Silibinin</a:t>
            </a:r>
            <a:r>
              <a:rPr lang="tr-TR" sz="2400" dirty="0" smtClean="0"/>
              <a:t>-Deve </a:t>
            </a:r>
            <a:r>
              <a:rPr lang="tr-TR" sz="2400" dirty="0" err="1" smtClean="0"/>
              <a:t>dikani</a:t>
            </a:r>
            <a:r>
              <a:rPr lang="tr-TR" sz="2400" dirty="0" smtClean="0"/>
              <a:t> meyvesi)</a:t>
            </a:r>
          </a:p>
        </p:txBody>
      </p:sp>
      <p:pic>
        <p:nvPicPr>
          <p:cNvPr id="45060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28725"/>
            <a:ext cx="2808287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28725"/>
            <a:ext cx="338455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1"/>
            <a:ext cx="8540750" cy="464096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Gyromitra </a:t>
            </a:r>
            <a:r>
              <a:rPr lang="tr-TR" sz="2400" dirty="0" err="1" smtClean="0"/>
              <a:t>esculenta</a:t>
            </a:r>
            <a:r>
              <a:rPr lang="tr-TR" sz="2400" dirty="0" smtClean="0"/>
              <a:t> (Kuzugöbeği ebesi, Çam göbeği)</a:t>
            </a:r>
          </a:p>
        </p:txBody>
      </p:sp>
      <p:pic>
        <p:nvPicPr>
          <p:cNvPr id="46083" name="Picture 5" descr="http://www.mykoweb.com/CAF/photos/large/Gyromitra_esculenta(fs-0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4383088"/>
            <a:ext cx="3168650" cy="2376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7" descr="http://www.mushroomexpert.com/images/nadon/nadon_gyromitra_esculenta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08050"/>
            <a:ext cx="54721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968375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>
                <a:solidFill>
                  <a:srgbClr val="FFFFCC"/>
                </a:solidFill>
              </a:rPr>
              <a:t>Gyromitra </a:t>
            </a:r>
            <a:r>
              <a:rPr lang="tr-TR" sz="2800" dirty="0" err="1">
                <a:solidFill>
                  <a:srgbClr val="FFFFCC"/>
                </a:solidFill>
              </a:rPr>
              <a:t>esculenta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388" y="1196975"/>
            <a:ext cx="8662987" cy="49022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Çiğ halde zehirli olan mantar toksinleri, mevcut pişirme teknikleriyle parçalanırlar. Ancak pişirme sırasında çıkan yemek dumanı içindeki gazların solunması zehirlenmeye yol açabilir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800" dirty="0">
                <a:solidFill>
                  <a:srgbClr val="FFFFCC"/>
                </a:solidFill>
              </a:rPr>
              <a:t>Gyromitra </a:t>
            </a:r>
            <a:r>
              <a:rPr lang="tr-TR" sz="2800" dirty="0" err="1">
                <a:solidFill>
                  <a:srgbClr val="FFFFCC"/>
                </a:solidFill>
              </a:rPr>
              <a:t>esculenta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388" y="1196975"/>
            <a:ext cx="8662987" cy="49022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Toksin olarak </a:t>
            </a:r>
            <a:r>
              <a:rPr lang="tr-TR" dirty="0" err="1" smtClean="0"/>
              <a:t>giromitrin</a:t>
            </a:r>
            <a:r>
              <a:rPr lang="tr-TR" dirty="0" smtClean="0"/>
              <a:t> (</a:t>
            </a:r>
            <a:r>
              <a:rPr lang="tr-TR" dirty="0" err="1" smtClean="0"/>
              <a:t>asetaldehit</a:t>
            </a:r>
            <a:r>
              <a:rPr lang="tr-TR" dirty="0" smtClean="0"/>
              <a:t> N-metil N-</a:t>
            </a:r>
            <a:r>
              <a:rPr lang="tr-TR" dirty="0" err="1" smtClean="0"/>
              <a:t>formil</a:t>
            </a:r>
            <a:r>
              <a:rPr lang="tr-TR" dirty="0" smtClean="0"/>
              <a:t> </a:t>
            </a:r>
            <a:r>
              <a:rPr lang="tr-TR" dirty="0" err="1" smtClean="0"/>
              <a:t>hidrazon</a:t>
            </a:r>
            <a:r>
              <a:rPr lang="tr-TR" dirty="0" smtClean="0"/>
              <a:t>) içerir. </a:t>
            </a:r>
          </a:p>
          <a:p>
            <a:pPr eaLnBrk="1" hangingPunct="1">
              <a:defRPr/>
            </a:pPr>
            <a:r>
              <a:rPr lang="tr-TR" dirty="0" smtClean="0"/>
              <a:t>Alındıktan sonra 6-12 saat içinde hidrolize olarak N-metil-N-</a:t>
            </a:r>
            <a:r>
              <a:rPr lang="tr-TR" dirty="0" err="1" smtClean="0"/>
              <a:t>formilhidrazin’e</a:t>
            </a:r>
            <a:r>
              <a:rPr lang="tr-TR" dirty="0" smtClean="0"/>
              <a:t> ve bu da daha sonra mono-metil </a:t>
            </a:r>
            <a:r>
              <a:rPr lang="tr-TR" dirty="0" err="1" smtClean="0"/>
              <a:t>hidrazin’e</a:t>
            </a:r>
            <a:r>
              <a:rPr lang="tr-TR" dirty="0" smtClean="0"/>
              <a:t> dönüşür. Hidrolizin derecesi midedeki </a:t>
            </a:r>
            <a:r>
              <a:rPr lang="tr-TR" dirty="0" err="1" smtClean="0"/>
              <a:t>pH’ya</a:t>
            </a:r>
            <a:r>
              <a:rPr lang="tr-TR" dirty="0" smtClean="0"/>
              <a:t> bağlıdır.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96938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>
                <a:solidFill>
                  <a:srgbClr val="FFFFCC"/>
                </a:solidFill>
              </a:rPr>
              <a:t>Gyromitra </a:t>
            </a:r>
            <a:r>
              <a:rPr lang="tr-TR" sz="2800" dirty="0" err="1">
                <a:solidFill>
                  <a:srgbClr val="FFFFCC"/>
                </a:solidFill>
              </a:rPr>
              <a:t>esculenta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1125538"/>
            <a:ext cx="8540750" cy="5327650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Klinik belirtiler; kusma, karın ağrısı ve </a:t>
            </a:r>
            <a:r>
              <a:rPr lang="tr-TR" sz="2400" dirty="0" err="1" smtClean="0"/>
              <a:t>diyare</a:t>
            </a:r>
            <a:endParaRPr lang="tr-TR" sz="2400" dirty="0" smtClean="0"/>
          </a:p>
          <a:p>
            <a:pPr eaLnBrk="1" hangingPunct="1">
              <a:defRPr/>
            </a:pPr>
            <a:r>
              <a:rPr lang="tr-TR" sz="2400" dirty="0" smtClean="0"/>
              <a:t>Ağır olgularda görülen </a:t>
            </a:r>
            <a:r>
              <a:rPr lang="tr-TR" sz="2400" dirty="0" err="1" smtClean="0"/>
              <a:t>konvülziyonlardan</a:t>
            </a:r>
            <a:r>
              <a:rPr lang="tr-TR" sz="2400" dirty="0" smtClean="0"/>
              <a:t> sorumlu toksin </a:t>
            </a:r>
            <a:r>
              <a:rPr lang="tr-TR" sz="2400" dirty="0" err="1" smtClean="0"/>
              <a:t>monometilhidrazin</a:t>
            </a:r>
            <a:r>
              <a:rPr lang="tr-TR" sz="2400" dirty="0" smtClean="0"/>
              <a:t>, </a:t>
            </a:r>
            <a:r>
              <a:rPr lang="tr-TR" sz="2400" dirty="0" err="1" smtClean="0"/>
              <a:t>piridoksal</a:t>
            </a:r>
            <a:r>
              <a:rPr lang="tr-TR" sz="2400" dirty="0" smtClean="0"/>
              <a:t> </a:t>
            </a:r>
            <a:r>
              <a:rPr lang="tr-TR" sz="2400" dirty="0" err="1" smtClean="0"/>
              <a:t>fosfokinazı</a:t>
            </a:r>
            <a:r>
              <a:rPr lang="tr-TR" sz="2400" dirty="0" smtClean="0"/>
              <a:t> </a:t>
            </a:r>
            <a:r>
              <a:rPr lang="tr-TR" sz="2400" dirty="0" err="1" smtClean="0"/>
              <a:t>inhibe</a:t>
            </a:r>
            <a:r>
              <a:rPr lang="tr-TR" sz="2400" dirty="0" smtClean="0"/>
              <a:t> ederek </a:t>
            </a:r>
            <a:r>
              <a:rPr lang="tr-TR" sz="2400" dirty="0" err="1" smtClean="0"/>
              <a:t>piridoksal</a:t>
            </a:r>
            <a:r>
              <a:rPr lang="tr-TR" sz="2400" dirty="0" smtClean="0"/>
              <a:t> 5-fosfat konsantrasyonlarında azalmaya neden olur. </a:t>
            </a:r>
          </a:p>
          <a:p>
            <a:pPr eaLnBrk="1" hangingPunct="1">
              <a:defRPr/>
            </a:pPr>
            <a:r>
              <a:rPr lang="tr-TR" sz="2400" dirty="0" err="1" smtClean="0"/>
              <a:t>Piridoksal</a:t>
            </a:r>
            <a:r>
              <a:rPr lang="tr-TR" sz="2400" dirty="0" smtClean="0"/>
              <a:t> 5-fosfatın tükenmesi GABA sentezinin azalmasına ve </a:t>
            </a:r>
            <a:r>
              <a:rPr lang="tr-TR" sz="2400" dirty="0" err="1" smtClean="0"/>
              <a:t>glutamik</a:t>
            </a:r>
            <a:r>
              <a:rPr lang="tr-TR" sz="2400" dirty="0" smtClean="0"/>
              <a:t> asit konsantrasyonunun artışına yol açar. Bu durum inatçı epileptik nöbetlerin gelişmesine neden olur. </a:t>
            </a:r>
          </a:p>
          <a:p>
            <a:pPr eaLnBrk="1" hangingPunct="1">
              <a:defRPr/>
            </a:pPr>
            <a:r>
              <a:rPr lang="tr-TR" sz="2400" dirty="0"/>
              <a:t>Hidrazin </a:t>
            </a:r>
            <a:r>
              <a:rPr lang="tr-TR" sz="2400" dirty="0" smtClean="0"/>
              <a:t>analogları laboratuvar </a:t>
            </a:r>
            <a:r>
              <a:rPr lang="tr-TR" sz="2400" dirty="0"/>
              <a:t>hayvanlarında </a:t>
            </a:r>
            <a:r>
              <a:rPr lang="tr-TR" sz="2400" dirty="0" err="1"/>
              <a:t>karsinojen</a:t>
            </a:r>
            <a:r>
              <a:rPr lang="tr-TR" sz="2400" dirty="0"/>
              <a:t> etki göstermişlerdir. </a:t>
            </a:r>
          </a:p>
          <a:p>
            <a:pPr eaLnBrk="1" hangingPunct="1">
              <a:defRPr/>
            </a:pPr>
            <a:endParaRPr lang="tr-T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96938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>
                <a:solidFill>
                  <a:srgbClr val="FFFFCC"/>
                </a:solidFill>
              </a:rPr>
              <a:t>Gyromitra </a:t>
            </a:r>
            <a:r>
              <a:rPr lang="tr-TR" dirty="0" err="1">
                <a:solidFill>
                  <a:srgbClr val="FFFFCC"/>
                </a:solidFill>
              </a:rPr>
              <a:t>esculenta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950" y="1125538"/>
            <a:ext cx="8734425" cy="5543550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Tedavide, mantarın tüketilmesinden hemen sonra verilmesi kaydıyla etkin kömür (1 g/kg) yararlı olabilir. Gerektiği kadar damar içi sıvı verilmelidir. Damar içi </a:t>
            </a:r>
            <a:r>
              <a:rPr lang="tr-TR" sz="2400" dirty="0" err="1" smtClean="0"/>
              <a:t>piridoksin</a:t>
            </a:r>
            <a:r>
              <a:rPr lang="tr-TR" sz="2400" dirty="0" smtClean="0"/>
              <a:t>, nörolojik belirtileri kontrol altına alır.</a:t>
            </a:r>
          </a:p>
          <a:p>
            <a:pPr eaLnBrk="1" hangingPunct="1">
              <a:defRPr/>
            </a:pPr>
            <a:r>
              <a:rPr lang="tr-TR" sz="2400" dirty="0" smtClean="0"/>
              <a:t>Köpeklerde de </a:t>
            </a:r>
            <a:r>
              <a:rPr lang="tr-TR" sz="2400" dirty="0" err="1" smtClean="0"/>
              <a:t>diazepamla</a:t>
            </a:r>
            <a:r>
              <a:rPr lang="tr-TR" sz="2400" dirty="0" smtClean="0"/>
              <a:t> birlikte kullanıldığında daha iyi sonuçlar alınır. </a:t>
            </a:r>
          </a:p>
          <a:p>
            <a:pPr eaLnBrk="1" hangingPunct="1">
              <a:defRPr/>
            </a:pPr>
            <a:r>
              <a:rPr lang="tr-TR" sz="2400" dirty="0" smtClean="0"/>
              <a:t>Vitamin B kompleksi </a:t>
            </a:r>
            <a:r>
              <a:rPr lang="tr-TR" sz="2400" dirty="0" err="1" smtClean="0"/>
              <a:t>nörotoksik</a:t>
            </a:r>
            <a:r>
              <a:rPr lang="tr-TR" sz="2400" dirty="0" smtClean="0"/>
              <a:t> belirtilere karşı verilebilir.</a:t>
            </a:r>
          </a:p>
          <a:p>
            <a:pPr eaLnBrk="1" hangingPunct="1">
              <a:defRPr/>
            </a:pPr>
            <a:r>
              <a:rPr lang="tr-TR" sz="2400" dirty="0"/>
              <a:t>Siyanoz ve </a:t>
            </a:r>
            <a:r>
              <a:rPr lang="tr-TR" sz="2400" dirty="0" err="1"/>
              <a:t>methemoglobin</a:t>
            </a:r>
            <a:r>
              <a:rPr lang="tr-TR" sz="2400" dirty="0"/>
              <a:t> oluşması durumunda metilen mavisi verilebilir</a:t>
            </a:r>
            <a:endParaRPr lang="tr-T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sz="4400" dirty="0" smtClean="0"/>
              <a:t>Latent Süresi 24 Saatten Fazla Olan Mantarlar</a:t>
            </a:r>
            <a:endParaRPr lang="tr-TR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228601"/>
            <a:ext cx="8842375" cy="392088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smtClean="0"/>
              <a:t>Cortinarius türü mantarlar (Örümcek mantarlar) </a:t>
            </a:r>
          </a:p>
        </p:txBody>
      </p:sp>
      <p:pic>
        <p:nvPicPr>
          <p:cNvPr id="52227" name="Picture 5" descr="http://botit.botany.wisc.edu/toms_fungi/images/czaki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981075"/>
            <a:ext cx="3482975" cy="277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7" descr="http://www.mushroomexpert.com/images/kuo3/cortinarius_corrugatus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981075"/>
            <a:ext cx="3744913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9" descr="http://www.first-nature.com/fungi/images/cortinariales/cortinarius-bolaris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933825"/>
            <a:ext cx="3579813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1" descr="https://encrypted-tbn0.gstatic.com/images?q=tbn:ANd9GcQwNMXQ0U66VzaFJn4q1u7UZVAajM8AFfimRpecrz4gsQQv6PdBX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8" y="3759200"/>
            <a:ext cx="377825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23913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Genel Bilgiler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052513"/>
            <a:ext cx="8842375" cy="5545137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Zehirli mantarları zehirsizlerden ayırmak için genel bir kural yoktur (Birbirlerine çok benzerler)</a:t>
            </a:r>
          </a:p>
          <a:p>
            <a:pPr eaLnBrk="1" hangingPunct="1">
              <a:defRPr/>
            </a:pPr>
            <a:r>
              <a:rPr lang="tr-TR" dirty="0" smtClean="0"/>
              <a:t>Çoğu kez yenebilen mantarlarla zehirli mantarlar yan yana yetişirler.</a:t>
            </a:r>
          </a:p>
          <a:p>
            <a:pPr eaLnBrk="1" hangingPunct="1">
              <a:defRPr/>
            </a:pPr>
            <a:r>
              <a:rPr lang="tr-TR" dirty="0" err="1" smtClean="0"/>
              <a:t>Mantarbilimci</a:t>
            </a:r>
            <a:r>
              <a:rPr lang="tr-TR" dirty="0" smtClean="0"/>
              <a:t> (</a:t>
            </a:r>
            <a:r>
              <a:rPr lang="tr-TR" dirty="0" err="1" smtClean="0"/>
              <a:t>Mikolog</a:t>
            </a:r>
            <a:r>
              <a:rPr lang="tr-TR" dirty="0" smtClean="0"/>
              <a:t>) şart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752475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 dirty="0">
                <a:solidFill>
                  <a:srgbClr val="FFFFCC"/>
                </a:solidFill>
              </a:rPr>
              <a:t>Cortinarius türü mantarlar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388" y="981075"/>
            <a:ext cx="8662987" cy="51181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Toksinler; </a:t>
            </a:r>
            <a:r>
              <a:rPr lang="tr-TR" dirty="0" err="1" smtClean="0"/>
              <a:t>Orellin</a:t>
            </a:r>
            <a:r>
              <a:rPr lang="tr-TR" dirty="0" smtClean="0"/>
              <a:t> ve </a:t>
            </a:r>
            <a:r>
              <a:rPr lang="tr-TR" dirty="0" err="1"/>
              <a:t>O</a:t>
            </a:r>
            <a:r>
              <a:rPr lang="tr-TR" dirty="0" err="1" smtClean="0"/>
              <a:t>rellanin’dir</a:t>
            </a:r>
            <a:r>
              <a:rPr lang="tr-TR" dirty="0" smtClean="0"/>
              <a:t>. </a:t>
            </a:r>
          </a:p>
          <a:p>
            <a:pPr eaLnBrk="1" hangingPunct="1">
              <a:defRPr/>
            </a:pPr>
            <a:r>
              <a:rPr lang="tr-TR" dirty="0" smtClean="0"/>
              <a:t>3-10 kadar mantarın yenilmesiyle öldürücü olabilir. </a:t>
            </a:r>
          </a:p>
          <a:p>
            <a:pPr eaLnBrk="1" hangingPunct="1">
              <a:defRPr/>
            </a:pPr>
            <a:r>
              <a:rPr lang="tr-TR" dirty="0">
                <a:solidFill>
                  <a:srgbClr val="FFFFFF"/>
                </a:solidFill>
              </a:rPr>
              <a:t>Belirtiler iştahsızlık, kusma, ishal/</a:t>
            </a:r>
            <a:r>
              <a:rPr lang="tr-TR" dirty="0" err="1">
                <a:solidFill>
                  <a:srgbClr val="FFFFFF"/>
                </a:solidFill>
              </a:rPr>
              <a:t>konstipasyon</a:t>
            </a:r>
            <a:r>
              <a:rPr lang="tr-TR" dirty="0">
                <a:solidFill>
                  <a:srgbClr val="FFFFFF"/>
                </a:solidFill>
              </a:rPr>
              <a:t>, gastrit, susama ve </a:t>
            </a:r>
            <a:r>
              <a:rPr lang="tr-TR" dirty="0" err="1">
                <a:solidFill>
                  <a:srgbClr val="FFFFFF"/>
                </a:solidFill>
              </a:rPr>
              <a:t>poliüridir</a:t>
            </a:r>
            <a:r>
              <a:rPr lang="tr-TR" dirty="0">
                <a:solidFill>
                  <a:srgbClr val="FFFFFF"/>
                </a:solidFill>
              </a:rPr>
              <a:t>.</a:t>
            </a:r>
            <a:endParaRPr lang="tr-T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968375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 dirty="0">
                <a:solidFill>
                  <a:srgbClr val="FFFFCC"/>
                </a:solidFill>
              </a:rPr>
              <a:t>Cortinarius türü mantarlar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1196975"/>
            <a:ext cx="8540750" cy="532765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Tedavi, </a:t>
            </a:r>
            <a:r>
              <a:rPr lang="tr-TR" dirty="0" err="1" smtClean="0"/>
              <a:t>dekontaminasyona</a:t>
            </a:r>
            <a:r>
              <a:rPr lang="tr-TR" dirty="0" smtClean="0"/>
              <a:t>, mantarın </a:t>
            </a:r>
            <a:r>
              <a:rPr lang="tr-TR" dirty="0" err="1" smtClean="0"/>
              <a:t>identifikasyonuna</a:t>
            </a:r>
            <a:r>
              <a:rPr lang="tr-TR" dirty="0" smtClean="0"/>
              <a:t> (genellikle zordur) ve yoğun desteğe odaklıdır. </a:t>
            </a:r>
          </a:p>
          <a:p>
            <a:pPr eaLnBrk="1" hangingPunct="1">
              <a:defRPr/>
            </a:pPr>
            <a:r>
              <a:rPr lang="tr-TR" dirty="0" smtClean="0"/>
              <a:t>Böbrek fonksiyonu geri gelene kadar hastalara hemodiyaliz uygulanmalıdır. </a:t>
            </a:r>
          </a:p>
          <a:p>
            <a:pPr eaLnBrk="1" hangingPunct="1">
              <a:defRPr/>
            </a:pPr>
            <a:r>
              <a:rPr lang="tr-TR" dirty="0" err="1" smtClean="0"/>
              <a:t>Zehirliği</a:t>
            </a:r>
            <a:r>
              <a:rPr lang="tr-TR" dirty="0" smtClean="0"/>
              <a:t> artırma olasılığı nedeniyle </a:t>
            </a:r>
            <a:r>
              <a:rPr lang="tr-TR" dirty="0" err="1" smtClean="0"/>
              <a:t>pentobarbital</a:t>
            </a:r>
            <a:r>
              <a:rPr lang="tr-TR" dirty="0" smtClean="0"/>
              <a:t> ve/veya </a:t>
            </a:r>
            <a:r>
              <a:rPr lang="tr-TR" dirty="0" err="1" smtClean="0"/>
              <a:t>furosemid</a:t>
            </a:r>
            <a:r>
              <a:rPr lang="tr-TR" dirty="0" smtClean="0"/>
              <a:t> kullanımından kaçınılmalı veya sınırlı oranda kullanılmalıdır.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4400" dirty="0" smtClean="0"/>
              <a:t>Diğer mantarlar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23913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smtClean="0"/>
              <a:t>Ramaria </a:t>
            </a:r>
            <a:r>
              <a:rPr lang="tr-TR" sz="2800" dirty="0" err="1" smtClean="0"/>
              <a:t>flavo-brunnescens</a:t>
            </a:r>
            <a:r>
              <a:rPr lang="tr-TR" sz="2800" dirty="0" smtClean="0"/>
              <a:t> (Mercan mantarı)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052513"/>
            <a:ext cx="8842375" cy="5046662"/>
          </a:xfrm>
        </p:spPr>
        <p:txBody>
          <a:bodyPr/>
          <a:lstStyle/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endParaRPr lang="tr-TR" dirty="0"/>
          </a:p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endParaRPr lang="tr-TR" dirty="0" smtClean="0"/>
          </a:p>
          <a:p>
            <a:pPr eaLnBrk="1" hangingPunct="1">
              <a:defRPr/>
            </a:pPr>
            <a:r>
              <a:rPr lang="tr-TR" dirty="0" err="1" smtClean="0"/>
              <a:t>Ökaliptus</a:t>
            </a:r>
            <a:r>
              <a:rPr lang="tr-TR" dirty="0" smtClean="0"/>
              <a:t> ağaçlarında rastlanır.</a:t>
            </a:r>
          </a:p>
          <a:p>
            <a:pPr eaLnBrk="1" hangingPunct="1">
              <a:defRPr/>
            </a:pPr>
            <a:r>
              <a:rPr lang="tr-TR" dirty="0" smtClean="0"/>
              <a:t>İçerdiği toksin bilinmiyor. </a:t>
            </a:r>
          </a:p>
          <a:p>
            <a:pPr eaLnBrk="1" hangingPunct="1">
              <a:defRPr/>
            </a:pPr>
            <a:r>
              <a:rPr lang="tr-TR" dirty="0" smtClean="0"/>
              <a:t>Kurutmakla zehirliliği azalır. </a:t>
            </a:r>
          </a:p>
        </p:txBody>
      </p:sp>
      <p:pic>
        <p:nvPicPr>
          <p:cNvPr id="56324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73" y="1412776"/>
            <a:ext cx="24669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2" y="1320336"/>
            <a:ext cx="2809875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968375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Paxillus </a:t>
            </a:r>
            <a:r>
              <a:rPr lang="tr-TR" dirty="0" err="1" smtClean="0"/>
              <a:t>involutus</a:t>
            </a:r>
            <a:r>
              <a:rPr lang="tr-TR" dirty="0" smtClean="0"/>
              <a:t> </a:t>
            </a:r>
          </a:p>
        </p:txBody>
      </p:sp>
      <p:pic>
        <p:nvPicPr>
          <p:cNvPr id="57347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" y="1328738"/>
            <a:ext cx="4319588" cy="2879725"/>
          </a:xfrm>
        </p:spPr>
      </p:pic>
      <p:pic>
        <p:nvPicPr>
          <p:cNvPr id="57348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68425"/>
            <a:ext cx="391001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Dikdörtgen 2"/>
          <p:cNvSpPr>
            <a:spLocks noChangeArrowheads="1"/>
          </p:cNvSpPr>
          <p:nvPr/>
        </p:nvSpPr>
        <p:spPr bwMode="auto">
          <a:xfrm>
            <a:off x="2700338" y="4627563"/>
            <a:ext cx="3648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2400"/>
              <a:t>İçerdiği toksin bilinmiyor.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96938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/>
              <a:t>Paxillus </a:t>
            </a:r>
            <a:r>
              <a:rPr lang="tr-TR" dirty="0" err="1"/>
              <a:t>involutus</a:t>
            </a:r>
            <a:r>
              <a:rPr lang="tr-TR" dirty="0"/>
              <a:t> 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1341438"/>
            <a:ext cx="8540750" cy="4757737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Aşırı duyarlılık ve böbrek yetmezliğine neden olur. </a:t>
            </a:r>
          </a:p>
          <a:p>
            <a:pPr eaLnBrk="1" hangingPunct="1">
              <a:defRPr/>
            </a:pPr>
            <a:r>
              <a:rPr lang="tr-TR" dirty="0" smtClean="0"/>
              <a:t>Yenildikten sonra 1-3 saat içinde kusma, </a:t>
            </a:r>
            <a:r>
              <a:rPr lang="tr-TR" dirty="0" err="1" smtClean="0"/>
              <a:t>diyare</a:t>
            </a:r>
            <a:r>
              <a:rPr lang="tr-TR" dirty="0" smtClean="0"/>
              <a:t>, </a:t>
            </a:r>
            <a:r>
              <a:rPr lang="tr-TR" dirty="0" err="1" smtClean="0"/>
              <a:t>kardiyovasküler</a:t>
            </a:r>
            <a:r>
              <a:rPr lang="tr-TR" dirty="0" smtClean="0"/>
              <a:t> sistemde bozulma ve eritrositlerde (RBC) azalmaya neden olur. </a:t>
            </a:r>
          </a:p>
          <a:p>
            <a:pPr eaLnBrk="1" hangingPunct="1">
              <a:defRPr/>
            </a:pPr>
            <a:r>
              <a:rPr lang="tr-TR" dirty="0" smtClean="0"/>
              <a:t>Tedavi belirtilere yönelik olarak yapılır.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 dirty="0" smtClean="0"/>
              <a:t>Coprinus </a:t>
            </a:r>
            <a:r>
              <a:rPr lang="tr-TR" sz="3200" dirty="0" err="1" smtClean="0"/>
              <a:t>atramentarius</a:t>
            </a:r>
            <a:r>
              <a:rPr lang="tr-TR" sz="3200" dirty="0" smtClean="0"/>
              <a:t> (Mürekkep mantarı, </a:t>
            </a:r>
            <a:r>
              <a:rPr lang="tr-TR" sz="3200" dirty="0" err="1" smtClean="0"/>
              <a:t>Söbelen</a:t>
            </a:r>
            <a:r>
              <a:rPr lang="tr-TR" sz="3200" dirty="0" smtClean="0"/>
              <a:t> mantarı, Pösteki mantarı)</a:t>
            </a:r>
          </a:p>
        </p:txBody>
      </p:sp>
      <p:pic>
        <p:nvPicPr>
          <p:cNvPr id="59395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1484313"/>
            <a:ext cx="4467225" cy="3744912"/>
          </a:xfrm>
        </p:spPr>
      </p:pic>
      <p:pic>
        <p:nvPicPr>
          <p:cNvPr id="59396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1484313"/>
            <a:ext cx="3836987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23913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dirty="0"/>
              <a:t>Coprinus </a:t>
            </a:r>
            <a:r>
              <a:rPr lang="tr-TR" sz="3600" dirty="0" err="1"/>
              <a:t>atramentarius</a:t>
            </a:r>
            <a:r>
              <a:rPr lang="tr-TR" sz="3600" dirty="0"/>
              <a:t> </a:t>
            </a:r>
            <a:endParaRPr lang="tr-TR" sz="3600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052513"/>
            <a:ext cx="8842375" cy="5689600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smtClean="0"/>
              <a:t>Toksinler; </a:t>
            </a:r>
            <a:r>
              <a:rPr lang="tr-TR" sz="2800" dirty="0" err="1" smtClean="0"/>
              <a:t>koprin</a:t>
            </a:r>
            <a:r>
              <a:rPr lang="tr-TR" sz="2800" dirty="0" smtClean="0"/>
              <a:t> ve onun </a:t>
            </a:r>
            <a:r>
              <a:rPr lang="tr-TR" sz="2800" dirty="0" err="1" smtClean="0"/>
              <a:t>metaboliti</a:t>
            </a:r>
            <a:r>
              <a:rPr lang="tr-TR" sz="2800" dirty="0" smtClean="0"/>
              <a:t> olan L-</a:t>
            </a:r>
            <a:r>
              <a:rPr lang="tr-TR" sz="2800" dirty="0" err="1" smtClean="0"/>
              <a:t>aminosiklopronol’dür</a:t>
            </a:r>
            <a:r>
              <a:rPr lang="tr-TR" sz="2800" dirty="0" smtClean="0"/>
              <a:t>. </a:t>
            </a:r>
          </a:p>
          <a:p>
            <a:pPr eaLnBrk="1" hangingPunct="1">
              <a:defRPr/>
            </a:pPr>
            <a:r>
              <a:rPr lang="tr-TR" sz="2800" dirty="0" smtClean="0"/>
              <a:t>Etkisi </a:t>
            </a:r>
            <a:r>
              <a:rPr lang="tr-TR" sz="2800" dirty="0" err="1" smtClean="0"/>
              <a:t>disülfiram’a</a:t>
            </a:r>
            <a:r>
              <a:rPr lang="tr-TR" sz="2800" dirty="0" smtClean="0"/>
              <a:t> benzer. </a:t>
            </a:r>
          </a:p>
          <a:p>
            <a:pPr eaLnBrk="1" hangingPunct="1">
              <a:defRPr/>
            </a:pPr>
            <a:r>
              <a:rPr lang="tr-TR" sz="2800" dirty="0" smtClean="0"/>
              <a:t>L-</a:t>
            </a:r>
            <a:r>
              <a:rPr lang="tr-TR" sz="2800" dirty="0" err="1" smtClean="0"/>
              <a:t>aminosiklopronol’ün</a:t>
            </a:r>
            <a:r>
              <a:rPr lang="tr-TR" sz="2800" dirty="0" smtClean="0"/>
              <a:t> </a:t>
            </a:r>
            <a:r>
              <a:rPr lang="tr-TR" sz="2800" dirty="0" err="1" smtClean="0"/>
              <a:t>asetaldehit</a:t>
            </a:r>
            <a:r>
              <a:rPr lang="tr-TR" sz="2800" dirty="0" smtClean="0"/>
              <a:t> </a:t>
            </a:r>
            <a:r>
              <a:rPr lang="tr-TR" sz="2800" dirty="0" err="1" smtClean="0"/>
              <a:t>dehidrojenaz</a:t>
            </a:r>
            <a:r>
              <a:rPr lang="tr-TR" sz="2800" dirty="0" smtClean="0"/>
              <a:t> enzimini </a:t>
            </a:r>
            <a:r>
              <a:rPr lang="tr-TR" sz="2800" dirty="0" err="1" smtClean="0"/>
              <a:t>inhibe</a:t>
            </a:r>
            <a:r>
              <a:rPr lang="tr-TR" sz="2800" dirty="0" smtClean="0"/>
              <a:t> etmesi sonucu ortamda </a:t>
            </a:r>
            <a:r>
              <a:rPr lang="tr-TR" sz="2800" dirty="0" err="1" smtClean="0"/>
              <a:t>asetaldehit</a:t>
            </a:r>
            <a:r>
              <a:rPr lang="tr-TR" sz="2800" dirty="0" smtClean="0"/>
              <a:t> birikir ve buna bağlı taşikardi, ciltte kızarma, bulantı, kusma gibi zehirlenme belirtileri ortaya çıkar. </a:t>
            </a:r>
          </a:p>
          <a:p>
            <a:pPr eaLnBrk="1" hangingPunct="1">
              <a:defRPr/>
            </a:pPr>
            <a:r>
              <a:rPr lang="tr-TR" sz="2800" dirty="0" smtClean="0"/>
              <a:t>Alkolle birlikte alındığında zehirliliğini gösterir.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823913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Genel Bilgiler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1052513"/>
            <a:ext cx="8540750" cy="5046662"/>
          </a:xfrm>
        </p:spPr>
        <p:txBody>
          <a:bodyPr/>
          <a:lstStyle/>
          <a:p>
            <a:pPr eaLnBrk="1" hangingPunct="1">
              <a:defRPr/>
            </a:pPr>
            <a:r>
              <a:rPr lang="tr-TR" sz="2800" dirty="0" smtClean="0"/>
              <a:t>Kaç çeşit mantarın </a:t>
            </a:r>
            <a:r>
              <a:rPr lang="tr-TR" sz="2800" dirty="0" err="1" smtClean="0"/>
              <a:t>toksik</a:t>
            </a:r>
            <a:r>
              <a:rPr lang="tr-TR" sz="2800" dirty="0" smtClean="0"/>
              <a:t> bileşik içerdiği tam olarak bilinmiyor. Sürekli yeni türler bulunuyor. Veriler yetersiz. </a:t>
            </a:r>
          </a:p>
          <a:p>
            <a:pPr eaLnBrk="1" hangingPunct="1">
              <a:defRPr/>
            </a:pPr>
            <a:r>
              <a:rPr lang="tr-TR" sz="2800" dirty="0" smtClean="0"/>
              <a:t>Hayvanlar, zehirli mantarlara insanlardan daha çok maruz kalmasına rağmen hayvanlarda mantar zehirlenmesine ilişkin bildirilmiş olgular oldukça kısıtlıdır (ABD Zehir Kontrol </a:t>
            </a:r>
            <a:r>
              <a:rPr lang="tr-TR" sz="2800" dirty="0"/>
              <a:t>Merkezi: yaklaşık 200-300 hayvan </a:t>
            </a:r>
            <a:r>
              <a:rPr lang="tr-TR" sz="2800" dirty="0" smtClean="0"/>
              <a:t>bildirim/yıl, 900 insan bildirim/yıl)</a:t>
            </a:r>
            <a:endParaRPr lang="tr-TR" sz="2800" dirty="0"/>
          </a:p>
          <a:p>
            <a:pPr eaLnBrk="1" hangingPunct="1">
              <a:defRPr/>
            </a:pPr>
            <a:endParaRPr lang="tr-T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968375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Genel Bilgiler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1625" y="1196975"/>
            <a:ext cx="8540750" cy="49022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Mantarın yenilmesiyle klinik belirtilerin görülmesi arasındaki süre (</a:t>
            </a:r>
            <a:r>
              <a:rPr lang="tr-TR" dirty="0" err="1" smtClean="0"/>
              <a:t>latent</a:t>
            </a:r>
            <a:r>
              <a:rPr lang="tr-TR" dirty="0" smtClean="0"/>
              <a:t> süre) </a:t>
            </a:r>
            <a:r>
              <a:rPr lang="tr-TR" dirty="0" err="1" smtClean="0"/>
              <a:t>prognozu</a:t>
            </a:r>
            <a:r>
              <a:rPr lang="tr-TR" dirty="0" smtClean="0"/>
              <a:t> etkiler. </a:t>
            </a:r>
          </a:p>
          <a:p>
            <a:pPr eaLnBrk="1" hangingPunct="1">
              <a:defRPr/>
            </a:pPr>
            <a:r>
              <a:rPr lang="tr-TR" dirty="0" err="1" smtClean="0"/>
              <a:t>Latent</a:t>
            </a:r>
            <a:r>
              <a:rPr lang="tr-TR" dirty="0" smtClean="0"/>
              <a:t> sürenin uzunluğu (&gt;6 saat) neredeyse mantarın ölümcül olmasıyla eş anlamlıdır.</a:t>
            </a:r>
          </a:p>
          <a:p>
            <a:pPr eaLnBrk="1" hangingPunct="1">
              <a:defRPr/>
            </a:pPr>
            <a:r>
              <a:rPr lang="tr-TR" dirty="0" smtClean="0"/>
              <a:t>Kısa </a:t>
            </a:r>
            <a:r>
              <a:rPr lang="tr-TR" dirty="0" err="1" smtClean="0"/>
              <a:t>latent</a:t>
            </a:r>
            <a:r>
              <a:rPr lang="tr-TR" dirty="0" smtClean="0"/>
              <a:t> süresi ise (&lt;3) genellikle iyileşmeyle sonuçlanır.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608013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dirty="0" smtClean="0"/>
              <a:t>Sınıflandırma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836613"/>
            <a:ext cx="8842375" cy="6021387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Etki şekli ve öncelikli etkilerine göre; </a:t>
            </a:r>
          </a:p>
          <a:p>
            <a:pPr eaLnBrk="1" hangingPunct="1">
              <a:defRPr/>
            </a:pPr>
            <a:r>
              <a:rPr lang="tr-TR" sz="2400" dirty="0" smtClean="0"/>
              <a:t>1.Hücre zehirleri (</a:t>
            </a:r>
            <a:r>
              <a:rPr lang="tr-TR" sz="2400" dirty="0" err="1" smtClean="0"/>
              <a:t>amatoksinler</a:t>
            </a:r>
            <a:r>
              <a:rPr lang="tr-TR" sz="2400" dirty="0" smtClean="0"/>
              <a:t>, </a:t>
            </a:r>
            <a:r>
              <a:rPr lang="tr-TR" sz="2400" dirty="0" err="1" smtClean="0"/>
              <a:t>fallotoksinler</a:t>
            </a:r>
            <a:r>
              <a:rPr lang="tr-TR" sz="2400" dirty="0" smtClean="0"/>
              <a:t>, </a:t>
            </a:r>
            <a:r>
              <a:rPr lang="tr-TR" sz="2400" dirty="0" err="1" smtClean="0"/>
              <a:t>giromitrin</a:t>
            </a:r>
            <a:r>
              <a:rPr lang="tr-TR" sz="2400" dirty="0" smtClean="0"/>
              <a:t>, </a:t>
            </a:r>
            <a:r>
              <a:rPr lang="tr-TR" sz="2400" dirty="0" err="1" smtClean="0"/>
              <a:t>orellanin</a:t>
            </a:r>
            <a:r>
              <a:rPr lang="tr-TR" sz="2400" dirty="0" smtClean="0"/>
              <a:t> gibi), </a:t>
            </a:r>
          </a:p>
          <a:p>
            <a:pPr eaLnBrk="1" hangingPunct="1">
              <a:defRPr/>
            </a:pPr>
            <a:r>
              <a:rPr lang="tr-TR" sz="2400" dirty="0" smtClean="0"/>
              <a:t>2.Alyuvarları parçalayanlar (Gyromitra </a:t>
            </a:r>
            <a:r>
              <a:rPr lang="tr-TR" sz="2400" dirty="0" err="1" smtClean="0"/>
              <a:t>esculenta</a:t>
            </a:r>
            <a:r>
              <a:rPr lang="tr-TR" sz="2400" dirty="0" smtClean="0"/>
              <a:t> ve Amanita </a:t>
            </a:r>
            <a:r>
              <a:rPr lang="tr-TR" sz="2400" dirty="0" err="1" smtClean="0"/>
              <a:t>phalloides’de</a:t>
            </a:r>
            <a:r>
              <a:rPr lang="tr-TR" sz="2400" dirty="0" smtClean="0"/>
              <a:t> bulunan etkin maddeler), </a:t>
            </a:r>
          </a:p>
          <a:p>
            <a:pPr eaLnBrk="1" hangingPunct="1">
              <a:defRPr/>
            </a:pPr>
            <a:r>
              <a:rPr lang="tr-TR" sz="2400" dirty="0" smtClean="0"/>
              <a:t>3.Sinir zehirleri (</a:t>
            </a:r>
            <a:r>
              <a:rPr lang="tr-TR" sz="2400" dirty="0" err="1" smtClean="0"/>
              <a:t>muskarin</a:t>
            </a:r>
            <a:r>
              <a:rPr lang="tr-TR" sz="2400" dirty="0" smtClean="0"/>
              <a:t>, </a:t>
            </a:r>
            <a:r>
              <a:rPr lang="tr-TR" sz="2400" dirty="0" err="1" smtClean="0"/>
              <a:t>muskaridin</a:t>
            </a:r>
            <a:r>
              <a:rPr lang="tr-TR" sz="2400" dirty="0" smtClean="0"/>
              <a:t>, atropin, </a:t>
            </a:r>
            <a:r>
              <a:rPr lang="tr-TR" sz="2400" dirty="0" err="1" smtClean="0"/>
              <a:t>asetilkolin</a:t>
            </a:r>
            <a:r>
              <a:rPr lang="tr-TR" sz="2400" dirty="0" smtClean="0"/>
              <a:t> gibi), </a:t>
            </a:r>
          </a:p>
          <a:p>
            <a:pPr eaLnBrk="1" hangingPunct="1">
              <a:defRPr/>
            </a:pPr>
            <a:r>
              <a:rPr lang="tr-TR" sz="2400" dirty="0" smtClean="0"/>
              <a:t>4.Halusinojenik etkili olanlar (</a:t>
            </a:r>
            <a:r>
              <a:rPr lang="tr-TR" sz="2400" dirty="0" err="1" smtClean="0"/>
              <a:t>psilosin</a:t>
            </a:r>
            <a:r>
              <a:rPr lang="tr-TR" sz="2400" dirty="0" smtClean="0"/>
              <a:t>, </a:t>
            </a:r>
            <a:r>
              <a:rPr lang="tr-TR" sz="2400" dirty="0" err="1" smtClean="0"/>
              <a:t>psilosibin</a:t>
            </a:r>
            <a:r>
              <a:rPr lang="tr-TR" sz="2400" dirty="0" smtClean="0"/>
              <a:t>, </a:t>
            </a:r>
            <a:r>
              <a:rPr lang="tr-TR" sz="2400" dirty="0" err="1" smtClean="0"/>
              <a:t>bufotenin</a:t>
            </a:r>
            <a:r>
              <a:rPr lang="tr-TR" sz="2400" dirty="0" smtClean="0"/>
              <a:t>), </a:t>
            </a:r>
          </a:p>
          <a:p>
            <a:pPr eaLnBrk="1" hangingPunct="1">
              <a:defRPr/>
            </a:pPr>
            <a:r>
              <a:rPr lang="tr-TR" sz="2400" dirty="0" smtClean="0"/>
              <a:t>5.Mide-bağırsak zehirleri (</a:t>
            </a:r>
            <a:r>
              <a:rPr lang="tr-TR" sz="2400" dirty="0" err="1" smtClean="0"/>
              <a:t>Boletus</a:t>
            </a:r>
            <a:r>
              <a:rPr lang="tr-TR" sz="2400" dirty="0" smtClean="0"/>
              <a:t> ve </a:t>
            </a:r>
            <a:r>
              <a:rPr lang="tr-TR" sz="2400" dirty="0" err="1" smtClean="0"/>
              <a:t>Lactarius</a:t>
            </a:r>
            <a:r>
              <a:rPr lang="tr-TR" sz="2400" dirty="0" smtClean="0"/>
              <a:t> mantarları) </a:t>
            </a:r>
          </a:p>
          <a:p>
            <a:pPr eaLnBrk="1" hangingPunct="1">
              <a:defRPr/>
            </a:pPr>
            <a:r>
              <a:rPr lang="tr-TR" sz="2400" dirty="0" smtClean="0"/>
              <a:t>6.Disülfiram benzeri etkili olanlar (</a:t>
            </a:r>
            <a:r>
              <a:rPr lang="tr-TR" sz="2400" dirty="0" err="1" smtClean="0"/>
              <a:t>koprin</a:t>
            </a:r>
            <a:r>
              <a:rPr lang="tr-TR" sz="2400" dirty="0" smtClean="0"/>
              <a:t>), </a:t>
            </a:r>
          </a:p>
          <a:p>
            <a:pPr eaLnBrk="1" hangingPunct="1">
              <a:defRPr/>
            </a:pPr>
            <a:r>
              <a:rPr lang="tr-TR" sz="2400" dirty="0" smtClean="0"/>
              <a:t>7.Karsinojenik etkili olanlar (Gyromitra </a:t>
            </a:r>
            <a:r>
              <a:rPr lang="tr-TR" sz="2400" dirty="0" err="1" smtClean="0"/>
              <a:t>esculanta’da</a:t>
            </a:r>
            <a:r>
              <a:rPr lang="tr-TR" sz="2400" dirty="0" smtClean="0"/>
              <a:t> bulunan N-metil-N-</a:t>
            </a:r>
            <a:r>
              <a:rPr lang="tr-TR" sz="2400" dirty="0" err="1" smtClean="0"/>
              <a:t>formilhidrazin</a:t>
            </a:r>
            <a:r>
              <a:rPr lang="tr-TR" sz="2400" dirty="0" smtClean="0"/>
              <a:t>) </a:t>
            </a:r>
          </a:p>
          <a:p>
            <a:pPr eaLnBrk="1" hangingPunct="1">
              <a:defRPr/>
            </a:pPr>
            <a:endParaRPr lang="tr-T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9388" y="228600"/>
            <a:ext cx="8662987" cy="968375"/>
          </a:xfrm>
        </p:spPr>
        <p:txBody>
          <a:bodyPr/>
          <a:lstStyle/>
          <a:p>
            <a:pPr eaLnBrk="1" hangingPunct="1">
              <a:defRPr/>
            </a:pPr>
            <a:r>
              <a:rPr lang="tr-TR" sz="2400" dirty="0" smtClean="0"/>
              <a:t>Yenildikten sonra </a:t>
            </a:r>
            <a:r>
              <a:rPr lang="tr-TR" sz="2400" dirty="0" err="1" smtClean="0"/>
              <a:t>latent</a:t>
            </a:r>
            <a:r>
              <a:rPr lang="tr-TR" sz="2400" dirty="0" smtClean="0"/>
              <a:t> süreleri &gt;6 saat olan mantarlar; (Ölümcüldür) </a:t>
            </a: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</p:nvPr>
        </p:nvGraphicFramePr>
        <p:xfrm>
          <a:off x="179388" y="1196975"/>
          <a:ext cx="8662988" cy="5508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5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5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5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57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6403">
                <a:tc>
                  <a:txBody>
                    <a:bodyPr/>
                    <a:lstStyle/>
                    <a:p>
                      <a:r>
                        <a:rPr lang="tr-TR" sz="2000" dirty="0" smtClean="0"/>
                        <a:t>Mantarlar</a:t>
                      </a:r>
                      <a:endParaRPr lang="tr-TR" sz="2000" dirty="0"/>
                    </a:p>
                  </a:txBody>
                  <a:tcPr marL="91441" marR="91441" marT="45719" marB="45719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Toksin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Ortaya çıkış zamanı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Hedef organ/sistem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83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Amanita </a:t>
                      </a:r>
                      <a:r>
                        <a:rPr lang="tr-TR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phalloides</a:t>
                      </a:r>
                      <a:r>
                        <a:rPr lang="tr-TR" sz="20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tr-TR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tr-TR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virosa</a:t>
                      </a:r>
                      <a:endParaRPr lang="tr-TR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Amanitinler, Fallotoksinler, Virotoksinler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6–24 saat, nadiren &gt;24 saat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Başlıca karaciğer, sekonder olarak böbrek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4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Conocybe </a:t>
                      </a:r>
                      <a:r>
                        <a:rPr lang="tr-TR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filaris</a:t>
                      </a:r>
                      <a:endParaRPr lang="tr-TR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 ve β </a:t>
                      </a:r>
                      <a:r>
                        <a:rPr lang="tr-TR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amanitinler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6–14 saat, nadiren &gt;24 saat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Başlıca karaciğer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4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Cortinarius </a:t>
                      </a:r>
                      <a:r>
                        <a:rPr lang="tr-TR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gentilis</a:t>
                      </a:r>
                      <a:endParaRPr lang="tr-TR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Orellanin</a:t>
                      </a: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orellin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3–14 gün (günler/haftalar)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Başlıca karaciğer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830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Galerina </a:t>
                      </a:r>
                      <a:r>
                        <a:rPr lang="tr-TR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autumnalis</a:t>
                      </a:r>
                      <a:r>
                        <a:rPr lang="tr-TR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endParaRPr lang="tr-TR" sz="2000" i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tr-TR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tr-TR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venenata</a:t>
                      </a:r>
                      <a:endParaRPr lang="tr-TR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 ve β </a:t>
                      </a:r>
                      <a:r>
                        <a:rPr lang="tr-TR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amanitinler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6–14 saat, nadiren &gt;24 saat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Başlıca karaciğer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64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Gyromitra </a:t>
                      </a:r>
                      <a:r>
                        <a:rPr lang="tr-TR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esculenta</a:t>
                      </a:r>
                      <a:endParaRPr lang="tr-TR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Monometilhidrazin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6–24 saat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Merkezi Sinir Sistemi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64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Lepiota </a:t>
                      </a:r>
                      <a:r>
                        <a:rPr lang="tr-TR" sz="20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spp</a:t>
                      </a:r>
                      <a:endParaRPr lang="tr-TR" sz="20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α ve β amanitinler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6–14 saat, nadiren &gt;24 saat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Başlıca karaciğer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sula">
  <a:themeElements>
    <a:clrScheme name="Pusula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Pusul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usula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sula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sula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954</TotalTime>
  <Words>2430</Words>
  <Application>Microsoft Office PowerPoint</Application>
  <PresentationFormat>Ekran Gösterisi (4:3)</PresentationFormat>
  <Paragraphs>293</Paragraphs>
  <Slides>57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63" baseType="lpstr">
      <vt:lpstr>Arial</vt:lpstr>
      <vt:lpstr>Calibri</vt:lpstr>
      <vt:lpstr>Tahoma</vt:lpstr>
      <vt:lpstr>Times New Roman</vt:lpstr>
      <vt:lpstr>Wingdings</vt:lpstr>
      <vt:lpstr>Pusula</vt:lpstr>
      <vt:lpstr>ŞAPKALI MANTAR ZEHİRLERİ Prof. Dr. Ayhan FİLAZİ</vt:lpstr>
      <vt:lpstr>Genel Bilgiler</vt:lpstr>
      <vt:lpstr>Genel Bilgiler</vt:lpstr>
      <vt:lpstr>Genel Bilgiler</vt:lpstr>
      <vt:lpstr>Genel Bilgiler</vt:lpstr>
      <vt:lpstr>Genel Bilgiler</vt:lpstr>
      <vt:lpstr>Genel Bilgiler</vt:lpstr>
      <vt:lpstr>Sınıflandırma</vt:lpstr>
      <vt:lpstr>Yenildikten sonra latent süreleri &gt;6 saat olan mantarlar; (Ölümcüldür) </vt:lpstr>
      <vt:lpstr>Yenildikten sonra latent süreleri  ≤3 olan mantarlar (Ölümcül değildir)</vt:lpstr>
      <vt:lpstr>PowerPoint Sunusu</vt:lpstr>
      <vt:lpstr>Clitocybe dealbata, C. dilatata ve Inocybe spp</vt:lpstr>
      <vt:lpstr>Clitocybe dealbata, C. dilatata ve Inocybe spp</vt:lpstr>
      <vt:lpstr>Clitocybe dealbata, C. dilatata ve Inocybe spp</vt:lpstr>
      <vt:lpstr>Clitocybe dealbata, C. dilatata ve Inocybe spp</vt:lpstr>
      <vt:lpstr>Clitocybe dealbata, C. dilatata ve Inocybe spp</vt:lpstr>
      <vt:lpstr>Amanita muscaria (Sinek veya gelin mantarı) A. pantherina ve A.gemmata (Çocuk kitaplarındaki mantarlar)</vt:lpstr>
      <vt:lpstr>Amanita muscaria, A. pantherina ve A.gemmata</vt:lpstr>
      <vt:lpstr>Amanita muscaria, A. pantherina ve A.gemmata</vt:lpstr>
      <vt:lpstr>Amanita muscaria, A. pantherina ve A.gemmata</vt:lpstr>
      <vt:lpstr>Amanita muscaria, A. pantherina ve A.gemmata</vt:lpstr>
      <vt:lpstr>Amanita muscaria, A. pantherina ve A.gemmata</vt:lpstr>
      <vt:lpstr>  Chlorophyllum molybdites  Russula emetica</vt:lpstr>
      <vt:lpstr>Chlorophyllum molybdites ve Russula emetica</vt:lpstr>
      <vt:lpstr>Psilocybe cubensis, Conocybe cyanopus, Gymnopilus spectabilis, Panaeolus subbalteatus (Sihirli mantarlar)</vt:lpstr>
      <vt:lpstr>Psilocybe cubensis, Conocybe cyanopus, Gymnopilus spectabilis, Panaeolus subbalteatus</vt:lpstr>
      <vt:lpstr>Psilocybe cubensis, Conocybe cyanopus, Gymnopilus spectabilis, Panaeolus subbalteatus</vt:lpstr>
      <vt:lpstr>Psilocybe cubensis, Conocybe cyanopus, Gymnopilus spectabilis, Panaeolus subbalteatus</vt:lpstr>
      <vt:lpstr>Psilocybe cubensis, Conocybe cyanopus, Gymnopilus spectabilis, Panaeolus subbalteatus</vt:lpstr>
      <vt:lpstr>Psilocybe cubensis, Conocybe cyanopus, Gymnopilus spectabilis, Panaeolus subbalteatus</vt:lpstr>
      <vt:lpstr>PowerPoint Sunusu</vt:lpstr>
      <vt:lpstr>Amanita phalloides (Köy göçüren, ölüm meleği), A. virosa, Lepiota helveola, Galerina autumnalis, G.venenata ve Conocybe filaris</vt:lpstr>
      <vt:lpstr>Amanita phalloides (Köy göçüren, ölüm meleği), A. virosa, Lepiota helveola, Galerina autumnalis, G.venenata ve Conocybe filaris</vt:lpstr>
      <vt:lpstr>Amanita phalloides (Köy göçüren, ölüm meleği), A. virosa, Lepiota helveola, Galerina autumnalis, G.venenata ve Conocybe filaris</vt:lpstr>
      <vt:lpstr>Amanita phalloides (Köy göçüren, ölüm meleği), A. virosa, Lepiota helveola, Galerina autumnalis, G.venenata ve Conocybe filaris</vt:lpstr>
      <vt:lpstr>Amanita phalloides (Köy göçüren, ölüm meleği), A. virosa, Lepiota helveola, Galerina autumnalis, G.venenata ve Conocybe filaris</vt:lpstr>
      <vt:lpstr>Amanita phalloides, A. virosa, Lepiota helveola, Galerina autumnalis, G.venenata ve Conocybe filaris</vt:lpstr>
      <vt:lpstr>Amanita phalloides, A. virosa, Lepiota helveola, Galerina autumnalis, G.venenata ve Conocybe filaris</vt:lpstr>
      <vt:lpstr>Amanita phalloides, A. virosa, Lepiota helveola, Galerina autumnalis, G.venenata ve Conocybe filaris</vt:lpstr>
      <vt:lpstr>Amanita phalloides, A. virosa, Lepiota helveola, Galerina autumnalis, G.venenata ve Conocybe filaris</vt:lpstr>
      <vt:lpstr>Amanita phalloides, A. virosa, Lepiota helveola, Galerina autumnalis, G.venenata ve Conocybe filaris</vt:lpstr>
      <vt:lpstr>Amanita phalloides, A. virosa, Lepiota helveola, Galerina autumnalis, G.venenata ve Conocybe filaris</vt:lpstr>
      <vt:lpstr>Gyromitra esculenta (Kuzugöbeği ebesi, Çam göbeği)</vt:lpstr>
      <vt:lpstr>Gyromitra esculenta</vt:lpstr>
      <vt:lpstr>Gyromitra esculenta</vt:lpstr>
      <vt:lpstr>Gyromitra esculenta</vt:lpstr>
      <vt:lpstr>Gyromitra esculenta</vt:lpstr>
      <vt:lpstr>PowerPoint Sunusu</vt:lpstr>
      <vt:lpstr>Cortinarius türü mantarlar (Örümcek mantarlar) </vt:lpstr>
      <vt:lpstr>Cortinarius türü mantarlar</vt:lpstr>
      <vt:lpstr>Cortinarius türü mantarlar</vt:lpstr>
      <vt:lpstr>PowerPoint Sunusu</vt:lpstr>
      <vt:lpstr>Ramaria flavo-brunnescens (Mercan mantarı) </vt:lpstr>
      <vt:lpstr>Paxillus involutus </vt:lpstr>
      <vt:lpstr>Paxillus involutus </vt:lpstr>
      <vt:lpstr>Coprinus atramentarius (Mürekkep mantarı, Söbelen mantarı, Pösteki mantarı)</vt:lpstr>
      <vt:lpstr>Coprinus atramentarius </vt:lpstr>
    </vt:vector>
  </TitlesOfParts>
  <Company>xx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BÜYÜK MANTAR ZEHİRLERİ</dc:title>
  <dc:creator>dd</dc:creator>
  <cp:lastModifiedBy>Ayhan Filazi</cp:lastModifiedBy>
  <cp:revision>80</cp:revision>
  <dcterms:created xsi:type="dcterms:W3CDTF">2004-04-05T06:10:06Z</dcterms:created>
  <dcterms:modified xsi:type="dcterms:W3CDTF">2020-12-20T20:14:25Z</dcterms:modified>
</cp:coreProperties>
</file>