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68" r:id="rId6"/>
    <p:sldId id="267" r:id="rId7"/>
    <p:sldId id="266" r:id="rId8"/>
    <p:sldId id="265" r:id="rId9"/>
    <p:sldId id="264" r:id="rId10"/>
    <p:sldId id="259" r:id="rId11"/>
    <p:sldId id="263" r:id="rId12"/>
    <p:sldId id="262" r:id="rId13"/>
    <p:sldId id="260" r:id="rId14"/>
    <p:sldId id="26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45E195B-6289-49A8-99CE-18F789BD02D7}" type="datetimeFigureOut">
              <a:rPr lang="tr-TR" smtClean="0"/>
              <a:t>20.03.2019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4153029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5E195B-6289-49A8-99CE-18F789BD02D7}" type="datetimeFigureOut">
              <a:rPr lang="tr-TR" smtClean="0"/>
              <a:t>20.03.2019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521800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5E195B-6289-49A8-99CE-18F789BD02D7}" type="datetimeFigureOut">
              <a:rPr lang="tr-TR" smtClean="0"/>
              <a:t>20.03.2019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295724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5E195B-6289-49A8-99CE-18F789BD02D7}" type="datetimeFigureOut">
              <a:rPr lang="tr-TR" smtClean="0"/>
              <a:t>20.03.2019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242890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45E195B-6289-49A8-99CE-18F789BD02D7}" type="datetimeFigureOut">
              <a:rPr lang="tr-TR" smtClean="0"/>
              <a:t>20.03.2019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85885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45E195B-6289-49A8-99CE-18F789BD02D7}" type="datetimeFigureOut">
              <a:rPr lang="tr-TR" smtClean="0"/>
              <a:t>20.03.2019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2480131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45E195B-6289-49A8-99CE-18F789BD02D7}" type="datetimeFigureOut">
              <a:rPr lang="tr-TR" smtClean="0"/>
              <a:t>20.03.2019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4137099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45E195B-6289-49A8-99CE-18F789BD02D7}" type="datetimeFigureOut">
              <a:rPr lang="tr-TR" smtClean="0"/>
              <a:t>20.03.2019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162654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5E195B-6289-49A8-99CE-18F789BD02D7}" type="datetimeFigureOut">
              <a:rPr lang="tr-TR" smtClean="0"/>
              <a:t>20.03.2019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360068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5E195B-6289-49A8-99CE-18F789BD02D7}" type="datetimeFigureOut">
              <a:rPr lang="tr-TR" smtClean="0"/>
              <a:t>20.03.2019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4064062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5E195B-6289-49A8-99CE-18F789BD02D7}" type="datetimeFigureOut">
              <a:rPr lang="tr-TR" smtClean="0"/>
              <a:t>20.03.2019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00EB0D-2095-4C2A-9590-AA8CF8040D72}" type="slidenum">
              <a:rPr lang="tr-TR" smtClean="0"/>
              <a:t>‹#›</a:t>
            </a:fld>
            <a:endParaRPr lang="tr-TR"/>
          </a:p>
        </p:txBody>
      </p:sp>
    </p:spTree>
    <p:extLst>
      <p:ext uri="{BB962C8B-B14F-4D97-AF65-F5344CB8AC3E}">
        <p14:creationId xmlns:p14="http://schemas.microsoft.com/office/powerpoint/2010/main" val="6644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E195B-6289-49A8-99CE-18F789BD02D7}" type="datetimeFigureOut">
              <a:rPr lang="tr-TR" smtClean="0"/>
              <a:t>20.03.2019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0EB0D-2095-4C2A-9590-AA8CF8040D72}" type="slidenum">
              <a:rPr lang="tr-TR" smtClean="0"/>
              <a:t>‹#›</a:t>
            </a:fld>
            <a:endParaRPr lang="tr-TR"/>
          </a:p>
        </p:txBody>
      </p:sp>
    </p:spTree>
    <p:extLst>
      <p:ext uri="{BB962C8B-B14F-4D97-AF65-F5344CB8AC3E}">
        <p14:creationId xmlns:p14="http://schemas.microsoft.com/office/powerpoint/2010/main" val="3880754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Şahıs isimleri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567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Anglo</a:t>
            </a:r>
            <a:r>
              <a:rPr lang="tr-TR" dirty="0" smtClean="0"/>
              <a:t> – </a:t>
            </a:r>
            <a:r>
              <a:rPr lang="tr-TR" dirty="0" err="1" smtClean="0"/>
              <a:t>Norse</a:t>
            </a:r>
            <a:r>
              <a:rPr lang="tr-TR" dirty="0" smtClean="0"/>
              <a:t> kültürü</a:t>
            </a:r>
            <a:endParaRPr lang="tr-TR" dirty="0"/>
          </a:p>
        </p:txBody>
      </p:sp>
      <p:sp>
        <p:nvSpPr>
          <p:cNvPr id="3" name="İçerik Yer Tutucusu 2"/>
          <p:cNvSpPr>
            <a:spLocks noGrp="1"/>
          </p:cNvSpPr>
          <p:nvPr>
            <p:ph idx="1"/>
          </p:nvPr>
        </p:nvSpPr>
        <p:spPr/>
        <p:txBody>
          <a:bodyPr/>
          <a:lstStyle/>
          <a:p>
            <a:r>
              <a:rPr lang="tr-TR" dirty="0" smtClean="0"/>
              <a:t>Bin yılına doğru Frank bölgesindeki Normanların Hristiyanlaşması ile </a:t>
            </a:r>
            <a:r>
              <a:rPr lang="tr-TR" dirty="0" err="1" smtClean="0"/>
              <a:t>Franko</a:t>
            </a:r>
            <a:r>
              <a:rPr lang="tr-TR" dirty="0" smtClean="0"/>
              <a:t> – Norman süreci tamamlanırken, benzer bir durum Britanya’da da gerçekleşmiştir. Özellikle </a:t>
            </a:r>
            <a:r>
              <a:rPr lang="tr-TR" dirty="0" err="1" smtClean="0"/>
              <a:t>Danelaw</a:t>
            </a:r>
            <a:r>
              <a:rPr lang="tr-TR" dirty="0" smtClean="0"/>
              <a:t> olarak adlandırılan </a:t>
            </a:r>
            <a:r>
              <a:rPr lang="tr-TR" dirty="0" err="1" smtClean="0"/>
              <a:t>Danların</a:t>
            </a:r>
            <a:r>
              <a:rPr lang="tr-TR" dirty="0" smtClean="0"/>
              <a:t> hakimiyet alanındaki bölgelerde buradaki Danimarkalarının </a:t>
            </a:r>
            <a:r>
              <a:rPr lang="tr-TR" dirty="0" err="1" smtClean="0"/>
              <a:t>Anglo</a:t>
            </a:r>
            <a:r>
              <a:rPr lang="tr-TR" dirty="0" smtClean="0"/>
              <a:t> – </a:t>
            </a:r>
            <a:r>
              <a:rPr lang="tr-TR" dirty="0" err="1" smtClean="0"/>
              <a:t>Sakson</a:t>
            </a:r>
            <a:r>
              <a:rPr lang="tr-TR" dirty="0" smtClean="0"/>
              <a:t> kültürünü benimsemesi ile adada </a:t>
            </a:r>
            <a:r>
              <a:rPr lang="tr-TR" dirty="0" err="1" smtClean="0"/>
              <a:t>Anglo</a:t>
            </a:r>
            <a:r>
              <a:rPr lang="tr-TR" dirty="0" smtClean="0"/>
              <a:t> – </a:t>
            </a:r>
            <a:r>
              <a:rPr lang="tr-TR" dirty="0" err="1" smtClean="0"/>
              <a:t>Norse</a:t>
            </a:r>
            <a:r>
              <a:rPr lang="tr-TR" dirty="0" smtClean="0"/>
              <a:t> diye tanımlanabilecek </a:t>
            </a:r>
            <a:r>
              <a:rPr lang="tr-TR" dirty="0" err="1" smtClean="0"/>
              <a:t>hibrid</a:t>
            </a:r>
            <a:r>
              <a:rPr lang="tr-TR" dirty="0" smtClean="0"/>
              <a:t> bir kültürel kimlik oraya çıkmıştır. </a:t>
            </a:r>
          </a:p>
          <a:p>
            <a:endParaRPr lang="tr-TR" dirty="0"/>
          </a:p>
        </p:txBody>
      </p:sp>
    </p:spTree>
    <p:extLst>
      <p:ext uri="{BB962C8B-B14F-4D97-AF65-F5344CB8AC3E}">
        <p14:creationId xmlns:p14="http://schemas.microsoft.com/office/powerpoint/2010/main" val="125826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Normandiya</a:t>
            </a:r>
            <a:r>
              <a:rPr lang="tr-TR" dirty="0" smtClean="0"/>
              <a:t> Dükü William </a:t>
            </a:r>
            <a:r>
              <a:rPr lang="tr-TR" dirty="0" err="1" smtClean="0"/>
              <a:t>the</a:t>
            </a:r>
            <a:r>
              <a:rPr lang="tr-TR" dirty="0" smtClean="0"/>
              <a:t> </a:t>
            </a:r>
            <a:r>
              <a:rPr lang="tr-TR" dirty="0" err="1" smtClean="0"/>
              <a:t>Conqueror’ın</a:t>
            </a:r>
            <a:r>
              <a:rPr lang="tr-TR" dirty="0" smtClean="0"/>
              <a:t> ( İngiltere’yi fethetmesi sonrasında Fatih unvanını almıştır ve diğer lakapları ise William </a:t>
            </a:r>
            <a:r>
              <a:rPr lang="tr-TR" dirty="0" err="1" smtClean="0"/>
              <a:t>the</a:t>
            </a:r>
            <a:r>
              <a:rPr lang="tr-TR" dirty="0" smtClean="0"/>
              <a:t> </a:t>
            </a:r>
            <a:r>
              <a:rPr lang="tr-TR" dirty="0" err="1" smtClean="0"/>
              <a:t>Bastard</a:t>
            </a:r>
            <a:r>
              <a:rPr lang="tr-TR" dirty="0" smtClean="0"/>
              <a:t> ve William of </a:t>
            </a:r>
            <a:r>
              <a:rPr lang="tr-TR" dirty="0" err="1" smtClean="0"/>
              <a:t>Normandy</a:t>
            </a:r>
            <a:r>
              <a:rPr lang="tr-TR" dirty="0" smtClean="0"/>
              <a:t> idi) </a:t>
            </a:r>
            <a:r>
              <a:rPr lang="tr-TR" dirty="0" err="1" smtClean="0"/>
              <a:t>Wessex’in</a:t>
            </a:r>
            <a:r>
              <a:rPr lang="tr-TR" dirty="0" smtClean="0"/>
              <a:t> son </a:t>
            </a:r>
            <a:r>
              <a:rPr lang="tr-TR" dirty="0" err="1" smtClean="0"/>
              <a:t>Anglo</a:t>
            </a:r>
            <a:r>
              <a:rPr lang="tr-TR" dirty="0" smtClean="0"/>
              <a:t> – </a:t>
            </a:r>
            <a:r>
              <a:rPr lang="tr-TR" dirty="0" err="1" smtClean="0"/>
              <a:t>Saxon</a:t>
            </a:r>
            <a:r>
              <a:rPr lang="tr-TR" dirty="0" smtClean="0"/>
              <a:t> kökenli Kralı olan </a:t>
            </a:r>
            <a:r>
              <a:rPr lang="tr-TR" dirty="0" err="1" smtClean="0"/>
              <a:t>Harold</a:t>
            </a:r>
            <a:r>
              <a:rPr lang="tr-TR" dirty="0" smtClean="0"/>
              <a:t> </a:t>
            </a:r>
            <a:r>
              <a:rPr lang="tr-TR" dirty="0" err="1" smtClean="0"/>
              <a:t>Godwinson</a:t>
            </a:r>
            <a:r>
              <a:rPr lang="tr-TR" dirty="0" smtClean="0"/>
              <a:t> ile 14 Ekim 1066 tarihinde adanın </a:t>
            </a:r>
            <a:r>
              <a:rPr lang="tr-TR" dirty="0" err="1" smtClean="0"/>
              <a:t>Hastings</a:t>
            </a:r>
            <a:r>
              <a:rPr lang="tr-TR" dirty="0" smtClean="0"/>
              <a:t> kasabasının yakınlarındaki </a:t>
            </a:r>
            <a:r>
              <a:rPr lang="tr-TR" dirty="0" err="1" smtClean="0"/>
              <a:t>Senlac</a:t>
            </a:r>
            <a:r>
              <a:rPr lang="tr-TR" dirty="0" smtClean="0"/>
              <a:t> Tepesinde gerçekleştirmiş olduğu </a:t>
            </a:r>
            <a:r>
              <a:rPr lang="tr-TR" dirty="0" err="1" smtClean="0"/>
              <a:t>Hastings</a:t>
            </a:r>
            <a:r>
              <a:rPr lang="tr-TR" dirty="0" smtClean="0"/>
              <a:t> Savaşı’ndan galip ayrılması neticesinde (</a:t>
            </a:r>
            <a:r>
              <a:rPr lang="tr-TR" dirty="0" err="1" smtClean="0"/>
              <a:t>Bayeux</a:t>
            </a:r>
            <a:r>
              <a:rPr lang="tr-TR" dirty="0" smtClean="0"/>
              <a:t> </a:t>
            </a:r>
            <a:r>
              <a:rPr lang="tr-TR" dirty="0" err="1" smtClean="0"/>
              <a:t>Tapestry</a:t>
            </a:r>
            <a:r>
              <a:rPr lang="tr-TR" dirty="0" smtClean="0"/>
              <a:t> yani adanın Normanlarca fethini aktaran harika nakış sanatının aktardıklarına göre </a:t>
            </a:r>
            <a:r>
              <a:rPr lang="tr-TR" dirty="0" err="1" smtClean="0"/>
              <a:t>Harold</a:t>
            </a:r>
            <a:r>
              <a:rPr lang="tr-TR" dirty="0" smtClean="0"/>
              <a:t>, savaşın bitimine doğru gözüne bir okun saplanması üzerine savaş alanında ölmüştür. Bu nakışlar XI. asır İngiltere tarihi için paha biçilmez kaynak durumundadır) ordusu ile Londra’ya ilerleyen William, 25 Aralık 1066 tarihinde burada tacını giydi. </a:t>
            </a:r>
            <a:r>
              <a:rPr lang="tr-TR" smtClean="0"/>
              <a:t>Böylece adaya karşı dışarıdan gelen son saldırı da böylece gerçekleşmiş oldu. </a:t>
            </a:r>
          </a:p>
          <a:p>
            <a:endParaRPr lang="tr-TR"/>
          </a:p>
        </p:txBody>
      </p:sp>
    </p:spTree>
    <p:extLst>
      <p:ext uri="{BB962C8B-B14F-4D97-AF65-F5344CB8AC3E}">
        <p14:creationId xmlns:p14="http://schemas.microsoft.com/office/powerpoint/2010/main" val="3082702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554207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814652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68348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Terimler, kavramlar ve yer isimlerinden başka verilebilecek örneklerden bazıları da şahıs isimlerinde yer almaktadır. özellikle –son (oğlu) ve –</a:t>
            </a:r>
            <a:r>
              <a:rPr lang="tr-TR" dirty="0" err="1" smtClean="0"/>
              <a:t>thor</a:t>
            </a:r>
            <a:r>
              <a:rPr lang="tr-TR" dirty="0" smtClean="0"/>
              <a:t> (pagan tanrısı) ile biten bileşik isimler bu etkileşimin bir neticesi olarak sıkça mevcuttur. Örnek olarak ise </a:t>
            </a:r>
            <a:r>
              <a:rPr lang="tr-TR" dirty="0" err="1" smtClean="0"/>
              <a:t>Stevenson</a:t>
            </a:r>
            <a:r>
              <a:rPr lang="tr-TR" dirty="0" smtClean="0"/>
              <a:t>, Johnson, </a:t>
            </a:r>
            <a:r>
              <a:rPr lang="tr-TR" dirty="0" err="1" smtClean="0"/>
              <a:t>Thomson</a:t>
            </a:r>
            <a:r>
              <a:rPr lang="tr-TR" dirty="0" smtClean="0"/>
              <a:t>, Nelson, </a:t>
            </a:r>
            <a:r>
              <a:rPr lang="tr-TR" dirty="0" err="1" smtClean="0"/>
              <a:t>Thorgrim</a:t>
            </a:r>
            <a:r>
              <a:rPr lang="tr-TR" dirty="0" smtClean="0"/>
              <a:t>, </a:t>
            </a:r>
            <a:r>
              <a:rPr lang="tr-TR" dirty="0" err="1" smtClean="0"/>
              <a:t>Thorold</a:t>
            </a:r>
            <a:r>
              <a:rPr lang="tr-TR" dirty="0" smtClean="0"/>
              <a:t>, </a:t>
            </a:r>
            <a:r>
              <a:rPr lang="tr-TR" dirty="0" err="1" smtClean="0"/>
              <a:t>Thurgar</a:t>
            </a:r>
            <a:r>
              <a:rPr lang="tr-TR" dirty="0" smtClean="0"/>
              <a:t> gibi şahıs isimleri verilebilir. Bunların yanı sıra İskandinav kökenli basit şahıs isimleri ve farklı amaçlarla kullanılan bir çok isim, sıfat ve fiil de İskandinavların İngiliz diline etkileri olarak gösterilebilir. </a:t>
            </a:r>
          </a:p>
          <a:p>
            <a:endParaRPr lang="tr-TR" dirty="0"/>
          </a:p>
        </p:txBody>
      </p:sp>
    </p:spTree>
    <p:extLst>
      <p:ext uri="{BB962C8B-B14F-4D97-AF65-F5344CB8AC3E}">
        <p14:creationId xmlns:p14="http://schemas.microsoft.com/office/powerpoint/2010/main" val="4084642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Ancak etkinin özel adlara bakılarak incelenmesi durumu yerleşim yerlerinin adlarına bakılarak incelenmesi kadar kolay ve doğru değildir. Zira 1066 işgalinden sonraki bir asırlık süre içerisinde aristokrasi tarafından sadece prestij kaygısı ile kullanılan İskandinav kökenli adlar, yine aynı sınıf tarafından terk edildi. Buna karşı olarak ise özellikle </a:t>
            </a:r>
            <a:r>
              <a:rPr lang="tr-TR" dirty="0" err="1" smtClean="0"/>
              <a:t>Danelaw</a:t>
            </a:r>
            <a:r>
              <a:rPr lang="tr-TR" dirty="0" smtClean="0"/>
              <a:t> bölgesi olmak üzere adada XIII. asra kadar bu isimlerin köylüler ve hatta burjuvalar tarafından kullanılmaya devam ettiği görülmektedir . Bu isimler de yalnızca adanın Viking unsurlarınca kullanılmamıştır. Zira kırsal alandaki etkileşim burada etkisini göstermiştir. Böylesine bir etkileşimin olabilmesi için de karşılıklı rıza olması gerektiğini de unutmamak gerekmektedir</a:t>
            </a:r>
            <a:endParaRPr lang="tr-TR" dirty="0"/>
          </a:p>
        </p:txBody>
      </p:sp>
    </p:spTree>
    <p:extLst>
      <p:ext uri="{BB962C8B-B14F-4D97-AF65-F5344CB8AC3E}">
        <p14:creationId xmlns:p14="http://schemas.microsoft.com/office/powerpoint/2010/main" val="2604772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Anakaradan farklı bir seyir </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Adadaki İskandinavların kıtadakilerin aksine kendi dillerini önemli derecede korudukları görülmektedir. </a:t>
            </a:r>
            <a:r>
              <a:rPr lang="tr-TR" dirty="0" err="1" smtClean="0"/>
              <a:t>Anglo</a:t>
            </a:r>
            <a:r>
              <a:rPr lang="tr-TR" dirty="0" smtClean="0"/>
              <a:t> – </a:t>
            </a:r>
            <a:r>
              <a:rPr lang="tr-TR" dirty="0" err="1" smtClean="0"/>
              <a:t>Saxon</a:t>
            </a:r>
            <a:r>
              <a:rPr lang="tr-TR" dirty="0" smtClean="0"/>
              <a:t> dilini öğrenen İskandinavlar bu dilin gramerini ve kelime haznesini büyük ölçekte benimseyerek, bu dile kendi dillerinden pek çok kelime kattıkları görülmektedir. Bu göçmenler ile sıkı etkileşim içerisinde olan yerli unsurlar da bu yabancı kelimeleri gündelik hayatta kullanma alışkanlığı elde ederek İskandinav – yerel unsur etkileşiminin ekseriyetten farklı bir seyir izlemesine katkıda bulunmuşlardır. </a:t>
            </a:r>
          </a:p>
          <a:p>
            <a:pPr marL="0" indent="0">
              <a:buNone/>
            </a:pPr>
            <a:r>
              <a:rPr lang="tr-TR" dirty="0" smtClean="0"/>
              <a:t>   bu dönemde konuşma ve üslup milliyetçiliği bilinen duygular olmadığından, bu duygu halk geleneklerine fazlaca bağlı yazarlarda bile ortaya çıkmıyordu. Viking dilinden kelime aktarılmasına dair en eski örneklerden biri, çetelerden birine karşı 10 Ağustos 991 tarihindeki Maldan Savaşı’nda ölen </a:t>
            </a:r>
            <a:r>
              <a:rPr lang="tr-TR" dirty="0" err="1" smtClean="0"/>
              <a:t>Essex</a:t>
            </a:r>
            <a:r>
              <a:rPr lang="tr-TR" dirty="0" smtClean="0"/>
              <a:t> savaşçılarını anmak için söylenen şarkıda bulunmaktadır. Bu örnekten de anlaşılacağı üzere burada söz konusu olan anakaradan farklı olarak teknik sözcüklere ilişkin kelime ödünç verme değildir. </a:t>
            </a:r>
          </a:p>
          <a:p>
            <a:endParaRPr lang="tr-TR" dirty="0"/>
          </a:p>
        </p:txBody>
      </p:sp>
    </p:spTree>
    <p:extLst>
      <p:ext uri="{BB962C8B-B14F-4D97-AF65-F5344CB8AC3E}">
        <p14:creationId xmlns:p14="http://schemas.microsoft.com/office/powerpoint/2010/main" val="323080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sanat</a:t>
            </a:r>
            <a:endParaRPr lang="tr-TR" dirty="0"/>
          </a:p>
        </p:txBody>
      </p:sp>
      <p:sp>
        <p:nvSpPr>
          <p:cNvPr id="3" name="İçerik Yer Tutucusu 2"/>
          <p:cNvSpPr>
            <a:spLocks noGrp="1"/>
          </p:cNvSpPr>
          <p:nvPr>
            <p:ph idx="1"/>
          </p:nvPr>
        </p:nvSpPr>
        <p:spPr/>
        <p:txBody>
          <a:bodyPr/>
          <a:lstStyle/>
          <a:p>
            <a:r>
              <a:rPr lang="tr-TR" dirty="0" err="1" smtClean="0"/>
              <a:t>Anglo</a:t>
            </a:r>
            <a:r>
              <a:rPr lang="tr-TR" dirty="0" smtClean="0"/>
              <a:t> – </a:t>
            </a:r>
            <a:r>
              <a:rPr lang="tr-TR" dirty="0" err="1" smtClean="0"/>
              <a:t>Saxon</a:t>
            </a:r>
            <a:r>
              <a:rPr lang="tr-TR" dirty="0" smtClean="0"/>
              <a:t> ile İskandinav kültürlerinin etkileşiminin bir sonucu olarak özellikle de </a:t>
            </a:r>
            <a:r>
              <a:rPr lang="tr-TR" dirty="0" err="1" smtClean="0"/>
              <a:t>Danelaw</a:t>
            </a:r>
            <a:r>
              <a:rPr lang="tr-TR" dirty="0" smtClean="0"/>
              <a:t> olarak adlandırılan bölgede İskandinav sanatının adadaki mevcut sanat anlayışına eklemlendiği görülmektedir. Bu eklemlenmeler özellikle takı işlemelerinde, taştan imal edilen haçlarda ve ‘</a:t>
            </a:r>
            <a:r>
              <a:rPr lang="tr-TR" dirty="0" err="1" smtClean="0"/>
              <a:t>Hog-Back</a:t>
            </a:r>
            <a:r>
              <a:rPr lang="tr-TR" dirty="0" smtClean="0"/>
              <a:t>’ olarak isimlendirilen mezar taşlarında göze çarpmaktadır. </a:t>
            </a:r>
          </a:p>
          <a:p>
            <a:endParaRPr lang="tr-TR" dirty="0"/>
          </a:p>
        </p:txBody>
      </p:sp>
    </p:spTree>
    <p:extLst>
      <p:ext uri="{BB962C8B-B14F-4D97-AF65-F5344CB8AC3E}">
        <p14:creationId xmlns:p14="http://schemas.microsoft.com/office/powerpoint/2010/main" val="2717656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4">
            <a:extLst>
              <a:ext uri="{FF2B5EF4-FFF2-40B4-BE49-F238E27FC236}">
                <a16:creationId xmlns:a16="http://schemas.microsoft.com/office/drawing/2014/main" id="{54014EB0-5FB5-654A-81D9-0288B3A9E6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61524" y="1825625"/>
            <a:ext cx="3268951" cy="4351338"/>
          </a:xfrm>
        </p:spPr>
      </p:pic>
    </p:spTree>
    <p:extLst>
      <p:ext uri="{BB962C8B-B14F-4D97-AF65-F5344CB8AC3E}">
        <p14:creationId xmlns:p14="http://schemas.microsoft.com/office/powerpoint/2010/main" val="377932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a:extLst>
              <a:ext uri="{FF2B5EF4-FFF2-40B4-BE49-F238E27FC236}">
                <a16:creationId xmlns:a16="http://schemas.microsoft.com/office/drawing/2014/main" id="{0430DC2C-9252-5047-B36E-AB458AD62B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1825625"/>
            <a:ext cx="5801784" cy="4351338"/>
          </a:xfrm>
          <a:prstGeom prst="rect">
            <a:avLst/>
          </a:prstGeom>
        </p:spPr>
      </p:pic>
    </p:spTree>
    <p:extLst>
      <p:ext uri="{BB962C8B-B14F-4D97-AF65-F5344CB8AC3E}">
        <p14:creationId xmlns:p14="http://schemas.microsoft.com/office/powerpoint/2010/main" val="150904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7" name="İçerik Yer Tutucusu 4">
            <a:extLst>
              <a:ext uri="{FF2B5EF4-FFF2-40B4-BE49-F238E27FC236}">
                <a16:creationId xmlns:a16="http://schemas.microsoft.com/office/drawing/2014/main" id="{2D20E7D9-5935-9544-9E40-D9D7951EF3E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9093" y="1583473"/>
            <a:ext cx="8787161" cy="4616605"/>
          </a:xfrm>
        </p:spPr>
      </p:pic>
    </p:spTree>
    <p:extLst>
      <p:ext uri="{BB962C8B-B14F-4D97-AF65-F5344CB8AC3E}">
        <p14:creationId xmlns:p14="http://schemas.microsoft.com/office/powerpoint/2010/main" val="37787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a:extLst>
              <a:ext uri="{FF2B5EF4-FFF2-40B4-BE49-F238E27FC236}">
                <a16:creationId xmlns:a16="http://schemas.microsoft.com/office/drawing/2014/main" id="{14762742-6B9E-BC4A-BD2D-F937BBAE82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9591" y="2196790"/>
            <a:ext cx="8876370" cy="4092498"/>
          </a:xfrm>
          <a:prstGeom prst="rect">
            <a:avLst/>
          </a:prstGeom>
        </p:spPr>
      </p:pic>
    </p:spTree>
    <p:extLst>
      <p:ext uri="{BB962C8B-B14F-4D97-AF65-F5344CB8AC3E}">
        <p14:creationId xmlns:p14="http://schemas.microsoft.com/office/powerpoint/2010/main" val="10097949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554</Words>
  <Application>Microsoft Office PowerPoint</Application>
  <PresentationFormat>Geniş ekran</PresentationFormat>
  <Paragraphs>11</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Şahıs isimleri </vt:lpstr>
      <vt:lpstr>PowerPoint Sunusu</vt:lpstr>
      <vt:lpstr>PowerPoint Sunusu</vt:lpstr>
      <vt:lpstr>Anakaradan farklı bir seyir </vt:lpstr>
      <vt:lpstr>sanat</vt:lpstr>
      <vt:lpstr>PowerPoint Sunusu</vt:lpstr>
      <vt:lpstr>PowerPoint Sunusu</vt:lpstr>
      <vt:lpstr>PowerPoint Sunusu</vt:lpstr>
      <vt:lpstr>PowerPoint Sunusu</vt:lpstr>
      <vt:lpstr>Anglo – Norse kültürü</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Şahıs isimleri </dc:title>
  <dc:creator>Mert kozan</dc:creator>
  <cp:lastModifiedBy>Mert kozan</cp:lastModifiedBy>
  <cp:revision>2</cp:revision>
  <dcterms:created xsi:type="dcterms:W3CDTF">2019-03-20T14:13:05Z</dcterms:created>
  <dcterms:modified xsi:type="dcterms:W3CDTF">2019-03-20T16:12:27Z</dcterms:modified>
</cp:coreProperties>
</file>