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52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31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47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86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54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891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522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2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71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18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42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34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69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08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36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2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D1AFB-6CF0-4B7E-81CF-5F8489961BBA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17EA18-8DBF-4CB4-8702-85F9B13A8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7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Ortaçağ’ı anlamak: Çatışma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449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29734" y="1024517"/>
            <a:ext cx="8596668" cy="3880773"/>
          </a:xfrm>
        </p:spPr>
        <p:txBody>
          <a:bodyPr/>
          <a:lstStyle/>
          <a:p>
            <a:r>
              <a:rPr lang="tr-TR" dirty="0" smtClean="0"/>
              <a:t>Yeni </a:t>
            </a:r>
            <a:r>
              <a:rPr lang="tr-TR" dirty="0" err="1" smtClean="0"/>
              <a:t>Platonculuk</a:t>
            </a:r>
            <a:r>
              <a:rPr lang="tr-TR" dirty="0" smtClean="0"/>
              <a:t> Karşıtlığı</a:t>
            </a:r>
          </a:p>
          <a:p>
            <a:endParaRPr lang="tr-TR" dirty="0"/>
          </a:p>
          <a:p>
            <a:r>
              <a:rPr lang="tr-TR" dirty="0" smtClean="0"/>
              <a:t>Hanbeli mezhebinden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Teymiyye</a:t>
            </a:r>
            <a:r>
              <a:rPr lang="tr-TR" dirty="0" smtClean="0"/>
              <a:t> (ö. 1328) çatışma sahasını genişleterek felsefe, kelam ve tasavvufu teni-</a:t>
            </a:r>
            <a:r>
              <a:rPr lang="tr-TR" dirty="0" err="1" smtClean="0"/>
              <a:t>Platonculuk</a:t>
            </a:r>
            <a:r>
              <a:rPr lang="tr-TR" dirty="0" smtClean="0"/>
              <a:t> karşıtlığı üzerinden bidat ilan etmiştir.</a:t>
            </a:r>
          </a:p>
          <a:p>
            <a:endParaRPr lang="tr-TR" dirty="0"/>
          </a:p>
          <a:p>
            <a:r>
              <a:rPr lang="tr-TR" dirty="0" smtClean="0"/>
              <a:t>Bu çatışma daha sonra Osmanlılarda XVII. yüzyılda yaşanmış olan Selefi </a:t>
            </a:r>
            <a:r>
              <a:rPr lang="tr-TR" dirty="0" err="1" smtClean="0"/>
              <a:t>Kadızadeliler</a:t>
            </a:r>
            <a:r>
              <a:rPr lang="tr-TR" dirty="0" smtClean="0"/>
              <a:t> ile Halveti </a:t>
            </a:r>
            <a:r>
              <a:rPr lang="tr-TR" dirty="0" err="1" smtClean="0"/>
              <a:t>Sivasiler</a:t>
            </a:r>
            <a:r>
              <a:rPr lang="tr-TR" dirty="0" smtClean="0"/>
              <a:t> arasındaki temel tartışmalardan birisidir.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015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1298" y="1426298"/>
            <a:ext cx="8596668" cy="3880773"/>
          </a:xfrm>
        </p:spPr>
        <p:txBody>
          <a:bodyPr/>
          <a:lstStyle/>
          <a:p>
            <a:r>
              <a:rPr lang="tr-TR" dirty="0" smtClean="0"/>
              <a:t>Akli İlimler karşıtlığı:</a:t>
            </a:r>
          </a:p>
          <a:p>
            <a:endParaRPr lang="tr-TR" dirty="0"/>
          </a:p>
          <a:p>
            <a:r>
              <a:rPr lang="tr-TR" dirty="0" err="1" smtClean="0"/>
              <a:t>Aristotelesçilik</a:t>
            </a:r>
            <a:r>
              <a:rPr lang="tr-TR" dirty="0" smtClean="0"/>
              <a:t> karşıtlığı ile paraleldir.</a:t>
            </a:r>
          </a:p>
          <a:p>
            <a:endParaRPr lang="tr-TR" dirty="0"/>
          </a:p>
          <a:p>
            <a:r>
              <a:rPr lang="tr-TR" dirty="0" smtClean="0"/>
              <a:t>İmam </a:t>
            </a:r>
            <a:r>
              <a:rPr lang="tr-TR" dirty="0" err="1" smtClean="0"/>
              <a:t>Suyuti</a:t>
            </a:r>
            <a:r>
              <a:rPr lang="tr-TR" dirty="0" smtClean="0"/>
              <a:t> bütün Yunan bilim ve felsefe geleneğini içine alan İslamileştirme projesi başlatmıştır.</a:t>
            </a:r>
          </a:p>
          <a:p>
            <a:endParaRPr lang="tr-TR" dirty="0"/>
          </a:p>
          <a:p>
            <a:r>
              <a:rPr lang="tr-TR" dirty="0" smtClean="0"/>
              <a:t>Doğu İslam uygarlığında bu çatışmalar 12. yüzyılda âlimlerin filozoflar üzerinde hakimiyet kurması ile sonuçlanmıştır.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116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752" y="955244"/>
            <a:ext cx="8596668" cy="3880773"/>
          </a:xfrm>
        </p:spPr>
        <p:txBody>
          <a:bodyPr/>
          <a:lstStyle/>
          <a:p>
            <a:r>
              <a:rPr lang="tr-TR" dirty="0" smtClean="0"/>
              <a:t>1277 Yasaklaması ve Avrupa’daki durum.</a:t>
            </a:r>
          </a:p>
          <a:p>
            <a:endParaRPr lang="tr-TR" dirty="0"/>
          </a:p>
          <a:p>
            <a:r>
              <a:rPr lang="tr-TR" dirty="0" smtClean="0"/>
              <a:t>Avrupa’da da benzer bir durum yaşanmıştır.</a:t>
            </a:r>
          </a:p>
          <a:p>
            <a:endParaRPr lang="tr-TR" dirty="0"/>
          </a:p>
          <a:p>
            <a:r>
              <a:rPr lang="tr-TR" dirty="0" smtClean="0"/>
              <a:t>13. yüzyıl boyunca Hıristiyan teologlar Aristotelesçi doğa felsefesi ile mücadele etmişlerdir.</a:t>
            </a:r>
          </a:p>
          <a:p>
            <a:endParaRPr lang="tr-TR" dirty="0"/>
          </a:p>
          <a:p>
            <a:r>
              <a:rPr lang="tr-TR" dirty="0" smtClean="0"/>
              <a:t>Ancak sonuçta burada Aristotelesçi filozofların çalışmaları kısa aralıklarla sekteye uğrasa da sonuçta galip gelmeyi başarmışlardır.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689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 Remzi Demir, Osmanlı </a:t>
            </a:r>
            <a:r>
              <a:rPr lang="tr-TR" dirty="0" err="1" smtClean="0"/>
              <a:t>Epistemesini</a:t>
            </a:r>
            <a:r>
              <a:rPr lang="tr-TR" dirty="0" smtClean="0"/>
              <a:t> Anlamak: Çatışma Kuramı, Muhayyel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19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5879" y="1357025"/>
            <a:ext cx="8596668" cy="3880773"/>
          </a:xfrm>
        </p:spPr>
        <p:txBody>
          <a:bodyPr/>
          <a:lstStyle/>
          <a:p>
            <a:r>
              <a:rPr lang="tr-TR" dirty="0" smtClean="0"/>
              <a:t>Ortaçağ’ı nasıl anlamalıyız?</a:t>
            </a:r>
          </a:p>
          <a:p>
            <a:endParaRPr lang="tr-TR" dirty="0"/>
          </a:p>
          <a:p>
            <a:r>
              <a:rPr lang="tr-TR" dirty="0" smtClean="0"/>
              <a:t>Tarihin çok uzun bir zaman dilimini içeren Ortaçağ bilim tarihine ne gibi miraslar bırakmıştır?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55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4316" y="1412443"/>
            <a:ext cx="8596668" cy="3880773"/>
          </a:xfrm>
        </p:spPr>
        <p:txBody>
          <a:bodyPr/>
          <a:lstStyle/>
          <a:p>
            <a:r>
              <a:rPr lang="tr-TR" dirty="0" smtClean="0"/>
              <a:t>8. yüzyılda İslam Uygarlığı yeni kültürlerle temasta bulunmuştur.</a:t>
            </a:r>
          </a:p>
          <a:p>
            <a:endParaRPr lang="tr-TR" dirty="0"/>
          </a:p>
          <a:p>
            <a:r>
              <a:rPr lang="tr-TR" dirty="0" smtClean="0"/>
              <a:t>Bu yüzyıldan yaklaşık olarak 11. yüzyılın ortasına kadar tam üç yüzyıl boyunca bilim ve felsefede çok parlak bir devir yaşamışlardır. (İslam Aydınlanması ya da İslam Altın Çağı)</a:t>
            </a:r>
          </a:p>
          <a:p>
            <a:endParaRPr lang="tr-TR" dirty="0"/>
          </a:p>
          <a:p>
            <a:r>
              <a:rPr lang="tr-TR" dirty="0" smtClean="0"/>
              <a:t>Ancak 11. yüzyıldan sonra bu süreç ciddi bir kesintiye uğramıştır.</a:t>
            </a:r>
          </a:p>
          <a:p>
            <a:endParaRPr lang="tr-TR" dirty="0"/>
          </a:p>
          <a:p>
            <a:r>
              <a:rPr lang="tr-TR" dirty="0" smtClean="0"/>
              <a:t>Bunun sebebi ya da sebepleri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01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1298" y="1287753"/>
            <a:ext cx="8596668" cy="3880773"/>
          </a:xfrm>
        </p:spPr>
        <p:txBody>
          <a:bodyPr/>
          <a:lstStyle/>
          <a:p>
            <a:r>
              <a:rPr lang="tr-TR" dirty="0" smtClean="0"/>
              <a:t>Çatışma kuramı bu dönemi anlamak için bize iyi bir teorik </a:t>
            </a:r>
            <a:r>
              <a:rPr lang="tr-TR" dirty="0" err="1" smtClean="0"/>
              <a:t>arkaplan</a:t>
            </a:r>
            <a:r>
              <a:rPr lang="tr-TR" dirty="0" smtClean="0"/>
              <a:t> sunar:</a:t>
            </a:r>
          </a:p>
          <a:p>
            <a:endParaRPr lang="tr-TR" dirty="0"/>
          </a:p>
          <a:p>
            <a:r>
              <a:rPr lang="tr-TR" dirty="0" smtClean="0"/>
              <a:t>Çatışma kuramı neyi savlar:</a:t>
            </a:r>
          </a:p>
          <a:p>
            <a:r>
              <a:rPr lang="tr-TR" dirty="0" smtClean="0"/>
              <a:t>Bu kurama göre bilim ve din nihayetinde çatışmak durumunda kalır. </a:t>
            </a:r>
          </a:p>
          <a:p>
            <a:endParaRPr lang="tr-TR" dirty="0"/>
          </a:p>
          <a:p>
            <a:r>
              <a:rPr lang="tr-TR" dirty="0" smtClean="0"/>
              <a:t>Galileo vakası, evrim teorisi gibi birtakım tarihsel örnekleri buna kanıt olarak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25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5152" y="1440152"/>
            <a:ext cx="8596668" cy="3880773"/>
          </a:xfrm>
        </p:spPr>
        <p:txBody>
          <a:bodyPr/>
          <a:lstStyle/>
          <a:p>
            <a:r>
              <a:rPr lang="tr-TR" dirty="0" smtClean="0"/>
              <a:t>Öyleyse bu hipotez Hıristiyan ve İslam ortaçağlarını açıklamak için iyi bir hipotez olabilir mi?</a:t>
            </a:r>
          </a:p>
          <a:p>
            <a:endParaRPr lang="tr-TR" dirty="0"/>
          </a:p>
          <a:p>
            <a:r>
              <a:rPr lang="tr-TR" dirty="0" smtClean="0"/>
              <a:t>Eğer duruma </a:t>
            </a:r>
            <a:r>
              <a:rPr lang="tr-TR" dirty="0" err="1" smtClean="0"/>
              <a:t>epistemik</a:t>
            </a:r>
            <a:r>
              <a:rPr lang="tr-TR" dirty="0" smtClean="0"/>
              <a:t> topluluklar açısından ve bunların giriştikleri mücadeleler açısından bakarsak sorunun cevabı «</a:t>
            </a:r>
            <a:r>
              <a:rPr lang="tr-TR" dirty="0" err="1" smtClean="0"/>
              <a:t>evet»tir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Çatışmanın seyri, tarafları ve hatta motivasyonları değişebilir. </a:t>
            </a:r>
          </a:p>
          <a:p>
            <a:endParaRPr lang="tr-TR" dirty="0"/>
          </a:p>
          <a:p>
            <a:r>
              <a:rPr lang="tr-TR" dirty="0" smtClean="0"/>
              <a:t>Eninde sonunda güçlü olan </a:t>
            </a:r>
            <a:r>
              <a:rPr lang="tr-TR" dirty="0" err="1" smtClean="0"/>
              <a:t>epistemik</a:t>
            </a:r>
            <a:r>
              <a:rPr lang="tr-TR" dirty="0" smtClean="0"/>
              <a:t> grup zaferini ilan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578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5152" y="1176917"/>
            <a:ext cx="8596668" cy="3880773"/>
          </a:xfrm>
        </p:spPr>
        <p:txBody>
          <a:bodyPr/>
          <a:lstStyle/>
          <a:p>
            <a:r>
              <a:rPr lang="tr-TR" dirty="0" smtClean="0"/>
              <a:t>İslam Dünyası’nda çatışmanın esas tarafları Filozoflar ve Kelamcılardır.</a:t>
            </a:r>
          </a:p>
          <a:p>
            <a:endParaRPr lang="tr-TR" dirty="0"/>
          </a:p>
          <a:p>
            <a:r>
              <a:rPr lang="tr-TR" dirty="0" smtClean="0"/>
              <a:t>Filozoflar </a:t>
            </a:r>
            <a:r>
              <a:rPr lang="tr-TR" dirty="0" err="1" smtClean="0"/>
              <a:t>Yunanî</a:t>
            </a:r>
            <a:r>
              <a:rPr lang="tr-TR" dirty="0" smtClean="0"/>
              <a:t> aklî bilginin temsilcisi durumundadırlar.</a:t>
            </a:r>
          </a:p>
          <a:p>
            <a:endParaRPr lang="tr-TR" dirty="0"/>
          </a:p>
          <a:p>
            <a:r>
              <a:rPr lang="tr-TR" dirty="0" smtClean="0"/>
              <a:t>Kelamcılar ise </a:t>
            </a:r>
            <a:r>
              <a:rPr lang="tr-TR" dirty="0" err="1" smtClean="0"/>
              <a:t>Selefî</a:t>
            </a:r>
            <a:r>
              <a:rPr lang="tr-TR" dirty="0" smtClean="0"/>
              <a:t> naklî bilgiyi temsil ederler.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948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4425" y="1384735"/>
            <a:ext cx="8596668" cy="3880773"/>
          </a:xfrm>
        </p:spPr>
        <p:txBody>
          <a:bodyPr/>
          <a:lstStyle/>
          <a:p>
            <a:r>
              <a:rPr lang="tr-TR" dirty="0" smtClean="0"/>
              <a:t>Çatışma en görünür hale </a:t>
            </a:r>
            <a:r>
              <a:rPr lang="tr-TR" dirty="0" err="1" smtClean="0"/>
              <a:t>Gazzalî’nin</a:t>
            </a:r>
            <a:r>
              <a:rPr lang="tr-TR" dirty="0" smtClean="0"/>
              <a:t> filozofları tekfir etmesi ile ortaya çıkmıştır.</a:t>
            </a:r>
          </a:p>
          <a:p>
            <a:endParaRPr lang="tr-TR" dirty="0"/>
          </a:p>
          <a:p>
            <a:r>
              <a:rPr lang="tr-TR" dirty="0" smtClean="0"/>
              <a:t>Bu, aynı zamanda İslam uygarlığının bilimle ve felsefeyle arasının açıldığı zamana işaret eder.</a:t>
            </a:r>
          </a:p>
          <a:p>
            <a:endParaRPr lang="tr-TR" dirty="0"/>
          </a:p>
          <a:p>
            <a:r>
              <a:rPr lang="tr-TR" dirty="0" smtClean="0"/>
              <a:t>Toplumsal koşullar ve siyasi erk nihayetinde </a:t>
            </a:r>
            <a:r>
              <a:rPr lang="tr-TR" dirty="0" err="1" smtClean="0"/>
              <a:t>Gazzali</a:t>
            </a:r>
            <a:r>
              <a:rPr lang="tr-TR" dirty="0" smtClean="0"/>
              <a:t> ve kelamcılardan yana duruş sergilemiş, akli-</a:t>
            </a:r>
            <a:r>
              <a:rPr lang="tr-TR" dirty="0" err="1" smtClean="0"/>
              <a:t>Yunani</a:t>
            </a:r>
            <a:r>
              <a:rPr lang="tr-TR" dirty="0" smtClean="0"/>
              <a:t> felsefe zamanla İslam coğrafyasından çekilmiştir.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573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443" y="650444"/>
            <a:ext cx="8596668" cy="3880773"/>
          </a:xfrm>
        </p:spPr>
        <p:txBody>
          <a:bodyPr/>
          <a:lstStyle/>
          <a:p>
            <a:r>
              <a:rPr lang="tr-TR" dirty="0" smtClean="0"/>
              <a:t>Çatışmanın belirginleştiği noktalar:</a:t>
            </a:r>
          </a:p>
          <a:p>
            <a:endParaRPr lang="tr-TR" dirty="0"/>
          </a:p>
          <a:p>
            <a:r>
              <a:rPr lang="tr-TR" dirty="0" smtClean="0"/>
              <a:t>1- Aristoteles karşıtlığı,</a:t>
            </a:r>
          </a:p>
          <a:p>
            <a:endParaRPr lang="tr-TR" dirty="0"/>
          </a:p>
          <a:p>
            <a:r>
              <a:rPr lang="tr-TR" dirty="0" smtClean="0"/>
              <a:t>2- Materyalizm-</a:t>
            </a:r>
            <a:r>
              <a:rPr lang="tr-TR" dirty="0" err="1" smtClean="0"/>
              <a:t>Naturalizm</a:t>
            </a:r>
            <a:r>
              <a:rPr lang="tr-TR" dirty="0" smtClean="0"/>
              <a:t> karşıtlığı</a:t>
            </a:r>
          </a:p>
          <a:p>
            <a:endParaRPr lang="tr-TR" dirty="0"/>
          </a:p>
          <a:p>
            <a:r>
              <a:rPr lang="tr-TR" dirty="0" smtClean="0"/>
              <a:t>3- Yeni </a:t>
            </a:r>
            <a:r>
              <a:rPr lang="tr-TR" dirty="0" err="1" smtClean="0"/>
              <a:t>Platonculuk</a:t>
            </a:r>
            <a:r>
              <a:rPr lang="tr-TR" dirty="0" smtClean="0"/>
              <a:t> karşıtlığı ve </a:t>
            </a:r>
          </a:p>
          <a:p>
            <a:endParaRPr lang="tr-TR" dirty="0"/>
          </a:p>
          <a:p>
            <a:r>
              <a:rPr lang="tr-TR" dirty="0" smtClean="0"/>
              <a:t>4- Akli ilimler karşıtlığı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98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1298" y="969098"/>
            <a:ext cx="8596668" cy="3880773"/>
          </a:xfrm>
        </p:spPr>
        <p:txBody>
          <a:bodyPr/>
          <a:lstStyle/>
          <a:p>
            <a:r>
              <a:rPr lang="tr-TR" dirty="0" err="1" smtClean="0"/>
              <a:t>Aristotelesçilik</a:t>
            </a:r>
            <a:r>
              <a:rPr lang="tr-TR" dirty="0" smtClean="0"/>
              <a:t> karşıtlığı:</a:t>
            </a:r>
          </a:p>
          <a:p>
            <a:endParaRPr lang="tr-TR" dirty="0"/>
          </a:p>
          <a:p>
            <a:r>
              <a:rPr lang="tr-TR" dirty="0" smtClean="0"/>
              <a:t>Filozoflar ile kelamcıların en önemli tartışma konuları </a:t>
            </a:r>
            <a:r>
              <a:rPr lang="tr-TR" dirty="0" err="1" smtClean="0"/>
              <a:t>Aristotelesçilik</a:t>
            </a:r>
            <a:r>
              <a:rPr lang="tr-TR" dirty="0" smtClean="0"/>
              <a:t> üzerinde olmuştur.</a:t>
            </a:r>
          </a:p>
          <a:p>
            <a:endParaRPr lang="tr-TR" dirty="0"/>
          </a:p>
          <a:p>
            <a:r>
              <a:rPr lang="tr-TR" dirty="0" err="1" smtClean="0"/>
              <a:t>Gazzâlî’nin</a:t>
            </a:r>
            <a:r>
              <a:rPr lang="tr-TR" dirty="0" smtClean="0"/>
              <a:t> filozofları Aristotelesçi görüşlerinden dolayı tekfir etmesi ve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Rüşd’ün</a:t>
            </a:r>
            <a:r>
              <a:rPr lang="tr-TR" dirty="0" smtClean="0"/>
              <a:t> buna cevabı bir </a:t>
            </a:r>
            <a:r>
              <a:rPr lang="tr-TR" dirty="0" err="1" smtClean="0"/>
              <a:t>tehafüt</a:t>
            </a:r>
            <a:r>
              <a:rPr lang="tr-TR" dirty="0" smtClean="0"/>
              <a:t> geleneği doğmasına sebebiyet vermiştir.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07261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443</Words>
  <Application>Microsoft Office PowerPoint</Application>
  <PresentationFormat>Geniş ekran</PresentationFormat>
  <Paragraphs>68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Ortaçağ’ı anlamak: Çatışma Kuramı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Ortaçağ’ı anlamak: Çatışma Kuramı</dc:title>
  <dc:creator>Ayşegül-Vural</dc:creator>
  <cp:lastModifiedBy>Ayşegül-Vural</cp:lastModifiedBy>
  <cp:revision>4</cp:revision>
  <dcterms:created xsi:type="dcterms:W3CDTF">2020-11-03T10:08:45Z</dcterms:created>
  <dcterms:modified xsi:type="dcterms:W3CDTF">2020-11-03T10:42:03Z</dcterms:modified>
</cp:coreProperties>
</file>