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21"/>
  </p:notesMasterIdLst>
  <p:handoutMasterIdLst>
    <p:handoutMasterId r:id="rId22"/>
  </p:handoutMasterIdLst>
  <p:sldIdLst>
    <p:sldId id="668" r:id="rId4"/>
    <p:sldId id="607" r:id="rId5"/>
    <p:sldId id="609" r:id="rId6"/>
    <p:sldId id="684" r:id="rId7"/>
    <p:sldId id="685" r:id="rId8"/>
    <p:sldId id="686" r:id="rId9"/>
    <p:sldId id="687" r:id="rId10"/>
    <p:sldId id="688" r:id="rId11"/>
    <p:sldId id="689" r:id="rId12"/>
    <p:sldId id="690" r:id="rId13"/>
    <p:sldId id="691" r:id="rId14"/>
    <p:sldId id="692" r:id="rId15"/>
    <p:sldId id="693" r:id="rId16"/>
    <p:sldId id="694" r:id="rId17"/>
    <p:sldId id="695" r:id="rId18"/>
    <p:sldId id="696" r:id="rId19"/>
    <p:sldId id="683"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65" d="100"/>
          <a:sy n="65" d="100"/>
        </p:scale>
        <p:origin x="684"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428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TESİS İŞLEMLERİ VE BAKIM</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299411"/>
            <a:ext cx="8361684" cy="4337205"/>
          </a:xfrm>
        </p:spPr>
        <p:txBody>
          <a:bodyPr anchor="t">
            <a:noAutofit/>
          </a:bodyPr>
          <a:lstStyle/>
          <a:p>
            <a:r>
              <a:rPr lang="tr-TR" b="1" dirty="0"/>
              <a:t>Bakım Faaliyetlerinin Amaçları</a:t>
            </a:r>
          </a:p>
          <a:p>
            <a:pPr marL="0" indent="0">
              <a:buNone/>
            </a:pPr>
            <a:r>
              <a:rPr lang="tr-TR" dirty="0"/>
              <a:t>Bakım faaliyetlerinin ana amacı, makinaları koruyarak üretim aksamalarını önlemektir. Bu ana amacı gerçekleştirmek iki yolla sağlanabilir:</a:t>
            </a:r>
          </a:p>
          <a:p>
            <a:pPr lvl="1">
              <a:buFont typeface="Wingdings" panose="05000000000000000000" pitchFamily="2" charset="2"/>
              <a:buChar char="ü"/>
            </a:pPr>
            <a:r>
              <a:rPr lang="tr-TR" dirty="0"/>
              <a:t>Sistemin işleyişinde bozulma ve başarısızlıkların önlenmesi.</a:t>
            </a:r>
          </a:p>
          <a:p>
            <a:pPr lvl="1">
              <a:buFont typeface="Wingdings" panose="05000000000000000000" pitchFamily="2" charset="2"/>
              <a:buChar char="ü"/>
            </a:pPr>
            <a:r>
              <a:rPr lang="tr-TR" dirty="0"/>
              <a:t>Ortaya çıkan bozulma ve başarısızlıkların meydana getirdiği zararların en aza indirilmesi.</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761488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299411"/>
            <a:ext cx="8361684" cy="4337205"/>
          </a:xfrm>
        </p:spPr>
        <p:txBody>
          <a:bodyPr anchor="t">
            <a:noAutofit/>
          </a:bodyPr>
          <a:lstStyle/>
          <a:p>
            <a:r>
              <a:rPr lang="tr-TR" b="1" dirty="0"/>
              <a:t>Bakım Faaliyetlerinin Amaçları</a:t>
            </a:r>
          </a:p>
          <a:p>
            <a:pPr>
              <a:buFont typeface="Wingdings" panose="05000000000000000000" pitchFamily="2" charset="2"/>
              <a:buChar char="ü"/>
            </a:pPr>
            <a:r>
              <a:rPr lang="tr-TR" dirty="0"/>
              <a:t>Ana amacı gerçekleştirecek yan amaçlar:</a:t>
            </a:r>
          </a:p>
          <a:p>
            <a:pPr marL="320040" lvl="1" indent="0">
              <a:buNone/>
            </a:pPr>
            <a:r>
              <a:rPr lang="tr-TR" dirty="0"/>
              <a:t>1) Tesis içi yerleşim düzenini iyileştirmek</a:t>
            </a:r>
          </a:p>
          <a:p>
            <a:pPr marL="320040" lvl="1" indent="0">
              <a:buNone/>
            </a:pPr>
            <a:r>
              <a:rPr lang="tr-TR" dirty="0"/>
              <a:t>2) Tesis olanaklarının faydalı ömrünü uzatmak ve kalite seviyelerini yükseltmek</a:t>
            </a:r>
          </a:p>
          <a:p>
            <a:pPr marL="320040" lvl="1" indent="0">
              <a:buNone/>
            </a:pPr>
            <a:r>
              <a:rPr lang="tr-TR" dirty="0"/>
              <a:t>3) Bakım ve yenilenmesi kolay makine tasarımı geliştirmek</a:t>
            </a:r>
          </a:p>
          <a:p>
            <a:pPr marL="320040" lvl="1" indent="0">
              <a:buNone/>
            </a:pPr>
            <a:r>
              <a:rPr lang="tr-TR" dirty="0"/>
              <a:t>4) Hazırda tutulan atıl kapasite ve ara stoklar yoluyla bozulmalardan ileri gelen</a:t>
            </a:r>
          </a:p>
          <a:p>
            <a:pPr marL="320040" lvl="1" indent="0">
              <a:buNone/>
            </a:pPr>
            <a:r>
              <a:rPr lang="tr-TR" dirty="0"/>
              <a:t>zararı en alt düzeye indirmek</a:t>
            </a:r>
          </a:p>
          <a:p>
            <a:pPr marL="320040" lvl="1" indent="0">
              <a:buNone/>
            </a:pPr>
            <a:r>
              <a:rPr lang="tr-TR" dirty="0"/>
              <a:t>5) Hızlı bakım ve yenileme yapabilmek için gerekli düzeni kurumak, uygun araç –</a:t>
            </a:r>
          </a:p>
          <a:p>
            <a:pPr marL="320040" lvl="1" indent="0">
              <a:buNone/>
            </a:pPr>
            <a:r>
              <a:rPr lang="tr-TR" dirty="0"/>
              <a:t>gereç ve malzemeleri bulundurmak</a:t>
            </a:r>
          </a:p>
          <a:p>
            <a:pPr marL="320040" lvl="1" indent="0">
              <a:buNone/>
            </a:pPr>
            <a:r>
              <a:rPr lang="tr-TR" dirty="0"/>
              <a:t>6) Düzenli gözlem ve kritik parçaların değerlendirilerek önemli maliyetlere yol açabilecek bozulma ve kırılmaları önlemek.</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44914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552074"/>
            <a:ext cx="8361684" cy="4084542"/>
          </a:xfrm>
        </p:spPr>
        <p:txBody>
          <a:bodyPr anchor="t">
            <a:noAutofit/>
          </a:bodyPr>
          <a:lstStyle/>
          <a:p>
            <a:r>
              <a:rPr lang="tr-TR" b="1" dirty="0"/>
              <a:t>Bakım Faaliyetlerinin Sınıflandırılması</a:t>
            </a:r>
          </a:p>
          <a:p>
            <a:pPr lvl="1">
              <a:buFont typeface="Wingdings" panose="05000000000000000000" pitchFamily="2" charset="2"/>
              <a:buChar char="ü"/>
            </a:pPr>
            <a:r>
              <a:rPr lang="tr-TR" dirty="0"/>
              <a:t>Plansız bakım</a:t>
            </a:r>
          </a:p>
          <a:p>
            <a:pPr lvl="1">
              <a:buFont typeface="Wingdings" panose="05000000000000000000" pitchFamily="2" charset="2"/>
              <a:buChar char="ü"/>
            </a:pPr>
            <a:r>
              <a:rPr lang="tr-TR" dirty="0"/>
              <a:t>Planlı bakım</a:t>
            </a:r>
          </a:p>
          <a:p>
            <a:pPr lvl="2"/>
            <a:r>
              <a:rPr lang="tr-TR" dirty="0"/>
              <a:t> Koruyucu bakım</a:t>
            </a:r>
          </a:p>
          <a:p>
            <a:pPr lvl="2"/>
            <a:r>
              <a:rPr lang="tr-TR" dirty="0"/>
              <a:t> Düzeltici bakım</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76194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552074"/>
            <a:ext cx="8361684" cy="4084542"/>
          </a:xfrm>
        </p:spPr>
        <p:txBody>
          <a:bodyPr anchor="t">
            <a:noAutofit/>
          </a:bodyPr>
          <a:lstStyle/>
          <a:p>
            <a:pPr algn="just"/>
            <a:r>
              <a:rPr lang="tr-TR" b="1" dirty="0"/>
              <a:t>Plansız Bakım</a:t>
            </a:r>
            <a:r>
              <a:rPr lang="tr-TR" dirty="0"/>
              <a:t>: Sistemde makina/tesis arıza yaptığında müdahale edilir. Bu sistemde planlama ve kırtasiye işleri az olduğundan bakım servisinin genel masrafları asgari seviyede tutulabilir.</a:t>
            </a:r>
          </a:p>
          <a:p>
            <a:pPr algn="just"/>
            <a:r>
              <a:rPr lang="tr-TR" b="1" dirty="0"/>
              <a:t>Planlı Bakım</a:t>
            </a:r>
            <a:r>
              <a:rPr lang="tr-TR" dirty="0"/>
              <a:t>: Makina veya tesise belirli bir plan ve program çerçevesinde işlem yapılarak, normal işletme isteklerine göre çalışmasını temin etmektir.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94555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552074"/>
            <a:ext cx="8361684" cy="4084542"/>
          </a:xfrm>
        </p:spPr>
        <p:txBody>
          <a:bodyPr anchor="t">
            <a:noAutofit/>
          </a:bodyPr>
          <a:lstStyle/>
          <a:p>
            <a:pPr algn="just"/>
            <a:r>
              <a:rPr lang="tr-TR" b="1" dirty="0"/>
              <a:t>Koruyucu Bakım: </a:t>
            </a:r>
            <a:r>
              <a:rPr lang="tr-TR" dirty="0"/>
              <a:t>Herhangi bir arızaya veya üretim aksamasına yol açacak bir olay meydana gelmeden önce, böyle bir ihtimali ortadan kaldırmak amacıyla yapılan bakım hizmetleridir. </a:t>
            </a:r>
          </a:p>
          <a:p>
            <a:pPr marL="320040" lvl="1" indent="0" algn="just">
              <a:buNone/>
            </a:pPr>
            <a:r>
              <a:rPr lang="tr-TR" b="1" dirty="0"/>
              <a:t>Koruyucu bakımda aşağıdaki faaliyetler yerine getirilir:</a:t>
            </a:r>
          </a:p>
          <a:p>
            <a:pPr marL="320040" lvl="1" indent="0" algn="just">
              <a:buNone/>
            </a:pPr>
            <a:r>
              <a:rPr lang="tr-TR" dirty="0"/>
              <a:t>1) Makina–teçhizatın tesis içinde uygun şekilde yerleştirilmesi</a:t>
            </a:r>
          </a:p>
          <a:p>
            <a:pPr marL="320040" lvl="1" indent="0" algn="just">
              <a:buNone/>
            </a:pPr>
            <a:r>
              <a:rPr lang="tr-TR" dirty="0"/>
              <a:t>2) Makina – teçhizatın, binaların ve donanımın periyodik bakımı, temizlenmesi, yağlanması ve boyanması</a:t>
            </a:r>
          </a:p>
          <a:p>
            <a:pPr marL="320040" lvl="1" indent="0" algn="just">
              <a:buNone/>
            </a:pPr>
            <a:r>
              <a:rPr lang="tr-TR" dirty="0"/>
              <a:t>3) Makina teçhizatın çalışma süresince denetlenmesi ve performansının değerlendirilmesi</a:t>
            </a:r>
          </a:p>
          <a:p>
            <a:pPr marL="320040" lvl="1" indent="0" algn="just">
              <a:buNone/>
            </a:pPr>
            <a:r>
              <a:rPr lang="tr-TR" dirty="0"/>
              <a:t>4) Eskiyen ve görevlerini gereği gibi yapamayan parçaların yenilenmesi.</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95827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552074"/>
            <a:ext cx="8361684" cy="4084542"/>
          </a:xfrm>
        </p:spPr>
        <p:txBody>
          <a:bodyPr anchor="t">
            <a:noAutofit/>
          </a:bodyPr>
          <a:lstStyle/>
          <a:p>
            <a:pPr algn="just"/>
            <a:r>
              <a:rPr lang="tr-TR" b="1" dirty="0"/>
              <a:t>Düzeltici (Acil) Bakım: </a:t>
            </a:r>
            <a:r>
              <a:rPr lang="tr-TR" dirty="0"/>
              <a:t>Üretim aksamasına yol açan bir arıza, bozulma veya kırılma durumlarında makina–teçhizatı eski haline getirme ve yeniden çalıştırma amacıyla yapılan bakım, onarım ve yenileme çalışmalarıdır.</a:t>
            </a:r>
          </a:p>
          <a:p>
            <a:pPr algn="just"/>
            <a:r>
              <a:rPr lang="tr-TR" dirty="0"/>
              <a:t>Düzeltici bakım faaliyetinin yürütülmesi sırasında temel ilke, bakım işini en kısa sürede tamamlamak ve bu iş için ayrılan işgücü, araç – gereç, yedek parça ve malzeme gibi kaynakları en etkin biçimde kullanmaktır.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7818708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552074"/>
            <a:ext cx="8361684" cy="4084542"/>
          </a:xfrm>
        </p:spPr>
        <p:txBody>
          <a:bodyPr anchor="t">
            <a:noAutofit/>
          </a:bodyPr>
          <a:lstStyle/>
          <a:p>
            <a:pPr marL="0" indent="0">
              <a:buNone/>
            </a:pPr>
            <a:r>
              <a:rPr lang="tr-TR" b="1" dirty="0" smtClean="0"/>
              <a:t>Bakım Maliyetleri</a:t>
            </a:r>
          </a:p>
          <a:p>
            <a:pPr algn="just"/>
            <a:r>
              <a:rPr lang="tr-TR" dirty="0" smtClean="0"/>
              <a:t>Bakım </a:t>
            </a:r>
            <a:r>
              <a:rPr lang="tr-TR" dirty="0"/>
              <a:t>maliyeti, tipik olarak birbirine zıt yönde hareket eden, bozulma maliyeti ile bakım faaliyeti maliyetleri arasındaki karşılaştırmaya dayanır. Bozulma maliyeti, genellikle bakım faaliyeti artarken azalma gösterir. Bakım yöneticisinin görevi, bu iki maliyet bileşenini dengeleyen bakım karışımını geliştirmek ve böylece bakım programının toplam maliyetini minimize etmektir.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12310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355271"/>
            <a:ext cx="8517836" cy="4281345"/>
          </a:xfrm>
        </p:spPr>
        <p:txBody>
          <a:bodyPr anchor="t">
            <a:noAutofit/>
          </a:bodyPr>
          <a:lstStyle/>
          <a:p>
            <a:pPr marL="0" indent="0" algn="ctr">
              <a:lnSpc>
                <a:spcPct val="150000"/>
              </a:lnSpc>
              <a:spcBef>
                <a:spcPts val="450"/>
              </a:spcBef>
              <a:spcAft>
                <a:spcPts val="450"/>
              </a:spcAft>
              <a:buNone/>
            </a:pPr>
            <a:r>
              <a:rPr lang="tr-TR" b="1" dirty="0" smtClean="0"/>
              <a:t>Kaynaklar:</a:t>
            </a:r>
            <a:endParaRPr lang="tr-TR" b="1" dirty="0"/>
          </a:p>
          <a:p>
            <a:pPr algn="just"/>
            <a:r>
              <a:rPr lang="tr-TR" dirty="0" smtClean="0"/>
              <a:t> </a:t>
            </a:r>
            <a:r>
              <a:rPr lang="tr-TR" dirty="0" err="1" smtClean="0"/>
              <a:t>Jensen</a:t>
            </a:r>
            <a:r>
              <a:rPr lang="tr-TR" dirty="0" smtClean="0"/>
              <a:t> </a:t>
            </a:r>
            <a:r>
              <a:rPr lang="tr-TR" dirty="0"/>
              <a:t>P. A., </a:t>
            </a:r>
            <a:r>
              <a:rPr lang="tr-TR" dirty="0" err="1"/>
              <a:t>Sarasoja</a:t>
            </a:r>
            <a:r>
              <a:rPr lang="tr-TR" dirty="0"/>
              <a:t> A., </a:t>
            </a:r>
            <a:r>
              <a:rPr lang="tr-TR" dirty="0" err="1"/>
              <a:t>van</a:t>
            </a:r>
            <a:r>
              <a:rPr lang="tr-TR" dirty="0"/>
              <a:t> der </a:t>
            </a:r>
            <a:r>
              <a:rPr lang="tr-TR" dirty="0" err="1"/>
              <a:t>Voordt</a:t>
            </a:r>
            <a:r>
              <a:rPr lang="tr-TR" dirty="0"/>
              <a:t> T., </a:t>
            </a:r>
            <a:r>
              <a:rPr lang="tr-TR" dirty="0" err="1"/>
              <a:t>Coenen</a:t>
            </a:r>
            <a:r>
              <a:rPr lang="tr-TR" dirty="0"/>
              <a:t> C. 2013. How can </a:t>
            </a:r>
            <a:r>
              <a:rPr lang="tr-TR" dirty="0" err="1"/>
              <a:t>Facilities</a:t>
            </a:r>
            <a:r>
              <a:rPr lang="tr-TR" dirty="0"/>
              <a:t> Management </a:t>
            </a:r>
            <a:r>
              <a:rPr lang="tr-TR" dirty="0" err="1"/>
              <a:t>add</a:t>
            </a:r>
            <a:r>
              <a:rPr lang="tr-TR" dirty="0"/>
              <a:t> </a:t>
            </a:r>
            <a:r>
              <a:rPr lang="tr-TR" dirty="0" err="1"/>
              <a:t>value</a:t>
            </a:r>
            <a:r>
              <a:rPr lang="tr-TR" dirty="0"/>
              <a:t> </a:t>
            </a:r>
            <a:r>
              <a:rPr lang="tr-TR" dirty="0" err="1"/>
              <a:t>to</a:t>
            </a:r>
            <a:r>
              <a:rPr lang="tr-TR" dirty="0"/>
              <a:t> </a:t>
            </a:r>
            <a:r>
              <a:rPr lang="tr-TR" dirty="0" err="1"/>
              <a:t>organisations</a:t>
            </a:r>
            <a:r>
              <a:rPr lang="tr-TR" dirty="0"/>
              <a:t> as </a:t>
            </a:r>
            <a:r>
              <a:rPr lang="tr-TR" dirty="0" err="1"/>
              <a:t>well</a:t>
            </a:r>
            <a:r>
              <a:rPr lang="tr-TR" dirty="0"/>
              <a:t> as </a:t>
            </a:r>
            <a:r>
              <a:rPr lang="tr-TR" dirty="0" err="1"/>
              <a:t>to</a:t>
            </a:r>
            <a:r>
              <a:rPr lang="tr-TR" dirty="0"/>
              <a:t> </a:t>
            </a:r>
            <a:r>
              <a:rPr lang="tr-TR" dirty="0" err="1"/>
              <a:t>society</a:t>
            </a:r>
            <a:r>
              <a:rPr lang="tr-TR" dirty="0"/>
              <a:t>? Conference </a:t>
            </a:r>
            <a:r>
              <a:rPr lang="tr-TR" dirty="0" err="1"/>
              <a:t>paper</a:t>
            </a:r>
            <a:r>
              <a:rPr lang="tr-TR" dirty="0"/>
              <a:t>. </a:t>
            </a:r>
            <a:r>
              <a:rPr lang="tr-TR" dirty="0" err="1"/>
              <a:t>Brisbane</a:t>
            </a:r>
            <a:r>
              <a:rPr lang="tr-TR" dirty="0"/>
              <a:t>, </a:t>
            </a:r>
            <a:r>
              <a:rPr lang="tr-TR" dirty="0" err="1"/>
              <a:t>Australia</a:t>
            </a:r>
            <a:r>
              <a:rPr lang="tr-TR" dirty="0"/>
              <a:t>: CIB World </a:t>
            </a:r>
            <a:r>
              <a:rPr lang="tr-TR" dirty="0" err="1"/>
              <a:t>Building</a:t>
            </a:r>
            <a:r>
              <a:rPr lang="tr-TR" dirty="0"/>
              <a:t> </a:t>
            </a:r>
            <a:r>
              <a:rPr lang="tr-TR" dirty="0" err="1"/>
              <a:t>Congress</a:t>
            </a:r>
            <a:r>
              <a:rPr lang="tr-TR" dirty="0"/>
              <a:t>, 5-9 May 2013</a:t>
            </a:r>
            <a:r>
              <a:rPr lang="tr-TR" dirty="0" smtClean="0"/>
              <a:t>.</a:t>
            </a:r>
          </a:p>
          <a:p>
            <a:pPr algn="just"/>
            <a:r>
              <a:rPr lang="tr-TR" dirty="0"/>
              <a:t>Erentürk, M.K. ve Güven, Ö.F., 2018. Temel Kavramlar ve Uygulamaları ile Tesis Yönetimi, Beta Yayınları, </a:t>
            </a:r>
            <a:r>
              <a:rPr lang="tr-TR" dirty="0" err="1"/>
              <a:t>İstanbul.Vergi</a:t>
            </a:r>
            <a:r>
              <a:rPr lang="tr-TR" dirty="0"/>
              <a:t> Hukuku, M. Öncel, </a:t>
            </a:r>
            <a:r>
              <a:rPr lang="tr-TR" dirty="0" err="1"/>
              <a:t>A.Kumrulu</a:t>
            </a:r>
            <a:r>
              <a:rPr lang="tr-TR" dirty="0"/>
              <a:t> ve </a:t>
            </a:r>
            <a:r>
              <a:rPr lang="tr-TR" dirty="0" err="1"/>
              <a:t>N.Çağan</a:t>
            </a:r>
            <a:r>
              <a:rPr lang="tr-TR" dirty="0"/>
              <a:t>, Turhan Kitabevi, 12. Bası, Ankara, 2004.</a:t>
            </a:r>
          </a:p>
          <a:p>
            <a:pPr algn="just"/>
            <a:r>
              <a:rPr lang="tr-TR" dirty="0"/>
              <a:t>Armstrong, M. </a:t>
            </a:r>
            <a:r>
              <a:rPr lang="tr-TR" dirty="0" err="1"/>
              <a:t>and</a:t>
            </a:r>
            <a:r>
              <a:rPr lang="tr-TR" dirty="0"/>
              <a:t> Baron, A., 1998. </a:t>
            </a:r>
            <a:r>
              <a:rPr lang="tr-TR" dirty="0" err="1"/>
              <a:t>Performance</a:t>
            </a:r>
            <a:r>
              <a:rPr lang="tr-TR" dirty="0"/>
              <a:t> Management </a:t>
            </a:r>
            <a:r>
              <a:rPr lang="tr-TR" dirty="0" err="1"/>
              <a:t>Handbook</a:t>
            </a:r>
            <a:r>
              <a:rPr lang="tr-TR" dirty="0"/>
              <a:t>, IPM, </a:t>
            </a:r>
            <a:r>
              <a:rPr lang="tr-TR" dirty="0" err="1"/>
              <a:t>London</a:t>
            </a:r>
            <a:r>
              <a:rPr lang="tr-TR"/>
              <a:t>.</a:t>
            </a:r>
          </a:p>
          <a:p>
            <a:pPr algn="just"/>
            <a:endParaRPr lang="tr-TR" dirty="0"/>
          </a:p>
        </p:txBody>
      </p:sp>
      <p:sp>
        <p:nvSpPr>
          <p:cNvPr id="6" name="Dikdörtgen 5"/>
          <p:cNvSpPr/>
          <p:nvPr/>
        </p:nvSpPr>
        <p:spPr>
          <a:xfrm>
            <a:off x="313080" y="653143"/>
            <a:ext cx="8517837" cy="171730"/>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6106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545804" cy="3884140"/>
          </a:xfrm>
          <a:prstGeom prst="rect">
            <a:avLst/>
          </a:prstGeom>
        </p:spPr>
        <p:txBody>
          <a:bodyPr wrap="square">
            <a:spAutoFit/>
          </a:bodyPr>
          <a:lstStyle/>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8. HAFTA</a:t>
            </a: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Tesislerin Kiracıları veya Kullanıcılarının Planlanan İşlemlerini Kolaylaştırmak İçin Kullanılan Teknikler ve Tesislerin Bakım İşlemleri </a:t>
            </a:r>
            <a:r>
              <a:rPr lang="tr-TR" sz="2800" b="1" dirty="0" smtClean="0">
                <a:latin typeface="Arial" panose="020B0604020202020204" pitchFamily="34" charset="0"/>
                <a:cs typeface="Arial" panose="020B0604020202020204" pitchFamily="34" charset="0"/>
              </a:rPr>
              <a:t>	</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marL="342900" indent="-342900" algn="just">
              <a:lnSpc>
                <a:spcPct val="100000"/>
              </a:lnSpc>
            </a:pPr>
            <a:r>
              <a:rPr lang="tr-TR" dirty="0"/>
              <a:t>Tesis Yönetimi konusu, önceleri, çok katlı binaların kullanılmaya başlamasından sonra profesyonel bina yönetimi konusu olarak ortaya çıkmıştır. İlk yapılan çok katlı binaların bugün yapılanlara oranla daha küçük ve basit yapıda olması nedeniyle, bina yönetimi konusunun ilk uygulamaları da kapsam olarak gayet dar ve basit hizmetlerden oluşmuştur.</a:t>
            </a:r>
          </a:p>
          <a:p>
            <a:pPr marL="342900" indent="-342900" algn="just">
              <a:lnSpc>
                <a:spcPct val="150000"/>
              </a:lnSpc>
            </a:pPr>
            <a:endParaRPr lang="tr-TR" dirty="0"/>
          </a:p>
          <a:p>
            <a:pPr marL="0" indent="0">
              <a:buNone/>
            </a:pP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marL="342900" indent="-342900" algn="just">
              <a:lnSpc>
                <a:spcPct val="100000"/>
              </a:lnSpc>
            </a:pPr>
            <a:r>
              <a:rPr lang="tr-TR" dirty="0"/>
              <a:t>Yapıların giderek büyümesi sonucunda, daha donanımlı ve ileri teknoloji içeren sistemlerin kullanır hale gelmesiyle, bina yönetiminin kapsamı genişlemeye ve uygulaması yaygınlaşmaya başlamıştır. İşletme yönetimi alanındaki gelişmeler ve yeni yönetim tekniklerinin de etkileri sonucu, Bina Yönetimi işi değişim geçirerek Tesis Yönetimi haline gelmiştir.</a:t>
            </a:r>
            <a:endParaRPr lang="tr-TR" b="1"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531745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479884"/>
            <a:ext cx="8361684" cy="4156732"/>
          </a:xfrm>
        </p:spPr>
        <p:txBody>
          <a:bodyPr anchor="t">
            <a:noAutofit/>
          </a:bodyPr>
          <a:lstStyle/>
          <a:p>
            <a:pPr marL="342900" indent="-342900" algn="just">
              <a:lnSpc>
                <a:spcPct val="100000"/>
              </a:lnSpc>
            </a:pPr>
            <a:r>
              <a:rPr lang="tr-TR" dirty="0"/>
              <a:t>Bina Yönetimi ile Tesis Yönetimi arasında sınırlar çok kesin olmamakla birlikte kapsamlarının karşılaştırılması ile bir fikir edinmek mümkündür. Bina Yönetimi kapsamı içinde, binanın vergi ve sigorta işlemleri, </a:t>
            </a:r>
            <a:r>
              <a:rPr lang="tr-TR" b="1" dirty="0"/>
              <a:t>katların kiraya verilmesi, kiracılarla sözleşme yapılması, kiraların tahsilatı</a:t>
            </a:r>
            <a:r>
              <a:rPr lang="tr-TR" dirty="0"/>
              <a:t>, uyuşmazlıkların mahkemeler yoluyla çözülmesi, binaların rutin bakımları, elektrik ve mekanik sistemlerinin çalışır vaziyette tutulması, gereken onarımların yapılması ısıtma, soğutma, havalandırma, güvenlik, aydınlatma, bahçe bakımı, ortak yerlerin temizliği ve otopark hizmetleri mevcuttur. Bu sayılan işlerin tümü yönetim ekibi tarafından yapılır veya kontrollü olarak alt yüklenici (taşeron) şirketlere yaptırılır.</a:t>
            </a:r>
            <a:endParaRPr lang="tr-TR" b="1" dirty="0"/>
          </a:p>
          <a:p>
            <a:pPr marL="0" indent="0">
              <a:lnSpc>
                <a:spcPct val="100000"/>
              </a:lnSpc>
              <a:buNone/>
            </a:pP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54330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479884"/>
            <a:ext cx="8361684" cy="4156732"/>
          </a:xfrm>
        </p:spPr>
        <p:txBody>
          <a:bodyPr anchor="t">
            <a:noAutofit/>
          </a:bodyPr>
          <a:lstStyle/>
          <a:p>
            <a:pPr algn="just"/>
            <a:r>
              <a:rPr lang="tr-TR" dirty="0"/>
              <a:t>Hizmet Yönetimi: kuruluşun temel faaliyetlerini desteklemeye yarayan, binaya bağlı olsun olmasın hizmet / yönetimi içerir. Bu “yönetim”, hizmetlerin tanımlarını ve gereksinimlerini (teknik gereklilikler), teklifler yoluyla teklif verme hizmetlerini veya seçilen diğer herhangi bir süreçleri, sözleşme müzakere ve tedarikçi onayını, tedarikçinin sözleşmeden doğan yükümlülüklerine karşı uyumluluk izlemeyi vb. İçerir.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9169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479884"/>
            <a:ext cx="8361684" cy="4156732"/>
          </a:xfrm>
        </p:spPr>
        <p:txBody>
          <a:bodyPr anchor="t">
            <a:noAutofit/>
          </a:bodyPr>
          <a:lstStyle/>
          <a:p>
            <a:r>
              <a:rPr lang="tr-TR" dirty="0"/>
              <a:t>Mevcut durum analizinin yapılması</a:t>
            </a:r>
          </a:p>
          <a:p>
            <a:r>
              <a:rPr lang="tr-TR" dirty="0"/>
              <a:t>Kira sözleşmesinin kriterlerinin belirlenmesi</a:t>
            </a:r>
          </a:p>
          <a:p>
            <a:r>
              <a:rPr lang="tr-TR" dirty="0"/>
              <a:t>Belirlenen kira bedeli, işletme gideri, reklam paylarının aday kiracılarla görüşülmesi ve raporlanması</a:t>
            </a:r>
          </a:p>
          <a:p>
            <a:r>
              <a:rPr lang="tr-TR" dirty="0"/>
              <a:t>Aday kiracı değerlendirmesi ve seçimi</a:t>
            </a:r>
          </a:p>
          <a:p>
            <a:r>
              <a:rPr lang="tr-TR" dirty="0"/>
              <a:t>Yer teslimlerinin takibi</a:t>
            </a:r>
          </a:p>
          <a:p>
            <a:r>
              <a:rPr lang="tr-TR" dirty="0"/>
              <a:t>Kiracı ilişkileri yönetimi</a:t>
            </a:r>
          </a:p>
          <a:p>
            <a:r>
              <a:rPr lang="tr-TR" dirty="0"/>
              <a:t>Pazarlama bütçesinin hazırlanması ve uygulanması</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915835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479884"/>
            <a:ext cx="8361684" cy="4156732"/>
          </a:xfrm>
        </p:spPr>
        <p:txBody>
          <a:bodyPr anchor="t">
            <a:noAutofit/>
          </a:bodyPr>
          <a:lstStyle/>
          <a:p>
            <a:r>
              <a:rPr lang="tr-TR" dirty="0"/>
              <a:t>Bakım Kavramı</a:t>
            </a:r>
          </a:p>
          <a:p>
            <a:pPr lvl="1">
              <a:buFont typeface="Wingdings" panose="05000000000000000000" pitchFamily="2" charset="2"/>
              <a:buChar char="ü"/>
            </a:pPr>
            <a:r>
              <a:rPr lang="tr-TR" dirty="0"/>
              <a:t>Bütün endüstriyel işletmelerde parçaların eskimesi, makinaların bozulması veya kırılması, binaların ve tesislerin aşınması söz konusudur. Bu nedenle, bakım planlarının hazırlanması ve uygulanması kaçınılmaz bir faaliyettir.</a:t>
            </a:r>
          </a:p>
          <a:p>
            <a:pPr lvl="1">
              <a:buFont typeface="Wingdings" panose="05000000000000000000" pitchFamily="2" charset="2"/>
              <a:buChar char="ü"/>
            </a:pPr>
            <a:r>
              <a:rPr lang="tr-TR" dirty="0"/>
              <a:t>Bakım, bir makina elemanının istenilen ömür çevrimi içerisinde gerekli fonksiyonlarını yerine getirebilecek şekilde korunması ve muhafaza edilmesi amacıyla yapılan teknik eylemlerin bir bütünü olarak tanımlanabilir.</a:t>
            </a:r>
          </a:p>
          <a:p>
            <a:pPr lvl="1">
              <a:buFont typeface="Wingdings" panose="05000000000000000000" pitchFamily="2" charset="2"/>
              <a:buChar char="ü"/>
            </a:pPr>
            <a:r>
              <a:rPr lang="tr-TR" dirty="0"/>
              <a:t>Bakım, tesis sistemini belirli koşular içinde tutmak ya da kabul edilebilir üretim koşullarını sağlayacak şekilde tamirini içeren koruyucu ve düzeltici faaliyetlerdir.</a:t>
            </a:r>
          </a:p>
          <a:p>
            <a:pPr lvl="1">
              <a:buFont typeface="Wingdings" panose="05000000000000000000" pitchFamily="2" charset="2"/>
              <a:buChar char="ü"/>
            </a:pPr>
            <a:r>
              <a:rPr lang="tr-TR" dirty="0"/>
              <a:t>Optimum bakım politikaları, sistem güvenilirliğini ve sağlamlığını mümkün olan en düşük maliyetle sürdürmeyi amaçlar.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22790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299411"/>
            <a:ext cx="8361684" cy="4337205"/>
          </a:xfrm>
        </p:spPr>
        <p:txBody>
          <a:bodyPr anchor="t">
            <a:noAutofit/>
          </a:bodyPr>
          <a:lstStyle/>
          <a:p>
            <a:r>
              <a:rPr lang="tr-TR" b="1" dirty="0"/>
              <a:t>Bakım Planlamasını Gerektiren Nedenler</a:t>
            </a:r>
          </a:p>
          <a:p>
            <a:pPr marL="0" indent="0">
              <a:buNone/>
            </a:pPr>
            <a:r>
              <a:rPr lang="tr-TR" dirty="0"/>
              <a:t>1) Yüksek mekanizasyon ve otomasyon, kazancın bir kısmının bakım için harcanmasını gerektirmiştir.</a:t>
            </a:r>
          </a:p>
          <a:p>
            <a:pPr marL="0" indent="0">
              <a:buNone/>
            </a:pPr>
            <a:r>
              <a:rPr lang="tr-TR" dirty="0"/>
              <a:t>2) İşçilere kesinti süreleri için de ücret ödenir. Bu nedenle, kesintilerin </a:t>
            </a:r>
            <a:r>
              <a:rPr lang="tr-TR" dirty="0" err="1"/>
              <a:t>önlenmesiiçin</a:t>
            </a:r>
            <a:r>
              <a:rPr lang="tr-TR" dirty="0"/>
              <a:t> bakım planlaması kaçınılmazdır.</a:t>
            </a:r>
          </a:p>
          <a:p>
            <a:pPr marL="0" indent="0">
              <a:buNone/>
            </a:pPr>
            <a:r>
              <a:rPr lang="tr-TR" dirty="0"/>
              <a:t>3) İşlemlerde ortaya çıkan kesintiler ürünün zamanında teslim edilememesine neden olur.</a:t>
            </a:r>
          </a:p>
          <a:p>
            <a:pPr marL="0" indent="0">
              <a:buNone/>
            </a:pPr>
            <a:r>
              <a:rPr lang="tr-TR" dirty="0"/>
              <a:t>4) Hatalı durumların zamanında düzeltilmesi, tamir masraflarını azalttığı </a:t>
            </a:r>
            <a:r>
              <a:rPr lang="tr-TR" dirty="0" err="1"/>
              <a:t>gibimakinalardan</a:t>
            </a:r>
            <a:r>
              <a:rPr lang="tr-TR" dirty="0"/>
              <a:t> miktar ve kalite bakımından aynı verimin elde edilmesi sağlanır.</a:t>
            </a:r>
          </a:p>
          <a:p>
            <a:pPr marL="0" indent="0">
              <a:buNone/>
            </a:pPr>
            <a:r>
              <a:rPr lang="tr-TR" dirty="0"/>
              <a:t>5) Sürekli yapılan bakım ile buhar, elektrik, hava, su vb. girdilerin masrafları azalır.</a:t>
            </a:r>
          </a:p>
          <a:p>
            <a:pPr marL="0" indent="0">
              <a:buNone/>
            </a:pPr>
            <a:r>
              <a:rPr lang="tr-TR" dirty="0"/>
              <a:t>6) Bakım hizmetlerinin uygun sınırlar içinde uzmanlık haline getirilmesi, yapılan işin güvenilirliğini artırır, genel giderleri azaltır.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97771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25736</TotalTime>
  <Words>1141</Words>
  <Application>Microsoft Office PowerPoint</Application>
  <PresentationFormat>Ekran Gösterisi (4:3)</PresentationFormat>
  <Paragraphs>97</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17</vt:i4>
      </vt:variant>
    </vt:vector>
  </HeadingPairs>
  <TitlesOfParts>
    <vt:vector size="25"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938</cp:revision>
  <cp:lastPrinted>2016-10-24T07:53:35Z</cp:lastPrinted>
  <dcterms:created xsi:type="dcterms:W3CDTF">2016-09-18T09:35:24Z</dcterms:created>
  <dcterms:modified xsi:type="dcterms:W3CDTF">2020-02-18T13:03:04Z</dcterms:modified>
</cp:coreProperties>
</file>