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69" r:id="rId2"/>
    <p:sldId id="282" r:id="rId3"/>
    <p:sldId id="283" r:id="rId4"/>
    <p:sldId id="284" r:id="rId5"/>
    <p:sldId id="285" r:id="rId6"/>
    <p:sldId id="286" r:id="rId7"/>
    <p:sldId id="287" r:id="rId8"/>
    <p:sldId id="288" r:id="rId9"/>
    <p:sldId id="289" r:id="rId10"/>
    <p:sldId id="290" r:id="rId11"/>
  </p:sldIdLst>
  <p:sldSz cx="12192000" cy="6858000"/>
  <p:notesSz cx="6858000" cy="9144000"/>
  <p:defaultTex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59"/>
    <p:restoredTop sz="94991"/>
  </p:normalViewPr>
  <p:slideViewPr>
    <p:cSldViewPr snapToGrid="0" snapToObjects="1">
      <p:cViewPr varScale="1">
        <p:scale>
          <a:sx n="90" d="100"/>
          <a:sy n="90" d="100"/>
        </p:scale>
        <p:origin x="94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x-non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1F9CC1-A90F-B74D-B425-0A7C26B6CA36}" type="datetimeFigureOut">
              <a:rPr lang="x-none" smtClean="0"/>
              <a:t>31.03.2021</a:t>
            </a:fld>
            <a:endParaRPr lang="x-non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x-non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x-non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A3DD4A-05DF-8A47-96BC-FC43D42C3E4F}" type="slidenum">
              <a:rPr lang="x-none" smtClean="0"/>
              <a:t>‹#›</a:t>
            </a:fld>
            <a:endParaRPr lang="x-none"/>
          </a:p>
        </p:txBody>
      </p:sp>
    </p:spTree>
    <p:extLst>
      <p:ext uri="{BB962C8B-B14F-4D97-AF65-F5344CB8AC3E}">
        <p14:creationId xmlns:p14="http://schemas.microsoft.com/office/powerpoint/2010/main" val="25061681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643DF-656D-7F4B-8F31-72065A0B52D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x-none"/>
          </a:p>
        </p:txBody>
      </p:sp>
      <p:sp>
        <p:nvSpPr>
          <p:cNvPr id="3" name="Subtitle 2">
            <a:extLst>
              <a:ext uri="{FF2B5EF4-FFF2-40B4-BE49-F238E27FC236}">
                <a16:creationId xmlns:a16="http://schemas.microsoft.com/office/drawing/2014/main" id="{5EEA64F6-72C0-FE4B-BD0C-E159862D60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x-none"/>
          </a:p>
        </p:txBody>
      </p:sp>
      <p:sp>
        <p:nvSpPr>
          <p:cNvPr id="4" name="Date Placeholder 3">
            <a:extLst>
              <a:ext uri="{FF2B5EF4-FFF2-40B4-BE49-F238E27FC236}">
                <a16:creationId xmlns:a16="http://schemas.microsoft.com/office/drawing/2014/main" id="{3BDAA3A3-5FD6-E940-8752-6D15D76C5596}"/>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5" name="Footer Placeholder 4">
            <a:extLst>
              <a:ext uri="{FF2B5EF4-FFF2-40B4-BE49-F238E27FC236}">
                <a16:creationId xmlns:a16="http://schemas.microsoft.com/office/drawing/2014/main" id="{9A1C1230-A37F-DD48-99EC-858728A1C728}"/>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F3C73D1C-F6F2-FE41-8CA4-BD0215E25714}"/>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34820783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72D2D-1F64-2E46-B28B-671365A97420}"/>
              </a:ext>
            </a:extLst>
          </p:cNvPr>
          <p:cNvSpPr>
            <a:spLocks noGrp="1"/>
          </p:cNvSpPr>
          <p:nvPr>
            <p:ph type="title"/>
          </p:nvPr>
        </p:nvSpPr>
        <p:spPr/>
        <p:txBody>
          <a:bodyPr/>
          <a:lstStyle/>
          <a:p>
            <a:r>
              <a:rPr lang="en-US"/>
              <a:t>Click to edit Master title style</a:t>
            </a:r>
            <a:endParaRPr lang="x-none"/>
          </a:p>
        </p:txBody>
      </p:sp>
      <p:sp>
        <p:nvSpPr>
          <p:cNvPr id="3" name="Vertical Text Placeholder 2">
            <a:extLst>
              <a:ext uri="{FF2B5EF4-FFF2-40B4-BE49-F238E27FC236}">
                <a16:creationId xmlns:a16="http://schemas.microsoft.com/office/drawing/2014/main" id="{B3E3D1CF-EA1E-A64A-8A31-FFECFCE9B1D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C7BF04C5-2B96-9E42-B870-81C5FFC8C609}"/>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5" name="Footer Placeholder 4">
            <a:extLst>
              <a:ext uri="{FF2B5EF4-FFF2-40B4-BE49-F238E27FC236}">
                <a16:creationId xmlns:a16="http://schemas.microsoft.com/office/drawing/2014/main" id="{20A7F61C-6D4B-D446-9E42-C9E2949BC564}"/>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A7FAEC65-96B2-8542-A545-B53B473A3BB1}"/>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19028433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5FDF6CC-BAB6-8442-B8AE-7FF7DFB7FF1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x-none"/>
          </a:p>
        </p:txBody>
      </p:sp>
      <p:sp>
        <p:nvSpPr>
          <p:cNvPr id="3" name="Vertical Text Placeholder 2">
            <a:extLst>
              <a:ext uri="{FF2B5EF4-FFF2-40B4-BE49-F238E27FC236}">
                <a16:creationId xmlns:a16="http://schemas.microsoft.com/office/drawing/2014/main" id="{6577BE5E-0DB8-BD4B-96E6-6B69145F86F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E8085DE0-1444-274B-A1BB-2C3E6C202BC1}"/>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5" name="Footer Placeholder 4">
            <a:extLst>
              <a:ext uri="{FF2B5EF4-FFF2-40B4-BE49-F238E27FC236}">
                <a16:creationId xmlns:a16="http://schemas.microsoft.com/office/drawing/2014/main" id="{AF4749EE-0E2C-C44E-9023-48CC8C8B2C71}"/>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711C76DA-4662-BA4A-B638-B66727739776}"/>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2645023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B3DAE-EE75-724E-80A9-F89F0760D3AA}"/>
              </a:ext>
            </a:extLst>
          </p:cNvPr>
          <p:cNvSpPr>
            <a:spLocks noGrp="1"/>
          </p:cNvSpPr>
          <p:nvPr>
            <p:ph type="title"/>
          </p:nvPr>
        </p:nvSpPr>
        <p:spPr/>
        <p:txBody>
          <a:bodyPr/>
          <a:lstStyle/>
          <a:p>
            <a:r>
              <a:rPr lang="en-US"/>
              <a:t>Click to edit Master title style</a:t>
            </a:r>
            <a:endParaRPr lang="x-none"/>
          </a:p>
        </p:txBody>
      </p:sp>
      <p:sp>
        <p:nvSpPr>
          <p:cNvPr id="3" name="Content Placeholder 2">
            <a:extLst>
              <a:ext uri="{FF2B5EF4-FFF2-40B4-BE49-F238E27FC236}">
                <a16:creationId xmlns:a16="http://schemas.microsoft.com/office/drawing/2014/main" id="{054FD593-D938-4247-AF1B-D31D6A9FAB3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8C202AB2-B07A-6F4A-A84D-D0EB8CE8C299}"/>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5" name="Footer Placeholder 4">
            <a:extLst>
              <a:ext uri="{FF2B5EF4-FFF2-40B4-BE49-F238E27FC236}">
                <a16:creationId xmlns:a16="http://schemas.microsoft.com/office/drawing/2014/main" id="{D01787BF-6F76-BB47-A507-9423D6C08D19}"/>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5FD25D5B-43E7-0546-A602-5D025545C005}"/>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4622039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AE8529-4939-444C-AAA5-3211AA7F3E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x-none"/>
          </a:p>
        </p:txBody>
      </p:sp>
      <p:sp>
        <p:nvSpPr>
          <p:cNvPr id="3" name="Text Placeholder 2">
            <a:extLst>
              <a:ext uri="{FF2B5EF4-FFF2-40B4-BE49-F238E27FC236}">
                <a16:creationId xmlns:a16="http://schemas.microsoft.com/office/drawing/2014/main" id="{10A4F629-EB4E-4A43-851B-27D034828B3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41D535-C5C9-3340-BB75-0BBE8A011CD2}"/>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5" name="Footer Placeholder 4">
            <a:extLst>
              <a:ext uri="{FF2B5EF4-FFF2-40B4-BE49-F238E27FC236}">
                <a16:creationId xmlns:a16="http://schemas.microsoft.com/office/drawing/2014/main" id="{C0A2D1BE-339A-B44E-8AA9-BACDEB16EDAD}"/>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F3CDF4E7-EDBB-CA44-A129-2723A021707F}"/>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850616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411E16-0ECE-4D4D-89D8-98244CFD4AA3}"/>
              </a:ext>
            </a:extLst>
          </p:cNvPr>
          <p:cNvSpPr>
            <a:spLocks noGrp="1"/>
          </p:cNvSpPr>
          <p:nvPr>
            <p:ph type="title"/>
          </p:nvPr>
        </p:nvSpPr>
        <p:spPr/>
        <p:txBody>
          <a:bodyPr/>
          <a:lstStyle/>
          <a:p>
            <a:r>
              <a:rPr lang="en-US"/>
              <a:t>Click to edit Master title style</a:t>
            </a:r>
            <a:endParaRPr lang="x-none"/>
          </a:p>
        </p:txBody>
      </p:sp>
      <p:sp>
        <p:nvSpPr>
          <p:cNvPr id="3" name="Content Placeholder 2">
            <a:extLst>
              <a:ext uri="{FF2B5EF4-FFF2-40B4-BE49-F238E27FC236}">
                <a16:creationId xmlns:a16="http://schemas.microsoft.com/office/drawing/2014/main" id="{F492D1BD-9B5B-4D49-80EF-03C6A166256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Content Placeholder 3">
            <a:extLst>
              <a:ext uri="{FF2B5EF4-FFF2-40B4-BE49-F238E27FC236}">
                <a16:creationId xmlns:a16="http://schemas.microsoft.com/office/drawing/2014/main" id="{33155E6A-A46B-7449-8FA0-75E654F7DD4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5" name="Date Placeholder 4">
            <a:extLst>
              <a:ext uri="{FF2B5EF4-FFF2-40B4-BE49-F238E27FC236}">
                <a16:creationId xmlns:a16="http://schemas.microsoft.com/office/drawing/2014/main" id="{A27D8612-A07D-F248-875B-48375598FE9B}"/>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6" name="Footer Placeholder 5">
            <a:extLst>
              <a:ext uri="{FF2B5EF4-FFF2-40B4-BE49-F238E27FC236}">
                <a16:creationId xmlns:a16="http://schemas.microsoft.com/office/drawing/2014/main" id="{54EDB9E0-4706-2945-B564-91CAA0EC2319}"/>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id="{18A20CE2-05B9-184E-B3F1-2B94E67654C8}"/>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39935700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F7DDB-34C3-1B43-9F8F-9ABCABFC74CF}"/>
              </a:ext>
            </a:extLst>
          </p:cNvPr>
          <p:cNvSpPr>
            <a:spLocks noGrp="1"/>
          </p:cNvSpPr>
          <p:nvPr>
            <p:ph type="title"/>
          </p:nvPr>
        </p:nvSpPr>
        <p:spPr>
          <a:xfrm>
            <a:off x="839788" y="365125"/>
            <a:ext cx="10515600" cy="1325563"/>
          </a:xfrm>
        </p:spPr>
        <p:txBody>
          <a:bodyPr/>
          <a:lstStyle/>
          <a:p>
            <a:r>
              <a:rPr lang="en-US"/>
              <a:t>Click to edit Master title style</a:t>
            </a:r>
            <a:endParaRPr lang="x-none"/>
          </a:p>
        </p:txBody>
      </p:sp>
      <p:sp>
        <p:nvSpPr>
          <p:cNvPr id="3" name="Text Placeholder 2">
            <a:extLst>
              <a:ext uri="{FF2B5EF4-FFF2-40B4-BE49-F238E27FC236}">
                <a16:creationId xmlns:a16="http://schemas.microsoft.com/office/drawing/2014/main" id="{54F0522D-6B55-024C-9D61-CCA2DF8162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8231567-B404-264C-BD59-C4EA496FC11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5" name="Text Placeholder 4">
            <a:extLst>
              <a:ext uri="{FF2B5EF4-FFF2-40B4-BE49-F238E27FC236}">
                <a16:creationId xmlns:a16="http://schemas.microsoft.com/office/drawing/2014/main" id="{2A1B0603-2C09-EC48-800A-EE947EDDB0D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C1466CC-82A6-7E40-8705-CEBD3DD093B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7" name="Date Placeholder 6">
            <a:extLst>
              <a:ext uri="{FF2B5EF4-FFF2-40B4-BE49-F238E27FC236}">
                <a16:creationId xmlns:a16="http://schemas.microsoft.com/office/drawing/2014/main" id="{C39A899B-0D1B-EC4D-8108-E4E6BA483CE6}"/>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8" name="Footer Placeholder 7">
            <a:extLst>
              <a:ext uri="{FF2B5EF4-FFF2-40B4-BE49-F238E27FC236}">
                <a16:creationId xmlns:a16="http://schemas.microsoft.com/office/drawing/2014/main" id="{CB42BCB5-D0D0-104D-9850-BC94289E3548}"/>
              </a:ext>
            </a:extLst>
          </p:cNvPr>
          <p:cNvSpPr>
            <a:spLocks noGrp="1"/>
          </p:cNvSpPr>
          <p:nvPr>
            <p:ph type="ftr" sz="quarter" idx="11"/>
          </p:nvPr>
        </p:nvSpPr>
        <p:spPr/>
        <p:txBody>
          <a:bodyPr/>
          <a:lstStyle/>
          <a:p>
            <a:endParaRPr lang="x-none"/>
          </a:p>
        </p:txBody>
      </p:sp>
      <p:sp>
        <p:nvSpPr>
          <p:cNvPr id="9" name="Slide Number Placeholder 8">
            <a:extLst>
              <a:ext uri="{FF2B5EF4-FFF2-40B4-BE49-F238E27FC236}">
                <a16:creationId xmlns:a16="http://schemas.microsoft.com/office/drawing/2014/main" id="{35B1438E-1992-3648-803E-1CADA1B42C31}"/>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2230410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D381D1-5388-7241-8DB0-A7C061D5C834}"/>
              </a:ext>
            </a:extLst>
          </p:cNvPr>
          <p:cNvSpPr>
            <a:spLocks noGrp="1"/>
          </p:cNvSpPr>
          <p:nvPr>
            <p:ph type="title"/>
          </p:nvPr>
        </p:nvSpPr>
        <p:spPr/>
        <p:txBody>
          <a:bodyPr/>
          <a:lstStyle/>
          <a:p>
            <a:r>
              <a:rPr lang="en-US"/>
              <a:t>Click to edit Master title style</a:t>
            </a:r>
            <a:endParaRPr lang="x-none"/>
          </a:p>
        </p:txBody>
      </p:sp>
      <p:sp>
        <p:nvSpPr>
          <p:cNvPr id="3" name="Date Placeholder 2">
            <a:extLst>
              <a:ext uri="{FF2B5EF4-FFF2-40B4-BE49-F238E27FC236}">
                <a16:creationId xmlns:a16="http://schemas.microsoft.com/office/drawing/2014/main" id="{5D7E9B2A-6832-C548-8A09-5B79B90F12FD}"/>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4" name="Footer Placeholder 3">
            <a:extLst>
              <a:ext uri="{FF2B5EF4-FFF2-40B4-BE49-F238E27FC236}">
                <a16:creationId xmlns:a16="http://schemas.microsoft.com/office/drawing/2014/main" id="{712BF8BF-29A3-FB40-AF58-3C29F2024A84}"/>
              </a:ext>
            </a:extLst>
          </p:cNvPr>
          <p:cNvSpPr>
            <a:spLocks noGrp="1"/>
          </p:cNvSpPr>
          <p:nvPr>
            <p:ph type="ftr" sz="quarter" idx="11"/>
          </p:nvPr>
        </p:nvSpPr>
        <p:spPr/>
        <p:txBody>
          <a:bodyPr/>
          <a:lstStyle/>
          <a:p>
            <a:endParaRPr lang="x-none"/>
          </a:p>
        </p:txBody>
      </p:sp>
      <p:sp>
        <p:nvSpPr>
          <p:cNvPr id="5" name="Slide Number Placeholder 4">
            <a:extLst>
              <a:ext uri="{FF2B5EF4-FFF2-40B4-BE49-F238E27FC236}">
                <a16:creationId xmlns:a16="http://schemas.microsoft.com/office/drawing/2014/main" id="{E7375E18-BBAE-5346-901D-6FDCD179FBBC}"/>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4268236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6ABBA99-EE13-F645-B74A-D827EC4B0593}"/>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3" name="Footer Placeholder 2">
            <a:extLst>
              <a:ext uri="{FF2B5EF4-FFF2-40B4-BE49-F238E27FC236}">
                <a16:creationId xmlns:a16="http://schemas.microsoft.com/office/drawing/2014/main" id="{EF159551-8718-2646-AA95-E352159AC0AC}"/>
              </a:ext>
            </a:extLst>
          </p:cNvPr>
          <p:cNvSpPr>
            <a:spLocks noGrp="1"/>
          </p:cNvSpPr>
          <p:nvPr>
            <p:ph type="ftr" sz="quarter" idx="11"/>
          </p:nvPr>
        </p:nvSpPr>
        <p:spPr/>
        <p:txBody>
          <a:bodyPr/>
          <a:lstStyle/>
          <a:p>
            <a:endParaRPr lang="x-none"/>
          </a:p>
        </p:txBody>
      </p:sp>
      <p:sp>
        <p:nvSpPr>
          <p:cNvPr id="4" name="Slide Number Placeholder 3">
            <a:extLst>
              <a:ext uri="{FF2B5EF4-FFF2-40B4-BE49-F238E27FC236}">
                <a16:creationId xmlns:a16="http://schemas.microsoft.com/office/drawing/2014/main" id="{A80117ED-746B-F743-AA76-C116DCCCCFE0}"/>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3386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4E51BB-61DF-574C-8A27-BEC841FA8E9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x-none"/>
          </a:p>
        </p:txBody>
      </p:sp>
      <p:sp>
        <p:nvSpPr>
          <p:cNvPr id="3" name="Content Placeholder 2">
            <a:extLst>
              <a:ext uri="{FF2B5EF4-FFF2-40B4-BE49-F238E27FC236}">
                <a16:creationId xmlns:a16="http://schemas.microsoft.com/office/drawing/2014/main" id="{B618B5DA-2B17-2140-AF72-246DA646DE2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Text Placeholder 3">
            <a:extLst>
              <a:ext uri="{FF2B5EF4-FFF2-40B4-BE49-F238E27FC236}">
                <a16:creationId xmlns:a16="http://schemas.microsoft.com/office/drawing/2014/main" id="{64F8D7D0-4574-6F48-8251-D0D619913B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DA9129-4F71-DB47-846E-A11B46CC6CB8}"/>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6" name="Footer Placeholder 5">
            <a:extLst>
              <a:ext uri="{FF2B5EF4-FFF2-40B4-BE49-F238E27FC236}">
                <a16:creationId xmlns:a16="http://schemas.microsoft.com/office/drawing/2014/main" id="{A747F8AE-917C-B346-A61E-C84F91488D03}"/>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id="{301A44F8-8E0A-D645-9099-0BF12A5DB65B}"/>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18596837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6D850-75A5-9C4C-BA36-CD0EBD4034D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x-none"/>
          </a:p>
        </p:txBody>
      </p:sp>
      <p:sp>
        <p:nvSpPr>
          <p:cNvPr id="3" name="Picture Placeholder 2">
            <a:extLst>
              <a:ext uri="{FF2B5EF4-FFF2-40B4-BE49-F238E27FC236}">
                <a16:creationId xmlns:a16="http://schemas.microsoft.com/office/drawing/2014/main" id="{016A626E-CA35-FC4B-9114-54BAEE716A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x-none"/>
          </a:p>
        </p:txBody>
      </p:sp>
      <p:sp>
        <p:nvSpPr>
          <p:cNvPr id="4" name="Text Placeholder 3">
            <a:extLst>
              <a:ext uri="{FF2B5EF4-FFF2-40B4-BE49-F238E27FC236}">
                <a16:creationId xmlns:a16="http://schemas.microsoft.com/office/drawing/2014/main" id="{06226C48-D2D1-5044-B2D6-5D3990FF74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B2E89DC-D4DD-904F-9D61-419004B57D12}"/>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6" name="Footer Placeholder 5">
            <a:extLst>
              <a:ext uri="{FF2B5EF4-FFF2-40B4-BE49-F238E27FC236}">
                <a16:creationId xmlns:a16="http://schemas.microsoft.com/office/drawing/2014/main" id="{50F01F96-55DB-174D-BAE4-699F403416B7}"/>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id="{85870A0D-84F2-8643-8D71-3F9A5B5F0A36}"/>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13647578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3494245-B2ED-5B43-8C3E-CB3BF27EB35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x-none"/>
          </a:p>
        </p:txBody>
      </p:sp>
      <p:sp>
        <p:nvSpPr>
          <p:cNvPr id="3" name="Text Placeholder 2">
            <a:extLst>
              <a:ext uri="{FF2B5EF4-FFF2-40B4-BE49-F238E27FC236}">
                <a16:creationId xmlns:a16="http://schemas.microsoft.com/office/drawing/2014/main" id="{D6B6BD43-DDE9-BC4A-BC5F-239BE60E77F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6DD14AB2-CDDD-F24E-B119-96BAC65C72D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B43474-E0F7-5B4B-9514-2FC78F879998}" type="datetimeFigureOut">
              <a:rPr lang="x-none" smtClean="0"/>
              <a:t>31.03.2021</a:t>
            </a:fld>
            <a:endParaRPr lang="x-none"/>
          </a:p>
        </p:txBody>
      </p:sp>
      <p:sp>
        <p:nvSpPr>
          <p:cNvPr id="5" name="Footer Placeholder 4">
            <a:extLst>
              <a:ext uri="{FF2B5EF4-FFF2-40B4-BE49-F238E27FC236}">
                <a16:creationId xmlns:a16="http://schemas.microsoft.com/office/drawing/2014/main" id="{C32DF72A-A2C3-AC42-A71E-14E65DEF261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x-none"/>
          </a:p>
        </p:txBody>
      </p:sp>
      <p:sp>
        <p:nvSpPr>
          <p:cNvPr id="6" name="Slide Number Placeholder 5">
            <a:extLst>
              <a:ext uri="{FF2B5EF4-FFF2-40B4-BE49-F238E27FC236}">
                <a16:creationId xmlns:a16="http://schemas.microsoft.com/office/drawing/2014/main" id="{788300D3-8A8F-4642-A391-9C5EFEDF54D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10E9F5-A908-DA41-AF05-26E72985E2CF}" type="slidenum">
              <a:rPr lang="x-none" smtClean="0"/>
              <a:t>‹#›</a:t>
            </a:fld>
            <a:endParaRPr lang="x-none"/>
          </a:p>
        </p:txBody>
      </p:sp>
    </p:spTree>
    <p:extLst>
      <p:ext uri="{BB962C8B-B14F-4D97-AF65-F5344CB8AC3E}">
        <p14:creationId xmlns:p14="http://schemas.microsoft.com/office/powerpoint/2010/main" val="20691383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6EAE429-9595-F54D-A821-188941D848A3}"/>
              </a:ext>
            </a:extLst>
          </p:cNvPr>
          <p:cNvSpPr txBox="1"/>
          <p:nvPr/>
        </p:nvSpPr>
        <p:spPr>
          <a:xfrm>
            <a:off x="599435" y="3217991"/>
            <a:ext cx="5667375" cy="1908902"/>
          </a:xfrm>
          <a:prstGeom prst="rect">
            <a:avLst/>
          </a:prstGeom>
        </p:spPr>
        <p:txBody>
          <a:bodyPr vert="horz" lIns="91440" tIns="45720" rIns="91440" bIns="45720" rtlCol="0" anchor="ctr">
            <a:normAutofit/>
          </a:bodyPr>
          <a:lstStyle/>
          <a:p>
            <a:pPr lvl="1">
              <a:lnSpc>
                <a:spcPct val="90000"/>
              </a:lnSpc>
              <a:spcBef>
                <a:spcPct val="0"/>
              </a:spcBef>
              <a:spcAft>
                <a:spcPts val="600"/>
              </a:spcAft>
            </a:pPr>
            <a:r>
              <a:rPr lang="en-US" sz="2800" b="1" kern="1200">
                <a:solidFill>
                  <a:schemeClr val="tx1"/>
                </a:solidFill>
                <a:latin typeface="+mj-lt"/>
                <a:ea typeface="+mj-ea"/>
                <a:cs typeface="+mj-cs"/>
              </a:rPr>
              <a:t>MSS201 – İŞLETME YÖNETİMİ</a:t>
            </a:r>
          </a:p>
          <a:p>
            <a:pPr lvl="1">
              <a:lnSpc>
                <a:spcPct val="90000"/>
              </a:lnSpc>
              <a:spcBef>
                <a:spcPct val="0"/>
              </a:spcBef>
              <a:spcAft>
                <a:spcPts val="600"/>
              </a:spcAft>
            </a:pPr>
            <a:r>
              <a:rPr lang="en-US" sz="2800" b="1" kern="1200">
                <a:solidFill>
                  <a:schemeClr val="tx1"/>
                </a:solidFill>
                <a:latin typeface="+mj-lt"/>
                <a:ea typeface="+mj-ea"/>
                <a:cs typeface="+mj-cs"/>
              </a:rPr>
              <a:t>MSS421 – İŞ YÖNETİMİ</a:t>
            </a:r>
          </a:p>
          <a:p>
            <a:pPr>
              <a:lnSpc>
                <a:spcPct val="90000"/>
              </a:lnSpc>
              <a:spcBef>
                <a:spcPct val="0"/>
              </a:spcBef>
              <a:spcAft>
                <a:spcPts val="600"/>
              </a:spcAft>
            </a:pPr>
            <a:endParaRPr lang="en-US" sz="2800" b="1" kern="1200">
              <a:solidFill>
                <a:schemeClr val="tx1"/>
              </a:solidFill>
              <a:latin typeface="+mj-lt"/>
              <a:ea typeface="+mj-ea"/>
              <a:cs typeface="+mj-cs"/>
            </a:endParaRPr>
          </a:p>
          <a:p>
            <a:pPr>
              <a:lnSpc>
                <a:spcPct val="90000"/>
              </a:lnSpc>
              <a:spcBef>
                <a:spcPct val="0"/>
              </a:spcBef>
              <a:spcAft>
                <a:spcPts val="600"/>
              </a:spcAft>
            </a:pPr>
            <a:r>
              <a:rPr lang="en-US" sz="2800" b="1" i="1" kern="1200" dirty="0">
                <a:solidFill>
                  <a:schemeClr val="tx1"/>
                </a:solidFill>
                <a:latin typeface="+mj-lt"/>
                <a:ea typeface="+mj-ea"/>
                <a:cs typeface="+mj-cs"/>
              </a:rPr>
              <a:t>(MADEN İŞLETMESİ’NE YÖNELİK)</a:t>
            </a:r>
            <a:endParaRPr lang="en-US" sz="2800" b="1" i="1" kern="1200">
              <a:solidFill>
                <a:schemeClr val="tx1"/>
              </a:solidFill>
              <a:latin typeface="+mj-lt"/>
              <a:ea typeface="+mj-ea"/>
              <a:cs typeface="+mj-cs"/>
            </a:endParaRPr>
          </a:p>
        </p:txBody>
      </p:sp>
      <p:sp>
        <p:nvSpPr>
          <p:cNvPr id="25" name="Freeform 7">
            <a:extLst>
              <a:ext uri="{FF2B5EF4-FFF2-40B4-BE49-F238E27FC236}">
                <a16:creationId xmlns:a16="http://schemas.microsoft.com/office/drawing/2014/main" id="{111A83C6-3159-48A2-95E0-D9A872D3EF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920618" cy="2896258"/>
          </a:xfrm>
          <a:custGeom>
            <a:avLst/>
            <a:gdLst>
              <a:gd name="connsiteX0" fmla="*/ 0 w 5920618"/>
              <a:gd name="connsiteY0" fmla="*/ 0 h 2896258"/>
              <a:gd name="connsiteX1" fmla="*/ 3191370 w 5920618"/>
              <a:gd name="connsiteY1" fmla="*/ 0 h 2896258"/>
              <a:gd name="connsiteX2" fmla="*/ 3346315 w 5920618"/>
              <a:gd name="connsiteY2" fmla="*/ 0 h 2896258"/>
              <a:gd name="connsiteX3" fmla="*/ 5920618 w 5920618"/>
              <a:gd name="connsiteY3" fmla="*/ 0 h 2896258"/>
              <a:gd name="connsiteX4" fmla="*/ 4583705 w 5920618"/>
              <a:gd name="connsiteY4" fmla="*/ 2896258 h 2896258"/>
              <a:gd name="connsiteX5" fmla="*/ 3346315 w 5920618"/>
              <a:gd name="connsiteY5" fmla="*/ 2896258 h 2896258"/>
              <a:gd name="connsiteX6" fmla="*/ 1854457 w 5920618"/>
              <a:gd name="connsiteY6" fmla="*/ 2896258 h 2896258"/>
              <a:gd name="connsiteX7" fmla="*/ 0 w 5920618"/>
              <a:gd name="connsiteY7" fmla="*/ 2896258 h 2896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20618" h="2896258">
                <a:moveTo>
                  <a:pt x="0" y="0"/>
                </a:moveTo>
                <a:lnTo>
                  <a:pt x="3191370" y="0"/>
                </a:lnTo>
                <a:lnTo>
                  <a:pt x="3346315" y="0"/>
                </a:lnTo>
                <a:lnTo>
                  <a:pt x="5920618" y="0"/>
                </a:lnTo>
                <a:lnTo>
                  <a:pt x="4583705" y="2896258"/>
                </a:lnTo>
                <a:lnTo>
                  <a:pt x="3346315" y="2896258"/>
                </a:lnTo>
                <a:lnTo>
                  <a:pt x="1854457" y="2896258"/>
                </a:lnTo>
                <a:lnTo>
                  <a:pt x="0" y="2896258"/>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98A90CD-1E76-9840-B981-6BCE17832843}"/>
              </a:ext>
            </a:extLst>
          </p:cNvPr>
          <p:cNvPicPr>
            <a:picLocks noChangeAspect="1"/>
          </p:cNvPicPr>
          <p:nvPr/>
        </p:nvPicPr>
        <p:blipFill>
          <a:blip r:embed="rId2"/>
          <a:stretch>
            <a:fillRect/>
          </a:stretch>
        </p:blipFill>
        <p:spPr>
          <a:xfrm>
            <a:off x="7085174" y="640080"/>
            <a:ext cx="4272228" cy="4188823"/>
          </a:xfrm>
          <a:prstGeom prst="rect">
            <a:avLst/>
          </a:prstGeom>
        </p:spPr>
      </p:pic>
      <p:sp>
        <p:nvSpPr>
          <p:cNvPr id="27" name="Freeform 5">
            <a:extLst>
              <a:ext uri="{FF2B5EF4-FFF2-40B4-BE49-F238E27FC236}">
                <a16:creationId xmlns:a16="http://schemas.microsoft.com/office/drawing/2014/main" id="{00372701-83B9-478A-9B29-7A50C8310B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48626"/>
            <a:ext cx="6738450" cy="1409374"/>
          </a:xfrm>
          <a:custGeom>
            <a:avLst/>
            <a:gdLst>
              <a:gd name="connsiteX0" fmla="*/ 0 w 6738450"/>
              <a:gd name="connsiteY0" fmla="*/ 0 h 1409374"/>
              <a:gd name="connsiteX1" fmla="*/ 6738450 w 6738450"/>
              <a:gd name="connsiteY1" fmla="*/ 0 h 1409374"/>
              <a:gd name="connsiteX2" fmla="*/ 6085725 w 6738450"/>
              <a:gd name="connsiteY2" fmla="*/ 1409374 h 1409374"/>
              <a:gd name="connsiteX3" fmla="*/ 1524000 w 6738450"/>
              <a:gd name="connsiteY3" fmla="*/ 1409374 h 1409374"/>
              <a:gd name="connsiteX4" fmla="*/ 1200418 w 6738450"/>
              <a:gd name="connsiteY4" fmla="*/ 1409374 h 1409374"/>
              <a:gd name="connsiteX5" fmla="*/ 0 w 6738450"/>
              <a:gd name="connsiteY5" fmla="*/ 1409374 h 1409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38450" h="1409374">
                <a:moveTo>
                  <a:pt x="0" y="0"/>
                </a:moveTo>
                <a:lnTo>
                  <a:pt x="6738450" y="0"/>
                </a:lnTo>
                <a:lnTo>
                  <a:pt x="6085725" y="1409374"/>
                </a:lnTo>
                <a:lnTo>
                  <a:pt x="1524000" y="1409374"/>
                </a:lnTo>
                <a:lnTo>
                  <a:pt x="1200418" y="1409374"/>
                </a:lnTo>
                <a:lnTo>
                  <a:pt x="0" y="1409374"/>
                </a:lnTo>
                <a:close/>
              </a:path>
            </a:pathLst>
          </a:custGeom>
          <a:solidFill>
            <a:srgbClr val="B2B2B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6">
            <a:extLst>
              <a:ext uri="{FF2B5EF4-FFF2-40B4-BE49-F238E27FC236}">
                <a16:creationId xmlns:a16="http://schemas.microsoft.com/office/drawing/2014/main" id="{9EDA5044-3268-4753-AEE8-20199924E2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66810" y="5448626"/>
            <a:ext cx="5925190" cy="1409374"/>
          </a:xfrm>
          <a:custGeom>
            <a:avLst/>
            <a:gdLst>
              <a:gd name="connsiteX0" fmla="*/ 652725 w 5925190"/>
              <a:gd name="connsiteY0" fmla="*/ 0 h 1409374"/>
              <a:gd name="connsiteX1" fmla="*/ 5925190 w 5925190"/>
              <a:gd name="connsiteY1" fmla="*/ 0 h 1409374"/>
              <a:gd name="connsiteX2" fmla="*/ 5925190 w 5925190"/>
              <a:gd name="connsiteY2" fmla="*/ 1409374 h 1409374"/>
              <a:gd name="connsiteX3" fmla="*/ 0 w 5925190"/>
              <a:gd name="connsiteY3" fmla="*/ 1409374 h 1409374"/>
            </a:gdLst>
            <a:ahLst/>
            <a:cxnLst>
              <a:cxn ang="0">
                <a:pos x="connsiteX0" y="connsiteY0"/>
              </a:cxn>
              <a:cxn ang="0">
                <a:pos x="connsiteX1" y="connsiteY1"/>
              </a:cxn>
              <a:cxn ang="0">
                <a:pos x="connsiteX2" y="connsiteY2"/>
              </a:cxn>
              <a:cxn ang="0">
                <a:pos x="connsiteX3" y="connsiteY3"/>
              </a:cxn>
            </a:cxnLst>
            <a:rect l="l" t="t" r="r" b="b"/>
            <a:pathLst>
              <a:path w="5925190" h="1409374">
                <a:moveTo>
                  <a:pt x="652725" y="0"/>
                </a:moveTo>
                <a:lnTo>
                  <a:pt x="5925190" y="0"/>
                </a:lnTo>
                <a:lnTo>
                  <a:pt x="5925190" y="1409374"/>
                </a:lnTo>
                <a:lnTo>
                  <a:pt x="0" y="140937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extBox 5">
            <a:extLst>
              <a:ext uri="{FF2B5EF4-FFF2-40B4-BE49-F238E27FC236}">
                <a16:creationId xmlns:a16="http://schemas.microsoft.com/office/drawing/2014/main" id="{C5C23433-F7EE-954B-ADBB-04890966F499}"/>
              </a:ext>
            </a:extLst>
          </p:cNvPr>
          <p:cNvSpPr txBox="1"/>
          <p:nvPr/>
        </p:nvSpPr>
        <p:spPr>
          <a:xfrm>
            <a:off x="7085174" y="4719923"/>
            <a:ext cx="2616039" cy="584775"/>
          </a:xfrm>
          <a:prstGeom prst="rect">
            <a:avLst/>
          </a:prstGeom>
          <a:noFill/>
        </p:spPr>
        <p:txBody>
          <a:bodyPr wrap="square" rtlCol="0">
            <a:spAutoFit/>
          </a:bodyPr>
          <a:lstStyle/>
          <a:p>
            <a:pPr>
              <a:spcAft>
                <a:spcPts val="600"/>
              </a:spcAft>
            </a:pPr>
            <a:r>
              <a:rPr lang="tr-TR" sz="3200" dirty="0"/>
              <a:t>10</a:t>
            </a:r>
            <a:r>
              <a:rPr lang="x-none" sz="3200"/>
              <a:t> </a:t>
            </a:r>
            <a:r>
              <a:rPr lang="tr-TR" sz="3200" dirty="0"/>
              <a:t>-</a:t>
            </a:r>
            <a:r>
              <a:rPr lang="x-none" sz="3200"/>
              <a:t> </a:t>
            </a:r>
            <a:r>
              <a:rPr lang="tr-TR" sz="3200" dirty="0"/>
              <a:t>İŞLETME</a:t>
            </a:r>
            <a:endParaRPr lang="x-none" sz="3200" dirty="0"/>
          </a:p>
        </p:txBody>
      </p:sp>
      <p:sp>
        <p:nvSpPr>
          <p:cNvPr id="8" name="TextBox 7">
            <a:extLst>
              <a:ext uri="{FF2B5EF4-FFF2-40B4-BE49-F238E27FC236}">
                <a16:creationId xmlns:a16="http://schemas.microsoft.com/office/drawing/2014/main" id="{270DE2EF-3EFE-1845-933D-13B4FC9CCA0B}"/>
              </a:ext>
            </a:extLst>
          </p:cNvPr>
          <p:cNvSpPr txBox="1"/>
          <p:nvPr/>
        </p:nvSpPr>
        <p:spPr>
          <a:xfrm>
            <a:off x="7045400" y="5688450"/>
            <a:ext cx="2494839" cy="400110"/>
          </a:xfrm>
          <a:prstGeom prst="rect">
            <a:avLst/>
          </a:prstGeom>
          <a:noFill/>
        </p:spPr>
        <p:txBody>
          <a:bodyPr wrap="square" rtlCol="0">
            <a:spAutoFit/>
          </a:bodyPr>
          <a:lstStyle/>
          <a:p>
            <a:pPr>
              <a:spcAft>
                <a:spcPts val="600"/>
              </a:spcAft>
            </a:pPr>
            <a:r>
              <a:rPr lang="x-none" sz="2000" dirty="0"/>
              <a:t>Doç. Dr. Sinan AKISKA</a:t>
            </a:r>
          </a:p>
        </p:txBody>
      </p:sp>
    </p:spTree>
    <p:extLst>
      <p:ext uri="{BB962C8B-B14F-4D97-AF65-F5344CB8AC3E}">
        <p14:creationId xmlns:p14="http://schemas.microsoft.com/office/powerpoint/2010/main" val="24950337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94077" y="1462088"/>
            <a:ext cx="5596467" cy="4041246"/>
          </a:xfrm>
        </p:spPr>
        <p:txBody>
          <a:bodyPr>
            <a:normAutofit/>
          </a:bodyPr>
          <a:lstStyle/>
          <a:p>
            <a:pPr algn="just">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Şekil:5a'da görüleceği gibi duvar eğiminin, kaldırılacak pasa miktarı sabit tutulması halinde, 5° </a:t>
            </a:r>
            <a:r>
              <a:rPr lang="tr-TR" dirty="0" err="1">
                <a:latin typeface="Calibri" panose="020F0502020204030204" pitchFamily="34" charset="0"/>
                <a:ea typeface="Calibri" panose="020F0502020204030204" pitchFamily="34" charset="0"/>
                <a:cs typeface="Times New Roman" panose="02020603050405020304" pitchFamily="18" charset="0"/>
              </a:rPr>
              <a:t>lik</a:t>
            </a:r>
            <a:r>
              <a:rPr lang="tr-TR" dirty="0">
                <a:latin typeface="Calibri" panose="020F0502020204030204" pitchFamily="34" charset="0"/>
                <a:ea typeface="Calibri" panose="020F0502020204030204" pitchFamily="34" charset="0"/>
                <a:cs typeface="Times New Roman" panose="02020603050405020304" pitchFamily="18" charset="0"/>
              </a:rPr>
              <a:t>  bir açı değişimi, alınacak cevher miktarındaki artmayı açık bir şekilde göstermektedir. </a:t>
            </a:r>
            <a:endParaRPr lang="tr-TR" dirty="0"/>
          </a:p>
        </p:txBody>
      </p:sp>
      <p:pic>
        <p:nvPicPr>
          <p:cNvPr id="4" name="İçerik Yer Tutucus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6309595" y="1475943"/>
            <a:ext cx="5388328" cy="4041246"/>
          </a:xfrm>
          <a:prstGeom prst="rect">
            <a:avLst/>
          </a:prstGeom>
        </p:spPr>
      </p:pic>
    </p:spTree>
    <p:extLst>
      <p:ext uri="{BB962C8B-B14F-4D97-AF65-F5344CB8AC3E}">
        <p14:creationId xmlns:p14="http://schemas.microsoft.com/office/powerpoint/2010/main" val="30120326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t>İŞLETME KAÇ ÇEŞİTTİR?</a:t>
            </a:r>
          </a:p>
        </p:txBody>
      </p:sp>
      <p:sp>
        <p:nvSpPr>
          <p:cNvPr id="3" name="İçerik Yer Tutucusu 2"/>
          <p:cNvSpPr>
            <a:spLocks noGrp="1"/>
          </p:cNvSpPr>
          <p:nvPr>
            <p:ph idx="1"/>
          </p:nvPr>
        </p:nvSpPr>
        <p:spPr>
          <a:xfrm>
            <a:off x="1005946" y="2097088"/>
            <a:ext cx="9905999" cy="3541714"/>
          </a:xfrm>
        </p:spPr>
        <p:txBody>
          <a:bodyPr/>
          <a:lstStyle/>
          <a:p>
            <a:r>
              <a:rPr lang="tr-TR" dirty="0">
                <a:latin typeface="Calibri" panose="020F0502020204030204" pitchFamily="34" charset="0"/>
                <a:ea typeface="Calibri" panose="020F0502020204030204" pitchFamily="34" charset="0"/>
                <a:cs typeface="Arial" panose="020B0604020202020204" pitchFamily="34" charset="0"/>
              </a:rPr>
              <a:t>Madenler açık işletme veya yeraltı işletmesi olmak üzere iki şekilde işletirler. </a:t>
            </a:r>
          </a:p>
          <a:p>
            <a:endParaRPr lang="tr-TR" dirty="0">
              <a:latin typeface="Calibri" panose="020F0502020204030204" pitchFamily="34" charset="0"/>
              <a:ea typeface="Calibri" panose="020F0502020204030204" pitchFamily="34" charset="0"/>
              <a:cs typeface="Arial" panose="020B0604020202020204" pitchFamily="34" charset="0"/>
            </a:endParaRPr>
          </a:p>
          <a:p>
            <a:r>
              <a:rPr lang="tr-TR" dirty="0">
                <a:latin typeface="Calibri" panose="020F0502020204030204" pitchFamily="34" charset="0"/>
                <a:ea typeface="Calibri" panose="020F0502020204030204" pitchFamily="34" charset="0"/>
                <a:cs typeface="Arial" panose="020B0604020202020204" pitchFamily="34" charset="0"/>
              </a:rPr>
              <a:t>Bir yatağın açık işletme veya yeraltı işletmesi olmasına karar vermede rol oynayan faktörler, işletme masrafları, örtünün kalınlığı, yatağın şekli, istihsal edilecek cevherin mevcut cevhere oranı (</a:t>
            </a:r>
            <a:r>
              <a:rPr lang="tr-TR" dirty="0" err="1">
                <a:latin typeface="Calibri" panose="020F0502020204030204" pitchFamily="34" charset="0"/>
                <a:ea typeface="Calibri" panose="020F0502020204030204" pitchFamily="34" charset="0"/>
                <a:cs typeface="Arial" panose="020B0604020202020204" pitchFamily="34" charset="0"/>
              </a:rPr>
              <a:t>Recovery</a:t>
            </a:r>
            <a:r>
              <a:rPr lang="tr-TR" dirty="0">
                <a:latin typeface="Calibri" panose="020F0502020204030204" pitchFamily="34" charset="0"/>
                <a:ea typeface="Calibri" panose="020F0502020204030204" pitchFamily="34" charset="0"/>
                <a:cs typeface="Arial" panose="020B0604020202020204" pitchFamily="34" charset="0"/>
              </a:rPr>
              <a:t>) ve yabancı maddenin işletme sırasında cevhere karışma (</a:t>
            </a:r>
            <a:r>
              <a:rPr lang="tr-TR" dirty="0" err="1">
                <a:latin typeface="Calibri" panose="020F0502020204030204" pitchFamily="34" charset="0"/>
                <a:ea typeface="Calibri" panose="020F0502020204030204" pitchFamily="34" charset="0"/>
                <a:cs typeface="Arial" panose="020B0604020202020204" pitchFamily="34" charset="0"/>
              </a:rPr>
              <a:t>Dillution</a:t>
            </a:r>
            <a:r>
              <a:rPr lang="tr-TR" dirty="0">
                <a:latin typeface="Calibri" panose="020F0502020204030204" pitchFamily="34" charset="0"/>
                <a:ea typeface="Calibri" panose="020F0502020204030204" pitchFamily="34" charset="0"/>
                <a:cs typeface="Arial" panose="020B0604020202020204" pitchFamily="34" charset="0"/>
              </a:rPr>
              <a:t>) oranlarıdır.</a:t>
            </a:r>
            <a:endParaRPr lang="tr-TR" dirty="0"/>
          </a:p>
        </p:txBody>
      </p:sp>
    </p:spTree>
    <p:extLst>
      <p:ext uri="{BB962C8B-B14F-4D97-AF65-F5344CB8AC3E}">
        <p14:creationId xmlns:p14="http://schemas.microsoft.com/office/powerpoint/2010/main" val="8214269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t>AÇIK İŞLETME MASRAFLARI</a:t>
            </a:r>
          </a:p>
        </p:txBody>
      </p:sp>
      <p:sp>
        <p:nvSpPr>
          <p:cNvPr id="3" name="İçerik Yer Tutucusu 2"/>
          <p:cNvSpPr>
            <a:spLocks noGrp="1"/>
          </p:cNvSpPr>
          <p:nvPr>
            <p:ph idx="1"/>
          </p:nvPr>
        </p:nvSpPr>
        <p:spPr>
          <a:xfrm>
            <a:off x="1141412" y="2249487"/>
            <a:ext cx="9905999" cy="2161646"/>
          </a:xfrm>
        </p:spPr>
        <p:txBody>
          <a:bodyPr>
            <a:normAutofit fontScale="85000" lnSpcReduction="10000"/>
          </a:bodyPr>
          <a:lstStyle/>
          <a:p>
            <a:pPr algn="just">
              <a:lnSpc>
                <a:spcPct val="107000"/>
              </a:lnSpc>
              <a:spcAft>
                <a:spcPts val="800"/>
              </a:spcAft>
            </a:pPr>
            <a:r>
              <a:rPr lang="tr-TR" dirty="0">
                <a:latin typeface="Calibri" panose="020F0502020204030204" pitchFamily="34" charset="0"/>
                <a:ea typeface="Calibri" panose="020F0502020204030204" pitchFamily="34" charset="0"/>
                <a:cs typeface="Arial" panose="020B0604020202020204" pitchFamily="34" charset="0"/>
              </a:rPr>
              <a:t>Bir açık işletmede, işletme masrafları yalnız cevherin çıkarılma masrafları değildir. Örtü tabakasının kaldırılması da işletme masrafları içerisine girer. Bu sebepten eğer yatağın geometrisi ve yüzeye yakınlığı bir açık işletme olma durumu gösteriyorsa kaldırılacak örtü (pasa) ile cevher arasında kurulacak bir orantı yatağın açık olarak işletilip işletilemeyeceğini tayin edecektir.</a:t>
            </a:r>
            <a:endParaRPr lang="tr-TR" dirty="0">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16183209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t>KARAR VERMEK İÇİN TEMEL FORMÜL</a:t>
            </a:r>
          </a:p>
        </p:txBody>
      </p:sp>
      <p:pic>
        <p:nvPicPr>
          <p:cNvPr id="8" name="İçerik Yer Tutucusu 7"/>
          <p:cNvPicPr>
            <a:picLocks noGrp="1" noChangeAspect="1"/>
          </p:cNvPicPr>
          <p:nvPr>
            <p:ph idx="1"/>
          </p:nvPr>
        </p:nvPicPr>
        <p:blipFill>
          <a:blip r:embed="rId2"/>
          <a:stretch>
            <a:fillRect/>
          </a:stretch>
        </p:blipFill>
        <p:spPr>
          <a:xfrm>
            <a:off x="1197565" y="2918692"/>
            <a:ext cx="10637306" cy="1510832"/>
          </a:xfrm>
          <a:prstGeom prst="rect">
            <a:avLst/>
          </a:prstGeom>
        </p:spPr>
      </p:pic>
    </p:spTree>
    <p:extLst>
      <p:ext uri="{BB962C8B-B14F-4D97-AF65-F5344CB8AC3E}">
        <p14:creationId xmlns:p14="http://schemas.microsoft.com/office/powerpoint/2010/main" val="1174074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ÖRNEK</a:t>
            </a:r>
          </a:p>
        </p:txBody>
      </p:sp>
      <p:sp>
        <p:nvSpPr>
          <p:cNvPr id="3" name="İçerik Yer Tutucusu 2"/>
          <p:cNvSpPr>
            <a:spLocks noGrp="1"/>
          </p:cNvSpPr>
          <p:nvPr>
            <p:ph idx="1"/>
          </p:nvPr>
        </p:nvSpPr>
        <p:spPr/>
        <p:txBody>
          <a:bodyPr/>
          <a:lstStyle/>
          <a:p>
            <a:pPr algn="just">
              <a:lnSpc>
                <a:spcPct val="107000"/>
              </a:lnSpc>
              <a:spcAft>
                <a:spcPts val="800"/>
              </a:spcAft>
            </a:pPr>
            <a:r>
              <a:rPr lang="tr-TR" dirty="0">
                <a:latin typeface="Calibri" panose="020F0502020204030204" pitchFamily="34" charset="0"/>
                <a:ea typeface="Calibri" panose="020F0502020204030204" pitchFamily="34" charset="0"/>
                <a:cs typeface="Arial" panose="020B0604020202020204" pitchFamily="34" charset="0"/>
              </a:rPr>
              <a:t>Tayin edilen bir yeraltı işletme metodunda cevher çıkarma masrafları 30 TL/Ton. Aynı yatak açık olarak işletilecek olursa cevher çıkarma 5 TL/Ton, </a:t>
            </a:r>
            <a:r>
              <a:rPr lang="tr-TR" dirty="0" err="1">
                <a:latin typeface="Calibri" panose="020F0502020204030204" pitchFamily="34" charset="0"/>
                <a:ea typeface="Calibri" panose="020F0502020204030204" pitchFamily="34" charset="0"/>
                <a:cs typeface="Arial" panose="020B0604020202020204" pitchFamily="34" charset="0"/>
              </a:rPr>
              <a:t>pasayı</a:t>
            </a:r>
            <a:r>
              <a:rPr lang="tr-TR" dirty="0">
                <a:latin typeface="Calibri" panose="020F0502020204030204" pitchFamily="34" charset="0"/>
                <a:ea typeface="Calibri" panose="020F0502020204030204" pitchFamily="34" charset="0"/>
                <a:cs typeface="Arial" panose="020B0604020202020204" pitchFamily="34" charset="0"/>
              </a:rPr>
              <a:t> kaldırıp atma 7 TL/Ton. Bu durumda açık işletmenin minimum Pasa/Cevher oranı şöyledir.</a:t>
            </a:r>
            <a:endParaRPr lang="tr-TR" dirty="0">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pic>
        <p:nvPicPr>
          <p:cNvPr id="4" name="Resim 3"/>
          <p:cNvPicPr>
            <a:picLocks noChangeAspect="1"/>
          </p:cNvPicPr>
          <p:nvPr/>
        </p:nvPicPr>
        <p:blipFill>
          <a:blip r:embed="rId2"/>
          <a:stretch>
            <a:fillRect/>
          </a:stretch>
        </p:blipFill>
        <p:spPr>
          <a:xfrm>
            <a:off x="1407609" y="3825059"/>
            <a:ext cx="8558679" cy="1618538"/>
          </a:xfrm>
          <a:prstGeom prst="rect">
            <a:avLst/>
          </a:prstGeom>
        </p:spPr>
      </p:pic>
      <p:sp>
        <p:nvSpPr>
          <p:cNvPr id="5" name="Dikdörtgen 4"/>
          <p:cNvSpPr/>
          <p:nvPr/>
        </p:nvSpPr>
        <p:spPr>
          <a:xfrm>
            <a:off x="1407609" y="5443597"/>
            <a:ext cx="9531324" cy="646331"/>
          </a:xfrm>
          <a:prstGeom prst="rect">
            <a:avLst/>
          </a:prstGeom>
        </p:spPr>
        <p:txBody>
          <a:bodyPr wrap="square">
            <a:spAutoFit/>
          </a:bodyPr>
          <a:lstStyle/>
          <a:p>
            <a:pPr algn="ctr"/>
            <a:r>
              <a:rPr lang="tr-TR" dirty="0"/>
              <a:t>Demek oluyor ki, eğer kaldırılacak örtünün miktarı, cevher miktarının 3.57 katından fazla olması halinde yatağın yeraltı metoduyla işletilmesi daha uygundur.</a:t>
            </a:r>
          </a:p>
        </p:txBody>
      </p:sp>
    </p:spTree>
    <p:extLst>
      <p:ext uri="{BB962C8B-B14F-4D97-AF65-F5344CB8AC3E}">
        <p14:creationId xmlns:p14="http://schemas.microsoft.com/office/powerpoint/2010/main" val="9054781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t>AÇIK İŞLETMELERDE DEKAPAJ HESABI</a:t>
            </a:r>
          </a:p>
        </p:txBody>
      </p:sp>
      <p:pic>
        <p:nvPicPr>
          <p:cNvPr id="5" name="İçerik Yer Tutucusu 4"/>
          <p:cNvPicPr>
            <a:picLocks noGrp="1" noChangeAspect="1"/>
          </p:cNvPicPr>
          <p:nvPr>
            <p:ph idx="1"/>
          </p:nvPr>
        </p:nvPicPr>
        <p:blipFill>
          <a:blip r:embed="rId2"/>
          <a:stretch>
            <a:fillRect/>
          </a:stretch>
        </p:blipFill>
        <p:spPr>
          <a:xfrm>
            <a:off x="737705" y="2983346"/>
            <a:ext cx="11402985" cy="2207490"/>
          </a:xfrm>
          <a:prstGeom prst="rect">
            <a:avLst/>
          </a:prstGeom>
        </p:spPr>
      </p:pic>
    </p:spTree>
    <p:extLst>
      <p:ext uri="{BB962C8B-B14F-4D97-AF65-F5344CB8AC3E}">
        <p14:creationId xmlns:p14="http://schemas.microsoft.com/office/powerpoint/2010/main" val="16445566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DİKKAT!</a:t>
            </a:r>
          </a:p>
        </p:txBody>
      </p:sp>
      <p:sp>
        <p:nvSpPr>
          <p:cNvPr id="3" name="İçerik Yer Tutucusu 2"/>
          <p:cNvSpPr>
            <a:spLocks noGrp="1"/>
          </p:cNvSpPr>
          <p:nvPr>
            <p:ph idx="1"/>
          </p:nvPr>
        </p:nvSpPr>
        <p:spPr/>
        <p:txBody>
          <a:bodyPr/>
          <a:lstStyle/>
          <a:p>
            <a:pPr algn="just">
              <a:lnSpc>
                <a:spcPct val="107000"/>
              </a:lnSpc>
              <a:spcAft>
                <a:spcPts val="800"/>
              </a:spcAft>
            </a:pPr>
            <a:r>
              <a:rPr lang="tr-TR" dirty="0">
                <a:latin typeface="Calibri" panose="020F0502020204030204" pitchFamily="34" charset="0"/>
                <a:ea typeface="Calibri" panose="020F0502020204030204" pitchFamily="34" charset="0"/>
                <a:cs typeface="Arial" panose="020B0604020202020204" pitchFamily="34" charset="0"/>
              </a:rPr>
              <a:t>Burada </a:t>
            </a:r>
            <a:r>
              <a:rPr lang="tr-TR" dirty="0" err="1">
                <a:latin typeface="Calibri" panose="020F0502020204030204" pitchFamily="34" charset="0"/>
                <a:ea typeface="Calibri" panose="020F0502020204030204" pitchFamily="34" charset="0"/>
                <a:cs typeface="Arial" panose="020B0604020202020204" pitchFamily="34" charset="0"/>
              </a:rPr>
              <a:t>plaser</a:t>
            </a:r>
            <a:r>
              <a:rPr lang="tr-TR" dirty="0">
                <a:latin typeface="Calibri" panose="020F0502020204030204" pitchFamily="34" charset="0"/>
                <a:ea typeface="Calibri" panose="020F0502020204030204" pitchFamily="34" charset="0"/>
                <a:cs typeface="Arial" panose="020B0604020202020204" pitchFamily="34" charset="0"/>
              </a:rPr>
              <a:t> tipi yataklar, kum ve çakıl işletmeleri konu dışı bırakılmıştır.</a:t>
            </a:r>
          </a:p>
          <a:p>
            <a:pPr algn="just">
              <a:lnSpc>
                <a:spcPct val="107000"/>
              </a:lnSpc>
              <a:spcAft>
                <a:spcPts val="800"/>
              </a:spcAft>
            </a:pPr>
            <a:r>
              <a:rPr lang="tr-TR" dirty="0">
                <a:latin typeface="Calibri" panose="020F0502020204030204" pitchFamily="34" charset="0"/>
                <a:ea typeface="Calibri" panose="020F0502020204030204" pitchFamily="34" charset="0"/>
                <a:cs typeface="Arial" panose="020B0604020202020204" pitchFamily="34" charset="0"/>
              </a:rPr>
              <a:t> Açık işletmelerde, ocak (</a:t>
            </a:r>
            <a:r>
              <a:rPr lang="tr-TR" dirty="0" err="1">
                <a:latin typeface="Calibri" panose="020F0502020204030204" pitchFamily="34" charset="0"/>
                <a:ea typeface="Calibri" panose="020F0502020204030204" pitchFamily="34" charset="0"/>
                <a:cs typeface="Arial" panose="020B0604020202020204" pitchFamily="34" charset="0"/>
              </a:rPr>
              <a:t>pit</a:t>
            </a:r>
            <a:r>
              <a:rPr lang="tr-TR" dirty="0">
                <a:latin typeface="Calibri" panose="020F0502020204030204" pitchFamily="34" charset="0"/>
                <a:ea typeface="Calibri" panose="020F0502020204030204" pitchFamily="34" charset="0"/>
                <a:cs typeface="Arial" panose="020B0604020202020204" pitchFamily="34" charset="0"/>
              </a:rPr>
              <a:t>) planlarının yapılabilmesi için </a:t>
            </a:r>
            <a:r>
              <a:rPr lang="tr-TR" dirty="0" err="1">
                <a:latin typeface="Calibri" panose="020F0502020204030204" pitchFamily="34" charset="0"/>
                <a:ea typeface="Calibri" panose="020F0502020204030204" pitchFamily="34" charset="0"/>
                <a:cs typeface="Arial" panose="020B0604020202020204" pitchFamily="34" charset="0"/>
              </a:rPr>
              <a:t>dekapaj</a:t>
            </a:r>
            <a:r>
              <a:rPr lang="tr-TR" dirty="0">
                <a:latin typeface="Calibri" panose="020F0502020204030204" pitchFamily="34" charset="0"/>
                <a:ea typeface="Calibri" panose="020F0502020204030204" pitchFamily="34" charset="0"/>
                <a:cs typeface="Arial" panose="020B0604020202020204" pitchFamily="34" charset="0"/>
              </a:rPr>
              <a:t> oranı ocağın en son alacağı  şekil göz önüne alınarak hesaplanır. </a:t>
            </a:r>
          </a:p>
          <a:p>
            <a:pPr algn="just">
              <a:lnSpc>
                <a:spcPct val="107000"/>
              </a:lnSpc>
              <a:spcAft>
                <a:spcPts val="800"/>
              </a:spcAft>
            </a:pPr>
            <a:r>
              <a:rPr lang="tr-TR" dirty="0">
                <a:latin typeface="Calibri" panose="020F0502020204030204" pitchFamily="34" charset="0"/>
                <a:ea typeface="Calibri" panose="020F0502020204030204" pitchFamily="34" charset="0"/>
                <a:cs typeface="Arial" panose="020B0604020202020204" pitchFamily="34" charset="0"/>
              </a:rPr>
              <a:t>Burada dikkat edilecek nokta esas işletme oranının bu orandan daha düşük olmasıdır. Aradaki fark </a:t>
            </a:r>
            <a:r>
              <a:rPr lang="tr-TR" dirty="0" err="1">
                <a:latin typeface="Calibri" panose="020F0502020204030204" pitchFamily="34" charset="0"/>
                <a:ea typeface="Calibri" panose="020F0502020204030204" pitchFamily="34" charset="0"/>
                <a:cs typeface="Arial" panose="020B0604020202020204" pitchFamily="34" charset="0"/>
              </a:rPr>
              <a:t>kar’ın</a:t>
            </a:r>
            <a:r>
              <a:rPr lang="tr-TR" dirty="0">
                <a:latin typeface="Calibri" panose="020F0502020204030204" pitchFamily="34" charset="0"/>
                <a:ea typeface="Calibri" panose="020F0502020204030204" pitchFamily="34" charset="0"/>
                <a:cs typeface="Arial" panose="020B0604020202020204" pitchFamily="34" charset="0"/>
              </a:rPr>
              <a:t> miktarını gösterir. </a:t>
            </a:r>
            <a:r>
              <a:rPr lang="tr-TR" dirty="0" err="1">
                <a:latin typeface="Calibri" panose="020F0502020204030204" pitchFamily="34" charset="0"/>
                <a:ea typeface="Calibri" panose="020F0502020204030204" pitchFamily="34" charset="0"/>
                <a:cs typeface="Arial" panose="020B0604020202020204" pitchFamily="34" charset="0"/>
              </a:rPr>
              <a:t>Dekapaj</a:t>
            </a:r>
            <a:r>
              <a:rPr lang="tr-TR" dirty="0">
                <a:latin typeface="Calibri" panose="020F0502020204030204" pitchFamily="34" charset="0"/>
                <a:ea typeface="Calibri" panose="020F0502020204030204" pitchFamily="34" charset="0"/>
                <a:cs typeface="Arial" panose="020B0604020202020204" pitchFamily="34" charset="0"/>
              </a:rPr>
              <a:t> oranı yukarıda gördüğümüz formüle benzer bir formülle hesaplanır</a:t>
            </a:r>
            <a:endParaRPr lang="tr-TR" dirty="0">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7257354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10746" y="135918"/>
            <a:ext cx="2126720" cy="592215"/>
          </a:xfrm>
        </p:spPr>
        <p:txBody>
          <a:bodyPr>
            <a:normAutofit fontScale="90000"/>
          </a:bodyPr>
          <a:lstStyle/>
          <a:p>
            <a:r>
              <a:rPr lang="tr-TR" dirty="0"/>
              <a:t>DİKKAT 2</a:t>
            </a:r>
          </a:p>
        </p:txBody>
      </p:sp>
      <p:sp>
        <p:nvSpPr>
          <p:cNvPr id="3" name="İçerik Yer Tutucusu 2"/>
          <p:cNvSpPr>
            <a:spLocks noGrp="1"/>
          </p:cNvSpPr>
          <p:nvPr>
            <p:ph idx="1"/>
          </p:nvPr>
        </p:nvSpPr>
        <p:spPr>
          <a:xfrm>
            <a:off x="193145" y="903287"/>
            <a:ext cx="5826655" cy="5666846"/>
          </a:xfrm>
        </p:spPr>
        <p:txBody>
          <a:bodyPr>
            <a:normAutofit fontScale="77500" lnSpcReduction="20000"/>
          </a:bodyPr>
          <a:lstStyle/>
          <a:p>
            <a:pPr indent="449580" algn="just">
              <a:lnSpc>
                <a:spcPct val="107000"/>
              </a:lnSpc>
              <a:spcAft>
                <a:spcPts val="800"/>
              </a:spcAft>
            </a:pPr>
            <a:r>
              <a:rPr lang="tr-TR" dirty="0">
                <a:latin typeface="Calibri" panose="020F0502020204030204" pitchFamily="34" charset="0"/>
                <a:ea typeface="Calibri" panose="020F0502020204030204" pitchFamily="34" charset="0"/>
                <a:cs typeface="Arial" panose="020B0604020202020204" pitchFamily="34" charset="0"/>
              </a:rPr>
              <a:t>Burada istihsal masrafı cevherin satılır hale gelinceye kadar olan masraflarını içine alır.( Yalnız pasa kaldırma masrafı hariç.) </a:t>
            </a:r>
          </a:p>
          <a:p>
            <a:pPr indent="449580" algn="just">
              <a:lnSpc>
                <a:spcPct val="107000"/>
              </a:lnSpc>
              <a:spcAft>
                <a:spcPts val="800"/>
              </a:spcAft>
            </a:pPr>
            <a:r>
              <a:rPr lang="tr-TR" dirty="0">
                <a:latin typeface="Calibri" panose="020F0502020204030204" pitchFamily="34" charset="0"/>
                <a:ea typeface="Calibri" panose="020F0502020204030204" pitchFamily="34" charset="0"/>
                <a:cs typeface="Arial" panose="020B0604020202020204" pitchFamily="34" charset="0"/>
              </a:rPr>
              <a:t>Şekil:4'de , yeraltı ve yerüstü metodunun seçilmesinde, </a:t>
            </a:r>
            <a:r>
              <a:rPr lang="tr-TR" dirty="0" err="1">
                <a:latin typeface="Calibri" panose="020F0502020204030204" pitchFamily="34" charset="0"/>
                <a:ea typeface="Calibri" panose="020F0502020204030204" pitchFamily="34" charset="0"/>
                <a:cs typeface="Arial" panose="020B0604020202020204" pitchFamily="34" charset="0"/>
              </a:rPr>
              <a:t>dekapaj</a:t>
            </a:r>
            <a:r>
              <a:rPr lang="tr-TR" dirty="0">
                <a:latin typeface="Calibri" panose="020F0502020204030204" pitchFamily="34" charset="0"/>
                <a:ea typeface="Calibri" panose="020F0502020204030204" pitchFamily="34" charset="0"/>
                <a:cs typeface="Arial" panose="020B0604020202020204" pitchFamily="34" charset="0"/>
              </a:rPr>
              <a:t> oranının </a:t>
            </a:r>
            <a:r>
              <a:rPr lang="tr-TR" dirty="0" err="1">
                <a:latin typeface="Calibri" panose="020F0502020204030204" pitchFamily="34" charset="0"/>
                <a:ea typeface="Calibri" panose="020F0502020204030204" pitchFamily="34" charset="0"/>
                <a:cs typeface="Arial" panose="020B0604020202020204" pitchFamily="34" charset="0"/>
              </a:rPr>
              <a:t>tenör</a:t>
            </a:r>
            <a:r>
              <a:rPr lang="tr-TR" dirty="0">
                <a:latin typeface="Calibri" panose="020F0502020204030204" pitchFamily="34" charset="0"/>
                <a:ea typeface="Calibri" panose="020F0502020204030204" pitchFamily="34" charset="0"/>
                <a:cs typeface="Arial" panose="020B0604020202020204" pitchFamily="34" charset="0"/>
              </a:rPr>
              <a:t> ve satış ile nasıl değiştiği görülmektedir. </a:t>
            </a:r>
          </a:p>
          <a:p>
            <a:pPr indent="449580" algn="just">
              <a:lnSpc>
                <a:spcPct val="107000"/>
              </a:lnSpc>
              <a:spcAft>
                <a:spcPts val="800"/>
              </a:spcAft>
            </a:pPr>
            <a:r>
              <a:rPr lang="tr-TR" dirty="0" err="1">
                <a:latin typeface="Calibri" panose="020F0502020204030204" pitchFamily="34" charset="0"/>
                <a:ea typeface="Calibri" panose="020F0502020204030204" pitchFamily="34" charset="0"/>
                <a:cs typeface="Arial" panose="020B0604020202020204" pitchFamily="34" charset="0"/>
              </a:rPr>
              <a:t>Dekapaj</a:t>
            </a:r>
            <a:r>
              <a:rPr lang="tr-TR" dirty="0">
                <a:latin typeface="Calibri" panose="020F0502020204030204" pitchFamily="34" charset="0"/>
                <a:ea typeface="Calibri" panose="020F0502020204030204" pitchFamily="34" charset="0"/>
                <a:cs typeface="Arial" panose="020B0604020202020204" pitchFamily="34" charset="0"/>
              </a:rPr>
              <a:t> oranının tespitinden sonra, işletmenin en son durumunda duvarların alacağı son eğimin hesaplanması gerekir ki, bu da işin en güç tarafıdır. </a:t>
            </a:r>
            <a:r>
              <a:rPr lang="tr-TR" dirty="0" err="1">
                <a:latin typeface="Calibri" panose="020F0502020204030204" pitchFamily="34" charset="0"/>
                <a:ea typeface="Calibri" panose="020F0502020204030204" pitchFamily="34" charset="0"/>
                <a:cs typeface="Arial" panose="020B0604020202020204" pitchFamily="34" charset="0"/>
              </a:rPr>
              <a:t>Dekapaj</a:t>
            </a:r>
            <a:r>
              <a:rPr lang="tr-TR" dirty="0">
                <a:latin typeface="Calibri" panose="020F0502020204030204" pitchFamily="34" charset="0"/>
                <a:ea typeface="Calibri" panose="020F0502020204030204" pitchFamily="34" charset="0"/>
                <a:cs typeface="Arial" panose="020B0604020202020204" pitchFamily="34" charset="0"/>
              </a:rPr>
              <a:t> oranının minimum olması için, duvar eğimlerinin mümkün olduğunca dik olması gerekir. </a:t>
            </a:r>
          </a:p>
          <a:p>
            <a:pPr indent="449580" algn="just">
              <a:lnSpc>
                <a:spcPct val="107000"/>
              </a:lnSpc>
              <a:spcAft>
                <a:spcPts val="800"/>
              </a:spcAft>
            </a:pPr>
            <a:r>
              <a:rPr lang="tr-TR" dirty="0">
                <a:latin typeface="Calibri" panose="020F0502020204030204" pitchFamily="34" charset="0"/>
                <a:ea typeface="Calibri" panose="020F0502020204030204" pitchFamily="34" charset="0"/>
                <a:cs typeface="Arial" panose="020B0604020202020204" pitchFamily="34" charset="0"/>
              </a:rPr>
              <a:t>Bu durumda jeolojik yapı; Örneğin kırık düzlemleri, kayma yüzeyleri, faylar ve kayacın dayanıklılığı önemlidir.</a:t>
            </a:r>
            <a:endParaRPr lang="tr-TR" dirty="0">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pic>
        <p:nvPicPr>
          <p:cNvPr id="4" name="İçerik Yer Tutucus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6154739" y="1199621"/>
            <a:ext cx="5975348" cy="4481512"/>
          </a:xfrm>
          <a:prstGeom prst="rect">
            <a:avLst/>
          </a:prstGeom>
        </p:spPr>
      </p:pic>
    </p:spTree>
    <p:extLst>
      <p:ext uri="{BB962C8B-B14F-4D97-AF65-F5344CB8AC3E}">
        <p14:creationId xmlns:p14="http://schemas.microsoft.com/office/powerpoint/2010/main" val="11195587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DİKKAT 3</a:t>
            </a:r>
          </a:p>
        </p:txBody>
      </p:sp>
      <p:sp>
        <p:nvSpPr>
          <p:cNvPr id="3" name="İçerik Yer Tutucusu 2"/>
          <p:cNvSpPr>
            <a:spLocks noGrp="1"/>
          </p:cNvSpPr>
          <p:nvPr>
            <p:ph idx="1"/>
          </p:nvPr>
        </p:nvSpPr>
        <p:spPr/>
        <p:txBody>
          <a:bodyPr>
            <a:normAutofit lnSpcReduction="10000"/>
          </a:bodyPr>
          <a:lstStyle/>
          <a:p>
            <a:pPr algn="just">
              <a:lnSpc>
                <a:spcPct val="107000"/>
              </a:lnSpc>
              <a:spcAft>
                <a:spcPts val="800"/>
              </a:spcAft>
            </a:pPr>
            <a:r>
              <a:rPr lang="tr-TR" dirty="0">
                <a:latin typeface="Calibri" panose="020F0502020204030204" pitchFamily="34" charset="0"/>
                <a:ea typeface="Calibri" panose="020F0502020204030204" pitchFamily="34" charset="0"/>
                <a:cs typeface="Arial" panose="020B0604020202020204" pitchFamily="34" charset="0"/>
              </a:rPr>
              <a:t>Zaman ve su (yeraltı ve yerüstü) da önemli faktörlerdir. </a:t>
            </a:r>
          </a:p>
          <a:p>
            <a:pPr algn="just">
              <a:lnSpc>
                <a:spcPct val="107000"/>
              </a:lnSpc>
              <a:spcAft>
                <a:spcPts val="800"/>
              </a:spcAft>
            </a:pPr>
            <a:r>
              <a:rPr lang="tr-TR" dirty="0">
                <a:latin typeface="Calibri" panose="020F0502020204030204" pitchFamily="34" charset="0"/>
                <a:ea typeface="Calibri" panose="020F0502020204030204" pitchFamily="34" charset="0"/>
                <a:cs typeface="Arial" panose="020B0604020202020204" pitchFamily="34" charset="0"/>
              </a:rPr>
              <a:t>Yeraltı suyunun pompalanması ve su tablasının işletme tabanından daha aşağı düşürülmesi, yüzey sularının da drenajla ocağın etrafından </a:t>
            </a:r>
            <a:r>
              <a:rPr lang="tr-TR" dirty="0">
                <a:latin typeface="Calibri" panose="020F0502020204030204" pitchFamily="34" charset="0"/>
                <a:ea typeface="Calibri" panose="020F0502020204030204" pitchFamily="34" charset="0"/>
                <a:cs typeface="Times New Roman" panose="02020603050405020304" pitchFamily="18" charset="0"/>
              </a:rPr>
              <a:t>dışa aktarılması gereklidir. </a:t>
            </a:r>
          </a:p>
          <a:p>
            <a:pPr algn="just">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Aynı şekilde zaman da önemli bir faktördür. </a:t>
            </a:r>
          </a:p>
          <a:p>
            <a:pPr algn="just">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Bazı kayaçların eğimli bir yüzde dayanıklılığı değişebilir. Özellikle kayaç kırıklı ve yaz-kış arasındaki sıcaklık değişimi fazlaysa bütün bu faktörler göz önüne alınarak eğim hesaplanabilir. </a:t>
            </a:r>
          </a:p>
        </p:txBody>
      </p:sp>
    </p:spTree>
    <p:extLst>
      <p:ext uri="{BB962C8B-B14F-4D97-AF65-F5344CB8AC3E}">
        <p14:creationId xmlns:p14="http://schemas.microsoft.com/office/powerpoint/2010/main" val="4897635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467</TotalTime>
  <Words>482</Words>
  <Application>Microsoft Macintosh PowerPoint</Application>
  <PresentationFormat>Widescreen</PresentationFormat>
  <Paragraphs>32</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Calibri Light</vt:lpstr>
      <vt:lpstr>Office Theme</vt:lpstr>
      <vt:lpstr>PowerPoint Presentation</vt:lpstr>
      <vt:lpstr>İŞLETME KAÇ ÇEŞİTTİR?</vt:lpstr>
      <vt:lpstr>AÇIK İŞLETME MASRAFLARI</vt:lpstr>
      <vt:lpstr>KARAR VERMEK İÇİN TEMEL FORMÜL</vt:lpstr>
      <vt:lpstr>ÖRNEK</vt:lpstr>
      <vt:lpstr>AÇIK İŞLETMELERDE DEKAPAJ HESABI</vt:lpstr>
      <vt:lpstr>DİKKAT!</vt:lpstr>
      <vt:lpstr>DİKKAT 2</vt:lpstr>
      <vt:lpstr>DİKKAT 3</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Sinan.Akiska</dc:creator>
  <cp:lastModifiedBy>Sinan.Akiska</cp:lastModifiedBy>
  <cp:revision>78</cp:revision>
  <dcterms:created xsi:type="dcterms:W3CDTF">2020-10-22T11:28:47Z</dcterms:created>
  <dcterms:modified xsi:type="dcterms:W3CDTF">2021-03-30T21:24:56Z</dcterms:modified>
</cp:coreProperties>
</file>