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3" r:id="rId6"/>
    <p:sldId id="264" r:id="rId7"/>
    <p:sldId id="265" r:id="rId8"/>
    <p:sldId id="266" r:id="rId9"/>
    <p:sldId id="267"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7670" autoAdjust="0"/>
  </p:normalViewPr>
  <p:slideViewPr>
    <p:cSldViewPr>
      <p:cViewPr varScale="1">
        <p:scale>
          <a:sx n="104" d="100"/>
          <a:sy n="104" d="100"/>
        </p:scale>
        <p:origin x="204" y="12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FE26211A-30ED-4BD2-BAD6-2796FDEB7D6B}" type="datetimeFigureOut">
              <a:rPr lang="tr-TR" smtClean="0"/>
              <a:pPr/>
              <a:t>26.02.2018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71E5A9F-6034-4C77-94B0-396A9EA2E9AB}"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E26211A-30ED-4BD2-BAD6-2796FDEB7D6B}" type="datetimeFigureOut">
              <a:rPr lang="tr-TR" smtClean="0"/>
              <a:pPr/>
              <a:t>26.02.2018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71E5A9F-6034-4C77-94B0-396A9EA2E9AB}"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E26211A-30ED-4BD2-BAD6-2796FDEB7D6B}" type="datetimeFigureOut">
              <a:rPr lang="tr-TR" smtClean="0"/>
              <a:pPr/>
              <a:t>26.02.2018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71E5A9F-6034-4C77-94B0-396A9EA2E9AB}"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FE26211A-30ED-4BD2-BAD6-2796FDEB7D6B}" type="datetimeFigureOut">
              <a:rPr lang="tr-TR" smtClean="0"/>
              <a:pPr/>
              <a:t>26.02.2018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71E5A9F-6034-4C77-94B0-396A9EA2E9AB}"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FE26211A-30ED-4BD2-BAD6-2796FDEB7D6B}" type="datetimeFigureOut">
              <a:rPr lang="tr-TR" smtClean="0"/>
              <a:pPr/>
              <a:t>26.02.2018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71E5A9F-6034-4C77-94B0-396A9EA2E9AB}"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FE26211A-30ED-4BD2-BAD6-2796FDEB7D6B}" type="datetimeFigureOut">
              <a:rPr lang="tr-TR" smtClean="0"/>
              <a:pPr/>
              <a:t>26.02.2018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71E5A9F-6034-4C77-94B0-396A9EA2E9AB}"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FE26211A-30ED-4BD2-BAD6-2796FDEB7D6B}" type="datetimeFigureOut">
              <a:rPr lang="tr-TR" smtClean="0"/>
              <a:pPr/>
              <a:t>26.02.2018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71E5A9F-6034-4C77-94B0-396A9EA2E9AB}"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FE26211A-30ED-4BD2-BAD6-2796FDEB7D6B}" type="datetimeFigureOut">
              <a:rPr lang="tr-TR" smtClean="0"/>
              <a:pPr/>
              <a:t>26.02.2018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71E5A9F-6034-4C77-94B0-396A9EA2E9AB}"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E26211A-30ED-4BD2-BAD6-2796FDEB7D6B}" type="datetimeFigureOut">
              <a:rPr lang="tr-TR" smtClean="0"/>
              <a:pPr/>
              <a:t>26.02.2018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71E5A9F-6034-4C77-94B0-396A9EA2E9AB}"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E26211A-30ED-4BD2-BAD6-2796FDEB7D6B}" type="datetimeFigureOut">
              <a:rPr lang="tr-TR" smtClean="0"/>
              <a:pPr/>
              <a:t>26.02.2018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71E5A9F-6034-4C77-94B0-396A9EA2E9AB}"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E26211A-30ED-4BD2-BAD6-2796FDEB7D6B}" type="datetimeFigureOut">
              <a:rPr lang="tr-TR" smtClean="0"/>
              <a:pPr/>
              <a:t>26.02.2018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71E5A9F-6034-4C77-94B0-396A9EA2E9AB}"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26211A-30ED-4BD2-BAD6-2796FDEB7D6B}" type="datetimeFigureOut">
              <a:rPr lang="tr-TR" smtClean="0"/>
              <a:pPr/>
              <a:t>26.02.2018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1E5A9F-6034-4C77-94B0-396A9EA2E9AB}"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60649"/>
            <a:ext cx="7772400" cy="1728191"/>
          </a:xfrm>
        </p:spPr>
        <p:txBody>
          <a:bodyPr/>
          <a:lstStyle/>
          <a:p>
            <a:r>
              <a:rPr lang="tr-TR" dirty="0" smtClean="0">
                <a:latin typeface="Times New Roman" pitchFamily="18" charset="0"/>
                <a:cs typeface="Times New Roman" pitchFamily="18" charset="0"/>
              </a:rPr>
              <a:t>Roma İmparatorluğu’nun Son Devirleri</a:t>
            </a:r>
            <a:endParaRPr lang="tr-TR" dirty="0">
              <a:latin typeface="Times New Roman" pitchFamily="18" charset="0"/>
              <a:cs typeface="Times New Roman" pitchFamily="18" charset="0"/>
            </a:endParaRPr>
          </a:p>
        </p:txBody>
      </p:sp>
      <p:sp>
        <p:nvSpPr>
          <p:cNvPr id="3" name="2 Alt Başlık"/>
          <p:cNvSpPr>
            <a:spLocks noGrp="1"/>
          </p:cNvSpPr>
          <p:nvPr>
            <p:ph type="subTitle" idx="1"/>
          </p:nvPr>
        </p:nvSpPr>
        <p:spPr>
          <a:xfrm>
            <a:off x="1371600" y="2060848"/>
            <a:ext cx="6400800" cy="4392488"/>
          </a:xfrm>
        </p:spPr>
        <p:txBody>
          <a:bodyPr>
            <a:normAutofit fontScale="70000" lnSpcReduction="20000"/>
          </a:bodyPr>
          <a:lstStyle/>
          <a:p>
            <a:pPr algn="just"/>
            <a:r>
              <a:rPr lang="tr-TR" dirty="0" smtClean="0">
                <a:solidFill>
                  <a:schemeClr val="tx1"/>
                </a:solidFill>
                <a:latin typeface="Times New Roman" pitchFamily="18" charset="0"/>
                <a:cs typeface="Times New Roman" pitchFamily="18" charset="0"/>
              </a:rPr>
              <a:t>İmparator </a:t>
            </a:r>
            <a:r>
              <a:rPr lang="tr-TR" dirty="0" err="1" smtClean="0">
                <a:solidFill>
                  <a:schemeClr val="tx1"/>
                </a:solidFill>
                <a:latin typeface="Times New Roman" pitchFamily="18" charset="0"/>
                <a:cs typeface="Times New Roman" pitchFamily="18" charset="0"/>
              </a:rPr>
              <a:t>Augustus’un</a:t>
            </a:r>
            <a:r>
              <a:rPr lang="tr-TR" dirty="0" smtClean="0">
                <a:solidFill>
                  <a:schemeClr val="tx1"/>
                </a:solidFill>
                <a:latin typeface="Times New Roman" pitchFamily="18" charset="0"/>
                <a:cs typeface="Times New Roman" pitchFamily="18" charset="0"/>
              </a:rPr>
              <a:t> M.Ö. 27 ve M.S. 14 seneleri aralığında süren hakimiyet devrinde doğal sınırlarına ulaşan Roma İmparatorluğu; Tuna ve Ren Nehirleri’nden Kafkasya’ya, Kızıldeniz’den ve Kuzey Afrika sahillerine değin hakimiyet sahasını genişletmiş bulunuyordu. Ancak bu şaşalı hakimiyet devrinin arkasından imparatorluk idaresinde çöküş ibareleri süratle tebarüz etmeye başladı.  Ardından </a:t>
            </a:r>
            <a:r>
              <a:rPr lang="tr-TR" dirty="0" err="1" smtClean="0">
                <a:solidFill>
                  <a:schemeClr val="tx1"/>
                </a:solidFill>
                <a:latin typeface="Times New Roman" pitchFamily="18" charset="0"/>
                <a:cs typeface="Times New Roman" pitchFamily="18" charset="0"/>
              </a:rPr>
              <a:t>Tiberius</a:t>
            </a:r>
            <a:r>
              <a:rPr lang="tr-TR" dirty="0" smtClean="0">
                <a:solidFill>
                  <a:schemeClr val="tx1"/>
                </a:solidFill>
                <a:latin typeface="Times New Roman" pitchFamily="18" charset="0"/>
                <a:cs typeface="Times New Roman" pitchFamily="18" charset="0"/>
              </a:rPr>
              <a:t> (14-37), </a:t>
            </a:r>
            <a:r>
              <a:rPr lang="tr-TR" dirty="0" err="1" smtClean="0">
                <a:solidFill>
                  <a:schemeClr val="tx1"/>
                </a:solidFill>
                <a:latin typeface="Times New Roman" pitchFamily="18" charset="0"/>
                <a:cs typeface="Times New Roman" pitchFamily="18" charset="0"/>
              </a:rPr>
              <a:t>Caligula</a:t>
            </a:r>
            <a:r>
              <a:rPr lang="tr-TR" dirty="0" smtClean="0">
                <a:solidFill>
                  <a:schemeClr val="tx1"/>
                </a:solidFill>
                <a:latin typeface="Times New Roman" pitchFamily="18" charset="0"/>
                <a:cs typeface="Times New Roman" pitchFamily="18" charset="0"/>
              </a:rPr>
              <a:t> (37-41), </a:t>
            </a:r>
            <a:r>
              <a:rPr lang="tr-TR" dirty="0" err="1" smtClean="0">
                <a:solidFill>
                  <a:schemeClr val="tx1"/>
                </a:solidFill>
                <a:latin typeface="Times New Roman" pitchFamily="18" charset="0"/>
                <a:cs typeface="Times New Roman" pitchFamily="18" charset="0"/>
              </a:rPr>
              <a:t>Claudius</a:t>
            </a:r>
            <a:r>
              <a:rPr lang="tr-TR" dirty="0" smtClean="0">
                <a:solidFill>
                  <a:schemeClr val="tx1"/>
                </a:solidFill>
                <a:latin typeface="Times New Roman" pitchFamily="18" charset="0"/>
                <a:cs typeface="Times New Roman" pitchFamily="18" charset="0"/>
              </a:rPr>
              <a:t> (41-54) ve </a:t>
            </a:r>
            <a:r>
              <a:rPr lang="tr-TR" dirty="0" err="1" smtClean="0">
                <a:solidFill>
                  <a:schemeClr val="tx1"/>
                </a:solidFill>
                <a:latin typeface="Times New Roman" pitchFamily="18" charset="0"/>
                <a:cs typeface="Times New Roman" pitchFamily="18" charset="0"/>
              </a:rPr>
              <a:t>Nero</a:t>
            </a:r>
            <a:r>
              <a:rPr lang="tr-TR" dirty="0">
                <a:solidFill>
                  <a:schemeClr val="tx1"/>
                </a:solidFill>
                <a:latin typeface="Times New Roman" pitchFamily="18" charset="0"/>
                <a:cs typeface="Times New Roman" pitchFamily="18" charset="0"/>
              </a:rPr>
              <a:t> </a:t>
            </a:r>
            <a:r>
              <a:rPr lang="tr-TR" dirty="0" smtClean="0">
                <a:solidFill>
                  <a:schemeClr val="tx1"/>
                </a:solidFill>
                <a:latin typeface="Times New Roman" pitchFamily="18" charset="0"/>
                <a:cs typeface="Times New Roman" pitchFamily="18" charset="0"/>
              </a:rPr>
              <a:t>(54-68) gibi hükümdarların hakimiyet devirlerinde ele aldıkları askeri, idari, sosyal ve ekonomik girişimler umumi gidişatı tersine çevirmeye yetmediği için imparatorluk, liderlerinin tebdiline sıklıkla müşahit olmaya başladı. </a:t>
            </a:r>
            <a:endParaRPr lang="tr-TR" dirty="0">
              <a:solidFill>
                <a:schemeClr val="tx1"/>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graphicFrame>
        <p:nvGraphicFramePr>
          <p:cNvPr id="6" name="5 İçerik Yer Tutucusu"/>
          <p:cNvGraphicFramePr>
            <a:graphicFrameLocks noGrp="1"/>
          </p:cNvGraphicFramePr>
          <p:nvPr>
            <p:ph idx="1"/>
          </p:nvPr>
        </p:nvGraphicFramePr>
        <p:xfrm>
          <a:off x="0" y="-134643"/>
          <a:ext cx="9144000" cy="7237718"/>
        </p:xfrm>
        <a:graphic>
          <a:graphicData uri="http://schemas.openxmlformats.org/drawingml/2006/table">
            <a:tbl>
              <a:tblPr firstRow="1" bandRow="1">
                <a:tableStyleId>{5C22544A-7EE6-4342-B048-85BDC9FD1C3A}</a:tableStyleId>
              </a:tblPr>
              <a:tblGrid>
                <a:gridCol w="5004048">
                  <a:extLst>
                    <a:ext uri="{9D8B030D-6E8A-4147-A177-3AD203B41FA5}">
                      <a16:colId xmlns:a16="http://schemas.microsoft.com/office/drawing/2014/main" val="20000"/>
                    </a:ext>
                  </a:extLst>
                </a:gridCol>
                <a:gridCol w="4139952">
                  <a:extLst>
                    <a:ext uri="{9D8B030D-6E8A-4147-A177-3AD203B41FA5}">
                      <a16:colId xmlns:a16="http://schemas.microsoft.com/office/drawing/2014/main" val="20001"/>
                    </a:ext>
                  </a:extLst>
                </a:gridCol>
              </a:tblGrid>
              <a:tr h="615918">
                <a:tc>
                  <a:txBody>
                    <a:bodyPr/>
                    <a:lstStyle/>
                    <a:p>
                      <a:r>
                        <a:rPr lang="tr-TR" dirty="0" smtClean="0"/>
                        <a:t>TETRARŞİ</a:t>
                      </a:r>
                      <a:r>
                        <a:rPr lang="tr-TR" baseline="0" dirty="0" smtClean="0"/>
                        <a:t> SİTEMİNE DEĞİN ROMA İMPARATORLARI</a:t>
                      </a:r>
                      <a:endParaRPr lang="tr-TR" dirty="0"/>
                    </a:p>
                  </a:txBody>
                  <a:tcPr/>
                </a:tc>
                <a:tc>
                  <a:txBody>
                    <a:bodyPr/>
                    <a:lstStyle/>
                    <a:p>
                      <a:r>
                        <a:rPr lang="tr-TR" dirty="0" smtClean="0"/>
                        <a:t>*koyu</a:t>
                      </a:r>
                      <a:r>
                        <a:rPr lang="tr-TR" baseline="0" dirty="0" smtClean="0"/>
                        <a:t> yazılan isimler 5 yıl ve daha az tahtta kalmış olan imparatorlardır</a:t>
                      </a:r>
                      <a:endParaRPr lang="tr-TR" dirty="0"/>
                    </a:p>
                  </a:txBody>
                  <a:tcPr/>
                </a:tc>
                <a:extLst>
                  <a:ext uri="{0D108BD9-81ED-4DB2-BD59-A6C34878D82A}">
                    <a16:rowId xmlns:a16="http://schemas.microsoft.com/office/drawing/2014/main" val="10000"/>
                  </a:ext>
                </a:extLst>
              </a:tr>
              <a:tr h="351953">
                <a:tc>
                  <a:txBody>
                    <a:bodyPr/>
                    <a:lstStyle/>
                    <a:p>
                      <a:r>
                        <a:rPr lang="tr-TR" b="1" dirty="0" err="1" smtClean="0">
                          <a:latin typeface="Times New Roman" pitchFamily="18" charset="0"/>
                          <a:cs typeface="Times New Roman" pitchFamily="18" charset="0"/>
                        </a:rPr>
                        <a:t>Galba</a:t>
                      </a:r>
                      <a:r>
                        <a:rPr lang="tr-TR" b="1" dirty="0" smtClean="0">
                          <a:latin typeface="Times New Roman" pitchFamily="18" charset="0"/>
                          <a:cs typeface="Times New Roman" pitchFamily="18" charset="0"/>
                        </a:rPr>
                        <a:t> (68-69)</a:t>
                      </a:r>
                    </a:p>
                  </a:txBody>
                  <a:tcPr/>
                </a:tc>
                <a:tc>
                  <a:txBody>
                    <a:bodyPr/>
                    <a:lstStyle/>
                    <a:p>
                      <a:r>
                        <a:rPr lang="tr-TR" b="1" dirty="0" err="1" smtClean="0"/>
                        <a:t>Macrinus</a:t>
                      </a:r>
                      <a:r>
                        <a:rPr lang="tr-TR" b="1" dirty="0" smtClean="0"/>
                        <a:t> (217-218)</a:t>
                      </a:r>
                      <a:endParaRPr lang="tr-TR" b="1" dirty="0"/>
                    </a:p>
                  </a:txBody>
                  <a:tcPr/>
                </a:tc>
                <a:extLst>
                  <a:ext uri="{0D108BD9-81ED-4DB2-BD59-A6C34878D82A}">
                    <a16:rowId xmlns:a16="http://schemas.microsoft.com/office/drawing/2014/main" val="10001"/>
                  </a:ext>
                </a:extLst>
              </a:tr>
              <a:tr h="351953">
                <a:tc>
                  <a:txBody>
                    <a:bodyPr/>
                    <a:lstStyle/>
                    <a:p>
                      <a:r>
                        <a:rPr lang="tr-TR" b="1" dirty="0" err="1" smtClean="0">
                          <a:latin typeface="Times New Roman" pitchFamily="18" charset="0"/>
                          <a:cs typeface="Times New Roman" pitchFamily="18" charset="0"/>
                        </a:rPr>
                        <a:t>Otho</a:t>
                      </a:r>
                      <a:r>
                        <a:rPr lang="tr-TR" b="1" baseline="0" dirty="0" smtClean="0">
                          <a:latin typeface="Times New Roman" pitchFamily="18" charset="0"/>
                          <a:cs typeface="Times New Roman" pitchFamily="18" charset="0"/>
                        </a:rPr>
                        <a:t> (69)</a:t>
                      </a:r>
                      <a:endParaRPr lang="tr-TR" b="1" dirty="0">
                        <a:latin typeface="Times New Roman" pitchFamily="18" charset="0"/>
                        <a:cs typeface="Times New Roman" pitchFamily="18" charset="0"/>
                      </a:endParaRPr>
                    </a:p>
                  </a:txBody>
                  <a:tcPr/>
                </a:tc>
                <a:tc>
                  <a:txBody>
                    <a:bodyPr/>
                    <a:lstStyle/>
                    <a:p>
                      <a:r>
                        <a:rPr lang="tr-TR" b="1" dirty="0" err="1" smtClean="0"/>
                        <a:t>Diadumenianus</a:t>
                      </a:r>
                      <a:r>
                        <a:rPr lang="tr-TR" b="1" baseline="0" dirty="0" smtClean="0"/>
                        <a:t> (218)</a:t>
                      </a:r>
                      <a:endParaRPr lang="tr-TR" b="1" dirty="0"/>
                    </a:p>
                  </a:txBody>
                  <a:tcPr/>
                </a:tc>
                <a:extLst>
                  <a:ext uri="{0D108BD9-81ED-4DB2-BD59-A6C34878D82A}">
                    <a16:rowId xmlns:a16="http://schemas.microsoft.com/office/drawing/2014/main" val="10002"/>
                  </a:ext>
                </a:extLst>
              </a:tr>
              <a:tr h="351953">
                <a:tc>
                  <a:txBody>
                    <a:bodyPr/>
                    <a:lstStyle/>
                    <a:p>
                      <a:r>
                        <a:rPr lang="tr-TR" b="1" dirty="0" err="1" smtClean="0">
                          <a:latin typeface="Times New Roman" pitchFamily="18" charset="0"/>
                          <a:cs typeface="Times New Roman" pitchFamily="18" charset="0"/>
                        </a:rPr>
                        <a:t>Vitellius</a:t>
                      </a:r>
                      <a:r>
                        <a:rPr lang="tr-TR" b="1" baseline="0" dirty="0" smtClean="0">
                          <a:latin typeface="Times New Roman" pitchFamily="18" charset="0"/>
                          <a:cs typeface="Times New Roman" pitchFamily="18" charset="0"/>
                        </a:rPr>
                        <a:t> (69)</a:t>
                      </a:r>
                      <a:endParaRPr lang="tr-TR" b="1" dirty="0">
                        <a:latin typeface="Times New Roman" pitchFamily="18" charset="0"/>
                        <a:cs typeface="Times New Roman" pitchFamily="18" charset="0"/>
                      </a:endParaRPr>
                    </a:p>
                  </a:txBody>
                  <a:tcPr/>
                </a:tc>
                <a:tc>
                  <a:txBody>
                    <a:bodyPr/>
                    <a:lstStyle/>
                    <a:p>
                      <a:r>
                        <a:rPr lang="tr-TR" b="1" dirty="0" err="1" smtClean="0"/>
                        <a:t>Elagabal</a:t>
                      </a:r>
                      <a:r>
                        <a:rPr lang="tr-TR" b="1" dirty="0" smtClean="0"/>
                        <a:t> (218-222)</a:t>
                      </a:r>
                      <a:endParaRPr lang="tr-TR" b="1" dirty="0"/>
                    </a:p>
                  </a:txBody>
                  <a:tcPr/>
                </a:tc>
                <a:extLst>
                  <a:ext uri="{0D108BD9-81ED-4DB2-BD59-A6C34878D82A}">
                    <a16:rowId xmlns:a16="http://schemas.microsoft.com/office/drawing/2014/main" val="10003"/>
                  </a:ext>
                </a:extLst>
              </a:tr>
              <a:tr h="351953">
                <a:tc>
                  <a:txBody>
                    <a:bodyPr/>
                    <a:lstStyle/>
                    <a:p>
                      <a:r>
                        <a:rPr lang="tr-TR" dirty="0" err="1" smtClean="0"/>
                        <a:t>Vespasian</a:t>
                      </a:r>
                      <a:r>
                        <a:rPr lang="tr-TR" baseline="0" dirty="0" smtClean="0"/>
                        <a:t> (69-79)</a:t>
                      </a:r>
                      <a:endParaRPr lang="tr-TR" dirty="0"/>
                    </a:p>
                  </a:txBody>
                  <a:tcPr/>
                </a:tc>
                <a:tc>
                  <a:txBody>
                    <a:bodyPr/>
                    <a:lstStyle/>
                    <a:p>
                      <a:r>
                        <a:rPr lang="tr-TR" dirty="0" err="1" smtClean="0"/>
                        <a:t>Severus</a:t>
                      </a:r>
                      <a:r>
                        <a:rPr lang="tr-TR" dirty="0" smtClean="0"/>
                        <a:t> </a:t>
                      </a:r>
                      <a:r>
                        <a:rPr lang="tr-TR" dirty="0" err="1" smtClean="0"/>
                        <a:t>Aleksander</a:t>
                      </a:r>
                      <a:r>
                        <a:rPr lang="tr-TR" dirty="0" smtClean="0"/>
                        <a:t> (222-235)</a:t>
                      </a:r>
                      <a:endParaRPr lang="tr-TR" dirty="0"/>
                    </a:p>
                  </a:txBody>
                  <a:tcPr/>
                </a:tc>
                <a:extLst>
                  <a:ext uri="{0D108BD9-81ED-4DB2-BD59-A6C34878D82A}">
                    <a16:rowId xmlns:a16="http://schemas.microsoft.com/office/drawing/2014/main" val="10004"/>
                  </a:ext>
                </a:extLst>
              </a:tr>
              <a:tr h="351953">
                <a:tc>
                  <a:txBody>
                    <a:bodyPr/>
                    <a:lstStyle/>
                    <a:p>
                      <a:r>
                        <a:rPr lang="tr-TR" b="1" dirty="0" err="1" smtClean="0"/>
                        <a:t>Titus</a:t>
                      </a:r>
                      <a:r>
                        <a:rPr lang="tr-TR" b="1" baseline="0" dirty="0" smtClean="0"/>
                        <a:t> (79-81)</a:t>
                      </a:r>
                      <a:endParaRPr lang="tr-TR" b="1" dirty="0"/>
                    </a:p>
                  </a:txBody>
                  <a:tcPr/>
                </a:tc>
                <a:tc>
                  <a:txBody>
                    <a:bodyPr/>
                    <a:lstStyle/>
                    <a:p>
                      <a:r>
                        <a:rPr lang="tr-TR" b="1" dirty="0" err="1" smtClean="0"/>
                        <a:t>Maksiminus</a:t>
                      </a:r>
                      <a:r>
                        <a:rPr lang="tr-TR" b="1" dirty="0" smtClean="0"/>
                        <a:t> </a:t>
                      </a:r>
                      <a:r>
                        <a:rPr lang="tr-TR" b="1" dirty="0" err="1" smtClean="0"/>
                        <a:t>Thraks</a:t>
                      </a:r>
                      <a:r>
                        <a:rPr lang="tr-TR" b="1" dirty="0" smtClean="0"/>
                        <a:t> (235-238)</a:t>
                      </a:r>
                      <a:endParaRPr lang="tr-TR" b="1" dirty="0"/>
                    </a:p>
                  </a:txBody>
                  <a:tcPr/>
                </a:tc>
                <a:extLst>
                  <a:ext uri="{0D108BD9-81ED-4DB2-BD59-A6C34878D82A}">
                    <a16:rowId xmlns:a16="http://schemas.microsoft.com/office/drawing/2014/main" val="10005"/>
                  </a:ext>
                </a:extLst>
              </a:tr>
              <a:tr h="351953">
                <a:tc>
                  <a:txBody>
                    <a:bodyPr/>
                    <a:lstStyle/>
                    <a:p>
                      <a:r>
                        <a:rPr lang="tr-TR" b="1" dirty="0" err="1" smtClean="0"/>
                        <a:t>Domitian</a:t>
                      </a:r>
                      <a:r>
                        <a:rPr lang="tr-TR" b="1" baseline="0" dirty="0" smtClean="0"/>
                        <a:t> (81-96)</a:t>
                      </a:r>
                      <a:endParaRPr lang="tr-TR" b="1" dirty="0"/>
                    </a:p>
                  </a:txBody>
                  <a:tcPr/>
                </a:tc>
                <a:tc>
                  <a:txBody>
                    <a:bodyPr/>
                    <a:lstStyle/>
                    <a:p>
                      <a:r>
                        <a:rPr lang="tr-TR" b="1" dirty="0" smtClean="0"/>
                        <a:t>I.</a:t>
                      </a:r>
                      <a:r>
                        <a:rPr lang="tr-TR" b="1" baseline="0" dirty="0" smtClean="0"/>
                        <a:t> </a:t>
                      </a:r>
                      <a:r>
                        <a:rPr lang="tr-TR" b="1" baseline="0" dirty="0" err="1" smtClean="0"/>
                        <a:t>Goridian</a:t>
                      </a:r>
                      <a:r>
                        <a:rPr lang="tr-TR" b="1" baseline="0" dirty="0" smtClean="0"/>
                        <a:t> (238)</a:t>
                      </a:r>
                      <a:endParaRPr lang="tr-TR" b="1" dirty="0"/>
                    </a:p>
                  </a:txBody>
                  <a:tcPr/>
                </a:tc>
                <a:extLst>
                  <a:ext uri="{0D108BD9-81ED-4DB2-BD59-A6C34878D82A}">
                    <a16:rowId xmlns:a16="http://schemas.microsoft.com/office/drawing/2014/main" val="10006"/>
                  </a:ext>
                </a:extLst>
              </a:tr>
              <a:tr h="351953">
                <a:tc>
                  <a:txBody>
                    <a:bodyPr/>
                    <a:lstStyle/>
                    <a:p>
                      <a:r>
                        <a:rPr lang="tr-TR" b="1" dirty="0" err="1" smtClean="0"/>
                        <a:t>Nerva</a:t>
                      </a:r>
                      <a:r>
                        <a:rPr lang="tr-TR" b="1" baseline="0" dirty="0" smtClean="0"/>
                        <a:t> (96-98)</a:t>
                      </a:r>
                      <a:endParaRPr lang="tr-TR" b="1" dirty="0"/>
                    </a:p>
                  </a:txBody>
                  <a:tcPr/>
                </a:tc>
                <a:tc>
                  <a:txBody>
                    <a:bodyPr/>
                    <a:lstStyle/>
                    <a:p>
                      <a:r>
                        <a:rPr lang="tr-TR" b="1" dirty="0" smtClean="0"/>
                        <a:t>II.</a:t>
                      </a:r>
                      <a:r>
                        <a:rPr lang="tr-TR" b="1" baseline="0" dirty="0" smtClean="0"/>
                        <a:t> </a:t>
                      </a:r>
                      <a:r>
                        <a:rPr lang="tr-TR" b="1" baseline="0" dirty="0" err="1" smtClean="0"/>
                        <a:t>Gordian</a:t>
                      </a:r>
                      <a:r>
                        <a:rPr lang="tr-TR" b="1" baseline="0" dirty="0" smtClean="0"/>
                        <a:t> (238)</a:t>
                      </a:r>
                      <a:endParaRPr lang="tr-TR" b="1" dirty="0"/>
                    </a:p>
                  </a:txBody>
                  <a:tcPr/>
                </a:tc>
                <a:extLst>
                  <a:ext uri="{0D108BD9-81ED-4DB2-BD59-A6C34878D82A}">
                    <a16:rowId xmlns:a16="http://schemas.microsoft.com/office/drawing/2014/main" val="10007"/>
                  </a:ext>
                </a:extLst>
              </a:tr>
              <a:tr h="351953">
                <a:tc>
                  <a:txBody>
                    <a:bodyPr/>
                    <a:lstStyle/>
                    <a:p>
                      <a:r>
                        <a:rPr lang="tr-TR" dirty="0" err="1" smtClean="0"/>
                        <a:t>Trajan</a:t>
                      </a:r>
                      <a:r>
                        <a:rPr lang="tr-TR" dirty="0" smtClean="0"/>
                        <a:t> (98-117)</a:t>
                      </a:r>
                      <a:endParaRPr lang="tr-TR" dirty="0"/>
                    </a:p>
                  </a:txBody>
                  <a:tcPr/>
                </a:tc>
                <a:tc>
                  <a:txBody>
                    <a:bodyPr/>
                    <a:lstStyle/>
                    <a:p>
                      <a:r>
                        <a:rPr lang="tr-TR" b="1" dirty="0" err="1" smtClean="0"/>
                        <a:t>Balbinus</a:t>
                      </a:r>
                      <a:r>
                        <a:rPr lang="tr-TR" b="1" dirty="0" smtClean="0"/>
                        <a:t> (238)</a:t>
                      </a:r>
                      <a:r>
                        <a:rPr lang="tr-TR" b="1" baseline="0" dirty="0" smtClean="0"/>
                        <a:t> ile </a:t>
                      </a:r>
                      <a:r>
                        <a:rPr lang="tr-TR" b="1" baseline="0" dirty="0" err="1" smtClean="0"/>
                        <a:t>Pupienus</a:t>
                      </a:r>
                      <a:r>
                        <a:rPr lang="tr-TR" b="1" baseline="0" dirty="0" smtClean="0"/>
                        <a:t> (238)</a:t>
                      </a:r>
                      <a:r>
                        <a:rPr lang="tr-TR" baseline="0" dirty="0" smtClean="0"/>
                        <a:t> </a:t>
                      </a:r>
                      <a:endParaRPr lang="tr-TR" dirty="0"/>
                    </a:p>
                  </a:txBody>
                  <a:tcPr/>
                </a:tc>
                <a:extLst>
                  <a:ext uri="{0D108BD9-81ED-4DB2-BD59-A6C34878D82A}">
                    <a16:rowId xmlns:a16="http://schemas.microsoft.com/office/drawing/2014/main" val="10008"/>
                  </a:ext>
                </a:extLst>
              </a:tr>
              <a:tr h="351953">
                <a:tc>
                  <a:txBody>
                    <a:bodyPr/>
                    <a:lstStyle/>
                    <a:p>
                      <a:r>
                        <a:rPr lang="tr-TR" dirty="0" err="1" smtClean="0"/>
                        <a:t>Hadrian</a:t>
                      </a:r>
                      <a:r>
                        <a:rPr lang="tr-TR" baseline="0" dirty="0" smtClean="0"/>
                        <a:t> (117-138)</a:t>
                      </a:r>
                      <a:endParaRPr lang="tr-TR" dirty="0"/>
                    </a:p>
                  </a:txBody>
                  <a:tcPr/>
                </a:tc>
                <a:tc>
                  <a:txBody>
                    <a:bodyPr/>
                    <a:lstStyle/>
                    <a:p>
                      <a:r>
                        <a:rPr lang="tr-TR" dirty="0" smtClean="0"/>
                        <a:t>III. </a:t>
                      </a:r>
                      <a:r>
                        <a:rPr lang="tr-TR" dirty="0" err="1" smtClean="0"/>
                        <a:t>Gordian</a:t>
                      </a:r>
                      <a:r>
                        <a:rPr lang="tr-TR" dirty="0" smtClean="0"/>
                        <a:t> (238-244) </a:t>
                      </a:r>
                      <a:endParaRPr lang="tr-TR" dirty="0"/>
                    </a:p>
                  </a:txBody>
                  <a:tcPr/>
                </a:tc>
                <a:extLst>
                  <a:ext uri="{0D108BD9-81ED-4DB2-BD59-A6C34878D82A}">
                    <a16:rowId xmlns:a16="http://schemas.microsoft.com/office/drawing/2014/main" val="10009"/>
                  </a:ext>
                </a:extLst>
              </a:tr>
              <a:tr h="351953">
                <a:tc>
                  <a:txBody>
                    <a:bodyPr/>
                    <a:lstStyle/>
                    <a:p>
                      <a:r>
                        <a:rPr lang="tr-TR" dirty="0" err="1" smtClean="0"/>
                        <a:t>Antoninus</a:t>
                      </a:r>
                      <a:r>
                        <a:rPr lang="tr-TR" baseline="0" dirty="0" smtClean="0"/>
                        <a:t> </a:t>
                      </a:r>
                      <a:r>
                        <a:rPr lang="tr-TR" baseline="0" dirty="0" err="1" smtClean="0"/>
                        <a:t>Pius</a:t>
                      </a:r>
                      <a:r>
                        <a:rPr lang="tr-TR" baseline="0" dirty="0" smtClean="0"/>
                        <a:t> (138-161)</a:t>
                      </a:r>
                      <a:endParaRPr lang="tr-TR" dirty="0"/>
                    </a:p>
                  </a:txBody>
                  <a:tcPr/>
                </a:tc>
                <a:tc>
                  <a:txBody>
                    <a:bodyPr/>
                    <a:lstStyle/>
                    <a:p>
                      <a:r>
                        <a:rPr lang="tr-TR" b="1" dirty="0" smtClean="0"/>
                        <a:t>Arap </a:t>
                      </a:r>
                      <a:r>
                        <a:rPr lang="tr-TR" b="1" dirty="0" err="1" smtClean="0"/>
                        <a:t>Philip</a:t>
                      </a:r>
                      <a:r>
                        <a:rPr lang="tr-TR" b="1" dirty="0" smtClean="0"/>
                        <a:t> (244-249)</a:t>
                      </a:r>
                      <a:endParaRPr lang="tr-TR" b="1" dirty="0"/>
                    </a:p>
                  </a:txBody>
                  <a:tcPr/>
                </a:tc>
                <a:extLst>
                  <a:ext uri="{0D108BD9-81ED-4DB2-BD59-A6C34878D82A}">
                    <a16:rowId xmlns:a16="http://schemas.microsoft.com/office/drawing/2014/main" val="10010"/>
                  </a:ext>
                </a:extLst>
              </a:tr>
              <a:tr h="745478">
                <a:tc>
                  <a:txBody>
                    <a:bodyPr/>
                    <a:lstStyle/>
                    <a:p>
                      <a:r>
                        <a:rPr lang="tr-TR" dirty="0" err="1" smtClean="0"/>
                        <a:t>Marcus</a:t>
                      </a:r>
                      <a:r>
                        <a:rPr lang="tr-TR" baseline="0" dirty="0" smtClean="0"/>
                        <a:t> </a:t>
                      </a:r>
                      <a:r>
                        <a:rPr lang="tr-TR" baseline="0" dirty="0" err="1" smtClean="0"/>
                        <a:t>Aurelius</a:t>
                      </a:r>
                      <a:r>
                        <a:rPr lang="tr-TR" baseline="0" dirty="0" smtClean="0"/>
                        <a:t> (161-180) ile </a:t>
                      </a:r>
                      <a:r>
                        <a:rPr lang="tr-TR" baseline="0" dirty="0" err="1" smtClean="0"/>
                        <a:t>Lucius</a:t>
                      </a:r>
                      <a:r>
                        <a:rPr lang="tr-TR" baseline="0" dirty="0" smtClean="0"/>
                        <a:t> </a:t>
                      </a:r>
                      <a:r>
                        <a:rPr lang="tr-TR" baseline="0" dirty="0" err="1" smtClean="0"/>
                        <a:t>Verus</a:t>
                      </a:r>
                      <a:r>
                        <a:rPr lang="tr-TR" baseline="0" dirty="0" smtClean="0"/>
                        <a:t> (161-169) ile </a:t>
                      </a:r>
                      <a:r>
                        <a:rPr lang="tr-TR" baseline="0" dirty="0" err="1" smtClean="0"/>
                        <a:t>Commodus</a:t>
                      </a:r>
                      <a:r>
                        <a:rPr lang="tr-TR" baseline="0" dirty="0" smtClean="0"/>
                        <a:t> (176-192)</a:t>
                      </a:r>
                      <a:endParaRPr lang="tr-TR" dirty="0"/>
                    </a:p>
                  </a:txBody>
                  <a:tcPr/>
                </a:tc>
                <a:tc>
                  <a:txBody>
                    <a:bodyPr/>
                    <a:lstStyle/>
                    <a:p>
                      <a:r>
                        <a:rPr lang="tr-TR" b="1" dirty="0" err="1" smtClean="0"/>
                        <a:t>D</a:t>
                      </a:r>
                      <a:r>
                        <a:rPr lang="tr-TR" b="1" dirty="0" err="1" smtClean="0">
                          <a:solidFill>
                            <a:schemeClr val="tx1"/>
                          </a:solidFill>
                        </a:rPr>
                        <a:t>ecius</a:t>
                      </a:r>
                      <a:r>
                        <a:rPr lang="tr-TR" b="1" dirty="0" smtClean="0"/>
                        <a:t> (249-251) ile </a:t>
                      </a:r>
                      <a:r>
                        <a:rPr lang="tr-TR" b="1" dirty="0" err="1" smtClean="0"/>
                        <a:t>Herennius</a:t>
                      </a:r>
                      <a:r>
                        <a:rPr lang="tr-TR" b="1" dirty="0" smtClean="0"/>
                        <a:t> </a:t>
                      </a:r>
                      <a:r>
                        <a:rPr lang="tr-TR" b="1" dirty="0" err="1" smtClean="0"/>
                        <a:t>Etruscus</a:t>
                      </a:r>
                      <a:r>
                        <a:rPr lang="tr-TR" b="1" baseline="0" dirty="0" smtClean="0"/>
                        <a:t> (251)</a:t>
                      </a:r>
                      <a:endParaRPr lang="tr-TR" b="1" dirty="0"/>
                    </a:p>
                  </a:txBody>
                  <a:tcPr/>
                </a:tc>
                <a:extLst>
                  <a:ext uri="{0D108BD9-81ED-4DB2-BD59-A6C34878D82A}">
                    <a16:rowId xmlns:a16="http://schemas.microsoft.com/office/drawing/2014/main" val="10011"/>
                  </a:ext>
                </a:extLst>
              </a:tr>
              <a:tr h="615918">
                <a:tc>
                  <a:txBody>
                    <a:bodyPr/>
                    <a:lstStyle/>
                    <a:p>
                      <a:r>
                        <a:rPr lang="tr-TR" b="1" dirty="0" err="1" smtClean="0"/>
                        <a:t>Pertinaks</a:t>
                      </a:r>
                      <a:r>
                        <a:rPr lang="tr-TR" b="1" dirty="0" smtClean="0"/>
                        <a:t> (193)</a:t>
                      </a:r>
                      <a:endParaRPr lang="tr-TR" b="1" dirty="0"/>
                    </a:p>
                  </a:txBody>
                  <a:tcPr/>
                </a:tc>
                <a:tc>
                  <a:txBody>
                    <a:bodyPr/>
                    <a:lstStyle/>
                    <a:p>
                      <a:r>
                        <a:rPr lang="tr-TR" b="1" dirty="0" err="1" smtClean="0"/>
                        <a:t>Trebonianus</a:t>
                      </a:r>
                      <a:r>
                        <a:rPr lang="tr-TR" b="1" dirty="0" smtClean="0"/>
                        <a:t> </a:t>
                      </a:r>
                      <a:r>
                        <a:rPr lang="tr-TR" b="1" dirty="0" err="1" smtClean="0"/>
                        <a:t>Gallus</a:t>
                      </a:r>
                      <a:r>
                        <a:rPr lang="tr-TR" b="1" dirty="0" smtClean="0"/>
                        <a:t> (251-253) ile </a:t>
                      </a:r>
                      <a:r>
                        <a:rPr lang="tr-TR" b="1" dirty="0" err="1" smtClean="0"/>
                        <a:t>Hostilian</a:t>
                      </a:r>
                      <a:r>
                        <a:rPr lang="tr-TR" b="1" baseline="0" dirty="0" smtClean="0"/>
                        <a:t> (251) ile </a:t>
                      </a:r>
                      <a:r>
                        <a:rPr lang="tr-TR" b="1" baseline="0" dirty="0" err="1" smtClean="0"/>
                        <a:t>Volusianus</a:t>
                      </a:r>
                      <a:r>
                        <a:rPr lang="tr-TR" b="1" baseline="0" dirty="0" smtClean="0"/>
                        <a:t> (251-253)</a:t>
                      </a:r>
                      <a:endParaRPr lang="tr-TR" b="1" dirty="0"/>
                    </a:p>
                  </a:txBody>
                  <a:tcPr/>
                </a:tc>
                <a:extLst>
                  <a:ext uri="{0D108BD9-81ED-4DB2-BD59-A6C34878D82A}">
                    <a16:rowId xmlns:a16="http://schemas.microsoft.com/office/drawing/2014/main" val="10012"/>
                  </a:ext>
                </a:extLst>
              </a:tr>
              <a:tr h="351953">
                <a:tc>
                  <a:txBody>
                    <a:bodyPr/>
                    <a:lstStyle/>
                    <a:p>
                      <a:r>
                        <a:rPr lang="tr-TR" b="1" dirty="0" err="1" smtClean="0"/>
                        <a:t>Didius</a:t>
                      </a:r>
                      <a:r>
                        <a:rPr lang="tr-TR" b="1" baseline="0" dirty="0" smtClean="0"/>
                        <a:t> </a:t>
                      </a:r>
                      <a:r>
                        <a:rPr lang="tr-TR" b="1" baseline="0" dirty="0" err="1" smtClean="0"/>
                        <a:t>Julianus</a:t>
                      </a:r>
                      <a:r>
                        <a:rPr lang="tr-TR" b="1" baseline="0" dirty="0" smtClean="0"/>
                        <a:t> (193)</a:t>
                      </a:r>
                      <a:endParaRPr lang="tr-TR" b="1" dirty="0"/>
                    </a:p>
                  </a:txBody>
                  <a:tcPr/>
                </a:tc>
                <a:tc>
                  <a:txBody>
                    <a:bodyPr/>
                    <a:lstStyle/>
                    <a:p>
                      <a:r>
                        <a:rPr lang="tr-TR" b="1" dirty="0" err="1" smtClean="0"/>
                        <a:t>Aemilianus</a:t>
                      </a:r>
                      <a:r>
                        <a:rPr lang="tr-TR" b="1" baseline="0" dirty="0" smtClean="0"/>
                        <a:t> (253)</a:t>
                      </a:r>
                      <a:endParaRPr lang="tr-TR" b="1" dirty="0"/>
                    </a:p>
                  </a:txBody>
                  <a:tcPr/>
                </a:tc>
                <a:extLst>
                  <a:ext uri="{0D108BD9-81ED-4DB2-BD59-A6C34878D82A}">
                    <a16:rowId xmlns:a16="http://schemas.microsoft.com/office/drawing/2014/main" val="10013"/>
                  </a:ext>
                </a:extLst>
              </a:tr>
              <a:tr h="114384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dirty="0" err="1" smtClean="0"/>
                        <a:t>Septimius</a:t>
                      </a:r>
                      <a:r>
                        <a:rPr lang="tr-TR" dirty="0" smtClean="0"/>
                        <a:t> </a:t>
                      </a:r>
                      <a:r>
                        <a:rPr lang="tr-TR" dirty="0" err="1" smtClean="0"/>
                        <a:t>Severus</a:t>
                      </a:r>
                      <a:r>
                        <a:rPr lang="tr-TR" dirty="0" smtClean="0"/>
                        <a:t> (193-211) ile </a:t>
                      </a:r>
                      <a:r>
                        <a:rPr lang="tr-TR" dirty="0" err="1" smtClean="0"/>
                        <a:t>Clodius</a:t>
                      </a:r>
                      <a:r>
                        <a:rPr lang="tr-TR" baseline="0" dirty="0" smtClean="0"/>
                        <a:t> </a:t>
                      </a:r>
                      <a:r>
                        <a:rPr lang="tr-TR" baseline="0" dirty="0" err="1" smtClean="0"/>
                        <a:t>Albinus</a:t>
                      </a:r>
                      <a:r>
                        <a:rPr lang="tr-TR" baseline="0" dirty="0" smtClean="0"/>
                        <a:t> (193-197) ile </a:t>
                      </a:r>
                      <a:r>
                        <a:rPr lang="tr-TR" baseline="0" dirty="0" err="1" smtClean="0"/>
                        <a:t>Pescennius</a:t>
                      </a:r>
                      <a:r>
                        <a:rPr lang="tr-TR" baseline="0" dirty="0" smtClean="0"/>
                        <a:t> </a:t>
                      </a:r>
                      <a:r>
                        <a:rPr lang="tr-TR" baseline="0" dirty="0" err="1" smtClean="0"/>
                        <a:t>N</a:t>
                      </a:r>
                      <a:r>
                        <a:rPr lang="tr-TR" i="0" baseline="0" dirty="0" err="1" smtClean="0"/>
                        <a:t>iger</a:t>
                      </a:r>
                      <a:r>
                        <a:rPr lang="tr-TR" baseline="0" dirty="0" smtClean="0"/>
                        <a:t> (193-194) ile </a:t>
                      </a:r>
                      <a:r>
                        <a:rPr lang="tr-TR" baseline="0" dirty="0" err="1" smtClean="0"/>
                        <a:t>Geta</a:t>
                      </a:r>
                      <a:r>
                        <a:rPr lang="tr-TR" baseline="0" dirty="0" smtClean="0"/>
                        <a:t> (209-211)</a:t>
                      </a:r>
                      <a:endParaRPr lang="tr-TR" dirty="0" smtClean="0"/>
                    </a:p>
                    <a:p>
                      <a:r>
                        <a:rPr lang="tr-TR" baseline="0" dirty="0" smtClean="0"/>
                        <a:t>ile </a:t>
                      </a:r>
                      <a:r>
                        <a:rPr lang="tr-TR" baseline="0" dirty="0" err="1" smtClean="0"/>
                        <a:t>Caracalla</a:t>
                      </a:r>
                      <a:r>
                        <a:rPr lang="tr-TR" baseline="0" dirty="0" smtClean="0"/>
                        <a:t> (198-217)</a:t>
                      </a:r>
                      <a:endParaRPr lang="tr-TR" dirty="0"/>
                    </a:p>
                  </a:txBody>
                  <a:tcPr/>
                </a:tc>
                <a:tc>
                  <a:txBody>
                    <a:bodyPr/>
                    <a:lstStyle/>
                    <a:p>
                      <a:r>
                        <a:rPr lang="tr-TR" dirty="0" err="1" smtClean="0"/>
                        <a:t>Valerian</a:t>
                      </a:r>
                      <a:r>
                        <a:rPr lang="tr-TR" baseline="0" dirty="0" smtClean="0"/>
                        <a:t> (253-260) ile </a:t>
                      </a:r>
                      <a:r>
                        <a:rPr lang="tr-TR" baseline="0" dirty="0" err="1" smtClean="0"/>
                        <a:t>Gallienus</a:t>
                      </a:r>
                      <a:r>
                        <a:rPr lang="tr-TR" baseline="0" dirty="0" smtClean="0"/>
                        <a:t> (253-268)</a:t>
                      </a:r>
                      <a:endParaRPr lang="tr-TR" dirty="0"/>
                    </a:p>
                  </a:txBody>
                  <a:tcPr/>
                </a:tc>
                <a:extLst>
                  <a:ext uri="{0D108BD9-81ED-4DB2-BD59-A6C34878D82A}">
                    <a16:rowId xmlns:a16="http://schemas.microsoft.com/office/drawing/2014/main" val="10014"/>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764705"/>
            <a:ext cx="7772400" cy="2835746"/>
          </a:xfrm>
        </p:spPr>
        <p:txBody>
          <a:bodyPr/>
          <a:lstStyle/>
          <a:p>
            <a:endParaRPr lang="tr-TR" dirty="0"/>
          </a:p>
        </p:txBody>
      </p:sp>
      <p:sp>
        <p:nvSpPr>
          <p:cNvPr id="3" name="2 Alt Başlık"/>
          <p:cNvSpPr>
            <a:spLocks noGrp="1"/>
          </p:cNvSpPr>
          <p:nvPr>
            <p:ph type="subTitle" idx="1"/>
          </p:nvPr>
        </p:nvSpPr>
        <p:spPr/>
        <p:txBody>
          <a:bodyPr/>
          <a:lstStyle/>
          <a:p>
            <a:endParaRPr lang="tr-TR"/>
          </a:p>
        </p:txBody>
      </p:sp>
      <p:graphicFrame>
        <p:nvGraphicFramePr>
          <p:cNvPr id="4" name="3 Tablo"/>
          <p:cNvGraphicFramePr>
            <a:graphicFrameLocks noGrp="1"/>
          </p:cNvGraphicFramePr>
          <p:nvPr/>
        </p:nvGraphicFramePr>
        <p:xfrm>
          <a:off x="1043608" y="1"/>
          <a:ext cx="6912768" cy="6857998"/>
        </p:xfrm>
        <a:graphic>
          <a:graphicData uri="http://schemas.openxmlformats.org/drawingml/2006/table">
            <a:tbl>
              <a:tblPr firstRow="1" bandRow="1">
                <a:tableStyleId>{5C22544A-7EE6-4342-B048-85BDC9FD1C3A}</a:tableStyleId>
              </a:tblPr>
              <a:tblGrid>
                <a:gridCol w="3456384">
                  <a:extLst>
                    <a:ext uri="{9D8B030D-6E8A-4147-A177-3AD203B41FA5}">
                      <a16:colId xmlns:a16="http://schemas.microsoft.com/office/drawing/2014/main" val="20000"/>
                    </a:ext>
                  </a:extLst>
                </a:gridCol>
                <a:gridCol w="3456384">
                  <a:extLst>
                    <a:ext uri="{9D8B030D-6E8A-4147-A177-3AD203B41FA5}">
                      <a16:colId xmlns:a16="http://schemas.microsoft.com/office/drawing/2014/main" val="20001"/>
                    </a:ext>
                  </a:extLst>
                </a:gridCol>
              </a:tblGrid>
              <a:tr h="947738">
                <a:tc>
                  <a:txBody>
                    <a:bodyPr/>
                    <a:lstStyle/>
                    <a:p>
                      <a:pPr algn="ctr"/>
                      <a:r>
                        <a:rPr lang="tr-TR" dirty="0" smtClean="0"/>
                        <a:t>ROMA</a:t>
                      </a:r>
                      <a:r>
                        <a:rPr lang="tr-TR" baseline="0" dirty="0" smtClean="0"/>
                        <a:t> İMPARATORLARI </a:t>
                      </a:r>
                    </a:p>
                    <a:p>
                      <a:pPr algn="ctr"/>
                      <a:r>
                        <a:rPr lang="tr-TR" baseline="0" dirty="0" smtClean="0"/>
                        <a:t>-liste devamı-</a:t>
                      </a:r>
                      <a:endParaRPr lang="tr-TR" dirty="0"/>
                    </a:p>
                  </a:txBody>
                  <a:tcPr/>
                </a:tc>
                <a:tc>
                  <a:txBody>
                    <a:bodyPr/>
                    <a:lstStyle/>
                    <a:p>
                      <a:r>
                        <a:rPr lang="tr-TR" dirty="0" smtClean="0"/>
                        <a:t>*koyu</a:t>
                      </a:r>
                      <a:r>
                        <a:rPr lang="tr-TR" baseline="0" dirty="0" smtClean="0"/>
                        <a:t> yazılan isimler 5 yıl ve daha az tahtta kalmış olan imparatorlardır</a:t>
                      </a:r>
                      <a:endParaRPr lang="tr-TR" dirty="0"/>
                    </a:p>
                  </a:txBody>
                  <a:tcPr/>
                </a:tc>
                <a:extLst>
                  <a:ext uri="{0D108BD9-81ED-4DB2-BD59-A6C34878D82A}">
                    <a16:rowId xmlns:a16="http://schemas.microsoft.com/office/drawing/2014/main" val="10000"/>
                  </a:ext>
                </a:extLst>
              </a:tr>
              <a:tr h="779700">
                <a:tc>
                  <a:txBody>
                    <a:bodyPr/>
                    <a:lstStyle/>
                    <a:p>
                      <a:pPr algn="ctr"/>
                      <a:r>
                        <a:rPr lang="tr-TR" b="1" dirty="0" err="1" smtClean="0">
                          <a:latin typeface="Times New Roman" pitchFamily="18" charset="0"/>
                          <a:cs typeface="Times New Roman" pitchFamily="18" charset="0"/>
                        </a:rPr>
                        <a:t>Cladius</a:t>
                      </a:r>
                      <a:r>
                        <a:rPr lang="tr-TR" b="1" dirty="0" smtClean="0">
                          <a:latin typeface="Times New Roman" pitchFamily="18" charset="0"/>
                          <a:cs typeface="Times New Roman" pitchFamily="18" charset="0"/>
                        </a:rPr>
                        <a:t> </a:t>
                      </a:r>
                      <a:r>
                        <a:rPr lang="tr-TR" b="1" dirty="0" err="1" smtClean="0">
                          <a:latin typeface="Times New Roman" pitchFamily="18" charset="0"/>
                          <a:cs typeface="Times New Roman" pitchFamily="18" charset="0"/>
                        </a:rPr>
                        <a:t>Gothicus</a:t>
                      </a:r>
                      <a:r>
                        <a:rPr lang="tr-TR" b="1" dirty="0" smtClean="0">
                          <a:latin typeface="Times New Roman" pitchFamily="18" charset="0"/>
                          <a:cs typeface="Times New Roman" pitchFamily="18" charset="0"/>
                        </a:rPr>
                        <a:t> (268-270)</a:t>
                      </a:r>
                      <a:r>
                        <a:rPr lang="tr-TR" b="1" baseline="0" dirty="0" smtClean="0">
                          <a:latin typeface="Times New Roman" pitchFamily="18" charset="0"/>
                          <a:cs typeface="Times New Roman" pitchFamily="18" charset="0"/>
                        </a:rPr>
                        <a:t> </a:t>
                      </a:r>
                      <a:endParaRPr lang="tr-TR" b="1" dirty="0">
                        <a:latin typeface="Times New Roman" pitchFamily="18" charset="0"/>
                        <a:cs typeface="Times New Roman" pitchFamily="18" charset="0"/>
                      </a:endParaRPr>
                    </a:p>
                  </a:txBody>
                  <a:tcPr/>
                </a:tc>
                <a:tc>
                  <a:txBody>
                    <a:bodyPr/>
                    <a:lstStyle/>
                    <a:p>
                      <a:endParaRPr lang="tr-TR" dirty="0"/>
                    </a:p>
                  </a:txBody>
                  <a:tcPr/>
                </a:tc>
                <a:extLst>
                  <a:ext uri="{0D108BD9-81ED-4DB2-BD59-A6C34878D82A}">
                    <a16:rowId xmlns:a16="http://schemas.microsoft.com/office/drawing/2014/main" val="10001"/>
                  </a:ext>
                </a:extLst>
              </a:tr>
              <a:tr h="779700">
                <a:tc>
                  <a:txBody>
                    <a:bodyPr/>
                    <a:lstStyle/>
                    <a:p>
                      <a:pPr algn="ctr"/>
                      <a:r>
                        <a:rPr lang="tr-TR" sz="1800" b="1" dirty="0" err="1" smtClean="0">
                          <a:solidFill>
                            <a:schemeClr val="tx1"/>
                          </a:solidFill>
                          <a:latin typeface="Times New Roman" pitchFamily="18" charset="0"/>
                          <a:cs typeface="Times New Roman" pitchFamily="18" charset="0"/>
                        </a:rPr>
                        <a:t>Quintillus</a:t>
                      </a:r>
                      <a:r>
                        <a:rPr lang="tr-TR" sz="1800" b="1" dirty="0" smtClean="0">
                          <a:solidFill>
                            <a:schemeClr val="tx1"/>
                          </a:solidFill>
                          <a:latin typeface="Times New Roman" pitchFamily="18" charset="0"/>
                          <a:cs typeface="Times New Roman" pitchFamily="18" charset="0"/>
                        </a:rPr>
                        <a:t> (270)</a:t>
                      </a:r>
                      <a:endParaRPr lang="tr-TR" b="1" dirty="0">
                        <a:latin typeface="Times New Roman" pitchFamily="18" charset="0"/>
                        <a:cs typeface="Times New Roman" pitchFamily="18" charset="0"/>
                      </a:endParaRPr>
                    </a:p>
                  </a:txBody>
                  <a:tcPr/>
                </a:tc>
                <a:tc>
                  <a:txBody>
                    <a:bodyPr/>
                    <a:lstStyle/>
                    <a:p>
                      <a:endParaRPr lang="tr-TR"/>
                    </a:p>
                  </a:txBody>
                  <a:tcPr/>
                </a:tc>
                <a:extLst>
                  <a:ext uri="{0D108BD9-81ED-4DB2-BD59-A6C34878D82A}">
                    <a16:rowId xmlns:a16="http://schemas.microsoft.com/office/drawing/2014/main" val="10002"/>
                  </a:ext>
                </a:extLst>
              </a:tr>
              <a:tr h="779700">
                <a:tc>
                  <a:txBody>
                    <a:bodyPr/>
                    <a:lstStyle/>
                    <a:p>
                      <a:pPr algn="ctr"/>
                      <a:r>
                        <a:rPr lang="tr-TR" sz="1800" b="1" dirty="0" err="1" smtClean="0">
                          <a:solidFill>
                            <a:schemeClr val="tx1"/>
                          </a:solidFill>
                          <a:latin typeface="Times New Roman" pitchFamily="18" charset="0"/>
                          <a:cs typeface="Times New Roman" pitchFamily="18" charset="0"/>
                        </a:rPr>
                        <a:t>Aurelian</a:t>
                      </a:r>
                      <a:r>
                        <a:rPr lang="tr-TR" sz="1800" b="1" dirty="0" smtClean="0">
                          <a:solidFill>
                            <a:schemeClr val="tx1"/>
                          </a:solidFill>
                          <a:latin typeface="Times New Roman" pitchFamily="18" charset="0"/>
                          <a:cs typeface="Times New Roman" pitchFamily="18" charset="0"/>
                        </a:rPr>
                        <a:t> (270-275)</a:t>
                      </a:r>
                      <a:endParaRPr lang="tr-TR" b="1" dirty="0">
                        <a:latin typeface="Times New Roman" pitchFamily="18" charset="0"/>
                        <a:cs typeface="Times New Roman" pitchFamily="18" charset="0"/>
                      </a:endParaRPr>
                    </a:p>
                  </a:txBody>
                  <a:tcPr/>
                </a:tc>
                <a:tc>
                  <a:txBody>
                    <a:bodyPr/>
                    <a:lstStyle/>
                    <a:p>
                      <a:endParaRPr lang="tr-TR" dirty="0"/>
                    </a:p>
                  </a:txBody>
                  <a:tcPr/>
                </a:tc>
                <a:extLst>
                  <a:ext uri="{0D108BD9-81ED-4DB2-BD59-A6C34878D82A}">
                    <a16:rowId xmlns:a16="http://schemas.microsoft.com/office/drawing/2014/main" val="10003"/>
                  </a:ext>
                </a:extLst>
              </a:tr>
              <a:tr h="7797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smtClean="0">
                          <a:solidFill>
                            <a:schemeClr val="tx1"/>
                          </a:solidFill>
                          <a:latin typeface="Times New Roman" pitchFamily="18" charset="0"/>
                          <a:cs typeface="Times New Roman" pitchFamily="18" charset="0"/>
                        </a:rPr>
                        <a:t>Tacitus (275-276), </a:t>
                      </a:r>
                    </a:p>
                    <a:p>
                      <a:pPr algn="ctr"/>
                      <a:endParaRPr lang="tr-TR" b="1" dirty="0">
                        <a:latin typeface="Times New Roman" pitchFamily="18" charset="0"/>
                        <a:cs typeface="Times New Roman" pitchFamily="18" charset="0"/>
                      </a:endParaRPr>
                    </a:p>
                  </a:txBody>
                  <a:tcPr/>
                </a:tc>
                <a:tc>
                  <a:txBody>
                    <a:bodyPr/>
                    <a:lstStyle/>
                    <a:p>
                      <a:endParaRPr lang="tr-TR"/>
                    </a:p>
                  </a:txBody>
                  <a:tcPr/>
                </a:tc>
                <a:extLst>
                  <a:ext uri="{0D108BD9-81ED-4DB2-BD59-A6C34878D82A}">
                    <a16:rowId xmlns:a16="http://schemas.microsoft.com/office/drawing/2014/main" val="10004"/>
                  </a:ext>
                </a:extLst>
              </a:tr>
              <a:tr h="77970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err="1" smtClean="0">
                          <a:solidFill>
                            <a:schemeClr val="tx1"/>
                          </a:solidFill>
                          <a:latin typeface="Times New Roman" pitchFamily="18" charset="0"/>
                          <a:cs typeface="Times New Roman" pitchFamily="18" charset="0"/>
                        </a:rPr>
                        <a:t>Florianus</a:t>
                      </a:r>
                      <a:r>
                        <a:rPr lang="tr-TR" sz="1800" b="1" dirty="0" smtClean="0">
                          <a:solidFill>
                            <a:schemeClr val="tx1"/>
                          </a:solidFill>
                          <a:latin typeface="Times New Roman" pitchFamily="18" charset="0"/>
                          <a:cs typeface="Times New Roman" pitchFamily="18" charset="0"/>
                        </a:rPr>
                        <a:t> (276)</a:t>
                      </a:r>
                    </a:p>
                    <a:p>
                      <a:pPr algn="ctr"/>
                      <a:endParaRPr lang="tr-TR" b="1" dirty="0">
                        <a:latin typeface="Times New Roman" pitchFamily="18" charset="0"/>
                        <a:cs typeface="Times New Roman" pitchFamily="18" charset="0"/>
                      </a:endParaRPr>
                    </a:p>
                  </a:txBody>
                  <a:tcPr/>
                </a:tc>
                <a:tc>
                  <a:txBody>
                    <a:bodyPr/>
                    <a:lstStyle/>
                    <a:p>
                      <a:endParaRPr lang="tr-TR" dirty="0"/>
                    </a:p>
                  </a:txBody>
                  <a:tcPr/>
                </a:tc>
                <a:extLst>
                  <a:ext uri="{0D108BD9-81ED-4DB2-BD59-A6C34878D82A}">
                    <a16:rowId xmlns:a16="http://schemas.microsoft.com/office/drawing/2014/main" val="10005"/>
                  </a:ext>
                </a:extLst>
              </a:tr>
              <a:tr h="779700">
                <a:tc>
                  <a:txBody>
                    <a:bodyPr/>
                    <a:lstStyle/>
                    <a:p>
                      <a:pPr algn="ctr"/>
                      <a:r>
                        <a:rPr lang="tr-TR" sz="1800" b="1" dirty="0" err="1" smtClean="0">
                          <a:solidFill>
                            <a:schemeClr val="tx1"/>
                          </a:solidFill>
                          <a:latin typeface="Times New Roman" pitchFamily="18" charset="0"/>
                          <a:cs typeface="Times New Roman" pitchFamily="18" charset="0"/>
                        </a:rPr>
                        <a:t>Probus</a:t>
                      </a:r>
                      <a:r>
                        <a:rPr lang="tr-TR" sz="1800" b="1" dirty="0" smtClean="0">
                          <a:solidFill>
                            <a:schemeClr val="tx1"/>
                          </a:solidFill>
                          <a:latin typeface="Times New Roman" pitchFamily="18" charset="0"/>
                          <a:cs typeface="Times New Roman" pitchFamily="18" charset="0"/>
                        </a:rPr>
                        <a:t> (276-282)</a:t>
                      </a:r>
                      <a:endParaRPr lang="tr-TR" b="1" dirty="0">
                        <a:latin typeface="Times New Roman" pitchFamily="18" charset="0"/>
                        <a:cs typeface="Times New Roman" pitchFamily="18" charset="0"/>
                      </a:endParaRPr>
                    </a:p>
                  </a:txBody>
                  <a:tcPr/>
                </a:tc>
                <a:tc>
                  <a:txBody>
                    <a:bodyPr/>
                    <a:lstStyle/>
                    <a:p>
                      <a:endParaRPr lang="tr-TR"/>
                    </a:p>
                  </a:txBody>
                  <a:tcPr/>
                </a:tc>
                <a:extLst>
                  <a:ext uri="{0D108BD9-81ED-4DB2-BD59-A6C34878D82A}">
                    <a16:rowId xmlns:a16="http://schemas.microsoft.com/office/drawing/2014/main" val="10006"/>
                  </a:ext>
                </a:extLst>
              </a:tr>
              <a:tr h="12320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tr-TR" sz="1800" b="1" dirty="0" err="1" smtClean="0">
                          <a:solidFill>
                            <a:schemeClr val="tx1"/>
                          </a:solidFill>
                          <a:latin typeface="Times New Roman" pitchFamily="18" charset="0"/>
                          <a:cs typeface="Times New Roman" pitchFamily="18" charset="0"/>
                        </a:rPr>
                        <a:t>Carus</a:t>
                      </a:r>
                      <a:r>
                        <a:rPr lang="tr-TR" sz="1800" b="1" dirty="0" smtClean="0">
                          <a:solidFill>
                            <a:schemeClr val="tx1"/>
                          </a:solidFill>
                          <a:latin typeface="Times New Roman" pitchFamily="18" charset="0"/>
                          <a:cs typeface="Times New Roman" pitchFamily="18" charset="0"/>
                        </a:rPr>
                        <a:t> (282-283) ile </a:t>
                      </a:r>
                      <a:r>
                        <a:rPr lang="tr-TR" sz="1800" b="1" dirty="0" err="1" smtClean="0">
                          <a:solidFill>
                            <a:schemeClr val="tx1"/>
                          </a:solidFill>
                          <a:latin typeface="Times New Roman" pitchFamily="18" charset="0"/>
                          <a:cs typeface="Times New Roman" pitchFamily="18" charset="0"/>
                        </a:rPr>
                        <a:t>Carinus</a:t>
                      </a:r>
                      <a:r>
                        <a:rPr lang="tr-TR" sz="1800" b="1" dirty="0" smtClean="0">
                          <a:solidFill>
                            <a:schemeClr val="tx1"/>
                          </a:solidFill>
                          <a:latin typeface="Times New Roman" pitchFamily="18" charset="0"/>
                          <a:cs typeface="Times New Roman" pitchFamily="18" charset="0"/>
                        </a:rPr>
                        <a:t> (283-285) ile </a:t>
                      </a:r>
                      <a:r>
                        <a:rPr lang="tr-TR" sz="1800" b="1" dirty="0" err="1" smtClean="0">
                          <a:solidFill>
                            <a:schemeClr val="tx1"/>
                          </a:solidFill>
                          <a:latin typeface="Times New Roman" pitchFamily="18" charset="0"/>
                          <a:cs typeface="Times New Roman" pitchFamily="18" charset="0"/>
                        </a:rPr>
                        <a:t>Numerian</a:t>
                      </a:r>
                      <a:r>
                        <a:rPr lang="tr-TR" sz="1800" b="1" dirty="0" smtClean="0">
                          <a:solidFill>
                            <a:schemeClr val="tx1"/>
                          </a:solidFill>
                          <a:latin typeface="Times New Roman" pitchFamily="18" charset="0"/>
                          <a:cs typeface="Times New Roman" pitchFamily="18" charset="0"/>
                        </a:rPr>
                        <a:t> (283-284) ile </a:t>
                      </a:r>
                      <a:r>
                        <a:rPr lang="tr-TR" sz="1800" b="0" dirty="0" err="1" smtClean="0">
                          <a:solidFill>
                            <a:schemeClr val="tx1"/>
                          </a:solidFill>
                          <a:latin typeface="Times New Roman" pitchFamily="18" charset="0"/>
                          <a:cs typeface="Times New Roman" pitchFamily="18" charset="0"/>
                        </a:rPr>
                        <a:t>Diocletian</a:t>
                      </a:r>
                      <a:r>
                        <a:rPr lang="tr-TR" sz="1800" b="0" dirty="0" smtClean="0">
                          <a:solidFill>
                            <a:schemeClr val="tx1"/>
                          </a:solidFill>
                          <a:latin typeface="Times New Roman" pitchFamily="18" charset="0"/>
                          <a:cs typeface="Times New Roman" pitchFamily="18" charset="0"/>
                        </a:rPr>
                        <a:t> (284-305)</a:t>
                      </a:r>
                    </a:p>
                    <a:p>
                      <a:pPr algn="ctr"/>
                      <a:endParaRPr lang="tr-TR" b="1" dirty="0">
                        <a:latin typeface="Times New Roman" pitchFamily="18" charset="0"/>
                        <a:cs typeface="Times New Roman" pitchFamily="18" charset="0"/>
                      </a:endParaRPr>
                    </a:p>
                  </a:txBody>
                  <a:tcPr/>
                </a:tc>
                <a:tc>
                  <a:txBody>
                    <a:bodyPr/>
                    <a:lstStyle/>
                    <a:p>
                      <a:endParaRPr lang="tr-TR" dirty="0"/>
                    </a:p>
                  </a:txBody>
                  <a:tcPr/>
                </a:tc>
                <a:extLst>
                  <a:ext uri="{0D108BD9-81ED-4DB2-BD59-A6C34878D82A}">
                    <a16:rowId xmlns:a16="http://schemas.microsoft.com/office/drawing/2014/main" val="10007"/>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flipV="1">
            <a:off x="685800" y="-45718"/>
            <a:ext cx="7772400" cy="45719"/>
          </a:xfrm>
        </p:spPr>
        <p:txBody>
          <a:bodyPr>
            <a:normAutofit fontScale="90000"/>
          </a:bodyPr>
          <a:lstStyle/>
          <a:p>
            <a:endParaRPr lang="tr-TR" dirty="0"/>
          </a:p>
        </p:txBody>
      </p:sp>
      <p:sp>
        <p:nvSpPr>
          <p:cNvPr id="3" name="2 Alt Başlık"/>
          <p:cNvSpPr>
            <a:spLocks noGrp="1"/>
          </p:cNvSpPr>
          <p:nvPr>
            <p:ph type="subTitle" idx="1"/>
          </p:nvPr>
        </p:nvSpPr>
        <p:spPr>
          <a:xfrm>
            <a:off x="1371600" y="836712"/>
            <a:ext cx="6400800" cy="6021288"/>
          </a:xfrm>
        </p:spPr>
        <p:txBody>
          <a:bodyPr>
            <a:normAutofit fontScale="70000" lnSpcReduction="20000"/>
          </a:bodyPr>
          <a:lstStyle/>
          <a:p>
            <a:pPr algn="just"/>
            <a:r>
              <a:rPr lang="tr-TR" dirty="0" smtClean="0">
                <a:solidFill>
                  <a:schemeClr val="tx1"/>
                </a:solidFill>
                <a:latin typeface="Times New Roman" pitchFamily="18" charset="0"/>
                <a:cs typeface="Times New Roman" pitchFamily="18" charset="0"/>
              </a:rPr>
              <a:t>Tabloda yer alan kırk dokuz imparatorun otuz ikisi, beş yıl veya daha az süre zarfında imparatorluk tahtında oturabilmiştir. Bu durum, imparatorluğun karşılaştığı zorluklarla mücadele edebilecek kudretten mahrum kalmış olduğunu gözler önüne sermektedir. Zaten idaredeki istikrarsızlığı ve bu ahvale temel oluşturan birincil </a:t>
            </a:r>
            <a:r>
              <a:rPr lang="tr-TR" dirty="0" err="1" smtClean="0">
                <a:solidFill>
                  <a:schemeClr val="tx1"/>
                </a:solidFill>
                <a:latin typeface="Times New Roman" pitchFamily="18" charset="0"/>
                <a:cs typeface="Times New Roman" pitchFamily="18" charset="0"/>
              </a:rPr>
              <a:t>saikleri</a:t>
            </a:r>
            <a:r>
              <a:rPr lang="tr-TR" dirty="0" smtClean="0">
                <a:solidFill>
                  <a:schemeClr val="tx1"/>
                </a:solidFill>
                <a:latin typeface="Times New Roman" pitchFamily="18" charset="0"/>
                <a:cs typeface="Times New Roman" pitchFamily="18" charset="0"/>
              </a:rPr>
              <a:t> ortadan kaldırabilmenin </a:t>
            </a:r>
            <a:r>
              <a:rPr lang="tr-TR" dirty="0" err="1" smtClean="0">
                <a:solidFill>
                  <a:schemeClr val="tx1"/>
                </a:solidFill>
                <a:latin typeface="Times New Roman" pitchFamily="18" charset="0"/>
                <a:cs typeface="Times New Roman" pitchFamily="18" charset="0"/>
              </a:rPr>
              <a:t>namümkün</a:t>
            </a:r>
            <a:r>
              <a:rPr lang="tr-TR" dirty="0" smtClean="0">
                <a:solidFill>
                  <a:schemeClr val="tx1"/>
                </a:solidFill>
                <a:latin typeface="Times New Roman" pitchFamily="18" charset="0"/>
                <a:cs typeface="Times New Roman" pitchFamily="18" charset="0"/>
              </a:rPr>
              <a:t> olduğu imparatorluğun yönetici zümresinin ekseriyetle kabul ettiği “Stoa Felsefesi”nde özetlenmiş haldeydi. Yazgıya boyun eğilmesini vurgulayan söz konusu felsefenin  takipçisi olan imparatorların, bu derece dar tefekkür çerçevesinde umumi ahvalin çöküşüne seyirci kalmaktan öte herhangi bir girişimde  bulunması mümkün değildi. Bu duruma rağmen tebarüz eden maddi ve manevi yozlaşmayı sabık imparatorların tecrübelerinden hareketle çözüme kavuşturmayı ümit etmeyi başarabilen bir isim, 284 senesinde tahta oturmayı başardı: </a:t>
            </a:r>
            <a:r>
              <a:rPr lang="tr-TR" dirty="0" err="1" smtClean="0">
                <a:solidFill>
                  <a:schemeClr val="tx1"/>
                </a:solidFill>
                <a:latin typeface="Times New Roman" pitchFamily="18" charset="0"/>
                <a:cs typeface="Times New Roman" pitchFamily="18" charset="0"/>
              </a:rPr>
              <a:t>Diocletian</a:t>
            </a:r>
            <a:r>
              <a:rPr lang="tr-TR" dirty="0" smtClean="0">
                <a:solidFill>
                  <a:schemeClr val="tx1"/>
                </a:solidFill>
                <a:latin typeface="Times New Roman" pitchFamily="18" charset="0"/>
                <a:cs typeface="Times New Roman" pitchFamily="18" charset="0"/>
              </a:rPr>
              <a:t>.   </a:t>
            </a:r>
            <a:endParaRPr lang="tr-TR" dirty="0">
              <a:solidFill>
                <a:schemeClr val="tx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16633"/>
            <a:ext cx="7772400" cy="2376263"/>
          </a:xfrm>
        </p:spPr>
        <p:txBody>
          <a:bodyPr/>
          <a:lstStyle/>
          <a:p>
            <a:r>
              <a:rPr lang="tr-TR" dirty="0">
                <a:latin typeface="Times New Roman" panose="02020603050405020304" pitchFamily="18" charset="0"/>
                <a:cs typeface="Times New Roman" panose="02020603050405020304" pitchFamily="18" charset="0"/>
              </a:rPr>
              <a:t>DİOKLETİAN</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tr-TR" dirty="0"/>
          </a:p>
        </p:txBody>
      </p:sp>
      <p:sp>
        <p:nvSpPr>
          <p:cNvPr id="3" name="2 Alt Başlık"/>
          <p:cNvSpPr>
            <a:spLocks noGrp="1"/>
          </p:cNvSpPr>
          <p:nvPr>
            <p:ph type="subTitle" idx="1"/>
          </p:nvPr>
        </p:nvSpPr>
        <p:spPr>
          <a:xfrm>
            <a:off x="1371600" y="2132856"/>
            <a:ext cx="6400800" cy="3505944"/>
          </a:xfrm>
        </p:spPr>
        <p:txBody>
          <a:bodyPr>
            <a:normAutofit fontScale="62500" lnSpcReduction="20000"/>
          </a:bodyPr>
          <a:lstStyle/>
          <a:p>
            <a:pPr algn="just"/>
            <a:r>
              <a:rPr lang="tr-TR" dirty="0">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Asıl adı </a:t>
            </a:r>
            <a:r>
              <a:rPr lang="tr-TR" dirty="0" err="1">
                <a:solidFill>
                  <a:schemeClr val="tx1"/>
                </a:solidFill>
                <a:latin typeface="Times New Roman" panose="02020603050405020304" pitchFamily="18" charset="0"/>
                <a:cs typeface="Times New Roman" panose="02020603050405020304" pitchFamily="18" charset="0"/>
              </a:rPr>
              <a:t>Diokles</a:t>
            </a:r>
            <a:r>
              <a:rPr lang="tr-TR" dirty="0">
                <a:solidFill>
                  <a:schemeClr val="tx1"/>
                </a:solidFill>
                <a:latin typeface="Times New Roman" panose="02020603050405020304" pitchFamily="18" charset="0"/>
                <a:cs typeface="Times New Roman" panose="02020603050405020304" pitchFamily="18" charset="0"/>
              </a:rPr>
              <a:t> olan İmparator </a:t>
            </a:r>
            <a:r>
              <a:rPr lang="tr-TR" dirty="0" err="1">
                <a:solidFill>
                  <a:schemeClr val="tx1"/>
                </a:solidFill>
                <a:latin typeface="Times New Roman" panose="02020603050405020304" pitchFamily="18" charset="0"/>
                <a:cs typeface="Times New Roman" panose="02020603050405020304" pitchFamily="18" charset="0"/>
              </a:rPr>
              <a:t>Diokletian</a:t>
            </a:r>
            <a:r>
              <a:rPr lang="tr-TR" dirty="0">
                <a:solidFill>
                  <a:schemeClr val="tx1"/>
                </a:solidFill>
                <a:latin typeface="Times New Roman" panose="02020603050405020304" pitchFamily="18" charset="0"/>
                <a:cs typeface="Times New Roman" panose="02020603050405020304" pitchFamily="18" charset="0"/>
              </a:rPr>
              <a:t> 22 Aralık 243’te veyahut 245 tarihinde </a:t>
            </a:r>
            <a:r>
              <a:rPr lang="tr-TR" dirty="0" err="1">
                <a:solidFill>
                  <a:schemeClr val="tx1"/>
                </a:solidFill>
                <a:latin typeface="Times New Roman" panose="02020603050405020304" pitchFamily="18" charset="0"/>
                <a:cs typeface="Times New Roman" panose="02020603050405020304" pitchFamily="18" charset="0"/>
              </a:rPr>
              <a:t>Dalmaçya’da</a:t>
            </a:r>
            <a:r>
              <a:rPr lang="tr-TR" dirty="0">
                <a:solidFill>
                  <a:schemeClr val="tx1"/>
                </a:solidFill>
                <a:latin typeface="Times New Roman" panose="02020603050405020304" pitchFamily="18" charset="0"/>
                <a:cs typeface="Times New Roman" panose="02020603050405020304" pitchFamily="18" charset="0"/>
              </a:rPr>
              <a:t> dünyaya geldi. Belirsiz kökenine rağmen çiftçi bir ailenin oğlu olduğu tahmin edilmektedir. Kariyerine düşük rütbeli bir asker olarak başlayan </a:t>
            </a:r>
            <a:r>
              <a:rPr lang="tr-TR" dirty="0" err="1">
                <a:solidFill>
                  <a:schemeClr val="tx1"/>
                </a:solidFill>
                <a:latin typeface="Times New Roman" panose="02020603050405020304" pitchFamily="18" charset="0"/>
                <a:cs typeface="Times New Roman" panose="02020603050405020304" pitchFamily="18" charset="0"/>
              </a:rPr>
              <a:t>Diokletian</a:t>
            </a:r>
            <a:r>
              <a:rPr lang="tr-TR" dirty="0">
                <a:solidFill>
                  <a:schemeClr val="tx1"/>
                </a:solidFill>
                <a:latin typeface="Times New Roman" panose="02020603050405020304" pitchFamily="18" charset="0"/>
                <a:cs typeface="Times New Roman" panose="02020603050405020304" pitchFamily="18" charset="0"/>
              </a:rPr>
              <a:t>, İmparator </a:t>
            </a:r>
            <a:r>
              <a:rPr lang="tr-TR" dirty="0" err="1">
                <a:solidFill>
                  <a:schemeClr val="tx1"/>
                </a:solidFill>
                <a:latin typeface="Times New Roman" panose="02020603050405020304" pitchFamily="18" charset="0"/>
                <a:cs typeface="Times New Roman" panose="02020603050405020304" pitchFamily="18" charset="0"/>
              </a:rPr>
              <a:t>Carus’un</a:t>
            </a:r>
            <a:r>
              <a:rPr lang="tr-TR" dirty="0">
                <a:solidFill>
                  <a:schemeClr val="tx1"/>
                </a:solidFill>
                <a:latin typeface="Times New Roman" panose="02020603050405020304" pitchFamily="18" charset="0"/>
                <a:cs typeface="Times New Roman" panose="02020603050405020304" pitchFamily="18" charset="0"/>
              </a:rPr>
              <a:t> (282-283) hakimiyet devrinde Roma ordusunun süvari birliklerinin komutanı </a:t>
            </a:r>
            <a:r>
              <a:rPr lang="tr-TR" i="1" dirty="0">
                <a:solidFill>
                  <a:schemeClr val="tx1"/>
                </a:solidFill>
                <a:latin typeface="Times New Roman" panose="02020603050405020304" pitchFamily="18" charset="0"/>
                <a:cs typeface="Times New Roman" panose="02020603050405020304" pitchFamily="18" charset="0"/>
              </a:rPr>
              <a:t>(</a:t>
            </a:r>
            <a:r>
              <a:rPr lang="tr-TR" i="1" dirty="0" err="1">
                <a:solidFill>
                  <a:schemeClr val="tx1"/>
                </a:solidFill>
                <a:latin typeface="Times New Roman" panose="02020603050405020304" pitchFamily="18" charset="0"/>
                <a:cs typeface="Times New Roman" panose="02020603050405020304" pitchFamily="18" charset="0"/>
              </a:rPr>
              <a:t>comes</a:t>
            </a:r>
            <a:r>
              <a:rPr lang="tr-TR" i="1" dirty="0">
                <a:solidFill>
                  <a:schemeClr val="tx1"/>
                </a:solidFill>
                <a:latin typeface="Times New Roman" panose="02020603050405020304" pitchFamily="18" charset="0"/>
                <a:cs typeface="Times New Roman" panose="02020603050405020304" pitchFamily="18" charset="0"/>
              </a:rPr>
              <a:t> </a:t>
            </a:r>
            <a:r>
              <a:rPr lang="tr-TR" i="1" dirty="0" err="1">
                <a:solidFill>
                  <a:schemeClr val="tx1"/>
                </a:solidFill>
                <a:latin typeface="Times New Roman" panose="02020603050405020304" pitchFamily="18" charset="0"/>
                <a:cs typeface="Times New Roman" panose="02020603050405020304" pitchFamily="18" charset="0"/>
              </a:rPr>
              <a:t>domesticorum</a:t>
            </a:r>
            <a:r>
              <a:rPr lang="tr-TR" i="1" dirty="0">
                <a:solidFill>
                  <a:schemeClr val="tx1"/>
                </a:solidFill>
                <a:latin typeface="Times New Roman" panose="02020603050405020304" pitchFamily="18" charset="0"/>
                <a:cs typeface="Times New Roman" panose="02020603050405020304" pitchFamily="18" charset="0"/>
              </a:rPr>
              <a:t>)</a:t>
            </a:r>
            <a:r>
              <a:rPr lang="tr-TR" dirty="0">
                <a:solidFill>
                  <a:schemeClr val="tx1"/>
                </a:solidFill>
                <a:latin typeface="Times New Roman" panose="02020603050405020304" pitchFamily="18" charset="0"/>
                <a:cs typeface="Times New Roman" panose="02020603050405020304" pitchFamily="18" charset="0"/>
              </a:rPr>
              <a:t>olarak taltif edildi. İmparator </a:t>
            </a:r>
            <a:r>
              <a:rPr lang="tr-TR" dirty="0" err="1">
                <a:solidFill>
                  <a:schemeClr val="tx1"/>
                </a:solidFill>
                <a:latin typeface="Times New Roman" panose="02020603050405020304" pitchFamily="18" charset="0"/>
                <a:cs typeface="Times New Roman" panose="02020603050405020304" pitchFamily="18" charset="0"/>
              </a:rPr>
              <a:t>Carus’un</a:t>
            </a:r>
            <a:r>
              <a:rPr lang="tr-TR" dirty="0">
                <a:solidFill>
                  <a:schemeClr val="tx1"/>
                </a:solidFill>
                <a:latin typeface="Times New Roman" panose="02020603050405020304" pitchFamily="18" charset="0"/>
                <a:cs typeface="Times New Roman" panose="02020603050405020304" pitchFamily="18" charset="0"/>
              </a:rPr>
              <a:t> ele aldığı </a:t>
            </a:r>
            <a:r>
              <a:rPr lang="tr-TR" dirty="0" err="1">
                <a:solidFill>
                  <a:schemeClr val="tx1"/>
                </a:solidFill>
                <a:latin typeface="Times New Roman" panose="02020603050405020304" pitchFamily="18" charset="0"/>
                <a:cs typeface="Times New Roman" panose="02020603050405020304" pitchFamily="18" charset="0"/>
              </a:rPr>
              <a:t>Sasani</a:t>
            </a:r>
            <a:r>
              <a:rPr lang="tr-TR" dirty="0">
                <a:solidFill>
                  <a:schemeClr val="tx1"/>
                </a:solidFill>
                <a:latin typeface="Times New Roman" panose="02020603050405020304" pitchFamily="18" charset="0"/>
                <a:cs typeface="Times New Roman" panose="02020603050405020304" pitchFamily="18" charset="0"/>
              </a:rPr>
              <a:t> seferi esnasında vefat etmesi neticesinde ordu mensuplarınca imparator ilan edildi. 285 senesinin Temmuz ayında ise </a:t>
            </a:r>
            <a:r>
              <a:rPr lang="tr-TR" dirty="0" err="1">
                <a:solidFill>
                  <a:schemeClr val="tx1"/>
                </a:solidFill>
                <a:latin typeface="Times New Roman" panose="02020603050405020304" pitchFamily="18" charset="0"/>
                <a:cs typeface="Times New Roman" panose="02020603050405020304" pitchFamily="18" charset="0"/>
              </a:rPr>
              <a:t>Carus’un</a:t>
            </a:r>
            <a:r>
              <a:rPr lang="tr-TR" dirty="0">
                <a:solidFill>
                  <a:schemeClr val="tx1"/>
                </a:solidFill>
                <a:latin typeface="Times New Roman" panose="02020603050405020304" pitchFamily="18" charset="0"/>
                <a:cs typeface="Times New Roman" panose="02020603050405020304" pitchFamily="18" charset="0"/>
              </a:rPr>
              <a:t> halefi ilan ettiği oğlu </a:t>
            </a:r>
            <a:r>
              <a:rPr lang="tr-TR" dirty="0" err="1">
                <a:solidFill>
                  <a:schemeClr val="tx1"/>
                </a:solidFill>
                <a:latin typeface="Times New Roman" panose="02020603050405020304" pitchFamily="18" charset="0"/>
                <a:cs typeface="Times New Roman" panose="02020603050405020304" pitchFamily="18" charset="0"/>
              </a:rPr>
              <a:t>Carinus’u</a:t>
            </a:r>
            <a:r>
              <a:rPr lang="tr-TR" dirty="0">
                <a:solidFill>
                  <a:schemeClr val="tx1"/>
                </a:solidFill>
                <a:latin typeface="Times New Roman" panose="02020603050405020304" pitchFamily="18" charset="0"/>
                <a:cs typeface="Times New Roman" panose="02020603050405020304" pitchFamily="18" charset="0"/>
              </a:rPr>
              <a:t> </a:t>
            </a:r>
            <a:r>
              <a:rPr lang="tr-TR" dirty="0" err="1">
                <a:solidFill>
                  <a:schemeClr val="tx1"/>
                </a:solidFill>
                <a:latin typeface="Times New Roman" panose="02020603050405020304" pitchFamily="18" charset="0"/>
                <a:cs typeface="Times New Roman" panose="02020603050405020304" pitchFamily="18" charset="0"/>
              </a:rPr>
              <a:t>Margus</a:t>
            </a:r>
            <a:r>
              <a:rPr lang="tr-TR" dirty="0">
                <a:solidFill>
                  <a:schemeClr val="tx1"/>
                </a:solidFill>
                <a:latin typeface="Times New Roman" panose="02020603050405020304" pitchFamily="18" charset="0"/>
                <a:cs typeface="Times New Roman" panose="02020603050405020304" pitchFamily="18" charset="0"/>
              </a:rPr>
              <a:t> Savaşı’nda mağlup etmesiyle Roma İmparatorluğu’nun tek hakimi olduğunu kesinleştirdi.</a:t>
            </a:r>
            <a:endParaRPr lang="tr-TR" dirty="0">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5800" y="1"/>
            <a:ext cx="7772400" cy="1772815"/>
          </a:xfrm>
        </p:spPr>
        <p:txBody>
          <a:bodyPr/>
          <a:lstStyle/>
          <a:p>
            <a:r>
              <a:rPr lang="tr-TR" dirty="0">
                <a:latin typeface="Times New Roman" panose="02020603050405020304" pitchFamily="18" charset="0"/>
                <a:cs typeface="Times New Roman" panose="02020603050405020304" pitchFamily="18" charset="0"/>
              </a:rPr>
              <a:t>Reformlar Silsilesi</a:t>
            </a:r>
            <a:r>
              <a:rPr lang="en-US" dirty="0">
                <a:latin typeface="Times New Roman" panose="02020603050405020304" pitchFamily="18" charset="0"/>
                <a:cs typeface="Times New Roman" panose="02020603050405020304" pitchFamily="18" charset="0"/>
              </a:rPr>
              <a:t/>
            </a:r>
            <a:br>
              <a:rPr lang="en-US" dirty="0">
                <a:latin typeface="Times New Roman" panose="02020603050405020304" pitchFamily="18" charset="0"/>
                <a:cs typeface="Times New Roman" panose="02020603050405020304" pitchFamily="18" charset="0"/>
              </a:rPr>
            </a:br>
            <a:endParaRPr lang="en-US" dirty="0"/>
          </a:p>
        </p:txBody>
      </p:sp>
      <p:sp>
        <p:nvSpPr>
          <p:cNvPr id="3" name="Alt Başlık 2"/>
          <p:cNvSpPr>
            <a:spLocks noGrp="1"/>
          </p:cNvSpPr>
          <p:nvPr>
            <p:ph type="subTitle" idx="1"/>
          </p:nvPr>
        </p:nvSpPr>
        <p:spPr>
          <a:xfrm>
            <a:off x="1371600" y="1340768"/>
            <a:ext cx="6400800" cy="4298032"/>
          </a:xfrm>
        </p:spPr>
        <p:txBody>
          <a:bodyPr>
            <a:normAutofit fontScale="47500" lnSpcReduction="20000"/>
          </a:bodyPr>
          <a:lstStyle/>
          <a:p>
            <a:r>
              <a:rPr lang="tr-TR" dirty="0">
                <a:solidFill>
                  <a:schemeClr val="tx1"/>
                </a:solidFill>
                <a:latin typeface="Times New Roman" panose="02020603050405020304" pitchFamily="18" charset="0"/>
                <a:cs typeface="Times New Roman" panose="02020603050405020304" pitchFamily="18" charset="0"/>
              </a:rPr>
              <a:t>1. </a:t>
            </a:r>
            <a:r>
              <a:rPr lang="tr-TR" dirty="0" err="1">
                <a:solidFill>
                  <a:schemeClr val="tx1"/>
                </a:solidFill>
                <a:latin typeface="Times New Roman" panose="02020603050405020304" pitchFamily="18" charset="0"/>
                <a:cs typeface="Times New Roman" panose="02020603050405020304" pitchFamily="18" charset="0"/>
              </a:rPr>
              <a:t>Tetrarşi</a:t>
            </a:r>
            <a:r>
              <a:rPr lang="tr-TR" dirty="0">
                <a:solidFill>
                  <a:schemeClr val="tx1"/>
                </a:solidFill>
                <a:latin typeface="Times New Roman" panose="02020603050405020304" pitchFamily="18" charset="0"/>
                <a:cs typeface="Times New Roman" panose="02020603050405020304" pitchFamily="18" charset="0"/>
              </a:rPr>
              <a:t> Sisteminin Tedricen Yapılandırılması</a:t>
            </a:r>
          </a:p>
          <a:p>
            <a:pPr algn="just"/>
            <a:r>
              <a:rPr lang="tr-TR" b="1" dirty="0">
                <a:solidFill>
                  <a:schemeClr val="tx1"/>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İmparator </a:t>
            </a:r>
            <a:r>
              <a:rPr lang="tr-TR" dirty="0" err="1">
                <a:solidFill>
                  <a:schemeClr val="tx1"/>
                </a:solidFill>
                <a:latin typeface="Times New Roman" panose="02020603050405020304" pitchFamily="18" charset="0"/>
                <a:cs typeface="Times New Roman" panose="02020603050405020304" pitchFamily="18" charset="0"/>
              </a:rPr>
              <a:t>Diokletian</a:t>
            </a:r>
            <a:r>
              <a:rPr lang="tr-TR" dirty="0">
                <a:solidFill>
                  <a:schemeClr val="tx1"/>
                </a:solidFill>
                <a:latin typeface="Times New Roman" panose="02020603050405020304" pitchFamily="18" charset="0"/>
                <a:cs typeface="Times New Roman" panose="02020603050405020304" pitchFamily="18" charset="0"/>
              </a:rPr>
              <a:t>, 285 senesinde tek bir merkezden idarenin yetersiz kaldığına kani olduğu için idari zaviyeden imparatorluğu </a:t>
            </a:r>
            <a:r>
              <a:rPr lang="tr-TR" i="1" dirty="0">
                <a:solidFill>
                  <a:schemeClr val="tx1"/>
                </a:solidFill>
                <a:latin typeface="Times New Roman" panose="02020603050405020304" pitchFamily="18" charset="0"/>
                <a:cs typeface="Times New Roman" panose="02020603050405020304" pitchFamily="18" charset="0"/>
              </a:rPr>
              <a:t>de </a:t>
            </a:r>
            <a:r>
              <a:rPr lang="tr-TR" i="1" dirty="0" err="1">
                <a:solidFill>
                  <a:schemeClr val="tx1"/>
                </a:solidFill>
                <a:latin typeface="Times New Roman" panose="02020603050405020304" pitchFamily="18" charset="0"/>
                <a:cs typeface="Times New Roman" panose="02020603050405020304" pitchFamily="18" charset="0"/>
              </a:rPr>
              <a:t>facto</a:t>
            </a:r>
            <a:r>
              <a:rPr lang="tr-TR" i="1" dirty="0">
                <a:solidFill>
                  <a:schemeClr val="tx1"/>
                </a:solidFill>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ikiye ayırdı. Balkanlar’ın ve Yakındoğu’nun idaresini kendisi üstlenirken Batı’daki dahili mücadelelere ve Cermen akınlarına karşı faaliyetlerde bulunması için </a:t>
            </a:r>
            <a:r>
              <a:rPr lang="tr-TR" dirty="0" err="1">
                <a:solidFill>
                  <a:schemeClr val="tx1"/>
                </a:solidFill>
                <a:latin typeface="Times New Roman" panose="02020603050405020304" pitchFamily="18" charset="0"/>
                <a:cs typeface="Times New Roman" panose="02020603050405020304" pitchFamily="18" charset="0"/>
              </a:rPr>
              <a:t>Maksimian’a</a:t>
            </a:r>
            <a:r>
              <a:rPr lang="tr-TR" dirty="0">
                <a:solidFill>
                  <a:schemeClr val="tx1"/>
                </a:solidFill>
                <a:latin typeface="Times New Roman" panose="02020603050405020304" pitchFamily="18" charset="0"/>
                <a:cs typeface="Times New Roman" panose="02020603050405020304" pitchFamily="18" charset="0"/>
              </a:rPr>
              <a:t> görevler deruhte etti. Bir sene sonra ise </a:t>
            </a:r>
            <a:r>
              <a:rPr lang="tr-TR" dirty="0" err="1">
                <a:solidFill>
                  <a:schemeClr val="tx1"/>
                </a:solidFill>
                <a:latin typeface="Times New Roman" panose="02020603050405020304" pitchFamily="18" charset="0"/>
                <a:cs typeface="Times New Roman" panose="02020603050405020304" pitchFamily="18" charset="0"/>
              </a:rPr>
              <a:t>Maksimian’a</a:t>
            </a:r>
            <a:r>
              <a:rPr lang="tr-TR" dirty="0">
                <a:solidFill>
                  <a:schemeClr val="tx1"/>
                </a:solidFill>
                <a:latin typeface="Times New Roman" panose="02020603050405020304" pitchFamily="18" charset="0"/>
                <a:cs typeface="Times New Roman" panose="02020603050405020304" pitchFamily="18" charset="0"/>
              </a:rPr>
              <a:t> kendisine tabii kalması </a:t>
            </a:r>
            <a:r>
              <a:rPr lang="tr-TR" dirty="0" err="1">
                <a:solidFill>
                  <a:schemeClr val="tx1"/>
                </a:solidFill>
                <a:latin typeface="Times New Roman" panose="02020603050405020304" pitchFamily="18" charset="0"/>
                <a:cs typeface="Times New Roman" panose="02020603050405020304" pitchFamily="18" charset="0"/>
              </a:rPr>
              <a:t>ahdıyla</a:t>
            </a:r>
            <a:r>
              <a:rPr lang="tr-TR" dirty="0">
                <a:solidFill>
                  <a:schemeClr val="tx1"/>
                </a:solidFill>
                <a:latin typeface="Times New Roman" panose="02020603050405020304" pitchFamily="18" charset="0"/>
                <a:cs typeface="Times New Roman" panose="02020603050405020304" pitchFamily="18" charset="0"/>
              </a:rPr>
              <a:t> </a:t>
            </a:r>
            <a:r>
              <a:rPr lang="tr-TR" b="1" i="1" dirty="0" err="1">
                <a:solidFill>
                  <a:schemeClr val="tx1"/>
                </a:solidFill>
                <a:latin typeface="Times New Roman" panose="02020603050405020304" pitchFamily="18" charset="0"/>
                <a:cs typeface="Times New Roman" panose="02020603050405020304" pitchFamily="18" charset="0"/>
              </a:rPr>
              <a:t>Augustus</a:t>
            </a:r>
            <a:r>
              <a:rPr lang="tr-TR" dirty="0">
                <a:solidFill>
                  <a:schemeClr val="tx1"/>
                </a:solidFill>
                <a:latin typeface="Times New Roman" panose="02020603050405020304" pitchFamily="18" charset="0"/>
                <a:cs typeface="Times New Roman" panose="02020603050405020304" pitchFamily="18" charset="0"/>
              </a:rPr>
              <a:t> unvanı bahşetti. Bu suretle tahta çıkmasından iki sene sonra eyleme döktüğü imparatorluğun iki merkezden idaresi kararına 286 senesinde resmiyet kazandırdı.</a:t>
            </a:r>
          </a:p>
          <a:p>
            <a:pPr algn="just"/>
            <a:r>
              <a:rPr lang="tr-TR" dirty="0">
                <a:solidFill>
                  <a:schemeClr val="tx1"/>
                </a:solidFill>
                <a:latin typeface="Times New Roman" panose="02020603050405020304" pitchFamily="18" charset="0"/>
                <a:cs typeface="Times New Roman" panose="02020603050405020304" pitchFamily="18" charset="0"/>
              </a:rPr>
              <a:t>   İmparatorluğun karşılaştığı sorunları çözüme kavuşturma kabiliyetine erişememesi, </a:t>
            </a:r>
            <a:r>
              <a:rPr lang="tr-TR" dirty="0" err="1">
                <a:solidFill>
                  <a:schemeClr val="tx1"/>
                </a:solidFill>
                <a:latin typeface="Times New Roman" panose="02020603050405020304" pitchFamily="18" charset="0"/>
                <a:cs typeface="Times New Roman" panose="02020603050405020304" pitchFamily="18" charset="0"/>
              </a:rPr>
              <a:t>Diokletian’ı</a:t>
            </a:r>
            <a:r>
              <a:rPr lang="tr-TR" dirty="0">
                <a:solidFill>
                  <a:schemeClr val="tx1"/>
                </a:solidFill>
                <a:latin typeface="Times New Roman" panose="02020603050405020304" pitchFamily="18" charset="0"/>
                <a:cs typeface="Times New Roman" panose="02020603050405020304" pitchFamily="18" charset="0"/>
              </a:rPr>
              <a:t> imparatorluk idaresinin daha fazla yöneticiye taksimine zorladı. Bu zorunluluk neticesinde «</a:t>
            </a:r>
            <a:r>
              <a:rPr lang="tr-TR" b="1" dirty="0">
                <a:solidFill>
                  <a:schemeClr val="tx1"/>
                </a:solidFill>
                <a:latin typeface="Times New Roman" panose="02020603050405020304" pitchFamily="18" charset="0"/>
                <a:cs typeface="Times New Roman" panose="02020603050405020304" pitchFamily="18" charset="0"/>
              </a:rPr>
              <a:t>dörtlü idare</a:t>
            </a:r>
            <a:r>
              <a:rPr lang="tr-TR" dirty="0">
                <a:solidFill>
                  <a:schemeClr val="tx1"/>
                </a:solidFill>
                <a:latin typeface="Times New Roman" panose="02020603050405020304" pitchFamily="18" charset="0"/>
                <a:cs typeface="Times New Roman" panose="02020603050405020304" pitchFamily="18" charset="0"/>
              </a:rPr>
              <a:t>» manasına gelen </a:t>
            </a:r>
            <a:r>
              <a:rPr lang="tr-TR" b="1" dirty="0" err="1">
                <a:solidFill>
                  <a:schemeClr val="tx1"/>
                </a:solidFill>
                <a:latin typeface="Times New Roman" panose="02020603050405020304" pitchFamily="18" charset="0"/>
                <a:cs typeface="Times New Roman" panose="02020603050405020304" pitchFamily="18" charset="0"/>
              </a:rPr>
              <a:t>tetrarşi</a:t>
            </a:r>
            <a:r>
              <a:rPr lang="tr-TR" dirty="0">
                <a:solidFill>
                  <a:schemeClr val="tx1"/>
                </a:solidFill>
                <a:latin typeface="Times New Roman" panose="02020603050405020304" pitchFamily="18" charset="0"/>
                <a:cs typeface="Times New Roman" panose="02020603050405020304" pitchFamily="18" charset="0"/>
              </a:rPr>
              <a:t> idaresini 293 senesinde tesis etti. Bu idare tarzına göre </a:t>
            </a:r>
            <a:r>
              <a:rPr lang="tr-TR" dirty="0" err="1">
                <a:solidFill>
                  <a:schemeClr val="tx1"/>
                </a:solidFill>
                <a:latin typeface="Times New Roman" panose="02020603050405020304" pitchFamily="18" charset="0"/>
                <a:cs typeface="Times New Roman" panose="02020603050405020304" pitchFamily="18" charset="0"/>
              </a:rPr>
              <a:t>Diokletian</a:t>
            </a:r>
            <a:r>
              <a:rPr lang="tr-TR" dirty="0">
                <a:solidFill>
                  <a:schemeClr val="tx1"/>
                </a:solidFill>
                <a:latin typeface="Times New Roman" panose="02020603050405020304" pitchFamily="18" charset="0"/>
                <a:cs typeface="Times New Roman" panose="02020603050405020304" pitchFamily="18" charset="0"/>
              </a:rPr>
              <a:t> ve </a:t>
            </a:r>
            <a:r>
              <a:rPr lang="tr-TR" dirty="0" err="1">
                <a:solidFill>
                  <a:schemeClr val="tx1"/>
                </a:solidFill>
                <a:latin typeface="Times New Roman" panose="02020603050405020304" pitchFamily="18" charset="0"/>
                <a:cs typeface="Times New Roman" panose="02020603050405020304" pitchFamily="18" charset="0"/>
              </a:rPr>
              <a:t>Maksimian</a:t>
            </a:r>
            <a:r>
              <a:rPr lang="tr-TR" dirty="0">
                <a:solidFill>
                  <a:schemeClr val="tx1"/>
                </a:solidFill>
                <a:latin typeface="Times New Roman" panose="02020603050405020304" pitchFamily="18" charset="0"/>
                <a:cs typeface="Times New Roman" panose="02020603050405020304" pitchFamily="18" charset="0"/>
              </a:rPr>
              <a:t>, makamlarına tabii birer </a:t>
            </a:r>
            <a:r>
              <a:rPr lang="tr-TR" dirty="0" err="1">
                <a:solidFill>
                  <a:schemeClr val="tx1"/>
                </a:solidFill>
                <a:latin typeface="Times New Roman" panose="02020603050405020304" pitchFamily="18" charset="0"/>
                <a:cs typeface="Times New Roman" panose="02020603050405020304" pitchFamily="18" charset="0"/>
              </a:rPr>
              <a:t>kayzer</a:t>
            </a:r>
            <a:r>
              <a:rPr lang="tr-TR" dirty="0">
                <a:solidFill>
                  <a:schemeClr val="tx1"/>
                </a:solidFill>
                <a:latin typeface="Times New Roman" panose="02020603050405020304" pitchFamily="18" charset="0"/>
                <a:cs typeface="Times New Roman" panose="02020603050405020304" pitchFamily="18" charset="0"/>
              </a:rPr>
              <a:t> tayin etmekle mükellef kılındı. Sistemin işleyişinde </a:t>
            </a:r>
            <a:r>
              <a:rPr lang="tr-TR" dirty="0" err="1">
                <a:solidFill>
                  <a:schemeClr val="tx1"/>
                </a:solidFill>
                <a:latin typeface="Times New Roman" panose="02020603050405020304" pitchFamily="18" charset="0"/>
                <a:cs typeface="Times New Roman" panose="02020603050405020304" pitchFamily="18" charset="0"/>
              </a:rPr>
              <a:t>gasba</a:t>
            </a:r>
            <a:r>
              <a:rPr lang="tr-TR" dirty="0">
                <a:solidFill>
                  <a:schemeClr val="tx1"/>
                </a:solidFill>
                <a:latin typeface="Times New Roman" panose="02020603050405020304" pitchFamily="18" charset="0"/>
                <a:cs typeface="Times New Roman" panose="02020603050405020304" pitchFamily="18" charset="0"/>
              </a:rPr>
              <a:t> meyledenlere ket vurmak amacıyla </a:t>
            </a:r>
            <a:r>
              <a:rPr lang="tr-TR" dirty="0" err="1">
                <a:solidFill>
                  <a:schemeClr val="tx1"/>
                </a:solidFill>
                <a:latin typeface="Times New Roman" panose="02020603050405020304" pitchFamily="18" charset="0"/>
                <a:cs typeface="Times New Roman" panose="02020603050405020304" pitchFamily="18" charset="0"/>
              </a:rPr>
              <a:t>augustusun</a:t>
            </a:r>
            <a:r>
              <a:rPr lang="tr-TR" dirty="0">
                <a:solidFill>
                  <a:schemeClr val="tx1"/>
                </a:solidFill>
                <a:latin typeface="Times New Roman" panose="02020603050405020304" pitchFamily="18" charset="0"/>
                <a:cs typeface="Times New Roman" panose="02020603050405020304" pitchFamily="18" charset="0"/>
              </a:rPr>
              <a:t> tahtı bırakması durumunda halefi kabul edilen </a:t>
            </a:r>
            <a:r>
              <a:rPr lang="tr-TR" dirty="0" err="1">
                <a:solidFill>
                  <a:schemeClr val="tx1"/>
                </a:solidFill>
                <a:latin typeface="Times New Roman" panose="02020603050405020304" pitchFamily="18" charset="0"/>
                <a:cs typeface="Times New Roman" panose="02020603050405020304" pitchFamily="18" charset="0"/>
              </a:rPr>
              <a:t>kayzerin</a:t>
            </a:r>
            <a:r>
              <a:rPr lang="tr-TR" dirty="0">
                <a:solidFill>
                  <a:schemeClr val="tx1"/>
                </a:solidFill>
                <a:latin typeface="Times New Roman" panose="02020603050405020304" pitchFamily="18" charset="0"/>
                <a:cs typeface="Times New Roman" panose="02020603050405020304" pitchFamily="18" charset="0"/>
              </a:rPr>
              <a:t> </a:t>
            </a:r>
            <a:r>
              <a:rPr lang="tr-TR" dirty="0" err="1">
                <a:solidFill>
                  <a:schemeClr val="tx1"/>
                </a:solidFill>
                <a:latin typeface="Times New Roman" panose="02020603050405020304" pitchFamily="18" charset="0"/>
                <a:cs typeface="Times New Roman" panose="02020603050405020304" pitchFamily="18" charset="0"/>
              </a:rPr>
              <a:t>augustusluk</a:t>
            </a:r>
            <a:r>
              <a:rPr lang="tr-TR" dirty="0">
                <a:solidFill>
                  <a:schemeClr val="tx1"/>
                </a:solidFill>
                <a:latin typeface="Times New Roman" panose="02020603050405020304" pitchFamily="18" charset="0"/>
                <a:cs typeface="Times New Roman" panose="02020603050405020304" pitchFamily="18" charset="0"/>
              </a:rPr>
              <a:t> mertebesine </a:t>
            </a:r>
            <a:r>
              <a:rPr lang="tr-TR" dirty="0" err="1">
                <a:solidFill>
                  <a:schemeClr val="tx1"/>
                </a:solidFill>
                <a:latin typeface="Times New Roman" panose="02020603050405020304" pitchFamily="18" charset="0"/>
                <a:cs typeface="Times New Roman" panose="02020603050405020304" pitchFamily="18" charset="0"/>
              </a:rPr>
              <a:t>terfisi</a:t>
            </a:r>
            <a:r>
              <a:rPr lang="tr-TR" dirty="0">
                <a:solidFill>
                  <a:schemeClr val="tx1"/>
                </a:solidFill>
                <a:latin typeface="Times New Roman" panose="02020603050405020304" pitchFamily="18" charset="0"/>
                <a:cs typeface="Times New Roman" panose="02020603050405020304" pitchFamily="18" charset="0"/>
              </a:rPr>
              <a:t> ve ertesinde yeni bir </a:t>
            </a:r>
            <a:r>
              <a:rPr lang="tr-TR" dirty="0" err="1">
                <a:solidFill>
                  <a:schemeClr val="tx1"/>
                </a:solidFill>
                <a:latin typeface="Times New Roman" panose="02020603050405020304" pitchFamily="18" charset="0"/>
                <a:cs typeface="Times New Roman" panose="02020603050405020304" pitchFamily="18" charset="0"/>
              </a:rPr>
              <a:t>kayzer</a:t>
            </a:r>
            <a:r>
              <a:rPr lang="tr-TR" dirty="0">
                <a:solidFill>
                  <a:schemeClr val="tx1"/>
                </a:solidFill>
                <a:latin typeface="Times New Roman" panose="02020603050405020304" pitchFamily="18" charset="0"/>
                <a:cs typeface="Times New Roman" panose="02020603050405020304" pitchFamily="18" charset="0"/>
              </a:rPr>
              <a:t> tespiti kurala bağlandı. </a:t>
            </a:r>
            <a:r>
              <a:rPr lang="tr-TR" dirty="0" err="1">
                <a:solidFill>
                  <a:schemeClr val="tx1"/>
                </a:solidFill>
                <a:latin typeface="Times New Roman" panose="02020603050405020304" pitchFamily="18" charset="0"/>
                <a:cs typeface="Times New Roman" panose="02020603050405020304" pitchFamily="18" charset="0"/>
              </a:rPr>
              <a:t>Diokletian</a:t>
            </a:r>
            <a:r>
              <a:rPr lang="tr-TR" dirty="0">
                <a:solidFill>
                  <a:schemeClr val="tx1"/>
                </a:solidFill>
                <a:latin typeface="Times New Roman" panose="02020603050405020304" pitchFamily="18" charset="0"/>
                <a:cs typeface="Times New Roman" panose="02020603050405020304" pitchFamily="18" charset="0"/>
              </a:rPr>
              <a:t>, </a:t>
            </a:r>
            <a:r>
              <a:rPr lang="tr-TR" dirty="0" err="1">
                <a:solidFill>
                  <a:schemeClr val="tx1"/>
                </a:solidFill>
                <a:latin typeface="Times New Roman" panose="02020603050405020304" pitchFamily="18" charset="0"/>
                <a:cs typeface="Times New Roman" panose="02020603050405020304" pitchFamily="18" charset="0"/>
              </a:rPr>
              <a:t>Galerius’u</a:t>
            </a:r>
            <a:r>
              <a:rPr lang="tr-TR" dirty="0">
                <a:solidFill>
                  <a:schemeClr val="tx1"/>
                </a:solidFill>
                <a:latin typeface="Times New Roman" panose="02020603050405020304" pitchFamily="18" charset="0"/>
                <a:cs typeface="Times New Roman" panose="02020603050405020304" pitchFamily="18" charset="0"/>
              </a:rPr>
              <a:t> </a:t>
            </a:r>
            <a:r>
              <a:rPr lang="tr-TR" dirty="0" err="1">
                <a:solidFill>
                  <a:schemeClr val="tx1"/>
                </a:solidFill>
                <a:latin typeface="Times New Roman" panose="02020603050405020304" pitchFamily="18" charset="0"/>
                <a:cs typeface="Times New Roman" panose="02020603050405020304" pitchFamily="18" charset="0"/>
              </a:rPr>
              <a:t>kayzeri</a:t>
            </a:r>
            <a:r>
              <a:rPr lang="tr-TR" dirty="0">
                <a:solidFill>
                  <a:schemeClr val="tx1"/>
                </a:solidFill>
                <a:latin typeface="Times New Roman" panose="02020603050405020304" pitchFamily="18" charset="0"/>
                <a:cs typeface="Times New Roman" panose="02020603050405020304" pitchFamily="18" charset="0"/>
              </a:rPr>
              <a:t> ilan ederek Balkanlar’ın ve </a:t>
            </a:r>
            <a:r>
              <a:rPr lang="tr-TR" dirty="0" err="1">
                <a:solidFill>
                  <a:schemeClr val="tx1"/>
                </a:solidFill>
                <a:latin typeface="Times New Roman" panose="02020603050405020304" pitchFamily="18" charset="0"/>
                <a:cs typeface="Times New Roman" panose="02020603050405020304" pitchFamily="18" charset="0"/>
              </a:rPr>
              <a:t>Panonya’nın</a:t>
            </a:r>
            <a:r>
              <a:rPr lang="tr-TR" dirty="0">
                <a:solidFill>
                  <a:schemeClr val="tx1"/>
                </a:solidFill>
                <a:latin typeface="Times New Roman" panose="02020603050405020304" pitchFamily="18" charset="0"/>
                <a:cs typeface="Times New Roman" panose="02020603050405020304" pitchFamily="18" charset="0"/>
              </a:rPr>
              <a:t> idaresini ona tevdi etti. Aynı surette </a:t>
            </a:r>
            <a:r>
              <a:rPr lang="tr-TR" dirty="0" err="1">
                <a:solidFill>
                  <a:schemeClr val="tx1"/>
                </a:solidFill>
                <a:latin typeface="Times New Roman" panose="02020603050405020304" pitchFamily="18" charset="0"/>
                <a:cs typeface="Times New Roman" panose="02020603050405020304" pitchFamily="18" charset="0"/>
              </a:rPr>
              <a:t>Maksimian</a:t>
            </a:r>
            <a:r>
              <a:rPr lang="tr-TR" dirty="0">
                <a:solidFill>
                  <a:schemeClr val="tx1"/>
                </a:solidFill>
                <a:latin typeface="Times New Roman" panose="02020603050405020304" pitchFamily="18" charset="0"/>
                <a:cs typeface="Times New Roman" panose="02020603050405020304" pitchFamily="18" charset="0"/>
              </a:rPr>
              <a:t> da </a:t>
            </a:r>
            <a:r>
              <a:rPr lang="tr-TR" dirty="0" err="1">
                <a:solidFill>
                  <a:schemeClr val="tx1"/>
                </a:solidFill>
                <a:latin typeface="Times New Roman" panose="02020603050405020304" pitchFamily="18" charset="0"/>
                <a:cs typeface="Times New Roman" panose="02020603050405020304" pitchFamily="18" charset="0"/>
              </a:rPr>
              <a:t>kayzer</a:t>
            </a:r>
            <a:r>
              <a:rPr lang="tr-TR" dirty="0">
                <a:solidFill>
                  <a:schemeClr val="tx1"/>
                </a:solidFill>
                <a:latin typeface="Times New Roman" panose="02020603050405020304" pitchFamily="18" charset="0"/>
                <a:cs typeface="Times New Roman" panose="02020603050405020304" pitchFamily="18" charset="0"/>
              </a:rPr>
              <a:t> ilan ettiği Fransa ve İngiltere topraklarının idaresini </a:t>
            </a:r>
            <a:r>
              <a:rPr lang="tr-TR" dirty="0" err="1">
                <a:solidFill>
                  <a:schemeClr val="tx1"/>
                </a:solidFill>
                <a:latin typeface="Times New Roman" panose="02020603050405020304" pitchFamily="18" charset="0"/>
                <a:cs typeface="Times New Roman" panose="02020603050405020304" pitchFamily="18" charset="0"/>
              </a:rPr>
              <a:t>Konstantius’a</a:t>
            </a:r>
            <a:r>
              <a:rPr lang="tr-TR" dirty="0">
                <a:solidFill>
                  <a:schemeClr val="tx1"/>
                </a:solidFill>
                <a:latin typeface="Times New Roman" panose="02020603050405020304" pitchFamily="18" charset="0"/>
                <a:cs typeface="Times New Roman" panose="02020603050405020304" pitchFamily="18" charset="0"/>
              </a:rPr>
              <a:t> devretti.  </a:t>
            </a:r>
          </a:p>
          <a:p>
            <a:pPr algn="just"/>
            <a:endParaRPr lang="en-US" dirty="0"/>
          </a:p>
          <a:p>
            <a:endParaRPr lang="en-US" dirty="0"/>
          </a:p>
        </p:txBody>
      </p:sp>
    </p:spTree>
    <p:extLst>
      <p:ext uri="{BB962C8B-B14F-4D97-AF65-F5344CB8AC3E}">
        <p14:creationId xmlns:p14="http://schemas.microsoft.com/office/powerpoint/2010/main" val="762646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en-US"/>
          </a:p>
        </p:txBody>
      </p:sp>
      <p:sp>
        <p:nvSpPr>
          <p:cNvPr id="3" name="Alt Başlık 2"/>
          <p:cNvSpPr>
            <a:spLocks noGrp="1"/>
          </p:cNvSpPr>
          <p:nvPr>
            <p:ph type="subTitle" idx="1"/>
          </p:nvPr>
        </p:nvSpPr>
        <p:spPr/>
        <p:txBody>
          <a:bodyPr/>
          <a:lstStyle/>
          <a:p>
            <a:endParaRPr lang="en-US"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88" y="332656"/>
            <a:ext cx="9095120" cy="6192688"/>
          </a:xfrm>
          <a:prstGeom prst="rect">
            <a:avLst/>
          </a:prstGeom>
        </p:spPr>
      </p:pic>
    </p:spTree>
    <p:extLst>
      <p:ext uri="{BB962C8B-B14F-4D97-AF65-F5344CB8AC3E}">
        <p14:creationId xmlns:p14="http://schemas.microsoft.com/office/powerpoint/2010/main" val="3149059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5800" y="-315416"/>
            <a:ext cx="7772400" cy="144016"/>
          </a:xfrm>
        </p:spPr>
        <p:txBody>
          <a:bodyPr>
            <a:normAutofit fontScale="90000"/>
          </a:bodyPr>
          <a:lstStyle/>
          <a:p>
            <a:endParaRPr lang="en-US" dirty="0"/>
          </a:p>
        </p:txBody>
      </p:sp>
      <p:sp>
        <p:nvSpPr>
          <p:cNvPr id="3" name="Alt Başlık 2"/>
          <p:cNvSpPr>
            <a:spLocks noGrp="1"/>
          </p:cNvSpPr>
          <p:nvPr>
            <p:ph type="subTitle" idx="1"/>
          </p:nvPr>
        </p:nvSpPr>
        <p:spPr>
          <a:xfrm>
            <a:off x="1371600" y="836712"/>
            <a:ext cx="6400800" cy="4802088"/>
          </a:xfrm>
        </p:spPr>
        <p:txBody>
          <a:bodyPr>
            <a:normAutofit fontScale="55000" lnSpcReduction="20000"/>
          </a:bodyPr>
          <a:lstStyle/>
          <a:p>
            <a:r>
              <a:rPr lang="tr-TR" dirty="0">
                <a:solidFill>
                  <a:schemeClr val="tx1"/>
                </a:solidFill>
                <a:latin typeface="Times New Roman" panose="02020603050405020304" pitchFamily="18" charset="0"/>
                <a:cs typeface="Times New Roman" panose="02020603050405020304" pitchFamily="18" charset="0"/>
              </a:rPr>
              <a:t>2. Eyalet İdaresinde Yeni Düzenlemeler</a:t>
            </a:r>
          </a:p>
          <a:p>
            <a:pPr algn="just"/>
            <a:r>
              <a:rPr lang="tr-TR" dirty="0">
                <a:latin typeface="Times New Roman" panose="02020603050405020304" pitchFamily="18" charset="0"/>
                <a:cs typeface="Times New Roman" panose="02020603050405020304" pitchFamily="18" charset="0"/>
              </a:rPr>
              <a:t>  </a:t>
            </a:r>
            <a:r>
              <a:rPr lang="tr-TR" dirty="0">
                <a:solidFill>
                  <a:schemeClr val="tx1"/>
                </a:solidFill>
                <a:latin typeface="Times New Roman" panose="02020603050405020304" pitchFamily="18" charset="0"/>
                <a:cs typeface="Times New Roman" panose="02020603050405020304" pitchFamily="18" charset="0"/>
              </a:rPr>
              <a:t> </a:t>
            </a:r>
            <a:r>
              <a:rPr lang="tr-TR" dirty="0" err="1">
                <a:solidFill>
                  <a:schemeClr val="tx1"/>
                </a:solidFill>
                <a:latin typeface="Times New Roman" panose="02020603050405020304" pitchFamily="18" charset="0"/>
                <a:cs typeface="Times New Roman" panose="02020603050405020304" pitchFamily="18" charset="0"/>
              </a:rPr>
              <a:t>Diokletian</a:t>
            </a:r>
            <a:r>
              <a:rPr lang="tr-TR" dirty="0">
                <a:solidFill>
                  <a:schemeClr val="tx1"/>
                </a:solidFill>
                <a:latin typeface="Times New Roman" panose="02020603050405020304" pitchFamily="18" charset="0"/>
                <a:cs typeface="Times New Roman" panose="02020603050405020304" pitchFamily="18" charset="0"/>
              </a:rPr>
              <a:t> tahta çıktığında Roma eyalet yönetiminde bölgesel önemine, zenginliğine, nüfusuna ve coğrafi büyüklüğüne binaen yapılandırılmış 50 farklı idari birim yer almaktaydı. Bu idari birimlerin serdarları, senatör vasfına haiz olmakla birlikte yönetimde tecrübe sahibi olmadıkları için  atadıkları vekiller vasıtasıyla görevlerini ifa etmekteydi. Dolaylı idarenin merkezi yapının işlerliğine mani olması, eyaletlerde imparatorluğun varlığını asgari düzeye indirgemekteydi. </a:t>
            </a:r>
            <a:r>
              <a:rPr lang="tr-TR" dirty="0" err="1">
                <a:solidFill>
                  <a:schemeClr val="tx1"/>
                </a:solidFill>
                <a:latin typeface="Times New Roman" panose="02020603050405020304" pitchFamily="18" charset="0"/>
                <a:cs typeface="Times New Roman" panose="02020603050405020304" pitchFamily="18" charset="0"/>
              </a:rPr>
              <a:t>Diokletian</a:t>
            </a:r>
            <a:r>
              <a:rPr lang="tr-TR" dirty="0">
                <a:solidFill>
                  <a:schemeClr val="tx1"/>
                </a:solidFill>
                <a:latin typeface="Times New Roman" panose="02020603050405020304" pitchFamily="18" charset="0"/>
                <a:cs typeface="Times New Roman" panose="02020603050405020304" pitchFamily="18" charset="0"/>
              </a:rPr>
              <a:t>, adem-i merkeziyetçiliğin izlerini tasfiye için eyaletleri mertebelerini düşürüp daha küçük parçalara ayırarak henüz tesis edilen ve yalnızca </a:t>
            </a:r>
            <a:r>
              <a:rPr lang="tr-TR" dirty="0" err="1">
                <a:solidFill>
                  <a:schemeClr val="tx1"/>
                </a:solidFill>
                <a:latin typeface="Times New Roman" panose="02020603050405020304" pitchFamily="18" charset="0"/>
                <a:cs typeface="Times New Roman" panose="02020603050405020304" pitchFamily="18" charset="0"/>
              </a:rPr>
              <a:t>August’a</a:t>
            </a:r>
            <a:r>
              <a:rPr lang="tr-TR" dirty="0">
                <a:solidFill>
                  <a:schemeClr val="tx1"/>
                </a:solidFill>
                <a:latin typeface="Times New Roman" panose="02020603050405020304" pitchFamily="18" charset="0"/>
                <a:cs typeface="Times New Roman" panose="02020603050405020304" pitchFamily="18" charset="0"/>
              </a:rPr>
              <a:t> bağlı </a:t>
            </a:r>
            <a:r>
              <a:rPr lang="tr-TR" b="1" i="1" dirty="0" err="1">
                <a:solidFill>
                  <a:schemeClr val="tx1"/>
                </a:solidFill>
                <a:latin typeface="Times New Roman" panose="02020603050405020304" pitchFamily="18" charset="0"/>
                <a:cs typeface="Times New Roman" panose="02020603050405020304" pitchFamily="18" charset="0"/>
              </a:rPr>
              <a:t>praetorian</a:t>
            </a:r>
            <a:r>
              <a:rPr lang="tr-TR" b="1" i="1" dirty="0">
                <a:solidFill>
                  <a:schemeClr val="tx1"/>
                </a:solidFill>
                <a:latin typeface="Times New Roman" panose="02020603050405020304" pitchFamily="18" charset="0"/>
                <a:cs typeface="Times New Roman" panose="02020603050405020304" pitchFamily="18" charset="0"/>
              </a:rPr>
              <a:t> </a:t>
            </a:r>
            <a:r>
              <a:rPr lang="tr-TR" b="1" i="1" dirty="0" err="1">
                <a:solidFill>
                  <a:schemeClr val="tx1"/>
                </a:solidFill>
                <a:latin typeface="Times New Roman" panose="02020603050405020304" pitchFamily="18" charset="0"/>
                <a:cs typeface="Times New Roman" panose="02020603050405020304" pitchFamily="18" charset="0"/>
              </a:rPr>
              <a:t>prefect</a:t>
            </a:r>
            <a:r>
              <a:rPr lang="tr-TR" dirty="0" err="1">
                <a:solidFill>
                  <a:schemeClr val="tx1"/>
                </a:solidFill>
                <a:latin typeface="Times New Roman" panose="02020603050405020304" pitchFamily="18" charset="0"/>
                <a:cs typeface="Times New Roman" panose="02020603050405020304" pitchFamily="18" charset="0"/>
              </a:rPr>
              <a:t>’e</a:t>
            </a:r>
            <a:r>
              <a:rPr lang="tr-TR" dirty="0">
                <a:solidFill>
                  <a:schemeClr val="tx1"/>
                </a:solidFill>
                <a:latin typeface="Times New Roman" panose="02020603050405020304" pitchFamily="18" charset="0"/>
                <a:cs typeface="Times New Roman" panose="02020603050405020304" pitchFamily="18" charset="0"/>
              </a:rPr>
              <a:t> hesap vermekle sorumlu tutulan </a:t>
            </a:r>
            <a:r>
              <a:rPr lang="tr-TR" b="1" i="1" dirty="0" err="1">
                <a:solidFill>
                  <a:schemeClr val="tx1"/>
                </a:solidFill>
                <a:latin typeface="Times New Roman" panose="02020603050405020304" pitchFamily="18" charset="0"/>
                <a:cs typeface="Times New Roman" panose="02020603050405020304" pitchFamily="18" charset="0"/>
              </a:rPr>
              <a:t>vicarii</a:t>
            </a:r>
            <a:r>
              <a:rPr lang="tr-TR" dirty="0" err="1">
                <a:solidFill>
                  <a:schemeClr val="tx1"/>
                </a:solidFill>
                <a:latin typeface="Times New Roman" panose="02020603050405020304" pitchFamily="18" charset="0"/>
                <a:cs typeface="Times New Roman" panose="02020603050405020304" pitchFamily="18" charset="0"/>
              </a:rPr>
              <a:t>’lerin</a:t>
            </a:r>
            <a:r>
              <a:rPr lang="tr-TR" dirty="0">
                <a:solidFill>
                  <a:schemeClr val="tx1"/>
                </a:solidFill>
                <a:latin typeface="Times New Roman" panose="02020603050405020304" pitchFamily="18" charset="0"/>
                <a:cs typeface="Times New Roman" panose="02020603050405020304" pitchFamily="18" charset="0"/>
              </a:rPr>
              <a:t> idaresindeki on iki adet </a:t>
            </a:r>
            <a:r>
              <a:rPr lang="tr-TR" b="1" i="1" dirty="0" err="1">
                <a:solidFill>
                  <a:schemeClr val="tx1"/>
                </a:solidFill>
                <a:latin typeface="Times New Roman" panose="02020603050405020304" pitchFamily="18" charset="0"/>
                <a:cs typeface="Times New Roman" panose="02020603050405020304" pitchFamily="18" charset="0"/>
              </a:rPr>
              <a:t>diocese</a:t>
            </a:r>
            <a:r>
              <a:rPr lang="tr-TR" dirty="0" err="1">
                <a:solidFill>
                  <a:schemeClr val="tx1"/>
                </a:solidFill>
                <a:latin typeface="Times New Roman" panose="02020603050405020304" pitchFamily="18" charset="0"/>
                <a:cs typeface="Times New Roman" panose="02020603050405020304" pitchFamily="18" charset="0"/>
              </a:rPr>
              <a:t>’ye</a:t>
            </a:r>
            <a:r>
              <a:rPr lang="tr-TR" dirty="0">
                <a:solidFill>
                  <a:schemeClr val="tx1"/>
                </a:solidFill>
                <a:latin typeface="Times New Roman" panose="02020603050405020304" pitchFamily="18" charset="0"/>
                <a:cs typeface="Times New Roman" panose="02020603050405020304" pitchFamily="18" charset="0"/>
              </a:rPr>
              <a:t> bağlı hale getirildi. Ayrıca eyaletlerdeki sivil ve askeri otorite farklı kişilere deruhte dildi. Eyaletlerdeki askeri sorumluluk </a:t>
            </a:r>
            <a:r>
              <a:rPr lang="tr-TR" b="1" i="1" dirty="0" err="1">
                <a:solidFill>
                  <a:schemeClr val="tx1"/>
                </a:solidFill>
                <a:latin typeface="Times New Roman" panose="02020603050405020304" pitchFamily="18" charset="0"/>
                <a:cs typeface="Times New Roman" panose="02020603050405020304" pitchFamily="18" charset="0"/>
              </a:rPr>
              <a:t>dux</a:t>
            </a:r>
            <a:r>
              <a:rPr lang="tr-TR" dirty="0">
                <a:solidFill>
                  <a:schemeClr val="tx1"/>
                </a:solidFill>
                <a:latin typeface="Times New Roman" panose="02020603050405020304" pitchFamily="18" charset="0"/>
                <a:cs typeface="Times New Roman" panose="02020603050405020304" pitchFamily="18" charset="0"/>
              </a:rPr>
              <a:t> namına sahip kimselere teslim edildi. Roma kökenli senatörlerin bürokrasideki nüfuzunu azaltmak uğruna idarede tecrübe sahibi yeni bir zümre yaratmayı başarabilmesi, idari reformların tatbikini ve devamlılığını güvence altına aldı.</a:t>
            </a:r>
          </a:p>
          <a:p>
            <a:endParaRPr lang="en-US" dirty="0"/>
          </a:p>
        </p:txBody>
      </p:sp>
    </p:spTree>
    <p:extLst>
      <p:ext uri="{BB962C8B-B14F-4D97-AF65-F5344CB8AC3E}">
        <p14:creationId xmlns:p14="http://schemas.microsoft.com/office/powerpoint/2010/main" val="2951464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5800" y="70912"/>
            <a:ext cx="7772400" cy="45719"/>
          </a:xfrm>
        </p:spPr>
        <p:txBody>
          <a:bodyPr>
            <a:normAutofit fontScale="90000"/>
          </a:bodyPr>
          <a:lstStyle/>
          <a:p>
            <a:endParaRPr lang="en-US" dirty="0"/>
          </a:p>
        </p:txBody>
      </p:sp>
      <p:sp>
        <p:nvSpPr>
          <p:cNvPr id="3" name="Alt Başlık 2"/>
          <p:cNvSpPr>
            <a:spLocks noGrp="1"/>
          </p:cNvSpPr>
          <p:nvPr>
            <p:ph type="subTitle" idx="1"/>
          </p:nvPr>
        </p:nvSpPr>
        <p:spPr>
          <a:xfrm>
            <a:off x="1371600" y="1124744"/>
            <a:ext cx="6400800" cy="4298032"/>
          </a:xfrm>
        </p:spPr>
        <p:txBody>
          <a:bodyPr>
            <a:normAutofit fontScale="77500" lnSpcReduction="20000"/>
          </a:bodyPr>
          <a:lstStyle/>
          <a:p>
            <a:r>
              <a:rPr lang="tr-TR" dirty="0">
                <a:solidFill>
                  <a:schemeClr val="tx1"/>
                </a:solidFill>
                <a:latin typeface="Times New Roman" panose="02020603050405020304" pitchFamily="18" charset="0"/>
                <a:cs typeface="Times New Roman" panose="02020603050405020304" pitchFamily="18" charset="0"/>
              </a:rPr>
              <a:t>3. Askeri Düzenlemeler</a:t>
            </a:r>
          </a:p>
          <a:p>
            <a:pPr algn="just"/>
            <a:r>
              <a:rPr lang="tr-TR" dirty="0">
                <a:solidFill>
                  <a:schemeClr val="tx1"/>
                </a:solidFill>
                <a:latin typeface="Times New Roman" panose="02020603050405020304" pitchFamily="18" charset="0"/>
                <a:cs typeface="Times New Roman" panose="02020603050405020304" pitchFamily="18" charset="0"/>
              </a:rPr>
              <a:t>   </a:t>
            </a:r>
            <a:r>
              <a:rPr lang="tr-TR" dirty="0" err="1">
                <a:solidFill>
                  <a:schemeClr val="tx1"/>
                </a:solidFill>
                <a:latin typeface="Times New Roman" panose="02020603050405020304" pitchFamily="18" charset="0"/>
                <a:cs typeface="Times New Roman" panose="02020603050405020304" pitchFamily="18" charset="0"/>
              </a:rPr>
              <a:t>Diokletian’ın</a:t>
            </a:r>
            <a:r>
              <a:rPr lang="tr-TR" dirty="0">
                <a:solidFill>
                  <a:schemeClr val="tx1"/>
                </a:solidFill>
                <a:latin typeface="Times New Roman" panose="02020603050405020304" pitchFamily="18" charset="0"/>
                <a:cs typeface="Times New Roman" panose="02020603050405020304" pitchFamily="18" charset="0"/>
              </a:rPr>
              <a:t> harici kuvvetlere karşı geliştirdiği stratejinin temelinde, sınır hattı boyunca tahkimatı kuvvetlendirmek, bu bölgelere ulaşan yolları tımar ederek hattı asker sevkiyatıyla desteklemek ve  Roma ordusunun asker sayısının </a:t>
            </a:r>
            <a:r>
              <a:rPr lang="tr-TR" dirty="0" err="1">
                <a:solidFill>
                  <a:schemeClr val="tx1"/>
                </a:solidFill>
                <a:latin typeface="Times New Roman" panose="02020603050405020304" pitchFamily="18" charset="0"/>
                <a:cs typeface="Times New Roman" panose="02020603050405020304" pitchFamily="18" charset="0"/>
              </a:rPr>
              <a:t>yekûnen</a:t>
            </a:r>
            <a:r>
              <a:rPr lang="tr-TR" dirty="0">
                <a:solidFill>
                  <a:schemeClr val="tx1"/>
                </a:solidFill>
                <a:latin typeface="Times New Roman" panose="02020603050405020304" pitchFamily="18" charset="0"/>
                <a:cs typeface="Times New Roman" panose="02020603050405020304" pitchFamily="18" charset="0"/>
              </a:rPr>
              <a:t> 500.000’e ulaştırmak yer almaktaydı. Muvazzaf askerlerin hiçbir işkoluyla iştigal olmasına yasak getirmesi, profesyonelleşmeyi ve hudutta etkin müdafaayı olanaklı kıldı. Tüm bu askeri düzenlemeleri, vergi sistemindeki değişiklikler temelinde finanse etti.</a:t>
            </a:r>
          </a:p>
          <a:p>
            <a:endParaRPr lang="en-US" dirty="0"/>
          </a:p>
        </p:txBody>
      </p:sp>
    </p:spTree>
    <p:extLst>
      <p:ext uri="{BB962C8B-B14F-4D97-AF65-F5344CB8AC3E}">
        <p14:creationId xmlns:p14="http://schemas.microsoft.com/office/powerpoint/2010/main" val="128269795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TotalTime>
  <Words>993</Words>
  <Application>Microsoft Office PowerPoint</Application>
  <PresentationFormat>Ekran Gösterisi (4:3)</PresentationFormat>
  <Paragraphs>54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Roma İmparatorluğu’nun Son Devirleri</vt:lpstr>
      <vt:lpstr>PowerPoint Sunusu</vt:lpstr>
      <vt:lpstr>PowerPoint Sunusu</vt:lpstr>
      <vt:lpstr>PowerPoint Sunusu</vt:lpstr>
      <vt:lpstr>DİOKLETİAN </vt:lpstr>
      <vt:lpstr>Reformlar Silsilesi </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İmparatorluğu’nun Son Devirleri</dc:title>
  <dc:creator>admin</dc:creator>
  <cp:lastModifiedBy>ayda</cp:lastModifiedBy>
  <cp:revision>26</cp:revision>
  <dcterms:created xsi:type="dcterms:W3CDTF">2018-02-16T21:31:34Z</dcterms:created>
  <dcterms:modified xsi:type="dcterms:W3CDTF">2018-02-26T13:51:43Z</dcterms:modified>
</cp:coreProperties>
</file>