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9428-E6F9-417B-AF28-30C32FE4FAF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C19F-7707-4DDA-9532-E0069CF0E37B}" type="slidenum">
              <a:rPr lang="tr-TR" smtClean="0"/>
              <a:t>‹#›</a:t>
            </a:fld>
            <a:endParaRPr lang="tr-TR"/>
          </a:p>
        </p:txBody>
      </p:sp>
    </p:spTree>
    <p:extLst>
      <p:ext uri="{BB962C8B-B14F-4D97-AF65-F5344CB8AC3E}">
        <p14:creationId xmlns:p14="http://schemas.microsoft.com/office/powerpoint/2010/main" val="268265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9604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5452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62064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492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0469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40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050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113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900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1678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8237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59628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946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928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718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69117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2408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246621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2263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3804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13378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0839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74138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759935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69879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940933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935194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838141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23601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88563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80057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435787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30503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8952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43301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33107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492296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546824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829469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90130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7268A4-912E-482B-A142-7B8729D45A92}"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9938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E7268A4-912E-482B-A142-7B8729D45A92}"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6851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7268A4-912E-482B-A142-7B8729D45A92}"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31656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28005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0085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68A4-912E-482B-A142-7B8729D45A92}"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31750-5F84-4021-9A0A-CD628E311300}" type="slidenum">
              <a:rPr lang="tr-TR" smtClean="0"/>
              <a:t>‹#›</a:t>
            </a:fld>
            <a:endParaRPr lang="tr-TR"/>
          </a:p>
        </p:txBody>
      </p:sp>
    </p:spTree>
    <p:extLst>
      <p:ext uri="{BB962C8B-B14F-4D97-AF65-F5344CB8AC3E}">
        <p14:creationId xmlns:p14="http://schemas.microsoft.com/office/powerpoint/2010/main" val="51266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483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11599816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PAZARLAMASI</a:t>
            </a:r>
            <a:endParaRPr lang="tr-TR" altLang="tr-TR" sz="3200" b="1" dirty="0">
              <a:solidFill>
                <a:schemeClr val="tx1">
                  <a:lumMod val="85000"/>
                  <a:lumOff val="15000"/>
                </a:schemeClr>
              </a:solidFill>
              <a:latin typeface="+mn-lt"/>
            </a:endParaRPr>
          </a:p>
        </p:txBody>
      </p:sp>
      <p:sp>
        <p:nvSpPr>
          <p:cNvPr id="15363"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83899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Başlık 1"/>
          <p:cNvSpPr>
            <a:spLocks noGrp="1"/>
          </p:cNvSpPr>
          <p:nvPr>
            <p:ph type="title" idx="4294967295"/>
          </p:nvPr>
        </p:nvSpPr>
        <p:spPr>
          <a:xfrm>
            <a:off x="1752600" y="685800"/>
            <a:ext cx="8229600" cy="1143000"/>
          </a:xfrm>
        </p:spPr>
        <p:txBody>
          <a:bodyPr rtlCol="0">
            <a:normAutofit/>
          </a:bodyPr>
          <a:lstStyle/>
          <a:p>
            <a:pPr eaLnBrk="1" fontAlgn="auto" hangingPunct="1">
              <a:spcAft>
                <a:spcPts val="0"/>
              </a:spcAft>
              <a:defRPr/>
            </a:pPr>
            <a:r>
              <a:rPr lang="tr-TR" altLang="tr-TR" sz="3200" dirty="0" smtClean="0">
                <a:solidFill>
                  <a:schemeClr val="tx1">
                    <a:lumMod val="85000"/>
                    <a:lumOff val="15000"/>
                  </a:schemeClr>
                </a:solidFill>
                <a:latin typeface="+mn-lt"/>
              </a:rPr>
              <a:t>Hedef kitle</a:t>
            </a:r>
            <a:endParaRPr lang="tr-TR" altLang="tr-TR" sz="3200" dirty="0">
              <a:solidFill>
                <a:schemeClr val="tx1">
                  <a:lumMod val="85000"/>
                  <a:lumOff val="15000"/>
                </a:schemeClr>
              </a:solidFill>
              <a:latin typeface="+mn-lt"/>
            </a:endParaRPr>
          </a:p>
        </p:txBody>
      </p:sp>
      <p:sp>
        <p:nvSpPr>
          <p:cNvPr id="77827" name="İçerik Yer Tutucusu 2"/>
          <p:cNvSpPr>
            <a:spLocks noGrp="1"/>
          </p:cNvSpPr>
          <p:nvPr>
            <p:ph idx="4294967295"/>
          </p:nvPr>
        </p:nvSpPr>
        <p:spPr>
          <a:xfrm>
            <a:off x="762000" y="1524000"/>
            <a:ext cx="10744200" cy="4525963"/>
          </a:xfrm>
        </p:spPr>
        <p:txBody>
          <a:bodyPr rtlCol="0">
            <a:normAutofit/>
          </a:bodyPr>
          <a:lstStyle/>
          <a:p>
            <a:pPr marL="0" indent="0" algn="just" eaLnBrk="1" fontAlgn="auto" hangingPunct="1">
              <a:lnSpc>
                <a:spcPct val="105000"/>
              </a:lnSpc>
              <a:buFont typeface="Arial"/>
              <a:buNone/>
              <a:defRPr/>
            </a:pPr>
            <a:r>
              <a:rPr lang="tr-TR" altLang="tr-TR" sz="3200" dirty="0">
                <a:solidFill>
                  <a:schemeClr val="tx1">
                    <a:lumMod val="85000"/>
                    <a:lumOff val="15000"/>
                  </a:schemeClr>
                </a:solidFill>
              </a:rPr>
              <a:t>	Pazar bir ürünün fiili ve potansiyel alıcılarından oluşmaktadır ve pazarlama örgütleri değişik pazarlardaki alıcıların </a:t>
            </a:r>
            <a:r>
              <a:rPr lang="tr-TR" altLang="tr-TR" sz="3200" dirty="0" smtClean="0">
                <a:solidFill>
                  <a:schemeClr val="tx1">
                    <a:lumMod val="85000"/>
                    <a:lumOff val="15000"/>
                  </a:schemeClr>
                </a:solidFill>
              </a:rPr>
              <a:t>tümüne aynı şekilde </a:t>
            </a:r>
            <a:r>
              <a:rPr lang="tr-TR" altLang="tr-TR" sz="3200" dirty="0">
                <a:solidFill>
                  <a:schemeClr val="tx1">
                    <a:lumMod val="85000"/>
                    <a:lumOff val="15000"/>
                  </a:schemeClr>
                </a:solidFill>
              </a:rPr>
              <a:t>ulaşamayacaklarının farkındadırlar. </a:t>
            </a:r>
            <a:endParaRPr lang="tr-TR" altLang="tr-TR" sz="3200" dirty="0" smtClean="0">
              <a:solidFill>
                <a:schemeClr val="tx1">
                  <a:lumMod val="85000"/>
                  <a:lumOff val="15000"/>
                </a:schemeClr>
              </a:solidFill>
            </a:endParaRPr>
          </a:p>
          <a:p>
            <a:pPr marL="0" indent="0" algn="just" eaLnBrk="1" fontAlgn="auto" hangingPunct="1">
              <a:lnSpc>
                <a:spcPct val="105000"/>
              </a:lnSpc>
              <a:buFont typeface="Arial"/>
              <a:buNone/>
              <a:defRPr/>
            </a:pPr>
            <a:r>
              <a:rPr lang="tr-TR" altLang="tr-TR" sz="3200" dirty="0" smtClean="0">
                <a:solidFill>
                  <a:schemeClr val="tx1">
                    <a:lumMod val="85000"/>
                    <a:lumOff val="15000"/>
                  </a:schemeClr>
                </a:solidFill>
              </a:rPr>
              <a:t>Bazı </a:t>
            </a:r>
            <a:r>
              <a:rPr lang="tr-TR" altLang="tr-TR" sz="3200" dirty="0">
                <a:solidFill>
                  <a:schemeClr val="tx1">
                    <a:lumMod val="85000"/>
                    <a:lumOff val="15000"/>
                  </a:schemeClr>
                </a:solidFill>
              </a:rPr>
              <a:t>pazarlama örgütleri tüm kitleye hitap eden ürünler sunarken, bazıları ise belirli bir ürün ile belirli bir kitleye ulaşmaya çalışmakta ve bunun için de pazarı, kitlenin özelliklerine göre bölümlere ayırmaktadırlar. </a:t>
            </a:r>
          </a:p>
        </p:txBody>
      </p:sp>
    </p:spTree>
    <p:extLst>
      <p:ext uri="{BB962C8B-B14F-4D97-AF65-F5344CB8AC3E}">
        <p14:creationId xmlns:p14="http://schemas.microsoft.com/office/powerpoint/2010/main" val="675185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İçerik Yer Tutucusu 2"/>
          <p:cNvSpPr>
            <a:spLocks noGrp="1"/>
          </p:cNvSpPr>
          <p:nvPr>
            <p:ph idx="4294967295"/>
          </p:nvPr>
        </p:nvSpPr>
        <p:spPr>
          <a:xfrm>
            <a:off x="685800" y="1143000"/>
            <a:ext cx="10058400" cy="4953000"/>
          </a:xfrm>
        </p:spPr>
        <p:txBody>
          <a:bodyPr rtlCol="0">
            <a:normAutofit/>
          </a:bodyPr>
          <a:lstStyle/>
          <a:p>
            <a:pPr marL="0" indent="0" algn="just" eaLnBrk="1" fontAlgn="auto" hangingPunct="1">
              <a:lnSpc>
                <a:spcPct val="115000"/>
              </a:lnSpc>
              <a:buFont typeface="Arial"/>
              <a:buNone/>
              <a:defRPr/>
            </a:pPr>
            <a:r>
              <a:rPr lang="tr-TR" altLang="tr-TR" sz="3200" dirty="0">
                <a:solidFill>
                  <a:schemeClr val="tx1">
                    <a:lumMod val="85000"/>
                    <a:lumOff val="15000"/>
                  </a:schemeClr>
                </a:solidFill>
              </a:rPr>
              <a:t>	Bu bölümlendirme pazarı, hedef kitleye yönelik pazarlama faaliyetlerine imkân verebilen bir hale getirme işlemidir. Hedef kitleyi belirlemek ise pazarı bölümlendirme eylemi ile ilişkilidir. Pazar bölümlendirme ile benzer özellikleri dikkate alınan tüketicilerin, farklılıklarının da bu süreç içerisinde göz ardı edilmemesi gerekmektedir. </a:t>
            </a:r>
          </a:p>
          <a:p>
            <a:pPr marL="0" indent="0" algn="just" eaLnBrk="1" fontAlgn="auto" hangingPunct="1">
              <a:buFont typeface="Arial"/>
              <a:buNone/>
              <a:defRPr/>
            </a:pPr>
            <a:r>
              <a:rPr lang="tr-TR" altLang="tr-TR" sz="3200" dirty="0">
                <a:solidFill>
                  <a:schemeClr val="tx1">
                    <a:lumMod val="85000"/>
                    <a:lumOff val="15000"/>
                  </a:schemeClr>
                </a:solidFill>
              </a:rPr>
              <a:t>	</a:t>
            </a:r>
          </a:p>
        </p:txBody>
      </p:sp>
    </p:spTree>
    <p:extLst>
      <p:ext uri="{BB962C8B-B14F-4D97-AF65-F5344CB8AC3E}">
        <p14:creationId xmlns:p14="http://schemas.microsoft.com/office/powerpoint/2010/main" val="177515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762000" y="871538"/>
            <a:ext cx="9601200" cy="1304925"/>
          </a:xfrm>
        </p:spPr>
        <p:txBody>
          <a:bodyPr rtlCol="0">
            <a:normAutofit/>
          </a:bodyPr>
          <a:lstStyle/>
          <a:p>
            <a:pPr eaLnBrk="1" fontAlgn="auto" hangingPunct="1">
              <a:spcAft>
                <a:spcPts val="0"/>
              </a:spcAft>
              <a:defRPr/>
            </a:pPr>
            <a:r>
              <a:rPr lang="tr-TR" altLang="tr-TR" dirty="0">
                <a:solidFill>
                  <a:schemeClr val="tx1">
                    <a:lumMod val="85000"/>
                    <a:lumOff val="15000"/>
                  </a:schemeClr>
                </a:solidFill>
                <a:latin typeface="+mn-lt"/>
              </a:rPr>
              <a:t>Hizmetin Özellikleri</a:t>
            </a:r>
          </a:p>
        </p:txBody>
      </p:sp>
      <p:sp>
        <p:nvSpPr>
          <p:cNvPr id="14339" name="Rectangle 8"/>
          <p:cNvSpPr>
            <a:spLocks noGrp="1" noChangeArrowheads="1"/>
          </p:cNvSpPr>
          <p:nvPr>
            <p:ph idx="1"/>
          </p:nvPr>
        </p:nvSpPr>
        <p:spPr>
          <a:xfrm>
            <a:off x="914400" y="1524000"/>
            <a:ext cx="9372600" cy="4953000"/>
          </a:xfrm>
        </p:spPr>
        <p:txBody>
          <a:bodyPr rtlCol="0">
            <a:normAutofit fontScale="85000" lnSpcReduction="20000"/>
          </a:bodyPr>
          <a:lstStyle/>
          <a:p>
            <a:pPr eaLnBrk="1" fontAlgn="auto" hangingPunct="1">
              <a:buFont typeface="Arial"/>
              <a:buChar char="•"/>
              <a:defRPr/>
            </a:pPr>
            <a:endParaRPr lang="tr-TR" altLang="tr-TR" sz="3200" dirty="0" smtClean="0">
              <a:solidFill>
                <a:schemeClr val="tx1">
                  <a:lumMod val="85000"/>
                  <a:lumOff val="15000"/>
                </a:schemeClr>
              </a:solidFill>
            </a:endParaRPr>
          </a:p>
          <a:p>
            <a:pPr eaLnBrk="1" fontAlgn="auto" hangingPunct="1">
              <a:buFont typeface="Arial"/>
              <a:buChar char="•"/>
              <a:defRPr/>
            </a:pPr>
            <a:endParaRPr lang="tr-TR" altLang="tr-TR" sz="4100" dirty="0" smtClean="0">
              <a:solidFill>
                <a:schemeClr val="tx1">
                  <a:lumMod val="85000"/>
                  <a:lumOff val="15000"/>
                </a:schemeClr>
              </a:solidFill>
            </a:endParaRPr>
          </a:p>
          <a:p>
            <a:pPr eaLnBrk="1" fontAlgn="auto" hangingPunct="1">
              <a:buFont typeface="Arial"/>
              <a:buChar char="•"/>
              <a:defRPr/>
            </a:pPr>
            <a:r>
              <a:rPr lang="tr-TR" altLang="tr-TR" sz="4100" dirty="0" smtClean="0">
                <a:solidFill>
                  <a:schemeClr val="tx1">
                    <a:lumMod val="85000"/>
                    <a:lumOff val="15000"/>
                  </a:schemeClr>
                </a:solidFill>
              </a:rPr>
              <a:t>Soyuttur,</a:t>
            </a:r>
          </a:p>
          <a:p>
            <a:pPr eaLnBrk="1" fontAlgn="auto" hangingPunct="1">
              <a:buFont typeface="Arial"/>
              <a:buChar char="•"/>
              <a:defRPr/>
            </a:pPr>
            <a:r>
              <a:rPr lang="tr-TR" altLang="tr-TR" sz="4100" dirty="0" smtClean="0">
                <a:solidFill>
                  <a:schemeClr val="tx1">
                    <a:lumMod val="85000"/>
                    <a:lumOff val="15000"/>
                  </a:schemeClr>
                </a:solidFill>
              </a:rPr>
              <a:t>Heterojendir*,</a:t>
            </a:r>
            <a:endParaRPr lang="tr-TR" altLang="tr-TR" sz="4100" dirty="0">
              <a:solidFill>
                <a:schemeClr val="tx1">
                  <a:lumMod val="85000"/>
                  <a:lumOff val="15000"/>
                </a:schemeClr>
              </a:solidFill>
            </a:endParaRPr>
          </a:p>
          <a:p>
            <a:pPr eaLnBrk="1" fontAlgn="auto" hangingPunct="1">
              <a:buFont typeface="Arial"/>
              <a:buChar char="•"/>
              <a:defRPr/>
            </a:pPr>
            <a:r>
              <a:rPr lang="tr-TR" altLang="tr-TR" sz="4100" dirty="0">
                <a:solidFill>
                  <a:schemeClr val="tx1">
                    <a:lumMod val="85000"/>
                    <a:lumOff val="15000"/>
                  </a:schemeClr>
                </a:solidFill>
              </a:rPr>
              <a:t>Üretim ve tüketim </a:t>
            </a:r>
            <a:r>
              <a:rPr lang="tr-TR" altLang="tr-TR" sz="4100" dirty="0" smtClean="0">
                <a:solidFill>
                  <a:schemeClr val="tx1">
                    <a:lumMod val="85000"/>
                    <a:lumOff val="15000"/>
                  </a:schemeClr>
                </a:solidFill>
              </a:rPr>
              <a:t>eşzamanlı gerçekleşir,</a:t>
            </a:r>
            <a:endParaRPr lang="tr-TR" altLang="tr-TR" sz="4100" dirty="0">
              <a:solidFill>
                <a:schemeClr val="tx1">
                  <a:lumMod val="85000"/>
                  <a:lumOff val="15000"/>
                </a:schemeClr>
              </a:solidFill>
            </a:endParaRPr>
          </a:p>
          <a:p>
            <a:pPr eaLnBrk="1" fontAlgn="auto" hangingPunct="1">
              <a:buFont typeface="Arial"/>
              <a:buChar char="•"/>
              <a:defRPr/>
            </a:pPr>
            <a:r>
              <a:rPr lang="tr-TR" altLang="tr-TR" sz="4100" dirty="0" smtClean="0">
                <a:solidFill>
                  <a:schemeClr val="tx1">
                    <a:lumMod val="85000"/>
                    <a:lumOff val="15000"/>
                  </a:schemeClr>
                </a:solidFill>
              </a:rPr>
              <a:t>Sahiplenilemez, </a:t>
            </a:r>
          </a:p>
          <a:p>
            <a:pPr eaLnBrk="1" fontAlgn="auto" hangingPunct="1">
              <a:buFont typeface="Arial"/>
              <a:buChar char="•"/>
              <a:defRPr/>
            </a:pPr>
            <a:r>
              <a:rPr lang="tr-TR" altLang="tr-TR" sz="4100" dirty="0" smtClean="0">
                <a:solidFill>
                  <a:schemeClr val="tx1">
                    <a:lumMod val="85000"/>
                    <a:lumOff val="15000"/>
                  </a:schemeClr>
                </a:solidFill>
              </a:rPr>
              <a:t>Stoklanamaz,</a:t>
            </a:r>
          </a:p>
          <a:p>
            <a:pPr eaLnBrk="1" fontAlgn="auto" hangingPunct="1">
              <a:buFont typeface="Arial"/>
              <a:buChar char="•"/>
              <a:defRPr/>
            </a:pPr>
            <a:r>
              <a:rPr lang="tr-TR" altLang="tr-TR" sz="4100" dirty="0" smtClean="0">
                <a:solidFill>
                  <a:schemeClr val="tx1">
                    <a:lumMod val="85000"/>
                    <a:lumOff val="15000"/>
                  </a:schemeClr>
                </a:solidFill>
              </a:rPr>
              <a:t>Tüketileceği yer belirlidir.</a:t>
            </a:r>
            <a:endParaRPr lang="tr-TR" altLang="tr-TR" sz="4100" dirty="0">
              <a:solidFill>
                <a:schemeClr val="tx1">
                  <a:lumMod val="85000"/>
                  <a:lumOff val="15000"/>
                </a:schemeClr>
              </a:solidFill>
            </a:endParaRPr>
          </a:p>
          <a:p>
            <a:pPr eaLnBrk="1" fontAlgn="auto" hangingPunct="1">
              <a:buFont typeface="Arial"/>
              <a:buChar char="•"/>
              <a:defRPr/>
            </a:pPr>
            <a:endParaRPr lang="tr-TR" altLang="tr-TR" sz="3200" dirty="0">
              <a:solidFill>
                <a:schemeClr val="tx1">
                  <a:lumMod val="85000"/>
                  <a:lumOff val="15000"/>
                </a:schemeClr>
              </a:solidFill>
            </a:endParaRPr>
          </a:p>
        </p:txBody>
      </p:sp>
      <p:pic>
        <p:nvPicPr>
          <p:cNvPr id="35844" name="Picture 10" descr="hiz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76263"/>
            <a:ext cx="3267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9600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28800" y="914400"/>
            <a:ext cx="8229600" cy="1143000"/>
          </a:xfrm>
        </p:spPr>
        <p:txBody>
          <a:bodyPr rtlCol="0">
            <a:normAutofit/>
          </a:bodyPr>
          <a:lstStyle/>
          <a:p>
            <a:pPr eaLnBrk="1" fontAlgn="auto" hangingPunct="1">
              <a:spcAft>
                <a:spcPts val="0"/>
              </a:spcAft>
              <a:defRPr/>
            </a:pPr>
            <a:r>
              <a:rPr lang="tr-TR" altLang="tr-TR" sz="4000" dirty="0">
                <a:solidFill>
                  <a:schemeClr val="tx1">
                    <a:lumMod val="85000"/>
                    <a:lumOff val="15000"/>
                  </a:schemeClr>
                </a:solidFill>
                <a:latin typeface="+mn-lt"/>
              </a:rPr>
              <a:t>Turizm Pazarlaması</a:t>
            </a:r>
          </a:p>
        </p:txBody>
      </p:sp>
      <p:sp>
        <p:nvSpPr>
          <p:cNvPr id="36867" name="Rectangle 3"/>
          <p:cNvSpPr>
            <a:spLocks noGrp="1" noChangeArrowheads="1"/>
          </p:cNvSpPr>
          <p:nvPr>
            <p:ph idx="1"/>
          </p:nvPr>
        </p:nvSpPr>
        <p:spPr>
          <a:xfrm>
            <a:off x="990600" y="2514600"/>
            <a:ext cx="9906000" cy="3505200"/>
          </a:xfrm>
        </p:spPr>
        <p:txBody>
          <a:bodyPr/>
          <a:lstStyle/>
          <a:p>
            <a:pPr algn="just" eaLnBrk="1" hangingPunct="1">
              <a:buClr>
                <a:srgbClr val="B15E28"/>
              </a:buClr>
            </a:pPr>
            <a:r>
              <a:rPr lang="tr-TR" altLang="tr-TR" sz="3600" smtClean="0"/>
              <a:t>Turistik bir yöre veya işletme ile turist istek ve ihtiyaçlarını karşılayabilmek için ortam geliştiren, talebi araştıran, hedef kitle seçen ve tutundurma faaliyetleri için strateji ve politika geliştiren bir çabalar topluluğudur. </a:t>
            </a:r>
          </a:p>
          <a:p>
            <a:pPr algn="just" eaLnBrk="1" hangingPunct="1">
              <a:lnSpc>
                <a:spcPct val="125000"/>
              </a:lnSpc>
            </a:pPr>
            <a:endParaRPr lang="tr-TR" altLang="tr-TR" sz="3200" smtClean="0"/>
          </a:p>
        </p:txBody>
      </p:sp>
    </p:spTree>
    <p:extLst>
      <p:ext uri="{BB962C8B-B14F-4D97-AF65-F5344CB8AC3E}">
        <p14:creationId xmlns:p14="http://schemas.microsoft.com/office/powerpoint/2010/main" val="8392689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95400" y="982663"/>
            <a:ext cx="9601200" cy="998537"/>
          </a:xfrm>
        </p:spPr>
        <p:txBody>
          <a:bodyPr rtlCol="0">
            <a:normAutofit/>
          </a:bodyPr>
          <a:lstStyle/>
          <a:p>
            <a:pPr eaLnBrk="1" fontAlgn="auto" hangingPunct="1">
              <a:spcAft>
                <a:spcPts val="0"/>
              </a:spcAft>
              <a:defRPr/>
            </a:pPr>
            <a:r>
              <a:rPr lang="tr-TR" altLang="tr-TR" sz="4000" b="1" dirty="0">
                <a:solidFill>
                  <a:schemeClr val="tx1">
                    <a:lumMod val="85000"/>
                    <a:lumOff val="15000"/>
                  </a:schemeClr>
                </a:solidFill>
                <a:latin typeface="+mn-lt"/>
              </a:rPr>
              <a:t>Turizm Pazarlamasının Özellikleri</a:t>
            </a:r>
          </a:p>
        </p:txBody>
      </p:sp>
      <p:sp>
        <p:nvSpPr>
          <p:cNvPr id="37891" name="Rectangle 3"/>
          <p:cNvSpPr>
            <a:spLocks noGrp="1" noChangeArrowheads="1"/>
          </p:cNvSpPr>
          <p:nvPr>
            <p:ph idx="1"/>
          </p:nvPr>
        </p:nvSpPr>
        <p:spPr>
          <a:xfrm>
            <a:off x="838200" y="2438400"/>
            <a:ext cx="10058400" cy="4038600"/>
          </a:xfrm>
        </p:spPr>
        <p:txBody>
          <a:bodyPr/>
          <a:lstStyle/>
          <a:p>
            <a:pPr eaLnBrk="1" hangingPunct="1">
              <a:lnSpc>
                <a:spcPct val="95000"/>
              </a:lnSpc>
            </a:pPr>
            <a:r>
              <a:rPr lang="tr-TR" altLang="tr-TR" sz="3200" smtClean="0"/>
              <a:t>Konusu ağırlıklı olarak hizmettir.</a:t>
            </a:r>
          </a:p>
          <a:p>
            <a:pPr eaLnBrk="1" hangingPunct="1">
              <a:lnSpc>
                <a:spcPct val="95000"/>
              </a:lnSpc>
            </a:pPr>
            <a:r>
              <a:rPr lang="tr-TR" altLang="tr-TR" sz="3200" smtClean="0"/>
              <a:t>Üretim ve tüketim eş zamanlıdır.</a:t>
            </a:r>
          </a:p>
          <a:p>
            <a:pPr eaLnBrk="1" hangingPunct="1">
              <a:lnSpc>
                <a:spcPct val="95000"/>
              </a:lnSpc>
            </a:pPr>
            <a:r>
              <a:rPr lang="tr-TR" altLang="tr-TR" sz="3200" smtClean="0"/>
              <a:t>Müşteri ürüne gitmek zorundadır.</a:t>
            </a:r>
          </a:p>
          <a:p>
            <a:pPr eaLnBrk="1" hangingPunct="1">
              <a:lnSpc>
                <a:spcPct val="95000"/>
              </a:lnSpc>
            </a:pPr>
            <a:r>
              <a:rPr lang="tr-TR" altLang="tr-TR" sz="3200" smtClean="0"/>
              <a:t>Talep hem mikro hem de makro tanıtımlardan etkilenir.</a:t>
            </a:r>
          </a:p>
          <a:p>
            <a:pPr eaLnBrk="1" hangingPunct="1">
              <a:lnSpc>
                <a:spcPct val="95000"/>
              </a:lnSpc>
            </a:pPr>
            <a:r>
              <a:rPr lang="tr-TR" altLang="tr-TR" sz="3200" smtClean="0"/>
              <a:t>Talep mevsimsel dalgalanmalar gösterir.</a:t>
            </a:r>
          </a:p>
          <a:p>
            <a:pPr eaLnBrk="1" hangingPunct="1">
              <a:lnSpc>
                <a:spcPct val="95000"/>
              </a:lnSpc>
            </a:pPr>
            <a:r>
              <a:rPr lang="tr-TR" altLang="tr-TR" sz="3200" smtClean="0"/>
              <a:t>Turizm ürünü soyuttur depolanamaz,. </a:t>
            </a:r>
          </a:p>
        </p:txBody>
      </p:sp>
    </p:spTree>
    <p:extLst>
      <p:ext uri="{BB962C8B-B14F-4D97-AF65-F5344CB8AC3E}">
        <p14:creationId xmlns:p14="http://schemas.microsoft.com/office/powerpoint/2010/main" val="31350297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1"/>
          <p:cNvSpPr>
            <a:spLocks noGrp="1"/>
          </p:cNvSpPr>
          <p:nvPr>
            <p:ph type="title"/>
          </p:nvPr>
        </p:nvSpPr>
        <p:spPr/>
        <p:txBody>
          <a:bodyPr/>
          <a:lstStyle/>
          <a:p>
            <a:pPr eaLnBrk="1" hangingPunct="1"/>
            <a:endParaRPr lang="tr-TR" altLang="tr-TR" smtClean="0">
              <a:ln>
                <a:noFill/>
              </a:ln>
            </a:endParaRPr>
          </a:p>
        </p:txBody>
      </p:sp>
      <p:sp>
        <p:nvSpPr>
          <p:cNvPr id="38915" name="İçerik Yer Tutucusu 2"/>
          <p:cNvSpPr>
            <a:spLocks noGrp="1"/>
          </p:cNvSpPr>
          <p:nvPr>
            <p:ph idx="1"/>
          </p:nvPr>
        </p:nvSpPr>
        <p:spPr>
          <a:xfrm>
            <a:off x="685800" y="2286000"/>
            <a:ext cx="10744200" cy="4038600"/>
          </a:xfrm>
        </p:spPr>
        <p:txBody>
          <a:bodyPr/>
          <a:lstStyle/>
          <a:p>
            <a:pPr algn="just" eaLnBrk="1" hangingPunct="1">
              <a:lnSpc>
                <a:spcPct val="90000"/>
              </a:lnSpc>
              <a:buClr>
                <a:srgbClr val="B15E28"/>
              </a:buClr>
            </a:pPr>
            <a:r>
              <a:rPr lang="tr-TR" altLang="tr-TR" sz="3200" smtClean="0"/>
              <a:t>Turizm pazarlamasında insan unsuru önemlidir.</a:t>
            </a:r>
          </a:p>
          <a:p>
            <a:pPr algn="just" eaLnBrk="1" hangingPunct="1">
              <a:lnSpc>
                <a:spcPct val="90000"/>
              </a:lnSpc>
              <a:buClr>
                <a:srgbClr val="B15E28"/>
              </a:buClr>
            </a:pPr>
            <a:r>
              <a:rPr lang="tr-TR" altLang="tr-TR" sz="3200" smtClean="0"/>
              <a:t>Turizm ürünü çevresiyle bir bütündür.</a:t>
            </a:r>
          </a:p>
          <a:p>
            <a:pPr algn="just" eaLnBrk="1" hangingPunct="1">
              <a:lnSpc>
                <a:spcPct val="90000"/>
              </a:lnSpc>
              <a:buClr>
                <a:srgbClr val="B15E28"/>
              </a:buClr>
            </a:pPr>
            <a:r>
              <a:rPr lang="tr-TR" altLang="tr-TR" sz="3200" smtClean="0"/>
              <a:t>Tek noktada ürün sunumu yoktur sürece yayılır.</a:t>
            </a:r>
          </a:p>
          <a:p>
            <a:pPr algn="just" eaLnBrk="1" hangingPunct="1">
              <a:lnSpc>
                <a:spcPct val="90000"/>
              </a:lnSpc>
              <a:buClr>
                <a:srgbClr val="B15E28"/>
              </a:buClr>
            </a:pPr>
            <a:r>
              <a:rPr lang="tr-TR" altLang="tr-TR" sz="3200" smtClean="0"/>
              <a:t>Turizm ürünü, tüketici sürekli ikametine döndüğünde sona erer. </a:t>
            </a:r>
          </a:p>
          <a:p>
            <a:pPr algn="just" eaLnBrk="1" hangingPunct="1">
              <a:lnSpc>
                <a:spcPct val="90000"/>
              </a:lnSpc>
              <a:buClr>
                <a:srgbClr val="B15E28"/>
              </a:buClr>
            </a:pPr>
            <a:r>
              <a:rPr lang="tr-TR" altLang="tr-TR" sz="3200" smtClean="0"/>
              <a:t>Garanti ya da satış sonrası destek hizmeti yoktur.</a:t>
            </a:r>
          </a:p>
          <a:p>
            <a:pPr algn="just" eaLnBrk="1" hangingPunct="1">
              <a:lnSpc>
                <a:spcPct val="90000"/>
              </a:lnSpc>
              <a:buClr>
                <a:srgbClr val="B15E28"/>
              </a:buClr>
            </a:pPr>
            <a:r>
              <a:rPr lang="tr-TR" altLang="tr-TR" sz="3200" smtClean="0"/>
              <a:t>Turizm pazarlamasında, ürün kalitesinin standardı yoktur. </a:t>
            </a:r>
          </a:p>
          <a:p>
            <a:pPr eaLnBrk="1" hangingPunct="1"/>
            <a:endParaRPr lang="tr-TR" altLang="tr-TR" smtClean="0"/>
          </a:p>
        </p:txBody>
      </p:sp>
    </p:spTree>
    <p:extLst>
      <p:ext uri="{BB962C8B-B14F-4D97-AF65-F5344CB8AC3E}">
        <p14:creationId xmlns:p14="http://schemas.microsoft.com/office/powerpoint/2010/main" val="1295511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00200" y="533400"/>
            <a:ext cx="9601200" cy="1303338"/>
          </a:xfrm>
        </p:spPr>
        <p:txBody>
          <a:bodyPr rtlCol="0">
            <a:normAutofit/>
          </a:bodyPr>
          <a:lstStyle/>
          <a:p>
            <a:pPr eaLnBrk="1" fontAlgn="auto" hangingPunct="1">
              <a:spcAft>
                <a:spcPts val="0"/>
              </a:spcAft>
              <a:defRPr/>
            </a:pPr>
            <a:r>
              <a:rPr lang="tr-TR" altLang="tr-TR" sz="4000" dirty="0">
                <a:solidFill>
                  <a:schemeClr val="tx1">
                    <a:lumMod val="85000"/>
                    <a:lumOff val="15000"/>
                  </a:schemeClr>
                </a:solidFill>
                <a:latin typeface="+mn-lt"/>
              </a:rPr>
              <a:t>Pazar Bölümlendirme</a:t>
            </a:r>
          </a:p>
        </p:txBody>
      </p:sp>
      <p:sp>
        <p:nvSpPr>
          <p:cNvPr id="29699" name="Rectangle 3"/>
          <p:cNvSpPr>
            <a:spLocks noGrp="1" noChangeArrowheads="1"/>
          </p:cNvSpPr>
          <p:nvPr>
            <p:ph idx="1"/>
          </p:nvPr>
        </p:nvSpPr>
        <p:spPr>
          <a:xfrm>
            <a:off x="609600" y="2057400"/>
            <a:ext cx="10591800" cy="4144963"/>
          </a:xfrm>
        </p:spPr>
        <p:txBody>
          <a:bodyPr rtlCol="0">
            <a:normAutofit/>
          </a:bodyPr>
          <a:lstStyle/>
          <a:p>
            <a:pPr algn="just" eaLnBrk="1" fontAlgn="auto" hangingPunct="1">
              <a:lnSpc>
                <a:spcPct val="90000"/>
              </a:lnSpc>
              <a:buFont typeface="Arial"/>
              <a:buChar char="•"/>
              <a:defRPr/>
            </a:pPr>
            <a:r>
              <a:rPr lang="tr-TR" altLang="tr-TR" sz="3200" dirty="0">
                <a:solidFill>
                  <a:schemeClr val="tx1">
                    <a:lumMod val="85000"/>
                    <a:lumOff val="15000"/>
                  </a:schemeClr>
                </a:solidFill>
              </a:rPr>
              <a:t>Pazarlama etkinliklerini bir noktada yoğunlaştırmak ve pazarlama bütçesini etkin kullanmak amacıyla çeşitli kriterlere göre pazarı sınıflandırmaktır. </a:t>
            </a:r>
          </a:p>
          <a:p>
            <a:pPr algn="just" eaLnBrk="1" fontAlgn="auto" hangingPunct="1">
              <a:lnSpc>
                <a:spcPct val="90000"/>
              </a:lnSpc>
              <a:buFont typeface="Arial"/>
              <a:buChar char="•"/>
              <a:defRPr/>
            </a:pPr>
            <a:r>
              <a:rPr lang="tr-TR" altLang="tr-TR" sz="3200" dirty="0">
                <a:solidFill>
                  <a:srgbClr val="FF0000"/>
                </a:solidFill>
              </a:rPr>
              <a:t>Kime, Neyi, Nerede, Nasıl, Ne zaman,</a:t>
            </a:r>
            <a:r>
              <a:rPr lang="tr-TR" altLang="tr-TR" sz="3200" dirty="0">
                <a:solidFill>
                  <a:schemeClr val="tx1">
                    <a:lumMod val="85000"/>
                    <a:lumOff val="15000"/>
                  </a:schemeClr>
                </a:solidFill>
              </a:rPr>
              <a:t> sorularına göre bölümlendirme yapılır. </a:t>
            </a:r>
          </a:p>
          <a:p>
            <a:pPr algn="just" eaLnBrk="1" fontAlgn="auto" hangingPunct="1">
              <a:lnSpc>
                <a:spcPct val="90000"/>
              </a:lnSpc>
              <a:buFont typeface="Arial"/>
              <a:buChar char="•"/>
              <a:defRPr/>
            </a:pPr>
            <a:r>
              <a:rPr lang="tr-TR" altLang="tr-TR" sz="3200" dirty="0">
                <a:solidFill>
                  <a:schemeClr val="tx1">
                    <a:lumMod val="85000"/>
                    <a:lumOff val="15000"/>
                  </a:schemeClr>
                </a:solidFill>
              </a:rPr>
              <a:t>Turizm pazarı 1970’li yılların başında bölümlendirilmeye başlanmış ve başlangıçta demografik, </a:t>
            </a:r>
            <a:r>
              <a:rPr lang="tr-TR" altLang="tr-TR" sz="3200" dirty="0" err="1">
                <a:solidFill>
                  <a:schemeClr val="tx1">
                    <a:lumMod val="85000"/>
                    <a:lumOff val="15000"/>
                  </a:schemeClr>
                </a:solidFill>
              </a:rPr>
              <a:t>sosyo</a:t>
            </a:r>
            <a:r>
              <a:rPr lang="tr-TR" altLang="tr-TR" sz="3200" dirty="0">
                <a:solidFill>
                  <a:schemeClr val="tx1">
                    <a:lumMod val="85000"/>
                    <a:lumOff val="15000"/>
                  </a:schemeClr>
                </a:solidFill>
              </a:rPr>
              <a:t>-ekonomik ve psikolojik olarak 3’e ayrılmıştır. </a:t>
            </a:r>
          </a:p>
        </p:txBody>
      </p:sp>
    </p:spTree>
    <p:extLst>
      <p:ext uri="{BB962C8B-B14F-4D97-AF65-F5344CB8AC3E}">
        <p14:creationId xmlns:p14="http://schemas.microsoft.com/office/powerpoint/2010/main" val="909611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685800"/>
            <a:ext cx="8229600" cy="1143000"/>
          </a:xfrm>
        </p:spPr>
        <p:txBody>
          <a:bodyPr rtlCol="0">
            <a:normAutofit/>
          </a:bodyPr>
          <a:lstStyle/>
          <a:p>
            <a:pPr eaLnBrk="1" fontAlgn="auto" hangingPunct="1">
              <a:spcAft>
                <a:spcPts val="0"/>
              </a:spcAft>
              <a:defRPr/>
            </a:pPr>
            <a:r>
              <a:rPr lang="tr-TR" altLang="tr-TR" sz="4000" b="1" dirty="0">
                <a:solidFill>
                  <a:schemeClr val="tx1">
                    <a:lumMod val="85000"/>
                    <a:lumOff val="15000"/>
                  </a:schemeClr>
                </a:solidFill>
                <a:latin typeface="+mn-lt"/>
              </a:rPr>
              <a:t>Turizmde Pazar Bölümlendirme</a:t>
            </a:r>
          </a:p>
        </p:txBody>
      </p:sp>
      <p:sp>
        <p:nvSpPr>
          <p:cNvPr id="30723" name="Rectangle 3"/>
          <p:cNvSpPr>
            <a:spLocks noGrp="1" noChangeArrowheads="1"/>
          </p:cNvSpPr>
          <p:nvPr>
            <p:ph idx="1"/>
          </p:nvPr>
        </p:nvSpPr>
        <p:spPr/>
        <p:txBody>
          <a:bodyPr rtlCol="0">
            <a:normAutofit fontScale="92500" lnSpcReduction="10000"/>
          </a:bodyPr>
          <a:lstStyle/>
          <a:p>
            <a:pPr eaLnBrk="1" fontAlgn="auto" hangingPunct="1">
              <a:lnSpc>
                <a:spcPct val="120000"/>
              </a:lnSpc>
              <a:buFont typeface="Arial"/>
              <a:buChar char="•"/>
              <a:defRPr/>
            </a:pPr>
            <a:r>
              <a:rPr lang="tr-TR" altLang="tr-TR" sz="3900" dirty="0">
                <a:solidFill>
                  <a:schemeClr val="tx1">
                    <a:lumMod val="85000"/>
                    <a:lumOff val="15000"/>
                  </a:schemeClr>
                </a:solidFill>
              </a:rPr>
              <a:t>Coğrafi Bölümlendirme </a:t>
            </a:r>
            <a:endParaRPr lang="en-US" altLang="tr-TR" sz="3900" dirty="0">
              <a:solidFill>
                <a:schemeClr val="tx1">
                  <a:lumMod val="85000"/>
                  <a:lumOff val="15000"/>
                </a:schemeClr>
              </a:solidFill>
            </a:endParaRPr>
          </a:p>
          <a:p>
            <a:pPr eaLnBrk="1" fontAlgn="auto" hangingPunct="1">
              <a:lnSpc>
                <a:spcPct val="120000"/>
              </a:lnSpc>
              <a:buFont typeface="Arial"/>
              <a:buChar char="•"/>
              <a:defRPr/>
            </a:pPr>
            <a:r>
              <a:rPr lang="en-US" altLang="tr-TR" sz="3900" dirty="0">
                <a:solidFill>
                  <a:schemeClr val="tx1">
                    <a:lumMod val="85000"/>
                    <a:lumOff val="15000"/>
                  </a:schemeClr>
                </a:solidFill>
              </a:rPr>
              <a:t>Demo</a:t>
            </a:r>
            <a:r>
              <a:rPr lang="tr-TR" altLang="tr-TR" sz="3900" dirty="0">
                <a:solidFill>
                  <a:schemeClr val="tx1">
                    <a:lumMod val="85000"/>
                    <a:lumOff val="15000"/>
                  </a:schemeClr>
                </a:solidFill>
              </a:rPr>
              <a:t>grafik Bölümlendirme </a:t>
            </a:r>
            <a:endParaRPr lang="en-US" altLang="tr-TR" sz="3900" dirty="0">
              <a:solidFill>
                <a:schemeClr val="tx1">
                  <a:lumMod val="85000"/>
                  <a:lumOff val="15000"/>
                </a:schemeClr>
              </a:solidFill>
            </a:endParaRPr>
          </a:p>
          <a:p>
            <a:pPr eaLnBrk="1" fontAlgn="auto" hangingPunct="1">
              <a:lnSpc>
                <a:spcPct val="120000"/>
              </a:lnSpc>
              <a:buFont typeface="Arial"/>
              <a:buChar char="•"/>
              <a:defRPr/>
            </a:pPr>
            <a:r>
              <a:rPr lang="en-US" altLang="tr-TR" sz="3900" dirty="0">
                <a:solidFill>
                  <a:schemeClr val="tx1">
                    <a:lumMod val="85000"/>
                    <a:lumOff val="15000"/>
                  </a:schemeClr>
                </a:solidFill>
              </a:rPr>
              <a:t>P</a:t>
            </a:r>
            <a:r>
              <a:rPr lang="tr-TR" altLang="tr-TR" sz="3900" dirty="0" err="1">
                <a:solidFill>
                  <a:schemeClr val="tx1">
                    <a:lumMod val="85000"/>
                    <a:lumOff val="15000"/>
                  </a:schemeClr>
                </a:solidFill>
              </a:rPr>
              <a:t>sikojik</a:t>
            </a:r>
            <a:r>
              <a:rPr lang="tr-TR" altLang="tr-TR" sz="3900" dirty="0">
                <a:solidFill>
                  <a:schemeClr val="tx1">
                    <a:lumMod val="85000"/>
                    <a:lumOff val="15000"/>
                  </a:schemeClr>
                </a:solidFill>
              </a:rPr>
              <a:t> </a:t>
            </a:r>
            <a:r>
              <a:rPr lang="tr-TR" altLang="tr-TR" sz="3900" dirty="0" smtClean="0">
                <a:solidFill>
                  <a:schemeClr val="tx1">
                    <a:lumMod val="85000"/>
                    <a:lumOff val="15000"/>
                  </a:schemeClr>
                </a:solidFill>
              </a:rPr>
              <a:t>Bölümlendirme</a:t>
            </a:r>
            <a:endParaRPr lang="en-US" altLang="tr-TR" sz="3900" dirty="0">
              <a:solidFill>
                <a:schemeClr val="tx1">
                  <a:lumMod val="85000"/>
                  <a:lumOff val="15000"/>
                </a:schemeClr>
              </a:solidFill>
            </a:endParaRPr>
          </a:p>
          <a:p>
            <a:pPr eaLnBrk="1" fontAlgn="auto" hangingPunct="1">
              <a:lnSpc>
                <a:spcPct val="120000"/>
              </a:lnSpc>
              <a:buFont typeface="Arial"/>
              <a:buChar char="•"/>
              <a:defRPr/>
            </a:pPr>
            <a:r>
              <a:rPr lang="tr-TR" altLang="tr-TR" sz="3900" dirty="0">
                <a:solidFill>
                  <a:schemeClr val="tx1">
                    <a:lumMod val="85000"/>
                    <a:lumOff val="15000"/>
                  </a:schemeClr>
                </a:solidFill>
              </a:rPr>
              <a:t>Davranışsal Bölümlendirme</a:t>
            </a:r>
          </a:p>
          <a:p>
            <a:pPr eaLnBrk="1" fontAlgn="auto" hangingPunct="1">
              <a:lnSpc>
                <a:spcPct val="120000"/>
              </a:lnSpc>
              <a:buFontTx/>
              <a:buNone/>
              <a:defRPr/>
            </a:pP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21128835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00200" y="533400"/>
            <a:ext cx="9601200" cy="1303338"/>
          </a:xfrm>
        </p:spPr>
        <p:txBody>
          <a:bodyPr rtlCol="0">
            <a:normAutofit/>
          </a:bodyPr>
          <a:lstStyle/>
          <a:p>
            <a:pPr eaLnBrk="1" fontAlgn="auto" hangingPunct="1">
              <a:spcAft>
                <a:spcPts val="0"/>
              </a:spcAft>
              <a:defRPr/>
            </a:pPr>
            <a:r>
              <a:rPr lang="tr-TR" altLang="tr-TR" sz="4000" dirty="0">
                <a:solidFill>
                  <a:schemeClr val="tx1">
                    <a:lumMod val="85000"/>
                    <a:lumOff val="15000"/>
                  </a:schemeClr>
                </a:solidFill>
                <a:latin typeface="+mn-lt"/>
              </a:rPr>
              <a:t>Pazar Bölümlendirme</a:t>
            </a:r>
          </a:p>
        </p:txBody>
      </p:sp>
      <p:sp>
        <p:nvSpPr>
          <p:cNvPr id="29699" name="Rectangle 3"/>
          <p:cNvSpPr>
            <a:spLocks noGrp="1" noChangeArrowheads="1"/>
          </p:cNvSpPr>
          <p:nvPr>
            <p:ph idx="1"/>
          </p:nvPr>
        </p:nvSpPr>
        <p:spPr>
          <a:xfrm>
            <a:off x="609600" y="2057400"/>
            <a:ext cx="10591800" cy="4144963"/>
          </a:xfrm>
        </p:spPr>
        <p:txBody>
          <a:bodyPr rtlCol="0">
            <a:normAutofit/>
          </a:bodyPr>
          <a:lstStyle/>
          <a:p>
            <a:pPr algn="just" eaLnBrk="1" fontAlgn="auto" hangingPunct="1">
              <a:lnSpc>
                <a:spcPct val="90000"/>
              </a:lnSpc>
              <a:buFont typeface="Arial"/>
              <a:buChar char="•"/>
              <a:defRPr/>
            </a:pPr>
            <a:r>
              <a:rPr lang="tr-TR" altLang="tr-TR" sz="3200" dirty="0">
                <a:solidFill>
                  <a:schemeClr val="tx1">
                    <a:lumMod val="85000"/>
                    <a:lumOff val="15000"/>
                  </a:schemeClr>
                </a:solidFill>
              </a:rPr>
              <a:t>Pazarlama etkinliklerini bir noktada yoğunlaştırmak ve pazarlama bütçesini etkin kullanmak amacıyla çeşitli kriterlere göre pazarı sınıflandırmaktır. </a:t>
            </a:r>
          </a:p>
          <a:p>
            <a:pPr algn="just" eaLnBrk="1" fontAlgn="auto" hangingPunct="1">
              <a:lnSpc>
                <a:spcPct val="90000"/>
              </a:lnSpc>
              <a:buFont typeface="Arial"/>
              <a:buChar char="•"/>
              <a:defRPr/>
            </a:pPr>
            <a:r>
              <a:rPr lang="tr-TR" altLang="tr-TR" sz="3200" dirty="0">
                <a:solidFill>
                  <a:srgbClr val="FF0000"/>
                </a:solidFill>
              </a:rPr>
              <a:t>Kime, Neyi, Nerede, Nasıl, Ne zaman,</a:t>
            </a:r>
            <a:r>
              <a:rPr lang="tr-TR" altLang="tr-TR" sz="3200" dirty="0">
                <a:solidFill>
                  <a:schemeClr val="tx1">
                    <a:lumMod val="85000"/>
                    <a:lumOff val="15000"/>
                  </a:schemeClr>
                </a:solidFill>
              </a:rPr>
              <a:t> sorularına göre bölümlendirme yapılır. </a:t>
            </a:r>
          </a:p>
          <a:p>
            <a:pPr algn="just" eaLnBrk="1" fontAlgn="auto" hangingPunct="1">
              <a:lnSpc>
                <a:spcPct val="90000"/>
              </a:lnSpc>
              <a:buFont typeface="Arial"/>
              <a:buChar char="•"/>
              <a:defRPr/>
            </a:pPr>
            <a:r>
              <a:rPr lang="tr-TR" altLang="tr-TR" sz="3200" dirty="0">
                <a:solidFill>
                  <a:schemeClr val="tx1">
                    <a:lumMod val="85000"/>
                    <a:lumOff val="15000"/>
                  </a:schemeClr>
                </a:solidFill>
              </a:rPr>
              <a:t>Turizm pazarı 1970’li yılların başında bölümlendirilmeye başlanmış ve başlangıçta demografik, </a:t>
            </a:r>
            <a:r>
              <a:rPr lang="tr-TR" altLang="tr-TR" sz="3200" dirty="0" err="1">
                <a:solidFill>
                  <a:schemeClr val="tx1">
                    <a:lumMod val="85000"/>
                    <a:lumOff val="15000"/>
                  </a:schemeClr>
                </a:solidFill>
              </a:rPr>
              <a:t>sosyo</a:t>
            </a:r>
            <a:r>
              <a:rPr lang="tr-TR" altLang="tr-TR" sz="3200" dirty="0">
                <a:solidFill>
                  <a:schemeClr val="tx1">
                    <a:lumMod val="85000"/>
                    <a:lumOff val="15000"/>
                  </a:schemeClr>
                </a:solidFill>
              </a:rPr>
              <a:t>-ekonomik ve psikolojik olarak 3’e ayrılmıştır. </a:t>
            </a:r>
          </a:p>
        </p:txBody>
      </p:sp>
    </p:spTree>
    <p:extLst>
      <p:ext uri="{BB962C8B-B14F-4D97-AF65-F5344CB8AC3E}">
        <p14:creationId xmlns:p14="http://schemas.microsoft.com/office/powerpoint/2010/main" val="15403415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685800"/>
            <a:ext cx="8229600" cy="1143000"/>
          </a:xfrm>
        </p:spPr>
        <p:txBody>
          <a:bodyPr rtlCol="0">
            <a:normAutofit/>
          </a:bodyPr>
          <a:lstStyle/>
          <a:p>
            <a:pPr eaLnBrk="1" fontAlgn="auto" hangingPunct="1">
              <a:spcAft>
                <a:spcPts val="0"/>
              </a:spcAft>
              <a:defRPr/>
            </a:pPr>
            <a:r>
              <a:rPr lang="tr-TR" altLang="tr-TR" sz="4000" b="1" dirty="0">
                <a:solidFill>
                  <a:schemeClr val="tx1">
                    <a:lumMod val="85000"/>
                    <a:lumOff val="15000"/>
                  </a:schemeClr>
                </a:solidFill>
                <a:latin typeface="+mn-lt"/>
              </a:rPr>
              <a:t>Turizmde Pazar Bölümlendirme</a:t>
            </a:r>
          </a:p>
        </p:txBody>
      </p:sp>
      <p:sp>
        <p:nvSpPr>
          <p:cNvPr id="30723" name="Rectangle 3"/>
          <p:cNvSpPr>
            <a:spLocks noGrp="1" noChangeArrowheads="1"/>
          </p:cNvSpPr>
          <p:nvPr>
            <p:ph idx="1"/>
          </p:nvPr>
        </p:nvSpPr>
        <p:spPr/>
        <p:txBody>
          <a:bodyPr rtlCol="0">
            <a:normAutofit/>
          </a:bodyPr>
          <a:lstStyle/>
          <a:p>
            <a:pPr eaLnBrk="1" fontAlgn="auto" hangingPunct="1">
              <a:lnSpc>
                <a:spcPct val="120000"/>
              </a:lnSpc>
              <a:buFont typeface="Arial"/>
              <a:buChar char="•"/>
              <a:defRPr/>
            </a:pPr>
            <a:r>
              <a:rPr lang="tr-TR" altLang="tr-TR" sz="3900" dirty="0" err="1" smtClean="0">
                <a:solidFill>
                  <a:schemeClr val="tx1">
                    <a:lumMod val="85000"/>
                    <a:lumOff val="15000"/>
                  </a:schemeClr>
                </a:solidFill>
              </a:rPr>
              <a:t>Sosyo</a:t>
            </a:r>
            <a:r>
              <a:rPr lang="tr-TR" altLang="tr-TR" sz="3900" dirty="0" smtClean="0">
                <a:solidFill>
                  <a:schemeClr val="tx1">
                    <a:lumMod val="85000"/>
                    <a:lumOff val="15000"/>
                  </a:schemeClr>
                </a:solidFill>
              </a:rPr>
              <a:t>-ekonomik  </a:t>
            </a:r>
            <a:r>
              <a:rPr lang="tr-TR" altLang="tr-TR" sz="3900" dirty="0">
                <a:solidFill>
                  <a:schemeClr val="tx1">
                    <a:lumMod val="85000"/>
                    <a:lumOff val="15000"/>
                  </a:schemeClr>
                </a:solidFill>
              </a:rPr>
              <a:t>Bölümlendirme </a:t>
            </a:r>
            <a:endParaRPr lang="tr-TR" altLang="tr-TR" sz="3900" dirty="0" smtClean="0">
              <a:solidFill>
                <a:schemeClr val="tx1">
                  <a:lumMod val="85000"/>
                  <a:lumOff val="15000"/>
                </a:schemeClr>
              </a:solidFill>
            </a:endParaRPr>
          </a:p>
          <a:p>
            <a:pPr eaLnBrk="1" fontAlgn="auto" hangingPunct="1">
              <a:lnSpc>
                <a:spcPct val="120000"/>
              </a:lnSpc>
              <a:buFont typeface="Arial"/>
              <a:buChar char="•"/>
              <a:defRPr/>
            </a:pPr>
            <a:r>
              <a:rPr lang="tr-TR" altLang="tr-TR" sz="3900" dirty="0" smtClean="0">
                <a:solidFill>
                  <a:schemeClr val="tx1">
                    <a:lumMod val="85000"/>
                    <a:lumOff val="15000"/>
                  </a:schemeClr>
                </a:solidFill>
              </a:rPr>
              <a:t>Coğrafi Bölümlendirme</a:t>
            </a:r>
            <a:endParaRPr lang="en-US" altLang="tr-TR" sz="3900" dirty="0">
              <a:solidFill>
                <a:schemeClr val="tx1">
                  <a:lumMod val="85000"/>
                  <a:lumOff val="15000"/>
                </a:schemeClr>
              </a:solidFill>
            </a:endParaRPr>
          </a:p>
          <a:p>
            <a:pPr eaLnBrk="1" fontAlgn="auto" hangingPunct="1">
              <a:lnSpc>
                <a:spcPct val="120000"/>
              </a:lnSpc>
              <a:buFont typeface="Arial"/>
              <a:buChar char="•"/>
              <a:defRPr/>
            </a:pPr>
            <a:r>
              <a:rPr lang="en-US" altLang="tr-TR" sz="3900" dirty="0">
                <a:solidFill>
                  <a:schemeClr val="tx1">
                    <a:lumMod val="85000"/>
                    <a:lumOff val="15000"/>
                  </a:schemeClr>
                </a:solidFill>
              </a:rPr>
              <a:t>Demo</a:t>
            </a:r>
            <a:r>
              <a:rPr lang="tr-TR" altLang="tr-TR" sz="3900" dirty="0">
                <a:solidFill>
                  <a:schemeClr val="tx1">
                    <a:lumMod val="85000"/>
                    <a:lumOff val="15000"/>
                  </a:schemeClr>
                </a:solidFill>
              </a:rPr>
              <a:t>grafik Bölümlendirme </a:t>
            </a:r>
            <a:endParaRPr lang="en-US" altLang="tr-TR" sz="3900" dirty="0">
              <a:solidFill>
                <a:schemeClr val="tx1">
                  <a:lumMod val="85000"/>
                  <a:lumOff val="15000"/>
                </a:schemeClr>
              </a:solidFill>
            </a:endParaRPr>
          </a:p>
          <a:p>
            <a:pPr eaLnBrk="1" fontAlgn="auto" hangingPunct="1">
              <a:lnSpc>
                <a:spcPct val="120000"/>
              </a:lnSpc>
              <a:buFontTx/>
              <a:buNone/>
              <a:defRPr/>
            </a:pP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4092461409"/>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276</Words>
  <Application>Microsoft Office PowerPoint</Application>
  <PresentationFormat>Geniş ekran</PresentationFormat>
  <Paragraphs>48</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11</vt:i4>
      </vt:variant>
    </vt:vector>
  </HeadingPairs>
  <TitlesOfParts>
    <vt:vector size="18" baseType="lpstr">
      <vt:lpstr>Arial</vt:lpstr>
      <vt:lpstr>Calibri</vt:lpstr>
      <vt:lpstr>Calibri Light</vt:lpstr>
      <vt:lpstr>Garamond</vt:lpstr>
      <vt:lpstr>Office Teması</vt:lpstr>
      <vt:lpstr>Organik</vt:lpstr>
      <vt:lpstr>1_Organik</vt:lpstr>
      <vt:lpstr>TURİZM PAZARLAMASI</vt:lpstr>
      <vt:lpstr>Hizmetin Özellikleri</vt:lpstr>
      <vt:lpstr>Turizm Pazarlaması</vt:lpstr>
      <vt:lpstr>Turizm Pazarlamasının Özellikleri</vt:lpstr>
      <vt:lpstr>PowerPoint Sunusu</vt:lpstr>
      <vt:lpstr>Pazar Bölümlendirme</vt:lpstr>
      <vt:lpstr>Turizmde Pazar Bölümlendirme</vt:lpstr>
      <vt:lpstr>Pazar Bölümlendirme</vt:lpstr>
      <vt:lpstr>Turizmde Pazar Bölümlendirme</vt:lpstr>
      <vt:lpstr>Hedef kitle</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dc:title>
  <dc:creator>emir üner</dc:creator>
  <cp:lastModifiedBy>emir üner</cp:lastModifiedBy>
  <cp:revision>3</cp:revision>
  <dcterms:created xsi:type="dcterms:W3CDTF">2017-10-29T15:49:52Z</dcterms:created>
  <dcterms:modified xsi:type="dcterms:W3CDTF">2017-10-29T15:52:00Z</dcterms:modified>
</cp:coreProperties>
</file>