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77" r:id="rId3"/>
    <p:sldId id="278" r:id="rId4"/>
    <p:sldId id="275" r:id="rId5"/>
    <p:sldId id="276" r:id="rId6"/>
    <p:sldId id="280" r:id="rId7"/>
    <p:sldId id="279" r:id="rId8"/>
    <p:sldId id="282" r:id="rId9"/>
    <p:sldId id="283" r:id="rId10"/>
    <p:sldId id="285" r:id="rId11"/>
    <p:sldId id="284" r:id="rId12"/>
    <p:sldId id="286" r:id="rId13"/>
    <p:sldId id="274" r:id="rId14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özge sakiyan" userId="b6bebe72cd1ac83e" providerId="LiveId" clId="{DFDBFAC8-727F-0440-8512-B7C46BDCE9F9}"/>
    <pc:docChg chg="modSld">
      <pc:chgData name="özge sakiyan" userId="b6bebe72cd1ac83e" providerId="LiveId" clId="{DFDBFAC8-727F-0440-8512-B7C46BDCE9F9}" dt="2021-02-26T11:22:17.192" v="10" actId="20577"/>
      <pc:docMkLst>
        <pc:docMk/>
      </pc:docMkLst>
      <pc:sldChg chg="modSp">
        <pc:chgData name="özge sakiyan" userId="b6bebe72cd1ac83e" providerId="LiveId" clId="{DFDBFAC8-727F-0440-8512-B7C46BDCE9F9}" dt="2021-02-26T11:22:17.192" v="10" actId="20577"/>
        <pc:sldMkLst>
          <pc:docMk/>
          <pc:sldMk cId="4218681406" sldId="282"/>
        </pc:sldMkLst>
        <pc:spChg chg="mod">
          <ac:chgData name="özge sakiyan" userId="b6bebe72cd1ac83e" providerId="LiveId" clId="{DFDBFAC8-727F-0440-8512-B7C46BDCE9F9}" dt="2021-02-26T11:22:17.192" v="10" actId="20577"/>
          <ac:spMkLst>
            <pc:docMk/>
            <pc:sldMk cId="4218681406" sldId="282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Asıl metin stillerini düzenlemek için tıklayın</a:t>
            </a:r>
          </a:p>
          <a:p>
            <a:pPr lvl="1" rtl="0"/>
            <a:r>
              <a:t>İkinci düzey</a:t>
            </a:r>
          </a:p>
          <a:p>
            <a:pPr lvl="2" rtl="0"/>
            <a:r>
              <a:t>Üçüncü düzey</a:t>
            </a:r>
          </a:p>
          <a:p>
            <a:pPr lvl="3" rtl="0"/>
            <a:r>
              <a:t>Dördüncü düzey</a:t>
            </a:r>
          </a:p>
          <a:p>
            <a:pPr lvl="4" rtl="0"/>
            <a:r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479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r-TR"/>
              <a:t>Asıl alt başlık stilini düzenlemek için tıklayın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tr-TR"/>
              <a:t>Asıl başlık stili için tıklatın</a:t>
            </a:r>
            <a:endParaRPr lang="tr"/>
          </a:p>
        </p:txBody>
      </p:sp>
      <p:grpSp>
        <p:nvGrpSpPr>
          <p:cNvPr id="84" name="Gr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grpSp>
        <p:nvGrpSpPr>
          <p:cNvPr id="98" name="Gr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grpSp>
        <p:nvGrpSpPr>
          <p:cNvPr id="112" name="Gr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126" name="Metin Yer Tutucusu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r-TR"/>
              <a:t>Asıl başlık stili için tıklatın</a:t>
            </a:r>
            <a:endParaRPr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r-TR"/>
              <a:t>Asıl başlık stili için tıklatın</a:t>
            </a:r>
            <a:endParaRPr dirty="0"/>
          </a:p>
        </p:txBody>
      </p:sp>
      <p:grpSp>
        <p:nvGrpSpPr>
          <p:cNvPr id="8" name="Gr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erbest 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erbest Biçi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erbest Biçi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erbest Biçi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erbest Biçi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erbest Biçi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erbest Biçi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erbest Biçi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erbest Biçi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erbest Biçi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erbest Biçi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erbest Biçi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Resim Yer Tutucusu 2" descr="Resim eklemek için boş yer tutucu. Yer tutucuya tıklayın ve eklemek istediğiniz resmi seçin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İki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/>
              <a:t>Asıl başlık stili için tıklatın</a:t>
            </a:r>
            <a:endParaRPr lang="tr"/>
          </a:p>
        </p:txBody>
      </p:sp>
      <p:grpSp>
        <p:nvGrpSpPr>
          <p:cNvPr id="9" name="Gr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39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grpSp>
        <p:nvGrpSpPr>
          <p:cNvPr id="22" name="Gr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40" name="Metin Yer Tutucusu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 lang="tr"/>
          </a:p>
        </p:txBody>
      </p:sp>
      <p:grpSp>
        <p:nvGrpSpPr>
          <p:cNvPr id="52" name="Gr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81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grpSp>
        <p:nvGrpSpPr>
          <p:cNvPr id="84" name="Gr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82" name="Metin Yer Tutucusu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grpSp>
        <p:nvGrpSpPr>
          <p:cNvPr id="97" name="Gr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83" name="Metin Yer Tutucusu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"/>
              <a:t>Asıl metin stillerini düzenle</a:t>
            </a:r>
          </a:p>
          <a:p>
            <a:pPr lvl="1" rtl="0"/>
            <a:r>
              <a:rPr lang="tr"/>
              <a:t>İkinci düzey</a:t>
            </a:r>
          </a:p>
          <a:p>
            <a:pPr lvl="2" rtl="0"/>
            <a:r>
              <a:rPr lang="tr"/>
              <a:t>Üçüncü düzey</a:t>
            </a:r>
          </a:p>
          <a:p>
            <a:pPr lvl="3" rtl="0"/>
            <a:r>
              <a:rPr lang="tr"/>
              <a:t>Dördüncü düzey</a:t>
            </a:r>
          </a:p>
          <a:p>
            <a:pPr lvl="4" rtl="0"/>
            <a:r>
              <a:rPr lang="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tr" dirty="0"/>
              <a:t>Sampling and Sample Preparation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1604554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tr" dirty="0"/>
              <a:t>Assoc Prof. ÖZGE ŞAKIYAN DEMİRKOL</a:t>
            </a:r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r>
              <a:rPr lang="tr" sz="1200" dirty="0"/>
              <a:t>01.03.2021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5214" y="581891"/>
            <a:ext cx="10058400" cy="5399809"/>
          </a:xfrm>
        </p:spPr>
        <p:txBody>
          <a:bodyPr/>
          <a:lstStyle/>
          <a:p>
            <a:r>
              <a:rPr lang="tr-TR" dirty="0" err="1" smtClean="0"/>
              <a:t>Moreover</a:t>
            </a:r>
            <a:r>
              <a:rPr lang="tr-TR" dirty="0" smtClean="0"/>
              <a:t>,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importance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analysis</a:t>
            </a:r>
            <a:r>
              <a:rPr lang="tr-TR" dirty="0" smtClean="0"/>
              <a:t> is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effective</a:t>
            </a:r>
            <a:r>
              <a:rPr lang="tr-TR" dirty="0" smtClean="0"/>
              <a:t>.</a:t>
            </a:r>
            <a:endParaRPr lang="tr-TR" dirty="0"/>
          </a:p>
        </p:txBody>
      </p:sp>
      <p:cxnSp>
        <p:nvCxnSpPr>
          <p:cNvPr id="5" name="Düz Ok Bağlayıcısı 4"/>
          <p:cNvCxnSpPr/>
          <p:nvPr/>
        </p:nvCxnSpPr>
        <p:spPr>
          <a:xfrm flipH="1">
            <a:off x="3916218" y="969818"/>
            <a:ext cx="2530764" cy="471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/>
          <p:nvPr/>
        </p:nvCxnSpPr>
        <p:spPr>
          <a:xfrm>
            <a:off x="6936509" y="969818"/>
            <a:ext cx="92364" cy="600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>
            <a:off x="8543636" y="969818"/>
            <a:ext cx="1025237" cy="591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2115127" y="1385516"/>
            <a:ext cx="309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Critical</a:t>
            </a:r>
          </a:p>
          <a:p>
            <a:r>
              <a:rPr lang="tr-TR" dirty="0" err="1" smtClean="0"/>
              <a:t>e.g</a:t>
            </a:r>
            <a:r>
              <a:rPr lang="tr-TR" dirty="0" smtClean="0"/>
              <a:t>. </a:t>
            </a:r>
            <a:r>
              <a:rPr lang="tr-TR" dirty="0" err="1" smtClean="0"/>
              <a:t>Toxicitiy</a:t>
            </a:r>
            <a:r>
              <a:rPr lang="tr-TR" dirty="0" smtClean="0"/>
              <a:t> </a:t>
            </a:r>
            <a:r>
              <a:rPr lang="tr-TR" dirty="0" err="1" smtClean="0"/>
              <a:t>tests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4996873" y="1588777"/>
            <a:ext cx="3498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Major</a:t>
            </a:r>
            <a:endParaRPr lang="tr-TR" dirty="0" smtClean="0"/>
          </a:p>
          <a:p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properties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not </a:t>
            </a:r>
            <a:r>
              <a:rPr lang="tr-TR" dirty="0" err="1" smtClean="0"/>
              <a:t>harmful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health</a:t>
            </a:r>
            <a:r>
              <a:rPr lang="tr-TR" dirty="0" smtClean="0"/>
              <a:t> but not </a:t>
            </a:r>
            <a:r>
              <a:rPr lang="tr-TR" dirty="0" err="1" smtClean="0"/>
              <a:t>true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tr-TR" dirty="0" err="1" smtClean="0"/>
              <a:t>detected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9056254" y="1588777"/>
            <a:ext cx="28771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Minor</a:t>
            </a:r>
            <a:endParaRPr lang="tr-TR" dirty="0" smtClean="0"/>
          </a:p>
          <a:p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propertieswhich</a:t>
            </a:r>
            <a:r>
              <a:rPr lang="tr-TR" dirty="0" smtClean="0"/>
              <a:t> can be </a:t>
            </a:r>
            <a:r>
              <a:rPr lang="tr-TR" dirty="0" err="1" smtClean="0"/>
              <a:t>detected</a:t>
            </a:r>
            <a:r>
              <a:rPr lang="tr-TR" dirty="0" smtClean="0"/>
              <a:t> in </a:t>
            </a:r>
            <a:r>
              <a:rPr lang="tr-TR" dirty="0" err="1" smtClean="0"/>
              <a:t>foods</a:t>
            </a:r>
            <a:r>
              <a:rPr lang="tr-TR" dirty="0" smtClean="0"/>
              <a:t> but not </a:t>
            </a:r>
            <a:r>
              <a:rPr lang="tr-TR" dirty="0" err="1" smtClean="0"/>
              <a:t>appropriate</a:t>
            </a:r>
            <a:r>
              <a:rPr lang="tr-TR" dirty="0" smtClean="0"/>
              <a:t> </a:t>
            </a:r>
            <a:r>
              <a:rPr lang="tr-TR" dirty="0" err="1" smtClean="0"/>
              <a:t>according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economical</a:t>
            </a:r>
            <a:r>
              <a:rPr lang="tr-TR" dirty="0" smtClean="0"/>
              <a:t> </a:t>
            </a:r>
            <a:r>
              <a:rPr lang="tr-TR" dirty="0" err="1" smtClean="0"/>
              <a:t>aspects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808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Preparation</a:t>
            </a:r>
            <a:r>
              <a:rPr lang="tr-TR" dirty="0" smtClean="0"/>
              <a:t> of </a:t>
            </a:r>
            <a:r>
              <a:rPr lang="tr-TR" dirty="0" err="1" smtClean="0"/>
              <a:t>samples</a:t>
            </a:r>
            <a:r>
              <a:rPr lang="tr-TR" dirty="0" smtClean="0"/>
              <a:t>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Grinding</a:t>
            </a:r>
            <a:endParaRPr lang="tr-TR" dirty="0" smtClean="0"/>
          </a:p>
          <a:p>
            <a:r>
              <a:rPr lang="tr-TR" dirty="0" smtClean="0"/>
              <a:t>Size </a:t>
            </a:r>
            <a:r>
              <a:rPr lang="tr-TR" dirty="0" err="1" smtClean="0"/>
              <a:t>determination</a:t>
            </a:r>
            <a:endParaRPr lang="tr-TR" dirty="0" smtClean="0"/>
          </a:p>
          <a:p>
            <a:r>
              <a:rPr lang="tr-TR" dirty="0" err="1" smtClean="0"/>
              <a:t>Enzymatic</a:t>
            </a:r>
            <a:r>
              <a:rPr lang="tr-TR" dirty="0" smtClean="0"/>
              <a:t> </a:t>
            </a:r>
            <a:r>
              <a:rPr lang="tr-TR" dirty="0" err="1" smtClean="0"/>
              <a:t>inactivation</a:t>
            </a:r>
            <a:endParaRPr lang="tr-TR" dirty="0" smtClean="0"/>
          </a:p>
          <a:p>
            <a:r>
              <a:rPr lang="tr-TR" dirty="0" err="1" smtClean="0"/>
              <a:t>Drying</a:t>
            </a:r>
            <a:endParaRPr lang="tr-TR" dirty="0" smtClean="0"/>
          </a:p>
          <a:p>
            <a:r>
              <a:rPr lang="tr-TR" dirty="0" err="1" smtClean="0"/>
              <a:t>Extraction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078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5214" y="443345"/>
            <a:ext cx="10058400" cy="5538355"/>
          </a:xfrm>
        </p:spPr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pretreated</a:t>
            </a:r>
            <a:r>
              <a:rPr lang="tr-TR" dirty="0" smtClean="0"/>
              <a:t> </a:t>
            </a:r>
            <a:r>
              <a:rPr lang="tr-TR" dirty="0" err="1" smtClean="0"/>
              <a:t>samples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placed</a:t>
            </a:r>
            <a:r>
              <a:rPr lang="tr-TR" dirty="0" smtClean="0"/>
              <a:t> in </a:t>
            </a:r>
            <a:r>
              <a:rPr lang="tr-TR" dirty="0" err="1" smtClean="0"/>
              <a:t>dishes</a:t>
            </a:r>
            <a:r>
              <a:rPr lang="tr-TR" dirty="0" smtClean="0"/>
              <a:t>.</a:t>
            </a:r>
          </a:p>
          <a:p>
            <a:pPr lvl="1"/>
            <a:r>
              <a:rPr lang="tr-TR" dirty="0" err="1"/>
              <a:t>Should</a:t>
            </a:r>
            <a:r>
              <a:rPr lang="tr-TR" dirty="0"/>
              <a:t> be </a:t>
            </a:r>
            <a:r>
              <a:rPr lang="tr-TR" dirty="0" err="1"/>
              <a:t>capable</a:t>
            </a:r>
            <a:r>
              <a:rPr lang="tr-TR" dirty="0"/>
              <a:t> of </a:t>
            </a:r>
            <a:r>
              <a:rPr lang="tr-TR" dirty="0" err="1"/>
              <a:t>hermetically</a:t>
            </a:r>
            <a:r>
              <a:rPr lang="tr-TR" dirty="0"/>
              <a:t> </a:t>
            </a:r>
            <a:r>
              <a:rPr lang="tr-TR" dirty="0" err="1"/>
              <a:t>sealed</a:t>
            </a:r>
            <a:r>
              <a:rPr lang="tr-TR" dirty="0"/>
              <a:t> </a:t>
            </a: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required</a:t>
            </a:r>
            <a:endParaRPr lang="tr-TR" dirty="0"/>
          </a:p>
          <a:p>
            <a:pPr lvl="1"/>
            <a:r>
              <a:rPr lang="tr-TR" dirty="0" err="1"/>
              <a:t>Should</a:t>
            </a:r>
            <a:r>
              <a:rPr lang="tr-TR" dirty="0"/>
              <a:t> not </a:t>
            </a:r>
            <a:r>
              <a:rPr lang="tr-TR" dirty="0" err="1"/>
              <a:t>react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sample</a:t>
            </a:r>
            <a:endParaRPr lang="tr-TR" dirty="0"/>
          </a:p>
          <a:p>
            <a:pPr lvl="1"/>
            <a:r>
              <a:rPr lang="tr-TR" dirty="0" err="1"/>
              <a:t>Should</a:t>
            </a:r>
            <a:r>
              <a:rPr lang="tr-TR" dirty="0"/>
              <a:t> not </a:t>
            </a:r>
            <a:r>
              <a:rPr lang="tr-TR" dirty="0" err="1"/>
              <a:t>affect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taste</a:t>
            </a:r>
            <a:r>
              <a:rPr lang="tr-TR" dirty="0"/>
              <a:t>, </a:t>
            </a:r>
            <a:r>
              <a:rPr lang="tr-TR" dirty="0" err="1"/>
              <a:t>odor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pH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sample</a:t>
            </a: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Labelling</a:t>
            </a:r>
            <a:r>
              <a:rPr lang="tr-TR" dirty="0" smtClean="0"/>
              <a:t>:</a:t>
            </a:r>
          </a:p>
          <a:p>
            <a:pPr lvl="1"/>
            <a:r>
              <a:rPr lang="tr-TR" dirty="0" err="1" smtClean="0"/>
              <a:t>The</a:t>
            </a:r>
            <a:r>
              <a:rPr lang="tr-TR" dirty="0" smtClean="0"/>
              <a:t> name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sample</a:t>
            </a:r>
            <a:endParaRPr lang="tr-TR" dirty="0" smtClean="0"/>
          </a:p>
          <a:p>
            <a:pPr lvl="1"/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date</a:t>
            </a:r>
            <a:r>
              <a:rPr lang="tr-TR" dirty="0" smtClean="0"/>
              <a:t> </a:t>
            </a:r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sample</a:t>
            </a:r>
            <a:r>
              <a:rPr lang="tr-TR" dirty="0" smtClean="0"/>
              <a:t> </a:t>
            </a:r>
            <a:r>
              <a:rPr lang="tr-TR" dirty="0" err="1" smtClean="0"/>
              <a:t>prepared</a:t>
            </a:r>
            <a:endParaRPr lang="tr-TR" dirty="0" smtClean="0"/>
          </a:p>
          <a:p>
            <a:pPr lvl="1"/>
            <a:r>
              <a:rPr lang="tr-TR" dirty="0" smtClean="0"/>
              <a:t>Analysis </a:t>
            </a:r>
            <a:r>
              <a:rPr lang="tr-TR" dirty="0" err="1" smtClean="0"/>
              <a:t>date</a:t>
            </a:r>
            <a:endParaRPr lang="tr-TR" dirty="0" smtClean="0"/>
          </a:p>
          <a:p>
            <a:pPr lvl="1"/>
            <a:r>
              <a:rPr lang="tr-TR" dirty="0" err="1" smtClean="0"/>
              <a:t>The</a:t>
            </a:r>
            <a:r>
              <a:rPr lang="tr-TR" dirty="0" smtClean="0"/>
              <a:t> name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analyst</a:t>
            </a:r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50616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r="1313"/>
          <a:stretch>
            <a:fillRect/>
          </a:stretch>
        </p:blipFill>
        <p:spPr/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127131" y="3860321"/>
            <a:ext cx="3840480" cy="406879"/>
          </a:xfrm>
        </p:spPr>
        <p:txBody>
          <a:bodyPr>
            <a:noAutofit/>
          </a:bodyPr>
          <a:lstStyle/>
          <a:p>
            <a:r>
              <a:rPr lang="tr-TR" sz="2000" dirty="0" err="1"/>
              <a:t>Thanks</a:t>
            </a:r>
            <a:r>
              <a:rPr lang="tr-TR" sz="2000" dirty="0"/>
              <a:t>!!!!</a:t>
            </a:r>
          </a:p>
          <a:p>
            <a:endParaRPr lang="tr-TR" sz="2000" dirty="0"/>
          </a:p>
          <a:p>
            <a:r>
              <a:rPr lang="tr-TR" sz="2000" dirty="0"/>
              <a:t>osakiyan@ankara.edu.tr</a:t>
            </a:r>
          </a:p>
        </p:txBody>
      </p:sp>
    </p:spTree>
    <p:extLst>
      <p:ext uri="{BB962C8B-B14F-4D97-AF65-F5344CB8AC3E}">
        <p14:creationId xmlns:p14="http://schemas.microsoft.com/office/powerpoint/2010/main" val="26525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Terms</a:t>
            </a:r>
            <a:r>
              <a:rPr lang="tr-TR" dirty="0"/>
              <a:t> </a:t>
            </a:r>
            <a:r>
              <a:rPr lang="tr-TR" dirty="0" err="1"/>
              <a:t>crucial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learn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understand</a:t>
            </a:r>
            <a:r>
              <a:rPr lang="tr-TR" dirty="0"/>
              <a:t> </a:t>
            </a:r>
            <a:r>
              <a:rPr lang="tr-TR" dirty="0" err="1"/>
              <a:t>food</a:t>
            </a:r>
            <a:r>
              <a:rPr lang="tr-TR" dirty="0"/>
              <a:t> </a:t>
            </a:r>
            <a:r>
              <a:rPr lang="tr-TR" dirty="0" err="1"/>
              <a:t>analysis</a:t>
            </a:r>
            <a:r>
              <a:rPr lang="tr-TR" dirty="0"/>
              <a:t>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Food</a:t>
            </a:r>
            <a:r>
              <a:rPr lang="tr-TR" dirty="0"/>
              <a:t> </a:t>
            </a:r>
            <a:r>
              <a:rPr lang="tr-TR" dirty="0" err="1"/>
              <a:t>analysis</a:t>
            </a:r>
            <a:r>
              <a:rPr lang="tr-TR" dirty="0"/>
              <a:t> </a:t>
            </a:r>
            <a:r>
              <a:rPr lang="tr-TR" dirty="0" err="1"/>
              <a:t>includes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following</a:t>
            </a:r>
            <a:r>
              <a:rPr lang="tr-TR" dirty="0"/>
              <a:t> </a:t>
            </a:r>
            <a:r>
              <a:rPr lang="tr-TR" dirty="0" err="1"/>
              <a:t>steps</a:t>
            </a:r>
            <a:r>
              <a:rPr lang="tr-TR" dirty="0"/>
              <a:t>:</a:t>
            </a:r>
          </a:p>
          <a:p>
            <a:pPr lvl="1"/>
            <a:r>
              <a:rPr lang="tr-TR" dirty="0" err="1"/>
              <a:t>Sampling</a:t>
            </a:r>
            <a:endParaRPr lang="tr-TR" dirty="0"/>
          </a:p>
          <a:p>
            <a:pPr lvl="1"/>
            <a:r>
              <a:rPr lang="tr-TR" dirty="0" err="1"/>
              <a:t>Sample</a:t>
            </a:r>
            <a:r>
              <a:rPr lang="tr-TR" dirty="0"/>
              <a:t> </a:t>
            </a:r>
            <a:r>
              <a:rPr lang="tr-TR" dirty="0" err="1"/>
              <a:t>preparation</a:t>
            </a:r>
            <a:endParaRPr lang="tr-TR" dirty="0"/>
          </a:p>
          <a:p>
            <a:pPr lvl="1"/>
            <a:r>
              <a:rPr lang="tr-TR" dirty="0" err="1"/>
              <a:t>Laboratory</a:t>
            </a:r>
            <a:r>
              <a:rPr lang="tr-TR" dirty="0"/>
              <a:t> </a:t>
            </a:r>
            <a:r>
              <a:rPr lang="tr-TR" dirty="0" err="1"/>
              <a:t>analysis</a:t>
            </a:r>
            <a:r>
              <a:rPr lang="tr-TR" dirty="0"/>
              <a:t>                  </a:t>
            </a:r>
            <a:r>
              <a:rPr lang="tr-TR" dirty="0" err="1"/>
              <a:t>Error</a:t>
            </a:r>
            <a:r>
              <a:rPr lang="tr-TR" dirty="0"/>
              <a:t>         </a:t>
            </a:r>
            <a:r>
              <a:rPr lang="tr-TR" dirty="0" err="1"/>
              <a:t>Certainty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reliability</a:t>
            </a:r>
            <a:endParaRPr lang="tr-TR" dirty="0"/>
          </a:p>
          <a:p>
            <a:pPr lvl="1"/>
            <a:r>
              <a:rPr lang="tr-TR" dirty="0"/>
              <a:t>Data </a:t>
            </a:r>
            <a:r>
              <a:rPr lang="tr-TR" dirty="0" err="1"/>
              <a:t>processing</a:t>
            </a:r>
            <a:endParaRPr lang="tr-TR" dirty="0"/>
          </a:p>
          <a:p>
            <a:pPr lvl="1"/>
            <a:r>
              <a:rPr lang="tr-TR" dirty="0" err="1"/>
              <a:t>Interpretation</a:t>
            </a:r>
            <a:endParaRPr lang="tr-TR" dirty="0"/>
          </a:p>
        </p:txBody>
      </p:sp>
      <p:sp>
        <p:nvSpPr>
          <p:cNvPr id="4" name="Sağ Ayraç 3"/>
          <p:cNvSpPr/>
          <p:nvPr/>
        </p:nvSpPr>
        <p:spPr>
          <a:xfrm>
            <a:off x="5268686" y="2412274"/>
            <a:ext cx="95794" cy="19333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/>
          <p:nvPr/>
        </p:nvCxnSpPr>
        <p:spPr>
          <a:xfrm>
            <a:off x="7097486" y="3370217"/>
            <a:ext cx="505097" cy="26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H="1">
            <a:off x="11007634" y="3126377"/>
            <a:ext cx="17417" cy="409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8577943" y="4275908"/>
            <a:ext cx="3317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VARIANCE</a:t>
            </a:r>
          </a:p>
        </p:txBody>
      </p:sp>
    </p:spTree>
    <p:extLst>
      <p:ext uri="{BB962C8B-B14F-4D97-AF65-F5344CB8AC3E}">
        <p14:creationId xmlns:p14="http://schemas.microsoft.com/office/powerpoint/2010/main" val="393437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5214" y="544945"/>
            <a:ext cx="10058400" cy="6216073"/>
          </a:xfrm>
        </p:spPr>
        <p:txBody>
          <a:bodyPr>
            <a:normAutofit/>
          </a:bodyPr>
          <a:lstStyle/>
          <a:p>
            <a:r>
              <a:rPr lang="en-US" b="1" dirty="0"/>
              <a:t>Variance </a:t>
            </a:r>
            <a:r>
              <a:rPr lang="en-US" dirty="0"/>
              <a:t>is an estimate</a:t>
            </a:r>
            <a:r>
              <a:rPr lang="tr-TR" dirty="0"/>
              <a:t> </a:t>
            </a:r>
            <a:r>
              <a:rPr lang="en-US" dirty="0"/>
              <a:t>of the uncertainty. </a:t>
            </a:r>
            <a:endParaRPr lang="tr-TR" dirty="0"/>
          </a:p>
          <a:p>
            <a:endParaRPr lang="tr-TR" dirty="0"/>
          </a:p>
          <a:p>
            <a:r>
              <a:rPr lang="en-US" dirty="0"/>
              <a:t>The total variance of the whole</a:t>
            </a:r>
            <a:r>
              <a:rPr lang="tr-TR" dirty="0"/>
              <a:t> </a:t>
            </a:r>
            <a:r>
              <a:rPr lang="en-US" dirty="0"/>
              <a:t>testing procedure is equal to the sum of the variances</a:t>
            </a:r>
            <a:r>
              <a:rPr lang="tr-TR" dirty="0"/>
              <a:t> </a:t>
            </a:r>
            <a:r>
              <a:rPr lang="en-US" dirty="0"/>
              <a:t>associated with each step of the sampling procedure</a:t>
            </a:r>
            <a:r>
              <a:rPr lang="tr-TR" dirty="0"/>
              <a:t> </a:t>
            </a:r>
            <a:r>
              <a:rPr lang="en-US" dirty="0"/>
              <a:t>and represents the </a:t>
            </a:r>
            <a:r>
              <a:rPr lang="en-US" b="1" dirty="0"/>
              <a:t>precision </a:t>
            </a:r>
            <a:r>
              <a:rPr lang="en-US" dirty="0"/>
              <a:t>of the process. Precision</a:t>
            </a:r>
            <a:r>
              <a:rPr lang="tr-TR" dirty="0"/>
              <a:t> </a:t>
            </a:r>
            <a:r>
              <a:rPr lang="en-US" dirty="0"/>
              <a:t>is a measure of the reproducibility of the data. </a:t>
            </a:r>
            <a:endParaRPr lang="tr-TR" dirty="0"/>
          </a:p>
          <a:p>
            <a:endParaRPr lang="tr-TR" dirty="0"/>
          </a:p>
          <a:p>
            <a:r>
              <a:rPr lang="en-US" dirty="0"/>
              <a:t>In contrast,</a:t>
            </a:r>
            <a:r>
              <a:rPr lang="tr-TR" dirty="0"/>
              <a:t> </a:t>
            </a:r>
            <a:r>
              <a:rPr lang="en-US" b="1" dirty="0"/>
              <a:t>accuracy </a:t>
            </a:r>
            <a:r>
              <a:rPr lang="en-US" dirty="0"/>
              <a:t>is a measure of how close the data are 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true</a:t>
            </a:r>
            <a:r>
              <a:rPr lang="tr-TR" dirty="0"/>
              <a:t> </a:t>
            </a:r>
            <a:r>
              <a:rPr lang="tr-TR" dirty="0" err="1"/>
              <a:t>value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231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What</a:t>
            </a:r>
            <a:r>
              <a:rPr lang="tr-TR" dirty="0"/>
              <a:t> is a </a:t>
            </a:r>
            <a:r>
              <a:rPr lang="tr-TR" dirty="0" err="1"/>
              <a:t>sample</a:t>
            </a:r>
            <a:r>
              <a:rPr lang="tr-TR" dirty="0"/>
              <a:t>, </a:t>
            </a:r>
            <a:r>
              <a:rPr lang="tr-TR" dirty="0" err="1"/>
              <a:t>population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sampling</a:t>
            </a:r>
            <a:r>
              <a:rPr lang="tr-TR" dirty="0"/>
              <a:t>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small</a:t>
            </a:r>
            <a:r>
              <a:rPr lang="tr-TR" dirty="0"/>
              <a:t> </a:t>
            </a:r>
            <a:r>
              <a:rPr lang="en-US" dirty="0"/>
              <a:t>portions taken for analysis are referred to as </a:t>
            </a:r>
            <a:r>
              <a:rPr lang="en-US" b="1" dirty="0"/>
              <a:t>samples</a:t>
            </a:r>
            <a:r>
              <a:rPr lang="en-US" dirty="0"/>
              <a:t>,</a:t>
            </a:r>
          </a:p>
          <a:p>
            <a:r>
              <a:rPr lang="tr-TR" dirty="0"/>
              <a:t>T</a:t>
            </a:r>
            <a:r>
              <a:rPr lang="en-US" dirty="0"/>
              <a:t>he entire lot or the entire production for a certain</a:t>
            </a:r>
            <a:r>
              <a:rPr lang="tr-TR" dirty="0"/>
              <a:t> </a:t>
            </a:r>
            <a:r>
              <a:rPr lang="en-US" dirty="0"/>
              <a:t>period of time, in the case of continuous processes, is</a:t>
            </a:r>
            <a:r>
              <a:rPr lang="tr-TR" dirty="0"/>
              <a:t> </a:t>
            </a:r>
            <a:r>
              <a:rPr lang="en-US" dirty="0"/>
              <a:t>called a </a:t>
            </a:r>
            <a:r>
              <a:rPr lang="en-US" b="1" dirty="0"/>
              <a:t>population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The process of taking samples</a:t>
            </a:r>
            <a:r>
              <a:rPr lang="tr-TR" dirty="0"/>
              <a:t> </a:t>
            </a:r>
            <a:r>
              <a:rPr lang="en-US" dirty="0"/>
              <a:t>from a population is called </a:t>
            </a:r>
            <a:r>
              <a:rPr lang="en-US" b="1" dirty="0"/>
              <a:t>sampling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131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Why</a:t>
            </a:r>
            <a:r>
              <a:rPr lang="tr-TR" dirty="0"/>
              <a:t> </a:t>
            </a:r>
            <a:r>
              <a:rPr lang="tr-TR" dirty="0" err="1"/>
              <a:t>sampling</a:t>
            </a:r>
            <a:r>
              <a:rPr lang="tr-TR" dirty="0"/>
              <a:t> is </a:t>
            </a:r>
            <a:r>
              <a:rPr lang="tr-TR" dirty="0" err="1"/>
              <a:t>important</a:t>
            </a:r>
            <a:r>
              <a:rPr lang="tr-TR" dirty="0"/>
              <a:t>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5510349"/>
          </a:xfrm>
        </p:spPr>
        <p:txBody>
          <a:bodyPr>
            <a:normAutofit/>
          </a:bodyPr>
          <a:lstStyle/>
          <a:p>
            <a:r>
              <a:rPr lang="tr-TR" dirty="0"/>
              <a:t>I</a:t>
            </a:r>
            <a:r>
              <a:rPr lang="en-US" dirty="0"/>
              <a:t>n the case of food products, analyzing</a:t>
            </a:r>
            <a:r>
              <a:rPr lang="tr-TR" dirty="0"/>
              <a:t> </a:t>
            </a:r>
            <a:r>
              <a:rPr lang="en-US" dirty="0"/>
              <a:t>a whole population would be practically</a:t>
            </a:r>
            <a:r>
              <a:rPr lang="tr-TR" dirty="0"/>
              <a:t> </a:t>
            </a:r>
            <a:r>
              <a:rPr lang="en-US" dirty="0"/>
              <a:t>impossible because of the destructive nature of most</a:t>
            </a:r>
            <a:r>
              <a:rPr lang="tr-TR" dirty="0"/>
              <a:t> </a:t>
            </a:r>
            <a:r>
              <a:rPr lang="tr-TR" dirty="0" err="1"/>
              <a:t>analytical</a:t>
            </a:r>
            <a:r>
              <a:rPr lang="tr-TR" dirty="0"/>
              <a:t> </a:t>
            </a:r>
            <a:r>
              <a:rPr lang="tr-TR" dirty="0" err="1"/>
              <a:t>methods</a:t>
            </a:r>
            <a:r>
              <a:rPr lang="tr-TR" dirty="0"/>
              <a:t>.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              </a:t>
            </a:r>
            <a:r>
              <a:rPr lang="tr-TR" dirty="0" err="1"/>
              <a:t>So</a:t>
            </a:r>
            <a:r>
              <a:rPr lang="tr-TR" dirty="0"/>
              <a:t> a </a:t>
            </a:r>
            <a:r>
              <a:rPr lang="tr-TR" dirty="0" err="1"/>
              <a:t>sampling</a:t>
            </a:r>
            <a:r>
              <a:rPr lang="tr-TR" dirty="0"/>
              <a:t> </a:t>
            </a:r>
            <a:r>
              <a:rPr lang="tr-TR" dirty="0" err="1"/>
              <a:t>procedure</a:t>
            </a:r>
            <a:r>
              <a:rPr lang="tr-TR" dirty="0"/>
              <a:t> is </a:t>
            </a:r>
            <a:r>
              <a:rPr lang="tr-TR" dirty="0" err="1"/>
              <a:t>required</a:t>
            </a:r>
            <a:r>
              <a:rPr lang="tr-TR" dirty="0"/>
              <a:t>. </a:t>
            </a:r>
          </a:p>
          <a:p>
            <a:endParaRPr lang="tr-TR" dirty="0"/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reliability</a:t>
            </a:r>
            <a:r>
              <a:rPr lang="tr-TR" dirty="0"/>
              <a:t> of </a:t>
            </a:r>
            <a:r>
              <a:rPr lang="en-US" dirty="0"/>
              <a:t>sampling is dependent more on the sample size than</a:t>
            </a:r>
            <a:r>
              <a:rPr lang="tr-TR" dirty="0"/>
              <a:t> </a:t>
            </a:r>
            <a:r>
              <a:rPr lang="en-US" dirty="0"/>
              <a:t>on the population size. The larger the sample size,</a:t>
            </a:r>
            <a:r>
              <a:rPr lang="tr-TR" dirty="0"/>
              <a:t> </a:t>
            </a:r>
            <a:r>
              <a:rPr lang="en-US" dirty="0"/>
              <a:t>the more reliable the sampling. However, sample size</a:t>
            </a:r>
            <a:r>
              <a:rPr lang="tr-TR" dirty="0"/>
              <a:t> </a:t>
            </a:r>
            <a:r>
              <a:rPr lang="en-US" dirty="0"/>
              <a:t>is limited by time, cost, sampling methods, and the</a:t>
            </a:r>
            <a:r>
              <a:rPr lang="tr-TR" dirty="0"/>
              <a:t> </a:t>
            </a:r>
            <a:r>
              <a:rPr lang="en-US" dirty="0"/>
              <a:t>logistics of sample handling, analysis, and data processing.</a:t>
            </a:r>
            <a:endParaRPr lang="tr-TR" dirty="0"/>
          </a:p>
        </p:txBody>
      </p:sp>
      <p:sp>
        <p:nvSpPr>
          <p:cNvPr id="4" name="Aşağı Ok 3"/>
          <p:cNvSpPr/>
          <p:nvPr/>
        </p:nvSpPr>
        <p:spPr>
          <a:xfrm>
            <a:off x="4833257" y="3004457"/>
            <a:ext cx="627017" cy="618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621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52946" y="-92364"/>
            <a:ext cx="10190742" cy="1828800"/>
          </a:xfrm>
        </p:spPr>
        <p:txBody>
          <a:bodyPr rtlCol="0">
            <a:normAutofit/>
          </a:bodyPr>
          <a:lstStyle/>
          <a:p>
            <a:r>
              <a:rPr lang="tr-TR" b="1" dirty="0" err="1"/>
              <a:t>Factors</a:t>
            </a:r>
            <a:r>
              <a:rPr lang="tr-TR" b="1" dirty="0"/>
              <a:t> </a:t>
            </a:r>
            <a:r>
              <a:rPr lang="tr-TR" b="1" dirty="0" err="1"/>
              <a:t>Affecting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Choice</a:t>
            </a: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>of </a:t>
            </a:r>
            <a:r>
              <a:rPr lang="tr-TR" b="1" dirty="0" err="1"/>
              <a:t>Sampling</a:t>
            </a:r>
            <a:r>
              <a:rPr lang="tr-TR" b="1" dirty="0"/>
              <a:t> </a:t>
            </a:r>
            <a:r>
              <a:rPr lang="tr-TR" b="1" dirty="0" err="1"/>
              <a:t>Plans</a:t>
            </a:r>
            <a:endParaRPr lang="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968" y="1052944"/>
            <a:ext cx="3601952" cy="566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2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err="1"/>
              <a:t>Purpose</a:t>
            </a:r>
            <a:r>
              <a:rPr lang="tr-TR" b="1" i="1" dirty="0"/>
              <a:t> of </a:t>
            </a:r>
            <a:r>
              <a:rPr lang="tr-TR" b="1" i="1" dirty="0" err="1"/>
              <a:t>Inspection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5214" y="1752599"/>
            <a:ext cx="10058400" cy="5193145"/>
          </a:xfrm>
        </p:spPr>
        <p:txBody>
          <a:bodyPr/>
          <a:lstStyle/>
          <a:p>
            <a:r>
              <a:rPr lang="tr-TR" dirty="0" err="1"/>
              <a:t>In</a:t>
            </a:r>
            <a:r>
              <a:rPr lang="tr-TR" dirty="0"/>
              <a:t> general t</a:t>
            </a:r>
            <a:r>
              <a:rPr lang="en-US" dirty="0"/>
              <a:t>h</a:t>
            </a:r>
            <a:r>
              <a:rPr lang="tr-TR" dirty="0"/>
              <a:t>e</a:t>
            </a:r>
            <a:r>
              <a:rPr lang="en-US" dirty="0"/>
              <a:t> two primary objectives of sampling are</a:t>
            </a:r>
            <a:r>
              <a:rPr lang="tr-TR" dirty="0"/>
              <a:t>;</a:t>
            </a:r>
          </a:p>
          <a:p>
            <a:pPr lvl="1"/>
            <a:r>
              <a:rPr lang="en-US" dirty="0"/>
              <a:t>to estimate the average value of a characteristic</a:t>
            </a:r>
            <a:r>
              <a:rPr lang="tr-TR" dirty="0"/>
              <a:t>,</a:t>
            </a:r>
            <a:endParaRPr lang="en-US" dirty="0"/>
          </a:p>
          <a:p>
            <a:pPr lvl="1"/>
            <a:r>
              <a:rPr lang="tr-TR" dirty="0" err="1"/>
              <a:t>to</a:t>
            </a:r>
            <a:r>
              <a:rPr lang="tr-TR" dirty="0"/>
              <a:t> </a:t>
            </a:r>
            <a:r>
              <a:rPr lang="en-US" dirty="0"/>
              <a:t>determine if the average value meets the specifications</a:t>
            </a:r>
            <a:r>
              <a:rPr lang="tr-TR" dirty="0"/>
              <a:t> </a:t>
            </a:r>
            <a:r>
              <a:rPr lang="en-US" dirty="0"/>
              <a:t>defined in the sampling plan.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032" y="3713883"/>
            <a:ext cx="4649932" cy="2279821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123454" y="4581237"/>
            <a:ext cx="397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individual</a:t>
            </a:r>
            <a:r>
              <a:rPr lang="tr-TR" dirty="0"/>
              <a:t> </a:t>
            </a:r>
            <a:r>
              <a:rPr lang="tr-TR" dirty="0" err="1"/>
              <a:t>possible</a:t>
            </a:r>
            <a:r>
              <a:rPr lang="tr-TR" dirty="0"/>
              <a:t> </a:t>
            </a:r>
            <a:r>
              <a:rPr lang="tr-TR" dirty="0" err="1"/>
              <a:t>objectives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145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Nature of Population and Product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0312" y="1752600"/>
            <a:ext cx="10058400" cy="4229100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Populations</a:t>
            </a:r>
            <a:r>
              <a:rPr lang="tr-TR" dirty="0" smtClean="0"/>
              <a:t> </a:t>
            </a:r>
            <a:r>
              <a:rPr lang="tr-TR" dirty="0"/>
              <a:t>for </a:t>
            </a:r>
            <a:r>
              <a:rPr lang="tr-TR" dirty="0" err="1"/>
              <a:t>sampling</a:t>
            </a:r>
            <a:r>
              <a:rPr lang="tr-TR" dirty="0"/>
              <a:t> are </a:t>
            </a:r>
            <a:r>
              <a:rPr lang="tr-TR" dirty="0" err="1"/>
              <a:t>often</a:t>
            </a:r>
            <a:r>
              <a:rPr lang="tr-TR" dirty="0"/>
              <a:t> </a:t>
            </a:r>
            <a:r>
              <a:rPr lang="tr-TR" dirty="0" err="1"/>
              <a:t>defined</a:t>
            </a:r>
            <a:r>
              <a:rPr lang="tr-TR" dirty="0"/>
              <a:t> in </a:t>
            </a:r>
            <a:r>
              <a:rPr lang="tr-TR" dirty="0" err="1"/>
              <a:t>terms</a:t>
            </a:r>
            <a:r>
              <a:rPr lang="tr-TR" dirty="0"/>
              <a:t> of </a:t>
            </a:r>
            <a:r>
              <a:rPr lang="tr-TR" dirty="0" err="1"/>
              <a:t>being</a:t>
            </a:r>
            <a:r>
              <a:rPr lang="tr-TR" dirty="0"/>
              <a:t> </a:t>
            </a:r>
            <a:r>
              <a:rPr lang="tr-TR" dirty="0" err="1"/>
              <a:t>homogeneous</a:t>
            </a:r>
            <a:r>
              <a:rPr lang="tr-TR" dirty="0"/>
              <a:t> or </a:t>
            </a:r>
            <a:r>
              <a:rPr lang="tr-TR" dirty="0" err="1"/>
              <a:t>heterogeneous</a:t>
            </a:r>
            <a:r>
              <a:rPr lang="tr-TR" dirty="0"/>
              <a:t> and </a:t>
            </a:r>
            <a:r>
              <a:rPr lang="tr-TR" dirty="0" err="1"/>
              <a:t>being</a:t>
            </a:r>
            <a:r>
              <a:rPr lang="tr-TR" dirty="0"/>
              <a:t> </a:t>
            </a:r>
            <a:r>
              <a:rPr lang="tr-TR" dirty="0" err="1"/>
              <a:t>either</a:t>
            </a:r>
            <a:r>
              <a:rPr lang="tr-TR" dirty="0"/>
              <a:t> </a:t>
            </a:r>
            <a:r>
              <a:rPr lang="tr-TR" dirty="0" err="1"/>
              <a:t>discrete</a:t>
            </a:r>
            <a:r>
              <a:rPr lang="tr-TR" dirty="0"/>
              <a:t> or </a:t>
            </a:r>
            <a:r>
              <a:rPr lang="tr-TR" dirty="0" err="1"/>
              <a:t>continuous</a:t>
            </a:r>
            <a:r>
              <a:rPr lang="tr-TR" dirty="0" smtClean="0"/>
              <a:t>.</a:t>
            </a:r>
          </a:p>
          <a:p>
            <a:r>
              <a:rPr lang="tr-TR" dirty="0" smtClean="0"/>
              <a:t>Nature of </a:t>
            </a:r>
            <a:r>
              <a:rPr lang="tr-TR" dirty="0" err="1" smtClean="0"/>
              <a:t>product</a:t>
            </a:r>
            <a:r>
              <a:rPr lang="tr-TR" dirty="0" smtClean="0"/>
              <a:t> can be </a:t>
            </a:r>
            <a:r>
              <a:rPr lang="tr-TR" dirty="0" err="1" smtClean="0"/>
              <a:t>described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its</a:t>
            </a:r>
            <a:r>
              <a:rPr lang="tr-TR" dirty="0" smtClean="0"/>
              <a:t> </a:t>
            </a:r>
            <a:r>
              <a:rPr lang="tr-TR" dirty="0" err="1" smtClean="0"/>
              <a:t>homogenity</a:t>
            </a:r>
            <a:r>
              <a:rPr lang="tr-TR" dirty="0" smtClean="0"/>
              <a:t>, </a:t>
            </a:r>
            <a:r>
              <a:rPr lang="tr-TR" dirty="0" err="1" smtClean="0"/>
              <a:t>amount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economy</a:t>
            </a:r>
            <a:r>
              <a:rPr lang="tr-TR" dirty="0" smtClean="0"/>
              <a:t>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868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Nature of test </a:t>
            </a:r>
            <a:r>
              <a:rPr lang="tr-TR" dirty="0" err="1" smtClean="0"/>
              <a:t>method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cost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err="1" smtClean="0"/>
              <a:t>speed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err="1" smtClean="0"/>
              <a:t>accuracy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err="1" smtClean="0"/>
              <a:t>precision</a:t>
            </a:r>
            <a:r>
              <a:rPr lang="tr-TR" dirty="0"/>
              <a:t>,</a:t>
            </a:r>
          </a:p>
          <a:p>
            <a:r>
              <a:rPr lang="en-US" dirty="0" smtClean="0"/>
              <a:t>destructive </a:t>
            </a:r>
            <a:r>
              <a:rPr lang="en-US" dirty="0"/>
              <a:t>vs. nondestructive. </a:t>
            </a:r>
            <a:endParaRPr lang="tr-TR" dirty="0" smtClean="0"/>
          </a:p>
          <a:p>
            <a:r>
              <a:rPr lang="tr-TR" dirty="0" smtClean="0"/>
              <a:t>l</a:t>
            </a:r>
            <a:r>
              <a:rPr lang="en-US" dirty="0" smtClean="0"/>
              <a:t>ow-cost</a:t>
            </a:r>
            <a:r>
              <a:rPr lang="en-US" dirty="0"/>
              <a:t>, </a:t>
            </a:r>
            <a:endParaRPr lang="tr-TR" dirty="0" smtClean="0"/>
          </a:p>
          <a:p>
            <a:r>
              <a:rPr lang="en-US" dirty="0" smtClean="0"/>
              <a:t>rapid</a:t>
            </a:r>
            <a:r>
              <a:rPr lang="en-US" dirty="0"/>
              <a:t>,</a:t>
            </a:r>
          </a:p>
          <a:p>
            <a:r>
              <a:rPr lang="tr-TR" dirty="0" err="1"/>
              <a:t>nondestructive</a:t>
            </a:r>
            <a:r>
              <a:rPr lang="tr-TR" dirty="0"/>
              <a:t> </a:t>
            </a:r>
            <a:r>
              <a:rPr lang="tr-TR" dirty="0" err="1"/>
              <a:t>tests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24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Doğa Çizimi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eması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Doğa sunumu, resimli manzara tasarımı (geniş ekran)</Template>
  <TotalTime>1967</TotalTime>
  <Words>491</Words>
  <Application>Microsoft Office PowerPoint</Application>
  <PresentationFormat>Geniş ekran</PresentationFormat>
  <Paragraphs>78</Paragraphs>
  <Slides>13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6" baseType="lpstr">
      <vt:lpstr>Arial</vt:lpstr>
      <vt:lpstr>Segoe Print</vt:lpstr>
      <vt:lpstr>Doğa Çizimi 16x9</vt:lpstr>
      <vt:lpstr>Sampling and Sample Preparation</vt:lpstr>
      <vt:lpstr>Terms crucial to learn to understand food analysis:</vt:lpstr>
      <vt:lpstr>PowerPoint Sunusu</vt:lpstr>
      <vt:lpstr>What is a sample, population and sampling?</vt:lpstr>
      <vt:lpstr>Why sampling is important?</vt:lpstr>
      <vt:lpstr>Factors Affecting the Choice of Sampling Plans</vt:lpstr>
      <vt:lpstr>Purpose of Inspection</vt:lpstr>
      <vt:lpstr>Nature of Population and Product</vt:lpstr>
      <vt:lpstr>Nature of test method</vt:lpstr>
      <vt:lpstr>PowerPoint Sunusu</vt:lpstr>
      <vt:lpstr>Preparation of samples: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TASARIM SÜRECİ</dc:title>
  <dc:creator>Dell</dc:creator>
  <cp:lastModifiedBy>Ozge Sakiyan Demirkol</cp:lastModifiedBy>
  <cp:revision>55</cp:revision>
  <dcterms:created xsi:type="dcterms:W3CDTF">2020-12-24T16:23:35Z</dcterms:created>
  <dcterms:modified xsi:type="dcterms:W3CDTF">2021-03-01T06:20:19Z</dcterms:modified>
</cp:coreProperties>
</file>